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Playfair Display" charset="1" panose="000005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2388216" y="895350"/>
            <a:ext cx="12573544" cy="7757820"/>
          </a:xfrm>
          <a:prstGeom prst="rect">
            <a:avLst/>
          </a:prstGeom>
        </p:spPr>
        <p:txBody>
          <a:bodyPr anchor="t" rtlCol="false" tIns="0" lIns="0" bIns="0" rIns="0">
            <a:spAutoFit/>
          </a:bodyPr>
          <a:lstStyle/>
          <a:p>
            <a:pPr algn="ctr">
              <a:lnSpc>
                <a:spcPts val="10391"/>
              </a:lnSpc>
              <a:spcBef>
                <a:spcPct val="0"/>
              </a:spcBef>
            </a:pPr>
            <a:r>
              <a:rPr lang="en-US" sz="7422" spc="37">
                <a:solidFill>
                  <a:srgbClr val="000000"/>
                </a:solidFill>
                <a:latin typeface="Playfair Display"/>
                <a:ea typeface="Playfair Display"/>
                <a:cs typeface="Playfair Display"/>
                <a:sym typeface="Playfair Display"/>
              </a:rPr>
              <a:t>TANIA MAINA​</a:t>
            </a:r>
          </a:p>
          <a:p>
            <a:pPr algn="ctr">
              <a:lnSpc>
                <a:spcPts val="10391"/>
              </a:lnSpc>
              <a:spcBef>
                <a:spcPct val="0"/>
              </a:spcBef>
            </a:pPr>
            <a:r>
              <a:rPr lang="en-US" sz="7422" spc="37">
                <a:solidFill>
                  <a:srgbClr val="000000"/>
                </a:solidFill>
                <a:latin typeface="Playfair Display"/>
                <a:ea typeface="Playfair Display"/>
                <a:cs typeface="Playfair Display"/>
                <a:sym typeface="Playfair Display"/>
              </a:rPr>
              <a:t>SCT212-0179/2021​</a:t>
            </a:r>
          </a:p>
          <a:p>
            <a:pPr algn="ctr">
              <a:lnSpc>
                <a:spcPts val="10391"/>
              </a:lnSpc>
              <a:spcBef>
                <a:spcPct val="0"/>
              </a:spcBef>
            </a:pPr>
            <a:r>
              <a:rPr lang="en-US" sz="7422" spc="37">
                <a:solidFill>
                  <a:srgbClr val="000000"/>
                </a:solidFill>
                <a:latin typeface="Playfair Display"/>
                <a:ea typeface="Playfair Display"/>
                <a:cs typeface="Playfair Display"/>
                <a:sym typeface="Playfair Display"/>
              </a:rPr>
              <a:t>BCT 2408​</a:t>
            </a:r>
          </a:p>
          <a:p>
            <a:pPr algn="ctr">
              <a:lnSpc>
                <a:spcPts val="10391"/>
              </a:lnSpc>
              <a:spcBef>
                <a:spcPct val="0"/>
              </a:spcBef>
            </a:pPr>
            <a:r>
              <a:rPr lang="en-US" sz="7422" spc="37">
                <a:solidFill>
                  <a:srgbClr val="000000"/>
                </a:solidFill>
                <a:latin typeface="Playfair Display"/>
                <a:ea typeface="Playfair Display"/>
                <a:cs typeface="Playfair Display"/>
                <a:sym typeface="Playfair Display"/>
              </a:rPr>
              <a:t>COMPUTER ARCHITECTURE​</a:t>
            </a:r>
          </a:p>
          <a:p>
            <a:pPr algn="ctr">
              <a:lnSpc>
                <a:spcPts val="10391"/>
              </a:lnSpc>
              <a:spcBef>
                <a:spcPct val="0"/>
              </a:spcBef>
            </a:pPr>
            <a:r>
              <a:rPr lang="en-US" sz="7422" spc="37">
                <a:solidFill>
                  <a:srgbClr val="000000"/>
                </a:solidFill>
                <a:latin typeface="Playfair Display"/>
                <a:ea typeface="Playfair Display"/>
                <a:cs typeface="Playfair Display"/>
                <a:sym typeface="Playfair Display"/>
              </a:rPr>
              <a:t>READING ASSIGNMENT​</a:t>
            </a:r>
          </a:p>
          <a:p>
            <a:pPr algn="ctr">
              <a:lnSpc>
                <a:spcPts val="10391"/>
              </a:lnSpc>
              <a:spcBef>
                <a:spcPct val="0"/>
              </a:spcBef>
            </a:pPr>
            <a:r>
              <a:rPr lang="en-US" sz="7422" spc="37">
                <a:solidFill>
                  <a:srgbClr val="000000"/>
                </a:solidFill>
                <a:latin typeface="Playfair Display"/>
                <a:ea typeface="Playfair Display"/>
                <a:cs typeface="Playfair Display"/>
                <a:sym typeface="Playfair Display"/>
              </a:rPr>
              <a:t>CHAPTER 1.1-1.6​</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239848" y="981075"/>
            <a:ext cx="7556401" cy="495655"/>
          </a:xfrm>
          <a:prstGeom prst="rect">
            <a:avLst/>
          </a:prstGeom>
        </p:spPr>
        <p:txBody>
          <a:bodyPr anchor="t" rtlCol="false" tIns="0" lIns="0" bIns="0" rIns="0">
            <a:spAutoFit/>
          </a:bodyPr>
          <a:lstStyle/>
          <a:p>
            <a:pPr algn="ctr">
              <a:lnSpc>
                <a:spcPts val="4180"/>
              </a:lnSpc>
              <a:spcBef>
                <a:spcPct val="0"/>
              </a:spcBef>
            </a:pPr>
            <a:r>
              <a:rPr lang="en-US" sz="2986" spc="14">
                <a:solidFill>
                  <a:srgbClr val="000000"/>
                </a:solidFill>
                <a:latin typeface="Playfair Display"/>
                <a:ea typeface="Playfair Display"/>
                <a:cs typeface="Playfair Display"/>
                <a:sym typeface="Playfair Display"/>
              </a:rPr>
              <a:t>1.3 DEFINING COMPUTER ARCHITECTURE.</a:t>
            </a:r>
          </a:p>
        </p:txBody>
      </p:sp>
      <p:sp>
        <p:nvSpPr>
          <p:cNvPr name="TextBox 4" id="4"/>
          <p:cNvSpPr txBox="true"/>
          <p:nvPr/>
        </p:nvSpPr>
        <p:spPr>
          <a:xfrm rot="0">
            <a:off x="0" y="2023107"/>
            <a:ext cx="18288000" cy="9808759"/>
          </a:xfrm>
          <a:prstGeom prst="rect">
            <a:avLst/>
          </a:prstGeom>
        </p:spPr>
        <p:txBody>
          <a:bodyPr anchor="t" rtlCol="false" tIns="0" lIns="0" bIns="0" rIns="0">
            <a:spAutoFit/>
          </a:bodyPr>
          <a:lstStyle/>
          <a:p>
            <a:pPr algn="ctr">
              <a:lnSpc>
                <a:spcPts val="3731"/>
              </a:lnSpc>
              <a:spcBef>
                <a:spcPct val="0"/>
              </a:spcBef>
            </a:pPr>
            <a:r>
              <a:rPr lang="en-US" sz="2665" spc="13">
                <a:solidFill>
                  <a:srgbClr val="000000"/>
                </a:solidFill>
                <a:latin typeface="Playfair Display"/>
                <a:ea typeface="Playfair Display"/>
                <a:cs typeface="Playfair Display"/>
                <a:sym typeface="Playfair Display"/>
              </a:rPr>
              <a:t>6. Control flow instructions—Virtually all ISAs, including these three, support conditional branches, unconditional jumps, procedure calls, and returns. All three use PC-relative addressing, where the branch address is specified by an address field that is added to the PC. There are some small differences. MIPS conditional branches test the contents of registers, while the 80x86 and ARM branches test condition code bits set as side effects of arithmetic/logic operations. The ARM and MIPS procedure call places the return address in a register, while the 80x86 call places the return address on a stack in memory. 7. Encoding an ISA—There are two basic choices on encoding: fixed length and variable length. All ARM and MIPS instructions are 32 bits long, which simplifies instruction decoding. The 80x86 encoding is variable length, ranging from 1 to 18 bytes. Variable length instructions can take less space than fixed-length instructions, so a program compiled for the 80x86 is usually smaller than the same program compiled for MIPS. Note that choices mentioned above will affect how the instructions are encoded into a binary representation. For example, the num ber of registers and the number of addressing modes both have a significant impact on the size of instructions, as the register field and addressing mode field can appear many times in a single instruction. ARM and MIPS later offered extensions to offer 16-bit length instructions so as to reduce program size, called Thumb or Thumb-2 and MIPS16, respectively. </a:t>
            </a:r>
          </a:p>
          <a:p>
            <a:pPr algn="ctr">
              <a:lnSpc>
                <a:spcPts val="3731"/>
              </a:lnSpc>
              <a:spcBef>
                <a:spcPct val="0"/>
              </a:spcBef>
            </a:pPr>
            <a:r>
              <a:rPr lang="en-US" sz="2665" spc="13">
                <a:solidFill>
                  <a:srgbClr val="000000"/>
                </a:solidFill>
                <a:latin typeface="Playfair Display"/>
                <a:ea typeface="Playfair Display"/>
                <a:cs typeface="Playfair Display"/>
                <a:sym typeface="Playfair Display"/>
              </a:rPr>
              <a:t>The implementation of a computer has two components: organization and hardware. The term organization includes the high-level aspects of a computer’s design, such as the memory system, the memory interconnect, and the design of the CPU (central processing unit—where arithmetic, logic, branching, and data transfer are implemented.</a:t>
            </a:r>
          </a:p>
          <a:p>
            <a:pPr algn="ctr">
              <a:lnSpc>
                <a:spcPts val="3731"/>
              </a:lnSpc>
              <a:spcBef>
                <a:spcPct val="0"/>
              </a:spcBef>
            </a:pPr>
          </a:p>
          <a:p>
            <a:pPr algn="ctr">
              <a:lnSpc>
                <a:spcPts val="3731"/>
              </a:lnSpc>
              <a:spcBef>
                <a:spcPct val="0"/>
              </a:spcBef>
            </a:pPr>
            <a:r>
              <a:rPr lang="en-US" sz="2665" spc="13">
                <a:solidFill>
                  <a:srgbClr val="000000"/>
                </a:solidFill>
                <a:latin typeface="Playfair Display"/>
                <a:ea typeface="Playfair Display"/>
                <a:cs typeface="Playfair Display"/>
                <a:sym typeface="Playfair Display"/>
              </a:rPr>
              <a:t>Hardware refers to the specifics of a computer, including the detailed logic design and the packaging technology of the computer. Often a line of computers contains computers with identical instruction set architectures and nearly identical organizations, but they differ in the detailed hardware implementation. </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222113" y="981075"/>
            <a:ext cx="5694714" cy="495655"/>
          </a:xfrm>
          <a:prstGeom prst="rect">
            <a:avLst/>
          </a:prstGeom>
        </p:spPr>
        <p:txBody>
          <a:bodyPr anchor="t" rtlCol="false" tIns="0" lIns="0" bIns="0" rIns="0">
            <a:spAutoFit/>
          </a:bodyPr>
          <a:lstStyle/>
          <a:p>
            <a:pPr algn="ctr">
              <a:lnSpc>
                <a:spcPts val="4180"/>
              </a:lnSpc>
              <a:spcBef>
                <a:spcPct val="0"/>
              </a:spcBef>
            </a:pPr>
            <a:r>
              <a:rPr lang="en-US" sz="2986" spc="14">
                <a:solidFill>
                  <a:srgbClr val="000000"/>
                </a:solidFill>
                <a:latin typeface="Playfair Display"/>
                <a:ea typeface="Playfair Display"/>
                <a:cs typeface="Playfair Display"/>
                <a:sym typeface="Playfair Display"/>
              </a:rPr>
              <a:t>1.4 TRENDS IN TECHNOLOGY</a:t>
            </a:r>
          </a:p>
        </p:txBody>
      </p:sp>
      <p:sp>
        <p:nvSpPr>
          <p:cNvPr name="TextBox 4" id="4"/>
          <p:cNvSpPr txBox="true"/>
          <p:nvPr/>
        </p:nvSpPr>
        <p:spPr>
          <a:xfrm rot="0">
            <a:off x="0" y="1991473"/>
            <a:ext cx="18288000" cy="8295527"/>
          </a:xfrm>
          <a:prstGeom prst="rect">
            <a:avLst/>
          </a:prstGeom>
        </p:spPr>
        <p:txBody>
          <a:bodyPr anchor="t" rtlCol="false" tIns="0" lIns="0" bIns="0" rIns="0">
            <a:spAutoFit/>
          </a:bodyPr>
          <a:lstStyle/>
          <a:p>
            <a:pPr algn="ctr">
              <a:lnSpc>
                <a:spcPts val="3900"/>
              </a:lnSpc>
              <a:spcBef>
                <a:spcPct val="0"/>
              </a:spcBef>
            </a:pPr>
            <a:r>
              <a:rPr lang="en-US" sz="2785" spc="13">
                <a:solidFill>
                  <a:srgbClr val="000000"/>
                </a:solidFill>
                <a:latin typeface="Playfair Display"/>
                <a:ea typeface="Playfair Display"/>
                <a:cs typeface="Playfair Display"/>
                <a:sym typeface="Playfair Display"/>
              </a:rPr>
              <a:t>If an instruction set architecture is to be successful, it must be designed to survive rapid changes in computer technology. An architect must plan for technology changes that can increase the lifetime of a successful computer. To plan for the evolution of a computer, the designer must be aware of rapid changes in implementation technology. Five implementation technologies, which change at a dramatic pace, are critical to modern implementations. Integrated circuit logic technology— This trend is popularly known as Moore’s law. Semiconductor DRAM (dynamic random-access memory)— Semiconductor Flash (electrically erasable programmable read-only memory)—This nonvolatile semiconductor memory is the standard storage device in PMDs, and its rapidly increasing popularity has fueled its rapid growth rate in capacity. Magnetic disk technology— Network technology—Network performance depends both on the performance of switches and on the performance of the transmission system. These rapidly changing technologies shape the design of a computer that, with speed and technology enhancements, may have a lifetime of three to five years. Performance Trends: Bandwidth over Latency, bandwidth or throughput is the total amount of work done in a given time, such as megabytes per second for a disk transfer. In contrast, latency or response time is the time between the start and the completion of an event, such as milliseconds for a disk access.  </a:t>
            </a:r>
          </a:p>
          <a:p>
            <a:pPr algn="ctr">
              <a:lnSpc>
                <a:spcPts val="3900"/>
              </a:lnSpc>
              <a:spcBef>
                <a:spcPct val="0"/>
              </a:spcBef>
            </a:pPr>
            <a:r>
              <a:rPr lang="en-US" sz="2785" spc="13">
                <a:solidFill>
                  <a:srgbClr val="000000"/>
                </a:solidFill>
                <a:latin typeface="Playfair Display"/>
                <a:ea typeface="Playfair Display"/>
                <a:cs typeface="Playfair Display"/>
                <a:sym typeface="Playfair Display"/>
              </a:rPr>
              <a:t>Scaling of Transistor Performance and Wires Integrated circuit processes are characterized by the feature size, which is the minimum size of a transistor or a wire in either the x or y dimension. In general, however, wire delay scales poorly compared to transistor performance, creating additional challenges for the designer. </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283791" y="981075"/>
            <a:ext cx="11148417" cy="495655"/>
          </a:xfrm>
          <a:prstGeom prst="rect">
            <a:avLst/>
          </a:prstGeom>
        </p:spPr>
        <p:txBody>
          <a:bodyPr anchor="t" rtlCol="false" tIns="0" lIns="0" bIns="0" rIns="0">
            <a:spAutoFit/>
          </a:bodyPr>
          <a:lstStyle/>
          <a:p>
            <a:pPr algn="ctr">
              <a:lnSpc>
                <a:spcPts val="4180"/>
              </a:lnSpc>
              <a:spcBef>
                <a:spcPct val="0"/>
              </a:spcBef>
            </a:pPr>
            <a:r>
              <a:rPr lang="en-US" sz="2986" spc="14">
                <a:solidFill>
                  <a:srgbClr val="000000"/>
                </a:solidFill>
                <a:latin typeface="Playfair Display"/>
                <a:ea typeface="Playfair Display"/>
                <a:cs typeface="Playfair Display"/>
                <a:sym typeface="Playfair Display"/>
              </a:rPr>
              <a:t>1.5 TRENDS IN POWER AND ENERGY IN INTEGRATED CIRCUITS</a:t>
            </a:r>
          </a:p>
        </p:txBody>
      </p:sp>
      <p:sp>
        <p:nvSpPr>
          <p:cNvPr name="TextBox 4" id="4"/>
          <p:cNvSpPr txBox="true"/>
          <p:nvPr/>
        </p:nvSpPr>
        <p:spPr>
          <a:xfrm rot="0">
            <a:off x="0" y="1728610"/>
            <a:ext cx="18288000" cy="7829905"/>
          </a:xfrm>
          <a:prstGeom prst="rect">
            <a:avLst/>
          </a:prstGeom>
        </p:spPr>
        <p:txBody>
          <a:bodyPr anchor="t" rtlCol="false" tIns="0" lIns="0" bIns="0" rIns="0">
            <a:spAutoFit/>
          </a:bodyPr>
          <a:lstStyle/>
          <a:p>
            <a:pPr algn="ctr">
              <a:lnSpc>
                <a:spcPts val="4180"/>
              </a:lnSpc>
              <a:spcBef>
                <a:spcPct val="0"/>
              </a:spcBef>
            </a:pPr>
            <a:r>
              <a:rPr lang="en-US" sz="2986" spc="14">
                <a:solidFill>
                  <a:srgbClr val="000000"/>
                </a:solidFill>
                <a:latin typeface="Playfair Display"/>
                <a:ea typeface="Playfair Display"/>
                <a:cs typeface="Playfair Display"/>
                <a:sym typeface="Playfair Display"/>
              </a:rPr>
              <a:t>Today, power is the biggest challenge facing the computer designer for nearly every class of computer. First, power must be brought in and distributed around the chip, and modern microprocessors use hundreds of pins and multiple interconnect layers just for power and ground. Second, power is dissipated as heat and must be removed.  </a:t>
            </a:r>
          </a:p>
          <a:p>
            <a:pPr algn="ctr">
              <a:lnSpc>
                <a:spcPts val="4180"/>
              </a:lnSpc>
              <a:spcBef>
                <a:spcPct val="0"/>
              </a:spcBef>
            </a:pPr>
            <a:r>
              <a:rPr lang="en-US" sz="2986" spc="14">
                <a:solidFill>
                  <a:srgbClr val="000000"/>
                </a:solidFill>
                <a:latin typeface="Playfair Display"/>
                <a:ea typeface="Playfair Display"/>
                <a:cs typeface="Playfair Display"/>
                <a:sym typeface="Playfair Display"/>
              </a:rPr>
              <a:t>How should a system architect or a user think about performance, power, and energy? From the viewpoint of a system designer, there are three primary concerns. First, what is the maximum power a processor ever requires? Meeting this demand can be important to ensuring correct operation. Second, what is the sustained power consumption? This metric is widely called the thermal design power (TDP), since it determines the cooling requirement. The third factor that designers and users need to consider is energy and energy efficiency. For CMOS chips, the traditional primary energy consumption has been in switching transistors, also called dynamic energy. The energy required per transistor is proportional to the product of the capacitive load driven by the transistor and the square of the voltage: Energy (dynamic) ∝ Capacitive load × Voltage (squared). This equation is the energy of pulse of the logic transition of 0→1→0 or 1→0→1. The energy of a single transition (0→1 or 1→0) is then:  Energy (dynamic) ∝ 1⁄ 2 × Capacitive load × Voltage(squared)</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387993" y="981075"/>
            <a:ext cx="11148417" cy="495655"/>
          </a:xfrm>
          <a:prstGeom prst="rect">
            <a:avLst/>
          </a:prstGeom>
        </p:spPr>
        <p:txBody>
          <a:bodyPr anchor="t" rtlCol="false" tIns="0" lIns="0" bIns="0" rIns="0">
            <a:spAutoFit/>
          </a:bodyPr>
          <a:lstStyle/>
          <a:p>
            <a:pPr algn="ctr">
              <a:lnSpc>
                <a:spcPts val="4180"/>
              </a:lnSpc>
              <a:spcBef>
                <a:spcPct val="0"/>
              </a:spcBef>
            </a:pPr>
            <a:r>
              <a:rPr lang="en-US" sz="2986" spc="14">
                <a:solidFill>
                  <a:srgbClr val="000000"/>
                </a:solidFill>
                <a:latin typeface="Playfair Display"/>
                <a:ea typeface="Playfair Display"/>
                <a:cs typeface="Playfair Display"/>
                <a:sym typeface="Playfair Display"/>
              </a:rPr>
              <a:t>1.5 TRENDS IN POWER AND ENERGY IN INTEGRATED CIRCUITS</a:t>
            </a:r>
          </a:p>
        </p:txBody>
      </p:sp>
      <p:sp>
        <p:nvSpPr>
          <p:cNvPr name="TextBox 4" id="4"/>
          <p:cNvSpPr txBox="true"/>
          <p:nvPr/>
        </p:nvSpPr>
        <p:spPr>
          <a:xfrm rot="0">
            <a:off x="0" y="2032632"/>
            <a:ext cx="18288000" cy="7457152"/>
          </a:xfrm>
          <a:prstGeom prst="rect">
            <a:avLst/>
          </a:prstGeom>
        </p:spPr>
        <p:txBody>
          <a:bodyPr anchor="t" rtlCol="false" tIns="0" lIns="0" bIns="0" rIns="0">
            <a:spAutoFit/>
          </a:bodyPr>
          <a:lstStyle/>
          <a:p>
            <a:pPr algn="ctr">
              <a:lnSpc>
                <a:spcPts val="3980"/>
              </a:lnSpc>
              <a:spcBef>
                <a:spcPct val="0"/>
              </a:spcBef>
            </a:pPr>
            <a:r>
              <a:rPr lang="en-US" sz="2843" spc="14">
                <a:solidFill>
                  <a:srgbClr val="000000"/>
                </a:solidFill>
                <a:latin typeface="Playfair Display"/>
                <a:ea typeface="Playfair Display"/>
                <a:cs typeface="Playfair Display"/>
                <a:sym typeface="Playfair Display"/>
              </a:rPr>
              <a:t>The power required per transistor is just the product of the energy of a transition multiplied by the frequency of transitions: Power(dynamic) ∝ 1⁄ 2 × Capacitive load × Voltage(squared) × Frequency switched. For a fixed task, slowing clock rate reduces power, but not energy. Clearly, dynamic power and energy are greatly reduced by lowering the voltage, so voltages have dropped from 5V to just under 1V in 20 years. The capacitive load is a function of the number of transistors connected to an output and the technology, which determines the capacitance of the wires and the transistors.  </a:t>
            </a:r>
          </a:p>
          <a:p>
            <a:pPr algn="ctr">
              <a:lnSpc>
                <a:spcPts val="3980"/>
              </a:lnSpc>
              <a:spcBef>
                <a:spcPct val="0"/>
              </a:spcBef>
            </a:pPr>
            <a:r>
              <a:rPr lang="en-US" sz="2843" spc="14">
                <a:solidFill>
                  <a:srgbClr val="000000"/>
                </a:solidFill>
                <a:latin typeface="Playfair Display"/>
                <a:ea typeface="Playfair Display"/>
                <a:cs typeface="Playfair Display"/>
                <a:sym typeface="Playfair Display"/>
              </a:rPr>
              <a:t>Distributing the power, removing the heat, and preventing hot spots have become increasingly difficult challenges. Power is now the major constraint to using transistors; in the past, it was raw silicon area. Hence, modern microprocessors offer many techniques to try to improve energy efficiency despite flat clock rates and constant supply voltages: 1. Do nothing well. Most microprocessors today turn off the clock of inactive modules to save energy and dynamic power. If some cores are idle, their clocks are stopped. 2. Dynamic Voltage-Frequency Scaling (DVFS). The second technique comes directly from the formulas above. Personal mobile devices, laptops, and even servers have periods of low activity where there is no need to operate at the highest clock frequency and voltages. Modern microprocessors typically offer a few clock frequencies and voltages in which to operate that use lower power and energy. </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378106" y="981075"/>
            <a:ext cx="11148417" cy="495655"/>
          </a:xfrm>
          <a:prstGeom prst="rect">
            <a:avLst/>
          </a:prstGeom>
        </p:spPr>
        <p:txBody>
          <a:bodyPr anchor="t" rtlCol="false" tIns="0" lIns="0" bIns="0" rIns="0">
            <a:spAutoFit/>
          </a:bodyPr>
          <a:lstStyle/>
          <a:p>
            <a:pPr algn="ctr">
              <a:lnSpc>
                <a:spcPts val="4180"/>
              </a:lnSpc>
              <a:spcBef>
                <a:spcPct val="0"/>
              </a:spcBef>
            </a:pPr>
            <a:r>
              <a:rPr lang="en-US" sz="2986" spc="14">
                <a:solidFill>
                  <a:srgbClr val="000000"/>
                </a:solidFill>
                <a:latin typeface="Playfair Display"/>
                <a:ea typeface="Playfair Display"/>
                <a:cs typeface="Playfair Display"/>
                <a:sym typeface="Playfair Display"/>
              </a:rPr>
              <a:t>1.5 TRENDS IN POWER AND ENERGY IN INTEGRATED CIRCUITS</a:t>
            </a:r>
          </a:p>
        </p:txBody>
      </p:sp>
      <p:sp>
        <p:nvSpPr>
          <p:cNvPr name="TextBox 4" id="4"/>
          <p:cNvSpPr txBox="true"/>
          <p:nvPr/>
        </p:nvSpPr>
        <p:spPr>
          <a:xfrm rot="0">
            <a:off x="0" y="2252485"/>
            <a:ext cx="18013815" cy="5210530"/>
          </a:xfrm>
          <a:prstGeom prst="rect">
            <a:avLst/>
          </a:prstGeom>
        </p:spPr>
        <p:txBody>
          <a:bodyPr anchor="t" rtlCol="false" tIns="0" lIns="0" bIns="0" rIns="0">
            <a:spAutoFit/>
          </a:bodyPr>
          <a:lstStyle/>
          <a:p>
            <a:pPr algn="ctr">
              <a:lnSpc>
                <a:spcPts val="4180"/>
              </a:lnSpc>
              <a:spcBef>
                <a:spcPct val="0"/>
              </a:spcBef>
            </a:pPr>
            <a:r>
              <a:rPr lang="en-US" sz="2986" spc="14">
                <a:solidFill>
                  <a:srgbClr val="000000"/>
                </a:solidFill>
                <a:latin typeface="Playfair Display"/>
                <a:ea typeface="Playfair Display"/>
                <a:cs typeface="Playfair Display"/>
                <a:sym typeface="Playfair Display"/>
              </a:rPr>
              <a:t>3. Design for typical case. Given that PMDs and laptops are often idle, memory and storage offer low power modes to save energy. 4. Overclocking. Intel started offering Turbo mode in 2008, where the chip decides that it is safe to run at a higher clock rate for a short time possibly on just a few cores until temperature starts to rise. </a:t>
            </a:r>
          </a:p>
          <a:p>
            <a:pPr algn="ctr">
              <a:lnSpc>
                <a:spcPts val="4180"/>
              </a:lnSpc>
              <a:spcBef>
                <a:spcPct val="0"/>
              </a:spcBef>
            </a:pPr>
            <a:r>
              <a:rPr lang="en-US" sz="2986" spc="14">
                <a:solidFill>
                  <a:srgbClr val="000000"/>
                </a:solidFill>
                <a:latin typeface="Playfair Display"/>
                <a:ea typeface="Playfair Display"/>
                <a:cs typeface="Playfair Display"/>
                <a:sym typeface="Playfair Display"/>
              </a:rPr>
              <a:t>Although dynamic power is traditionally thought of as the primary source of power dissipation in CMOS, static power is becoming an important issue because leakage current flows even when a transistor is off: Power(static) ∝ Current(static) × Voltage That is, static power is proportional to number of devices. Finally, because the processor is just a portion of the whole energy cost of a system, it can make sense to use a faster, less energy-efficient processor to allow the rest of the system to go into a sleep mode. This strategy is known as race-to-halt. </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458220" y="981075"/>
            <a:ext cx="4053838" cy="495655"/>
          </a:xfrm>
          <a:prstGeom prst="rect">
            <a:avLst/>
          </a:prstGeom>
        </p:spPr>
        <p:txBody>
          <a:bodyPr anchor="t" rtlCol="false" tIns="0" lIns="0" bIns="0" rIns="0">
            <a:spAutoFit/>
          </a:bodyPr>
          <a:lstStyle/>
          <a:p>
            <a:pPr algn="ctr">
              <a:lnSpc>
                <a:spcPts val="4180"/>
              </a:lnSpc>
              <a:spcBef>
                <a:spcPct val="0"/>
              </a:spcBef>
            </a:pPr>
            <a:r>
              <a:rPr lang="en-US" sz="2986" spc="14">
                <a:solidFill>
                  <a:srgbClr val="000000"/>
                </a:solidFill>
                <a:latin typeface="Playfair Display"/>
                <a:ea typeface="Playfair Display"/>
                <a:cs typeface="Playfair Display"/>
                <a:sym typeface="Playfair Display"/>
              </a:rPr>
              <a:t>1.6 TRENDS IN COST</a:t>
            </a:r>
          </a:p>
        </p:txBody>
      </p:sp>
      <p:sp>
        <p:nvSpPr>
          <p:cNvPr name="TextBox 4" id="4"/>
          <p:cNvSpPr txBox="true"/>
          <p:nvPr/>
        </p:nvSpPr>
        <p:spPr>
          <a:xfrm rot="0">
            <a:off x="0" y="2927848"/>
            <a:ext cx="18288000" cy="4383680"/>
          </a:xfrm>
          <a:prstGeom prst="rect">
            <a:avLst/>
          </a:prstGeom>
        </p:spPr>
        <p:txBody>
          <a:bodyPr anchor="t" rtlCol="false" tIns="0" lIns="0" bIns="0" rIns="0">
            <a:spAutoFit/>
          </a:bodyPr>
          <a:lstStyle/>
          <a:p>
            <a:pPr algn="ctr">
              <a:lnSpc>
                <a:spcPts val="3907"/>
              </a:lnSpc>
              <a:spcBef>
                <a:spcPct val="0"/>
              </a:spcBef>
            </a:pPr>
            <a:r>
              <a:rPr lang="en-US" sz="2791" spc="13">
                <a:solidFill>
                  <a:srgbClr val="000000"/>
                </a:solidFill>
                <a:latin typeface="Playfair Display"/>
                <a:ea typeface="Playfair Display"/>
                <a:cs typeface="Playfair Display"/>
                <a:sym typeface="Playfair Display"/>
              </a:rPr>
              <a:t>Although costs tend to be less important in some computer designs—specifically supercomputers—cost-sensitive designs are of growing significance. The Impact of Time, Volume, and Commoditization The cost of a manufactured computer component decreases over time even without major improvements in the basic implementation technology. The underlying principle that drives costs down is the learning curve—manufacturing costs decrease over time. The learning curve itself is best measured by change in yield—the percentage of manufactured devices that survives the testing procedure. Whether it is a chip, a board, or a system, designs that have twice the yield will have half the cost. Understanding how the learning curve improves yield is critical to projecting costs over a product’s life. </a:t>
            </a:r>
          </a:p>
          <a:p>
            <a:pPr algn="ctr">
              <a:lnSpc>
                <a:spcPts val="3907"/>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0" y="2514423"/>
            <a:ext cx="18288000" cy="5210530"/>
          </a:xfrm>
          <a:prstGeom prst="rect">
            <a:avLst/>
          </a:prstGeom>
        </p:spPr>
        <p:txBody>
          <a:bodyPr anchor="t" rtlCol="false" tIns="0" lIns="0" bIns="0" rIns="0">
            <a:spAutoFit/>
          </a:bodyPr>
          <a:lstStyle/>
          <a:p>
            <a:pPr algn="ctr">
              <a:lnSpc>
                <a:spcPts val="4180"/>
              </a:lnSpc>
              <a:spcBef>
                <a:spcPct val="0"/>
              </a:spcBef>
            </a:pPr>
            <a:r>
              <a:rPr lang="en-US" sz="2986" spc="14">
                <a:solidFill>
                  <a:srgbClr val="000000"/>
                </a:solidFill>
                <a:latin typeface="Playfair Display"/>
                <a:ea typeface="Playfair Display"/>
                <a:cs typeface="Playfair Display"/>
                <a:sym typeface="Playfair Display"/>
              </a:rPr>
              <a:t>Volume is a second key factor in determining cost. Increasing volumes affect cost in several ways. First, they decrease the time needed to get down the learning curve, which is partly proportional to the number of systems (or chips) manufactured. Second, volume decreases cost, since it increases purchasing and manufacturing efficiency. Commodities are products that are sold by multiple vendors in large volumes and are essentially identical. With the commoditization of computers, the margin between the cost to manufacture a product and the price the product sells for has been shrinking. Those margins pay for a company’s research and development (R&amp;D), marketing, sales, manufacturing equipment maintenance, building rental, cost of financing, pretax profits, and taxes. With the advent of warehouse scale computers, which contain tens of thousands of servers, the cost to operate the computers is significant in addition to the cost of purchase. </a:t>
            </a:r>
          </a:p>
        </p:txBody>
      </p:sp>
      <p:sp>
        <p:nvSpPr>
          <p:cNvPr name="TextBox 4" id="4"/>
          <p:cNvSpPr txBox="true"/>
          <p:nvPr/>
        </p:nvSpPr>
        <p:spPr>
          <a:xfrm rot="0">
            <a:off x="1350432" y="981075"/>
            <a:ext cx="3586758" cy="495655"/>
          </a:xfrm>
          <a:prstGeom prst="rect">
            <a:avLst/>
          </a:prstGeom>
        </p:spPr>
        <p:txBody>
          <a:bodyPr anchor="t" rtlCol="false" tIns="0" lIns="0" bIns="0" rIns="0">
            <a:spAutoFit/>
          </a:bodyPr>
          <a:lstStyle/>
          <a:p>
            <a:pPr algn="ctr">
              <a:lnSpc>
                <a:spcPts val="4180"/>
              </a:lnSpc>
              <a:spcBef>
                <a:spcPct val="0"/>
              </a:spcBef>
            </a:pPr>
            <a:r>
              <a:rPr lang="en-US" sz="2986" spc="14">
                <a:solidFill>
                  <a:srgbClr val="000000"/>
                </a:solidFill>
                <a:latin typeface="Playfair Display"/>
                <a:ea typeface="Playfair Display"/>
                <a:cs typeface="Playfair Display"/>
                <a:sym typeface="Playfair Display"/>
              </a:rPr>
              <a:t>1.6 TRENDS IN COST</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216319" y="981075"/>
            <a:ext cx="3365996" cy="495655"/>
          </a:xfrm>
          <a:prstGeom prst="rect">
            <a:avLst/>
          </a:prstGeom>
        </p:spPr>
        <p:txBody>
          <a:bodyPr anchor="t" rtlCol="false" tIns="0" lIns="0" bIns="0" rIns="0">
            <a:spAutoFit/>
          </a:bodyPr>
          <a:lstStyle/>
          <a:p>
            <a:pPr algn="ctr">
              <a:lnSpc>
                <a:spcPts val="4180"/>
              </a:lnSpc>
              <a:spcBef>
                <a:spcPct val="0"/>
              </a:spcBef>
            </a:pPr>
            <a:r>
              <a:rPr lang="en-US" sz="2986" spc="14">
                <a:solidFill>
                  <a:srgbClr val="2B2C30"/>
                </a:solidFill>
                <a:latin typeface="Playfair Display"/>
                <a:ea typeface="Playfair Display"/>
                <a:cs typeface="Playfair Display"/>
                <a:sym typeface="Playfair Display"/>
              </a:rPr>
              <a:t>1.1 INTRODUCTION</a:t>
            </a:r>
          </a:p>
        </p:txBody>
      </p:sp>
      <p:sp>
        <p:nvSpPr>
          <p:cNvPr name="TextBox 4" id="4"/>
          <p:cNvSpPr txBox="true"/>
          <p:nvPr/>
        </p:nvSpPr>
        <p:spPr>
          <a:xfrm rot="0">
            <a:off x="0" y="2179892"/>
            <a:ext cx="18288000" cy="6932978"/>
          </a:xfrm>
          <a:prstGeom prst="rect">
            <a:avLst/>
          </a:prstGeom>
        </p:spPr>
        <p:txBody>
          <a:bodyPr anchor="t" rtlCol="false" tIns="0" lIns="0" bIns="0" rIns="0">
            <a:spAutoFit/>
          </a:bodyPr>
          <a:lstStyle/>
          <a:p>
            <a:pPr algn="ctr">
              <a:lnSpc>
                <a:spcPts val="3698"/>
              </a:lnSpc>
              <a:spcBef>
                <a:spcPct val="0"/>
              </a:spcBef>
            </a:pPr>
            <a:r>
              <a:rPr lang="en-US" sz="2641" spc="13">
                <a:solidFill>
                  <a:srgbClr val="2B2C30"/>
                </a:solidFill>
                <a:latin typeface="Playfair Display"/>
                <a:ea typeface="Playfair Display"/>
                <a:cs typeface="Playfair Display"/>
                <a:sym typeface="Playfair Display"/>
              </a:rPr>
              <a:t>Computer technology has made incredible progress in the roughly 65 years since the first general-purpose electronic computer was created. Today, less than $500 will purchase a mobile computer that has more performance, more main memory, and more disk storage than a computer bought in 1985 for $1 million. This rapid improvement has come both from advances in the technology used to build computers and from innovations in computer design. ​</a:t>
            </a:r>
          </a:p>
          <a:p>
            <a:pPr algn="ctr">
              <a:lnSpc>
                <a:spcPts val="3698"/>
              </a:lnSpc>
              <a:spcBef>
                <a:spcPct val="0"/>
              </a:spcBef>
            </a:pPr>
            <a:r>
              <a:rPr lang="en-US" sz="2641" spc="13">
                <a:solidFill>
                  <a:srgbClr val="2B2C30"/>
                </a:solidFill>
                <a:latin typeface="Playfair Display"/>
                <a:ea typeface="Playfair Display"/>
                <a:cs typeface="Playfair Display"/>
                <a:sym typeface="Playfair Display"/>
              </a:rPr>
              <a:t>​</a:t>
            </a:r>
          </a:p>
          <a:p>
            <a:pPr algn="ctr">
              <a:lnSpc>
                <a:spcPts val="3698"/>
              </a:lnSpc>
              <a:spcBef>
                <a:spcPct val="0"/>
              </a:spcBef>
            </a:pPr>
            <a:r>
              <a:rPr lang="en-US" sz="2641" spc="13">
                <a:solidFill>
                  <a:srgbClr val="2B2C30"/>
                </a:solidFill>
                <a:latin typeface="Playfair Display"/>
                <a:ea typeface="Playfair Display"/>
                <a:cs typeface="Playfair Display"/>
                <a:sym typeface="Playfair Display"/>
              </a:rPr>
              <a:t>The late 1970s saw the emergence of the microprocessor. The ability of the microprocessor to ride the improvements in integrated circuit technology led to a higher rate of performance improvement ​</a:t>
            </a:r>
          </a:p>
          <a:p>
            <a:pPr algn="ctr">
              <a:lnSpc>
                <a:spcPts val="3698"/>
              </a:lnSpc>
              <a:spcBef>
                <a:spcPct val="0"/>
              </a:spcBef>
            </a:pPr>
            <a:r>
              <a:rPr lang="en-US" sz="2641" spc="13">
                <a:solidFill>
                  <a:srgbClr val="2B2C30"/>
                </a:solidFill>
                <a:latin typeface="Playfair Display"/>
                <a:ea typeface="Playfair Display"/>
                <a:cs typeface="Playfair Display"/>
                <a:sym typeface="Playfair Display"/>
              </a:rPr>
              <a:t>​</a:t>
            </a:r>
          </a:p>
          <a:p>
            <a:pPr algn="ctr">
              <a:lnSpc>
                <a:spcPts val="3698"/>
              </a:lnSpc>
              <a:spcBef>
                <a:spcPct val="0"/>
              </a:spcBef>
            </a:pPr>
            <a:r>
              <a:rPr lang="en-US" sz="2641" spc="13">
                <a:solidFill>
                  <a:srgbClr val="2B2C30"/>
                </a:solidFill>
                <a:latin typeface="Playfair Display"/>
                <a:ea typeface="Playfair Display"/>
                <a:cs typeface="Playfair Display"/>
                <a:sym typeface="Playfair Display"/>
              </a:rPr>
              <a:t>The virtual elimination of assembly language programming reduced the need for object-code compatibility. Second, the creation of standardized, vendor-independent operating systems, such as UNIX and its clone, Linux, lowered the cost and risk of bringing out a new architecture. These changes made it possible to develop successfully a new set of architectures with simpler instructions, called RISC (Reduced Instruction Set Computer) architectures, in the early 1980s. This focused the attention of designers on two critical performance techniques, the exploitation of instruction level parallelism (initially through pipelining and later through multiple instruction issue) and the use of caches (initially in simple forms and later using more sophisticated organizations and optimizations). ​</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244197" y="981075"/>
            <a:ext cx="3365996" cy="495655"/>
          </a:xfrm>
          <a:prstGeom prst="rect">
            <a:avLst/>
          </a:prstGeom>
        </p:spPr>
        <p:txBody>
          <a:bodyPr anchor="t" rtlCol="false" tIns="0" lIns="0" bIns="0" rIns="0">
            <a:spAutoFit/>
          </a:bodyPr>
          <a:lstStyle/>
          <a:p>
            <a:pPr algn="ctr">
              <a:lnSpc>
                <a:spcPts val="4180"/>
              </a:lnSpc>
              <a:spcBef>
                <a:spcPct val="0"/>
              </a:spcBef>
            </a:pPr>
            <a:r>
              <a:rPr lang="en-US" sz="2986" spc="14">
                <a:solidFill>
                  <a:srgbClr val="2B2C30"/>
                </a:solidFill>
                <a:latin typeface="Playfair Display"/>
                <a:ea typeface="Playfair Display"/>
                <a:cs typeface="Playfair Display"/>
                <a:sym typeface="Playfair Display"/>
              </a:rPr>
              <a:t>1.1 INTRODUCTION</a:t>
            </a:r>
          </a:p>
        </p:txBody>
      </p:sp>
      <p:sp>
        <p:nvSpPr>
          <p:cNvPr name="TextBox 5" id="5"/>
          <p:cNvSpPr txBox="true"/>
          <p:nvPr/>
        </p:nvSpPr>
        <p:spPr>
          <a:xfrm rot="0">
            <a:off x="338740" y="2232110"/>
            <a:ext cx="17610519" cy="7026190"/>
          </a:xfrm>
          <a:prstGeom prst="rect">
            <a:avLst/>
          </a:prstGeom>
        </p:spPr>
        <p:txBody>
          <a:bodyPr anchor="t" rtlCol="false" tIns="0" lIns="0" bIns="0" rIns="0">
            <a:spAutoFit/>
          </a:bodyPr>
          <a:lstStyle/>
          <a:p>
            <a:pPr algn="ctr">
              <a:lnSpc>
                <a:spcPts val="4019"/>
              </a:lnSpc>
              <a:spcBef>
                <a:spcPct val="0"/>
              </a:spcBef>
            </a:pPr>
            <a:r>
              <a:rPr lang="en-US" sz="2870" spc="14">
                <a:solidFill>
                  <a:srgbClr val="2B2C30"/>
                </a:solidFill>
                <a:latin typeface="Playfair Display"/>
                <a:ea typeface="Playfair Display"/>
                <a:cs typeface="Playfair Display"/>
                <a:sym typeface="Playfair Display"/>
              </a:rPr>
              <a:t>The effect of this dramatic growth rate has significantly enhanced the capability available to computer users. For many applications, the highest-performance microprocessors of today outperform the supercomputer of less than 10 years ago. </a:t>
            </a:r>
          </a:p>
          <a:p>
            <a:pPr algn="ctr">
              <a:lnSpc>
                <a:spcPts val="4019"/>
              </a:lnSpc>
              <a:spcBef>
                <a:spcPct val="0"/>
              </a:spcBef>
            </a:pPr>
            <a:r>
              <a:rPr lang="en-US" sz="2870" spc="14">
                <a:solidFill>
                  <a:srgbClr val="2B2C30"/>
                </a:solidFill>
                <a:latin typeface="Playfair Display"/>
                <a:ea typeface="Playfair Display"/>
                <a:cs typeface="Playfair Display"/>
                <a:sym typeface="Playfair Display"/>
              </a:rPr>
              <a:t>Second, this improvement in cost-performance leads to new classes of computers. Personal computers and workstations emerged in the 1980s with the availability of the microprocessor. The last decade saw the rise of smart cell phones and tablet computers, which many people are using as their primary computing platforms instead of PCs. These mobile client devices are increasingly using the Internet to access warehouses containing tens of thousands of servers, which are being designed as if they were a single gigantic computer.  </a:t>
            </a:r>
          </a:p>
          <a:p>
            <a:pPr algn="ctr">
              <a:lnSpc>
                <a:spcPts val="4019"/>
              </a:lnSpc>
              <a:spcBef>
                <a:spcPct val="0"/>
              </a:spcBef>
            </a:pPr>
            <a:r>
              <a:rPr lang="en-US" sz="2870" spc="14">
                <a:solidFill>
                  <a:srgbClr val="2B2C30"/>
                </a:solidFill>
                <a:latin typeface="Playfair Display"/>
                <a:ea typeface="Playfair Display"/>
                <a:cs typeface="Playfair Display"/>
                <a:sym typeface="Playfair Display"/>
              </a:rPr>
              <a:t>Third, continuing improvement of semiconductor manufacturing as predicted by Moore’s law has led to the dominance of microprocessor-based computers across the entire range of computer design. Minicomputers, which were traditionally made from off-the-shelf logic or from gate arrays, were replaced by servers made using microprocessors. Even mainframe computers and high-performance supercomputers are all collections of microprocessors. </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286431" y="981075"/>
            <a:ext cx="5177235" cy="495655"/>
          </a:xfrm>
          <a:prstGeom prst="rect">
            <a:avLst/>
          </a:prstGeom>
        </p:spPr>
        <p:txBody>
          <a:bodyPr anchor="t" rtlCol="false" tIns="0" lIns="0" bIns="0" rIns="0">
            <a:spAutoFit/>
          </a:bodyPr>
          <a:lstStyle/>
          <a:p>
            <a:pPr algn="ctr">
              <a:lnSpc>
                <a:spcPts val="4180"/>
              </a:lnSpc>
              <a:spcBef>
                <a:spcPct val="0"/>
              </a:spcBef>
            </a:pPr>
            <a:r>
              <a:rPr lang="en-US" sz="2986" spc="14">
                <a:solidFill>
                  <a:srgbClr val="000000"/>
                </a:solidFill>
                <a:latin typeface="Playfair Display"/>
                <a:ea typeface="Playfair Display"/>
                <a:cs typeface="Playfair Display"/>
                <a:sym typeface="Playfair Display"/>
              </a:rPr>
              <a:t>1.2 CLASSES OF COMPUTERS </a:t>
            </a:r>
          </a:p>
        </p:txBody>
      </p:sp>
      <p:sp>
        <p:nvSpPr>
          <p:cNvPr name="TextBox 4" id="4"/>
          <p:cNvSpPr txBox="true"/>
          <p:nvPr/>
        </p:nvSpPr>
        <p:spPr>
          <a:xfrm rot="0">
            <a:off x="0" y="2032632"/>
            <a:ext cx="18288000" cy="7760294"/>
          </a:xfrm>
          <a:prstGeom prst="rect">
            <a:avLst/>
          </a:prstGeom>
        </p:spPr>
        <p:txBody>
          <a:bodyPr anchor="t" rtlCol="false" tIns="0" lIns="0" bIns="0" rIns="0">
            <a:spAutoFit/>
          </a:bodyPr>
          <a:lstStyle/>
          <a:p>
            <a:pPr algn="ctr">
              <a:lnSpc>
                <a:spcPts val="3264"/>
              </a:lnSpc>
              <a:spcBef>
                <a:spcPct val="0"/>
              </a:spcBef>
            </a:pPr>
            <a:r>
              <a:rPr lang="en-US" sz="2331" spc="11">
                <a:solidFill>
                  <a:srgbClr val="000000"/>
                </a:solidFill>
                <a:latin typeface="Playfair Display"/>
                <a:ea typeface="Playfair Display"/>
                <a:cs typeface="Playfair Display"/>
                <a:sym typeface="Playfair Display"/>
              </a:rPr>
              <a:t>Personal mobile device (PMD) is the term we apply to a collection of wireless devices with multimedia user interfaces such as cell phones, tablet computers, and so on. Responsiveness and predictability are key characteristics for media applications. A real-time performance requirement means a segment of the application has an absolute maximum execution time. Other key characteristics in many PMD applications are the need to minimize memory and the need to use energy efficiently. Energy efficiency is driven by both battery power and heat dissipation. The memory can be a substantial portion of the system cost, and it is important to optimize memory size in such cases.  </a:t>
            </a:r>
          </a:p>
          <a:p>
            <a:pPr algn="ctr">
              <a:lnSpc>
                <a:spcPts val="3264"/>
              </a:lnSpc>
              <a:spcBef>
                <a:spcPct val="0"/>
              </a:spcBef>
            </a:pPr>
            <a:r>
              <a:rPr lang="en-US" sz="2331" spc="11">
                <a:solidFill>
                  <a:srgbClr val="000000"/>
                </a:solidFill>
                <a:latin typeface="Playfair Display"/>
                <a:ea typeface="Playfair Display"/>
                <a:cs typeface="Playfair Display"/>
                <a:sym typeface="Playfair Display"/>
              </a:rPr>
              <a:t>Desktop computing spans from low-end netbooks to high-end, heavily configured workstations. The desktop market tends to be driven to optimize price-performance. This combination of performance (measured primarily in terms of compute performance and graphics performance) and price of a system is what matters most to customers in this market, and hence to computer designers. As a result, the newest, highest-performance microprocessors and cost-reduced microprocessors often appear first in desktop systems </a:t>
            </a:r>
          </a:p>
          <a:p>
            <a:pPr algn="ctr">
              <a:lnSpc>
                <a:spcPts val="3264"/>
              </a:lnSpc>
              <a:spcBef>
                <a:spcPct val="0"/>
              </a:spcBef>
            </a:pPr>
          </a:p>
          <a:p>
            <a:pPr algn="ctr">
              <a:lnSpc>
                <a:spcPts val="3264"/>
              </a:lnSpc>
              <a:spcBef>
                <a:spcPct val="0"/>
              </a:spcBef>
            </a:pPr>
            <a:r>
              <a:rPr lang="en-US" sz="2331" spc="11">
                <a:solidFill>
                  <a:srgbClr val="000000"/>
                </a:solidFill>
                <a:latin typeface="Playfair Display"/>
                <a:ea typeface="Playfair Display"/>
                <a:cs typeface="Playfair Display"/>
                <a:sym typeface="Playfair Display"/>
              </a:rPr>
              <a:t>The role of servers grew as the shift to desktop computing occurred in the 1980s, to provide larger-scale and more reliable file and computing services. Such servers have become the backbone of large-scale enterprise computing, replacing the traditional mainframe. First, availability is critical. Consider the servers running ATM machines for banks or airline reservation systems. Failure of such server systems is far more catastrophic than failure of a single desktop. A second key feature of server systems is scalability. Server systems often grow in response to an increasing demand for the services they support. Finally, servers are designed for efficient throughput. That is, the overall performance of the server—in terms of transactions per minute or Web pages served per second—is what is crucial. Responsiveness to an individual request remains important, but overall efficiency and cost-effectiveness, as determined by how many requests can be handled in a unit time, are the key metrics for most servers. </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286431" y="981075"/>
            <a:ext cx="5177235" cy="495655"/>
          </a:xfrm>
          <a:prstGeom prst="rect">
            <a:avLst/>
          </a:prstGeom>
        </p:spPr>
        <p:txBody>
          <a:bodyPr anchor="t" rtlCol="false" tIns="0" lIns="0" bIns="0" rIns="0">
            <a:spAutoFit/>
          </a:bodyPr>
          <a:lstStyle/>
          <a:p>
            <a:pPr algn="ctr">
              <a:lnSpc>
                <a:spcPts val="4180"/>
              </a:lnSpc>
              <a:spcBef>
                <a:spcPct val="0"/>
              </a:spcBef>
            </a:pPr>
            <a:r>
              <a:rPr lang="en-US" sz="2986" spc="14">
                <a:solidFill>
                  <a:srgbClr val="000000"/>
                </a:solidFill>
                <a:latin typeface="Playfair Display"/>
                <a:ea typeface="Playfair Display"/>
                <a:cs typeface="Playfair Display"/>
                <a:sym typeface="Playfair Display"/>
              </a:rPr>
              <a:t>1.2 CLASSES OF COMPUTERS </a:t>
            </a:r>
          </a:p>
        </p:txBody>
      </p:sp>
      <p:sp>
        <p:nvSpPr>
          <p:cNvPr name="TextBox 4" id="4"/>
          <p:cNvSpPr txBox="true"/>
          <p:nvPr/>
        </p:nvSpPr>
        <p:spPr>
          <a:xfrm rot="0">
            <a:off x="0" y="2013582"/>
            <a:ext cx="18288000" cy="7939866"/>
          </a:xfrm>
          <a:prstGeom prst="rect">
            <a:avLst/>
          </a:prstGeom>
        </p:spPr>
        <p:txBody>
          <a:bodyPr anchor="t" rtlCol="false" tIns="0" lIns="0" bIns="0" rIns="0">
            <a:spAutoFit/>
          </a:bodyPr>
          <a:lstStyle/>
          <a:p>
            <a:pPr algn="ctr">
              <a:lnSpc>
                <a:spcPts val="4229"/>
              </a:lnSpc>
              <a:spcBef>
                <a:spcPct val="0"/>
              </a:spcBef>
            </a:pPr>
            <a:r>
              <a:rPr lang="en-US" sz="3020" spc="15">
                <a:solidFill>
                  <a:srgbClr val="000000"/>
                </a:solidFill>
                <a:latin typeface="Playfair Display"/>
                <a:ea typeface="Playfair Display"/>
                <a:cs typeface="Playfair Display"/>
                <a:sym typeface="Playfair Display"/>
              </a:rPr>
              <a:t>The growth of Software as a Service (SaaS) for applications like search, social networking, video sharing, multiplayer games, online shopping, and so on has led to the growth of a class of computers called clusters. Clusters are collections of desktop computers or servers connected by local area networks to act as a single larger computer. Each node runs its own operating system, and nodes communicate using a networking protocol. The largest of the clusters are called warehouse-scale computers (WSCs). Price-performance and power are critical to WSCs since they are so large. WSCs are related to servers, in that availability is critical. WSCs use redundant inexpensive components as the building blocks, relying on a software layer to catch and isolate the many failures that will happen with computing at this scale. Note that scalability for a WSC is handled by the local area network connecting the computers and not by integrated computer hardware, as in the case of servers. </a:t>
            </a:r>
          </a:p>
          <a:p>
            <a:pPr algn="ctr">
              <a:lnSpc>
                <a:spcPts val="4229"/>
              </a:lnSpc>
              <a:spcBef>
                <a:spcPct val="0"/>
              </a:spcBef>
            </a:pPr>
            <a:r>
              <a:rPr lang="en-US" sz="3020" spc="15">
                <a:solidFill>
                  <a:srgbClr val="000000"/>
                </a:solidFill>
                <a:latin typeface="Playfair Display"/>
                <a:ea typeface="Playfair Display"/>
                <a:cs typeface="Playfair Display"/>
                <a:sym typeface="Playfair Display"/>
              </a:rPr>
              <a:t>Embedded computers are found in everyday machines; microwaves, washing machines, most printers, most networking switches, and all cars contain simple embedded microprocessors. We use the ability to run third-party software as the dividing line between non-embedded and embedded computers. but the primary goal is often meeting the performance need at a minimum price, rather than achieving higher performance at a higher price. </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202797" y="981075"/>
            <a:ext cx="5177235" cy="495655"/>
          </a:xfrm>
          <a:prstGeom prst="rect">
            <a:avLst/>
          </a:prstGeom>
        </p:spPr>
        <p:txBody>
          <a:bodyPr anchor="t" rtlCol="false" tIns="0" lIns="0" bIns="0" rIns="0">
            <a:spAutoFit/>
          </a:bodyPr>
          <a:lstStyle/>
          <a:p>
            <a:pPr algn="ctr">
              <a:lnSpc>
                <a:spcPts val="4180"/>
              </a:lnSpc>
              <a:spcBef>
                <a:spcPct val="0"/>
              </a:spcBef>
            </a:pPr>
            <a:r>
              <a:rPr lang="en-US" sz="2986" spc="14">
                <a:solidFill>
                  <a:srgbClr val="000000"/>
                </a:solidFill>
                <a:latin typeface="Playfair Display"/>
                <a:ea typeface="Playfair Display"/>
                <a:cs typeface="Playfair Display"/>
                <a:sym typeface="Playfair Display"/>
              </a:rPr>
              <a:t>1.2 CLASSES OF COMPUTERS </a:t>
            </a:r>
          </a:p>
        </p:txBody>
      </p:sp>
      <p:sp>
        <p:nvSpPr>
          <p:cNvPr name="TextBox 4" id="4"/>
          <p:cNvSpPr txBox="true"/>
          <p:nvPr/>
        </p:nvSpPr>
        <p:spPr>
          <a:xfrm rot="0">
            <a:off x="0" y="2609673"/>
            <a:ext cx="18288000" cy="6258280"/>
          </a:xfrm>
          <a:prstGeom prst="rect">
            <a:avLst/>
          </a:prstGeom>
        </p:spPr>
        <p:txBody>
          <a:bodyPr anchor="t" rtlCol="false" tIns="0" lIns="0" bIns="0" rIns="0">
            <a:spAutoFit/>
          </a:bodyPr>
          <a:lstStyle/>
          <a:p>
            <a:pPr algn="ctr">
              <a:lnSpc>
                <a:spcPts val="4180"/>
              </a:lnSpc>
              <a:spcBef>
                <a:spcPct val="0"/>
              </a:spcBef>
            </a:pPr>
            <a:r>
              <a:rPr lang="en-US" sz="2986" spc="14">
                <a:solidFill>
                  <a:srgbClr val="000000"/>
                </a:solidFill>
                <a:latin typeface="Playfair Display"/>
                <a:ea typeface="Playfair Display"/>
                <a:cs typeface="Playfair Display"/>
                <a:sym typeface="Playfair Display"/>
              </a:rPr>
              <a:t>Parallelism at multiple levels is now the driving force of computer design across all four classes of computers, with energy and cost being the primary constraints. There are basically two kinds of parallelism in applications: 1. Data-Level Parallelism (DLP) which arises because there are many data items that can be operated on at the same time. 2. Task-Level Parallelism (TLP) which arises because tasks of work are created that can operate independently and largely in parallel. Computer hardware in turn can exploit these two kinds of application parallelism in four major ways: 1. Instruction-Level Parallelism exploits data-level parallelism at modest levels with compiler help using ideas like pipelining and at medium levels using ideas like speculative execution. 2. Vector Architectures and Graphic Processor Units (GPUs) exploit data-level parallelism by applying a single instruction to a collection of data in parallel. 3. Thread-Level Parallelism exploits either data-level parallelism or task-level parallelism in a tightly coupled hardware model that allows for interaction among parallel threads. 4. Request-Level Parallelism exploits parallelism among largely decoupled tasks specified by the programmer or the operating system</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230675" y="981075"/>
            <a:ext cx="5177235" cy="495655"/>
          </a:xfrm>
          <a:prstGeom prst="rect">
            <a:avLst/>
          </a:prstGeom>
        </p:spPr>
        <p:txBody>
          <a:bodyPr anchor="t" rtlCol="false" tIns="0" lIns="0" bIns="0" rIns="0">
            <a:spAutoFit/>
          </a:bodyPr>
          <a:lstStyle/>
          <a:p>
            <a:pPr algn="ctr">
              <a:lnSpc>
                <a:spcPts val="4180"/>
              </a:lnSpc>
              <a:spcBef>
                <a:spcPct val="0"/>
              </a:spcBef>
            </a:pPr>
            <a:r>
              <a:rPr lang="en-US" sz="2986" spc="14">
                <a:solidFill>
                  <a:srgbClr val="000000"/>
                </a:solidFill>
                <a:latin typeface="Playfair Display"/>
                <a:ea typeface="Playfair Display"/>
                <a:cs typeface="Playfair Display"/>
                <a:sym typeface="Playfair Display"/>
              </a:rPr>
              <a:t>1.2 CLASSES OF COMPUTERS </a:t>
            </a:r>
          </a:p>
        </p:txBody>
      </p:sp>
      <p:sp>
        <p:nvSpPr>
          <p:cNvPr name="TextBox 4" id="4"/>
          <p:cNvSpPr txBox="true"/>
          <p:nvPr/>
        </p:nvSpPr>
        <p:spPr>
          <a:xfrm rot="0">
            <a:off x="0" y="2856136"/>
            <a:ext cx="18288000" cy="6047393"/>
          </a:xfrm>
          <a:prstGeom prst="rect">
            <a:avLst/>
          </a:prstGeom>
        </p:spPr>
        <p:txBody>
          <a:bodyPr anchor="t" rtlCol="false" tIns="0" lIns="0" bIns="0" rIns="0">
            <a:spAutoFit/>
          </a:bodyPr>
          <a:lstStyle/>
          <a:p>
            <a:pPr algn="ctr">
              <a:lnSpc>
                <a:spcPts val="4038"/>
              </a:lnSpc>
              <a:spcBef>
                <a:spcPct val="0"/>
              </a:spcBef>
            </a:pPr>
            <a:r>
              <a:rPr lang="en-US" sz="2884" spc="14">
                <a:solidFill>
                  <a:srgbClr val="000000"/>
                </a:solidFill>
                <a:latin typeface="Playfair Display"/>
                <a:ea typeface="Playfair Display"/>
                <a:cs typeface="Playfair Display"/>
                <a:sym typeface="Playfair Display"/>
              </a:rPr>
              <a:t>When Michael Flynn [1966] studied the parallel computing, he placed all computers into one of four categories: 1. Single instruction stream, single data stream (SISD)—This category is the uniprocessor. The programmer thinks of it as the standard sequential computer, but it can exploit instruction-level parallelism.  2. Single instruction stream, multiple data streams (SIMD)—The same instruction is executed by multiple processors using different data streams. SIMD computers exploit data-level parallelism by applying the same operations to multiple items of data in parallel. Each processor has its own data memory (hence the MD of SIMD), but there is a single instruction memory and control processor, which fetches and dispatches instructions. 3. Multiple instruction streams, single data stream (MISD)—No commercial multiprocessor of this type has been built to date, but it rounds out this simple classification. 4. Multiple instruction streams, multiple data streams (MIMD)—Each processor fetches its own instructions and operates on its own data, and it targets task-level parallelism. In general, MIMD is more flexible than SIMD and thus more generally applicable, but it is inherently more expensive than SIMD. </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28700" y="947185"/>
            <a:ext cx="8325110" cy="529545"/>
          </a:xfrm>
          <a:prstGeom prst="rect">
            <a:avLst/>
          </a:prstGeom>
        </p:spPr>
        <p:txBody>
          <a:bodyPr anchor="t" rtlCol="false" tIns="0" lIns="0" bIns="0" rIns="0">
            <a:spAutoFit/>
          </a:bodyPr>
          <a:lstStyle/>
          <a:p>
            <a:pPr algn="ctr">
              <a:lnSpc>
                <a:spcPts val="4318"/>
              </a:lnSpc>
              <a:spcBef>
                <a:spcPct val="0"/>
              </a:spcBef>
            </a:pPr>
            <a:r>
              <a:rPr lang="en-US" sz="3084" spc="15">
                <a:solidFill>
                  <a:srgbClr val="000000"/>
                </a:solidFill>
                <a:latin typeface="Playfair Display"/>
                <a:ea typeface="Playfair Display"/>
                <a:cs typeface="Playfair Display"/>
                <a:sym typeface="Playfair Display"/>
              </a:rPr>
              <a:t>1.3 DEFINING COMPUTER ARCHITECTURE.</a:t>
            </a:r>
          </a:p>
        </p:txBody>
      </p:sp>
      <p:sp>
        <p:nvSpPr>
          <p:cNvPr name="TextBox 4" id="4"/>
          <p:cNvSpPr txBox="true"/>
          <p:nvPr/>
        </p:nvSpPr>
        <p:spPr>
          <a:xfrm rot="0">
            <a:off x="0" y="2306814"/>
            <a:ext cx="18288000" cy="7274115"/>
          </a:xfrm>
          <a:prstGeom prst="rect">
            <a:avLst/>
          </a:prstGeom>
        </p:spPr>
        <p:txBody>
          <a:bodyPr anchor="t" rtlCol="false" tIns="0" lIns="0" bIns="0" rIns="0">
            <a:spAutoFit/>
          </a:bodyPr>
          <a:lstStyle/>
          <a:p>
            <a:pPr algn="ctr">
              <a:lnSpc>
                <a:spcPts val="3876"/>
              </a:lnSpc>
              <a:spcBef>
                <a:spcPct val="0"/>
              </a:spcBef>
            </a:pPr>
            <a:r>
              <a:rPr lang="en-US" sz="2769" spc="13">
                <a:solidFill>
                  <a:srgbClr val="000000"/>
                </a:solidFill>
                <a:latin typeface="Playfair Display"/>
                <a:ea typeface="Playfair Display"/>
                <a:cs typeface="Playfair Display"/>
                <a:sym typeface="Playfair Display"/>
              </a:rPr>
              <a:t>The task the computer designer faces is a complex one: Determine what attributes are important for a new computer, then design a computer to maximize performance and energy efficiency while staying within cost, power, and availability constraints. This task has many aspects, including instruction set design, functional organization, logic design, and implementation. The implementation may encompass integrated circuit design, packaging, power, and cooling.  </a:t>
            </a:r>
          </a:p>
          <a:p>
            <a:pPr algn="ctr">
              <a:lnSpc>
                <a:spcPts val="3876"/>
              </a:lnSpc>
              <a:spcBef>
                <a:spcPct val="0"/>
              </a:spcBef>
            </a:pPr>
            <a:r>
              <a:rPr lang="en-US" sz="2769" spc="13">
                <a:solidFill>
                  <a:srgbClr val="000000"/>
                </a:solidFill>
                <a:latin typeface="Playfair Display"/>
                <a:ea typeface="Playfair Display"/>
                <a:cs typeface="Playfair Display"/>
                <a:sym typeface="Playfair Display"/>
              </a:rPr>
              <a:t>The term instruction set architecture (ISA) is used to refer to the actual programmer visible instruction set. It serves as the boundary between the software and hardware and examples are 80x86, ARM and MIPS. There are seven dimensions of an ISA. 1. Class of ISA—Nearly all ISAs today are classified as general-purpose register architectures, where the operands are either registers or memory locations. The two popular versions of this class are register-memory ISAs, such as the 80x86, which can access memory as part of many instructions, and load-store ISAs, such as ARM and MIPS, which can access memory only with load or store instructions. All recent ISAs are load-store.  </a:t>
            </a:r>
          </a:p>
          <a:p>
            <a:pPr algn="ctr">
              <a:lnSpc>
                <a:spcPts val="3876"/>
              </a:lnSpc>
              <a:spcBef>
                <a:spcPct val="0"/>
              </a:spcBef>
            </a:pPr>
            <a:r>
              <a:rPr lang="en-US" sz="2769" spc="13">
                <a:solidFill>
                  <a:srgbClr val="000000"/>
                </a:solidFill>
                <a:latin typeface="Playfair Display"/>
                <a:ea typeface="Playfair Display"/>
                <a:cs typeface="Playfair Display"/>
                <a:sym typeface="Playfair Display"/>
              </a:rPr>
              <a:t>2. Memory addressing—Virtually all desktop and server computers, including the 80x86, ARM, and MIPS, use byte addressing to access memory operands. Some architectures, like ARM and MIPS, require that objects must be aligned. The 80x86 does not require alignment, but accesses are generally faster if operands are aligned.</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279602" y="981075"/>
            <a:ext cx="7556401" cy="495655"/>
          </a:xfrm>
          <a:prstGeom prst="rect">
            <a:avLst/>
          </a:prstGeom>
        </p:spPr>
        <p:txBody>
          <a:bodyPr anchor="t" rtlCol="false" tIns="0" lIns="0" bIns="0" rIns="0">
            <a:spAutoFit/>
          </a:bodyPr>
          <a:lstStyle/>
          <a:p>
            <a:pPr algn="ctr">
              <a:lnSpc>
                <a:spcPts val="4180"/>
              </a:lnSpc>
              <a:spcBef>
                <a:spcPct val="0"/>
              </a:spcBef>
            </a:pPr>
            <a:r>
              <a:rPr lang="en-US" sz="2986" spc="14">
                <a:solidFill>
                  <a:srgbClr val="000000"/>
                </a:solidFill>
                <a:latin typeface="Playfair Display"/>
                <a:ea typeface="Playfair Display"/>
                <a:cs typeface="Playfair Display"/>
                <a:sym typeface="Playfair Display"/>
              </a:rPr>
              <a:t>1.3 DEFINING COMPUTER ARCHITECTURE.</a:t>
            </a:r>
          </a:p>
        </p:txBody>
      </p:sp>
      <p:sp>
        <p:nvSpPr>
          <p:cNvPr name="TextBox 4" id="4"/>
          <p:cNvSpPr txBox="true"/>
          <p:nvPr/>
        </p:nvSpPr>
        <p:spPr>
          <a:xfrm rot="0">
            <a:off x="0" y="2364005"/>
            <a:ext cx="18288000" cy="7100799"/>
          </a:xfrm>
          <a:prstGeom prst="rect">
            <a:avLst/>
          </a:prstGeom>
        </p:spPr>
        <p:txBody>
          <a:bodyPr anchor="t" rtlCol="false" tIns="0" lIns="0" bIns="0" rIns="0">
            <a:spAutoFit/>
          </a:bodyPr>
          <a:lstStyle/>
          <a:p>
            <a:pPr algn="ctr">
              <a:lnSpc>
                <a:spcPts val="3788"/>
              </a:lnSpc>
              <a:spcBef>
                <a:spcPct val="0"/>
              </a:spcBef>
            </a:pPr>
            <a:r>
              <a:rPr lang="en-US" sz="2706" spc="13">
                <a:solidFill>
                  <a:srgbClr val="000000"/>
                </a:solidFill>
                <a:latin typeface="Playfair Display"/>
                <a:ea typeface="Playfair Display"/>
                <a:cs typeface="Playfair Display"/>
                <a:sym typeface="Playfair Display"/>
              </a:rPr>
              <a:t>3. Addressing modes—In addition to specifying registers and constant operands, addressing modes specify the address of a memory object. MIPS addressing modes are Register, Immediate (for constants), and Displacement, where a constant offset is added to a register to form the memory address. The 80x86 supports those three plus three variations of displacement: no register (absolute), two registers (based indexed with displacement), and two registers where one register is multiplied by the size of the operand in bytes (based with scaled index and displacement). It has more like the last three, minus the displacement field, plus register indirect, indexed, and based with scaled index. ARM has the three MIPS addressing modes plus PC-relative addressing, the sum of two registers, and the sum of two registers where one register is multiplied by the size of the operand in bytes. It also has autoincrement and autodecrement addressing, where the calculated address replaces the contents of one of the registers used in forming the address. 4. Types and sizes of operands—Like most ISAs, 80x86, ARM, and MIPS support operand sizes of 8-bit (ASCII character), 16-bit (Unicode character or half word), 32-bit (integer or word), 64-bit (double word or long integer), and IEEE 754 floating point in 32-bit (single precision) and 64-bit (double precision). The 80x86 also supports 80-bit floating point (extended double precision). 5. Operations—The general categories of operations are data transfer, arithmetic logical, control and floating point. MIPS is a simple and easy-to-pipeline instruction set architecture. The 80x86 has a much richer and larger set of operations.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DAGhE2LS2lo</dc:identifier>
  <dcterms:modified xsi:type="dcterms:W3CDTF">2011-08-01T06:04:30Z</dcterms:modified>
  <cp:revision>1</cp:revision>
  <dc:title>TANIA MAINA​ SCT212-0179/2021​ BCT 2408​ COMPUTER ARCHITECTURE​ READING ASSIGNMENT​ CHAPTER 1.1-1.6​</dc:title>
</cp:coreProperties>
</file>