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4630400" cy="8229600"/>
  <p:notesSz cx="8229600" cy="14630400"/>
  <p:embeddedFontLst>
    <p:embeddedFont>
      <p:font typeface="Prata"/>
      <p:regular r:id="rId12"/>
    </p:embeddedFont>
    <p:embeddedFont>
      <p:font typeface="Prata"/>
      <p:regular r:id="rId13"/>
    </p:embeddedFont>
    <p:embeddedFont>
      <p:font typeface="Raleway"/>
      <p:regular r:id="rId14"/>
    </p:embeddedFont>
    <p:embeddedFont>
      <p:font typeface="Raleway"/>
      <p:regular r:id="rId15"/>
    </p:embeddedFont>
    <p:embeddedFont>
      <p:font typeface="Raleway"/>
      <p:regular r:id="rId16"/>
    </p:embeddedFont>
    <p:embeddedFont>
      <p:font typeface="Raleway"/>
      <p:regular r:id="rId17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openxmlformats.org/officeDocument/2006/relationships/font" Target="fonts/font1.fntdata"/><Relationship Id="rId13" Type="http://schemas.openxmlformats.org/officeDocument/2006/relationships/font" Target="fonts/font2.fntdata"/><Relationship Id="rId14" Type="http://schemas.openxmlformats.org/officeDocument/2006/relationships/font" Target="fonts/font3.fntdata"/><Relationship Id="rId15" Type="http://schemas.openxmlformats.org/officeDocument/2006/relationships/font" Target="fonts/font4.fntdata"/><Relationship Id="rId16" Type="http://schemas.openxmlformats.org/officeDocument/2006/relationships/font" Target="fonts/font5.fntdata"/><Relationship Id="rId17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75D8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75D8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75D8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75D8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75D8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slideLayout" Target="../slideLayouts/slideLayout3.xml"/><Relationship Id="rId6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03027" y="318492"/>
            <a:ext cx="3382208" cy="2878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8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CREDIT CARD CLUSTERING</a:t>
            </a:r>
            <a:endParaRPr lang="en-US" sz="1800" dirty="0"/>
          </a:p>
        </p:txBody>
      </p:sp>
      <p:sp>
        <p:nvSpPr>
          <p:cNvPr id="3" name="Shape 1"/>
          <p:cNvSpPr/>
          <p:nvPr/>
        </p:nvSpPr>
        <p:spPr>
          <a:xfrm>
            <a:off x="403027" y="845225"/>
            <a:ext cx="184190" cy="184190"/>
          </a:xfrm>
          <a:prstGeom prst="roundRect">
            <a:avLst>
              <a:gd name="adj" fmla="val 4963942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0647" y="852845"/>
            <a:ext cx="168950" cy="16895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44723" y="836652"/>
            <a:ext cx="1045488" cy="2014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50"/>
              </a:lnSpc>
              <a:buNone/>
            </a:pPr>
            <a:r>
              <a:rPr lang="en-US" sz="1100" b="1" dirty="0">
                <a:solidFill>
                  <a:srgbClr val="CFCBBF"/>
                </a:solidFill>
                <a:latin typeface="Raleway Bold" pitchFamily="34" charset="0"/>
                <a:ea typeface="Raleway Bold" pitchFamily="34" charset="-122"/>
                <a:cs typeface="Raleway Bold" pitchFamily="34" charset="-120"/>
              </a:rPr>
              <a:t>by Maina Bryan</a:t>
            </a:r>
            <a:endParaRPr lang="en-US" sz="1100" dirty="0"/>
          </a:p>
        </p:txBody>
      </p:sp>
      <p:sp>
        <p:nvSpPr>
          <p:cNvPr id="6" name="Text 3"/>
          <p:cNvSpPr/>
          <p:nvPr/>
        </p:nvSpPr>
        <p:spPr>
          <a:xfrm>
            <a:off x="403027" y="1167646"/>
            <a:ext cx="13824347" cy="2302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10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1.Project overview</a:t>
            </a:r>
            <a:endParaRPr lang="en-US" sz="1100" dirty="0"/>
          </a:p>
        </p:txBody>
      </p:sp>
      <p:sp>
        <p:nvSpPr>
          <p:cNvPr id="7" name="Text 4"/>
          <p:cNvSpPr/>
          <p:nvPr/>
        </p:nvSpPr>
        <p:spPr>
          <a:xfrm>
            <a:off x="403027" y="1527453"/>
            <a:ext cx="13824347" cy="1841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50"/>
              </a:lnSpc>
              <a:buNone/>
            </a:pPr>
            <a:r>
              <a:rPr lang="en-US" sz="9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To analyze customer credit card usage patterns and segment them into distinct behavioral groups using clustering techniques (K-Means and Hierarchical).</a:t>
            </a:r>
            <a:endParaRPr lang="en-US" sz="900" dirty="0"/>
          </a:p>
        </p:txBody>
      </p:sp>
      <p:sp>
        <p:nvSpPr>
          <p:cNvPr id="8" name="Text 5"/>
          <p:cNvSpPr/>
          <p:nvPr/>
        </p:nvSpPr>
        <p:spPr>
          <a:xfrm>
            <a:off x="403027" y="1841183"/>
            <a:ext cx="13824347" cy="1841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50"/>
              </a:lnSpc>
              <a:buNone/>
            </a:pPr>
            <a:r>
              <a:rPr lang="en-US" sz="9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IT will be arranged into 5 blocks:</a:t>
            </a:r>
            <a:endParaRPr lang="en-US" sz="900" dirty="0"/>
          </a:p>
        </p:txBody>
      </p:sp>
      <p:sp>
        <p:nvSpPr>
          <p:cNvPr id="9" name="Text 6"/>
          <p:cNvSpPr/>
          <p:nvPr/>
        </p:nvSpPr>
        <p:spPr>
          <a:xfrm>
            <a:off x="403027" y="2154912"/>
            <a:ext cx="13824347" cy="1841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50"/>
              </a:lnSpc>
              <a:buNone/>
            </a:pPr>
            <a:r>
              <a:rPr lang="en-US" sz="9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Block 1: </a:t>
            </a:r>
            <a:pPr algn="l" indent="0" marL="0">
              <a:lnSpc>
                <a:spcPts val="1450"/>
              </a:lnSpc>
              <a:buNone/>
            </a:pPr>
            <a:r>
              <a:rPr lang="en-US" sz="90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Customer Segmentation Overview</a:t>
            </a:r>
            <a:endParaRPr lang="en-US" sz="900" dirty="0"/>
          </a:p>
        </p:txBody>
      </p:sp>
      <p:sp>
        <p:nvSpPr>
          <p:cNvPr id="10" name="Text 7"/>
          <p:cNvSpPr/>
          <p:nvPr/>
        </p:nvSpPr>
        <p:spPr>
          <a:xfrm>
            <a:off x="403027" y="2468642"/>
            <a:ext cx="13824347" cy="1841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50"/>
              </a:lnSpc>
              <a:buNone/>
            </a:pPr>
            <a:r>
              <a:rPr lang="en-US" sz="9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Block 2: </a:t>
            </a:r>
            <a:pPr algn="l" indent="0" marL="0">
              <a:lnSpc>
                <a:spcPts val="1450"/>
              </a:lnSpc>
              <a:buNone/>
            </a:pPr>
            <a:r>
              <a:rPr lang="en-US" sz="90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Risk &amp; Credit Behavior/</a:t>
            </a:r>
            <a:endParaRPr lang="en-US" sz="900" dirty="0"/>
          </a:p>
        </p:txBody>
      </p:sp>
      <p:sp>
        <p:nvSpPr>
          <p:cNvPr id="11" name="Text 8"/>
          <p:cNvSpPr/>
          <p:nvPr/>
        </p:nvSpPr>
        <p:spPr>
          <a:xfrm>
            <a:off x="403027" y="2782372"/>
            <a:ext cx="13824347" cy="1841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50"/>
              </a:lnSpc>
              <a:buNone/>
            </a:pPr>
            <a:r>
              <a:rPr lang="en-US" sz="9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Block 3: </a:t>
            </a:r>
            <a:pPr algn="l" indent="0" marL="0">
              <a:lnSpc>
                <a:spcPts val="1450"/>
              </a:lnSpc>
              <a:buNone/>
            </a:pPr>
            <a:r>
              <a:rPr lang="en-US" sz="90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Payment vs Purchase Patterns</a:t>
            </a:r>
            <a:endParaRPr lang="en-US" sz="900" dirty="0"/>
          </a:p>
        </p:txBody>
      </p:sp>
      <p:sp>
        <p:nvSpPr>
          <p:cNvPr id="12" name="Text 9"/>
          <p:cNvSpPr/>
          <p:nvPr/>
        </p:nvSpPr>
        <p:spPr>
          <a:xfrm>
            <a:off x="403027" y="3096101"/>
            <a:ext cx="13824347" cy="1841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50"/>
              </a:lnSpc>
              <a:buNone/>
            </a:pPr>
            <a:r>
              <a:rPr lang="en-US" sz="9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Block 4: </a:t>
            </a:r>
            <a:pPr algn="l" indent="0" marL="0">
              <a:lnSpc>
                <a:spcPts val="1450"/>
              </a:lnSpc>
              <a:buNone/>
            </a:pPr>
            <a:r>
              <a:rPr lang="en-US" sz="90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Business Opportunities</a:t>
            </a:r>
            <a:endParaRPr lang="en-US" sz="900" dirty="0"/>
          </a:p>
        </p:txBody>
      </p:sp>
      <p:sp>
        <p:nvSpPr>
          <p:cNvPr id="13" name="Text 10"/>
          <p:cNvSpPr/>
          <p:nvPr/>
        </p:nvSpPr>
        <p:spPr>
          <a:xfrm>
            <a:off x="403027" y="3409831"/>
            <a:ext cx="13824347" cy="1841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50"/>
              </a:lnSpc>
              <a:buNone/>
            </a:pPr>
            <a:endParaRPr lang="en-US" sz="900" dirty="0"/>
          </a:p>
        </p:txBody>
      </p:sp>
      <p:sp>
        <p:nvSpPr>
          <p:cNvPr id="14" name="Text 11"/>
          <p:cNvSpPr/>
          <p:nvPr/>
        </p:nvSpPr>
        <p:spPr>
          <a:xfrm>
            <a:off x="403027" y="3723561"/>
            <a:ext cx="13824347" cy="1841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50"/>
              </a:lnSpc>
              <a:buNone/>
            </a:pPr>
            <a:endParaRPr lang="en-US" sz="900" dirty="0"/>
          </a:p>
        </p:txBody>
      </p:sp>
      <p:sp>
        <p:nvSpPr>
          <p:cNvPr id="15" name="Text 12"/>
          <p:cNvSpPr/>
          <p:nvPr/>
        </p:nvSpPr>
        <p:spPr>
          <a:xfrm>
            <a:off x="403027" y="4080510"/>
            <a:ext cx="1727597" cy="2158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350" b="1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2.Business Value:</a:t>
            </a:r>
            <a:endParaRPr lang="en-US" sz="1350" dirty="0"/>
          </a:p>
        </p:txBody>
      </p:sp>
      <p:sp>
        <p:nvSpPr>
          <p:cNvPr id="16" name="Text 13"/>
          <p:cNvSpPr/>
          <p:nvPr/>
        </p:nvSpPr>
        <p:spPr>
          <a:xfrm>
            <a:off x="403027" y="4469130"/>
            <a:ext cx="13824347" cy="1841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50"/>
              </a:lnSpc>
              <a:buNone/>
            </a:pPr>
            <a:r>
              <a:rPr lang="en-US" sz="9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Help the company:</a:t>
            </a:r>
            <a:endParaRPr lang="en-US" sz="900" dirty="0"/>
          </a:p>
        </p:txBody>
      </p:sp>
      <p:sp>
        <p:nvSpPr>
          <p:cNvPr id="17" name="Text 14"/>
          <p:cNvSpPr/>
          <p:nvPr/>
        </p:nvSpPr>
        <p:spPr>
          <a:xfrm>
            <a:off x="403027" y="4782860"/>
            <a:ext cx="13824347" cy="1841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50"/>
              </a:lnSpc>
              <a:buSzPct val="100000"/>
              <a:buChar char="•"/>
            </a:pPr>
            <a:r>
              <a:rPr lang="en-US" sz="9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Identify high-value customers</a:t>
            </a:r>
            <a:endParaRPr lang="en-US" sz="900" dirty="0"/>
          </a:p>
        </p:txBody>
      </p:sp>
      <p:sp>
        <p:nvSpPr>
          <p:cNvPr id="18" name="Text 15"/>
          <p:cNvSpPr/>
          <p:nvPr/>
        </p:nvSpPr>
        <p:spPr>
          <a:xfrm>
            <a:off x="403027" y="5007292"/>
            <a:ext cx="13824347" cy="1841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50"/>
              </a:lnSpc>
              <a:buSzPct val="100000"/>
              <a:buChar char="•"/>
            </a:pPr>
            <a:r>
              <a:rPr lang="en-US" sz="9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Detect risk-prone users (e.g. overusing cash advance)</a:t>
            </a:r>
            <a:endParaRPr lang="en-US" sz="900" dirty="0"/>
          </a:p>
        </p:txBody>
      </p:sp>
      <p:sp>
        <p:nvSpPr>
          <p:cNvPr id="19" name="Text 16"/>
          <p:cNvSpPr/>
          <p:nvPr/>
        </p:nvSpPr>
        <p:spPr>
          <a:xfrm>
            <a:off x="403027" y="5231725"/>
            <a:ext cx="13824347" cy="1841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50"/>
              </a:lnSpc>
              <a:buSzPct val="100000"/>
              <a:buChar char="•"/>
            </a:pPr>
            <a:r>
              <a:rPr lang="en-US" sz="9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Optimize marketing and service personalization</a:t>
            </a:r>
            <a:endParaRPr lang="en-US" sz="900" dirty="0"/>
          </a:p>
        </p:txBody>
      </p:sp>
      <p:sp>
        <p:nvSpPr>
          <p:cNvPr id="20" name="Text 17"/>
          <p:cNvSpPr/>
          <p:nvPr/>
        </p:nvSpPr>
        <p:spPr>
          <a:xfrm>
            <a:off x="403027" y="5456158"/>
            <a:ext cx="13824347" cy="1841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50"/>
              </a:lnSpc>
              <a:buSzPct val="100000"/>
              <a:buChar char="•"/>
            </a:pPr>
            <a:r>
              <a:rPr lang="en-US" sz="9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Improve financial product targeting</a:t>
            </a:r>
            <a:endParaRPr lang="en-US" sz="900" dirty="0"/>
          </a:p>
        </p:txBody>
      </p:sp>
      <p:sp>
        <p:nvSpPr>
          <p:cNvPr id="21" name="Text 18"/>
          <p:cNvSpPr/>
          <p:nvPr/>
        </p:nvSpPr>
        <p:spPr>
          <a:xfrm>
            <a:off x="403027" y="5813108"/>
            <a:ext cx="3037880" cy="2158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3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3. </a:t>
            </a:r>
            <a:pPr algn="l" indent="0" marL="0">
              <a:lnSpc>
                <a:spcPts val="1700"/>
              </a:lnSpc>
              <a:buNone/>
            </a:pPr>
            <a:r>
              <a:rPr lang="en-US" sz="1350" b="1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Business Questions We Will Solve:</a:t>
            </a:r>
            <a:endParaRPr lang="en-US" sz="1350" dirty="0"/>
          </a:p>
        </p:txBody>
      </p:sp>
      <p:sp>
        <p:nvSpPr>
          <p:cNvPr id="22" name="Text 19"/>
          <p:cNvSpPr/>
          <p:nvPr/>
        </p:nvSpPr>
        <p:spPr>
          <a:xfrm>
            <a:off x="403027" y="6201728"/>
            <a:ext cx="13824347" cy="1841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50"/>
              </a:lnSpc>
              <a:buSzPct val="100000"/>
              <a:buFont typeface="+mj-lt"/>
              <a:buAutoNum type="arabicPeriod" startAt="1"/>
            </a:pPr>
            <a:r>
              <a:rPr lang="en-US" sz="9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What distinct customer segments emerge based on their spending patterns?</a:t>
            </a:r>
            <a:endParaRPr lang="en-US" sz="900" dirty="0"/>
          </a:p>
        </p:txBody>
      </p:sp>
      <p:sp>
        <p:nvSpPr>
          <p:cNvPr id="23" name="Text 20"/>
          <p:cNvSpPr/>
          <p:nvPr/>
        </p:nvSpPr>
        <p:spPr>
          <a:xfrm>
            <a:off x="403027" y="6426160"/>
            <a:ext cx="13824347" cy="1841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50"/>
              </a:lnSpc>
              <a:buSzPct val="100000"/>
              <a:buFont typeface="+mj-lt"/>
              <a:buAutoNum type="arabicPeriod" startAt="2"/>
            </a:pPr>
            <a:r>
              <a:rPr lang="en-US" sz="9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Which segment relies most on cash advances?</a:t>
            </a:r>
            <a:endParaRPr lang="en-US" sz="900" dirty="0"/>
          </a:p>
        </p:txBody>
      </p:sp>
      <p:sp>
        <p:nvSpPr>
          <p:cNvPr id="24" name="Text 21"/>
          <p:cNvSpPr/>
          <p:nvPr/>
        </p:nvSpPr>
        <p:spPr>
          <a:xfrm>
            <a:off x="403027" y="6650593"/>
            <a:ext cx="13824347" cy="1841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50"/>
              </a:lnSpc>
              <a:buSzPct val="100000"/>
              <a:buFont typeface="+mj-lt"/>
              <a:buAutoNum type="arabicPeriod" startAt="3"/>
            </a:pPr>
            <a:r>
              <a:rPr lang="en-US" sz="9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How does credit limit utilization differ across groups?</a:t>
            </a:r>
            <a:endParaRPr lang="en-US" sz="900" dirty="0"/>
          </a:p>
        </p:txBody>
      </p:sp>
      <p:sp>
        <p:nvSpPr>
          <p:cNvPr id="25" name="Text 22"/>
          <p:cNvSpPr/>
          <p:nvPr/>
        </p:nvSpPr>
        <p:spPr>
          <a:xfrm>
            <a:off x="403027" y="6875026"/>
            <a:ext cx="13824347" cy="1841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50"/>
              </a:lnSpc>
              <a:buSzPct val="100000"/>
              <a:buFont typeface="+mj-lt"/>
              <a:buAutoNum type="arabicPeriod" startAt="4"/>
            </a:pPr>
            <a:r>
              <a:rPr lang="en-US" sz="9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Are there low-engagement but high-credit customers?</a:t>
            </a:r>
            <a:endParaRPr lang="en-US" sz="900" dirty="0"/>
          </a:p>
        </p:txBody>
      </p:sp>
      <p:sp>
        <p:nvSpPr>
          <p:cNvPr id="26" name="Text 23"/>
          <p:cNvSpPr/>
          <p:nvPr/>
        </p:nvSpPr>
        <p:spPr>
          <a:xfrm>
            <a:off x="403027" y="7099459"/>
            <a:ext cx="13824347" cy="1841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50"/>
              </a:lnSpc>
              <a:buSzPct val="100000"/>
              <a:buFont typeface="+mj-lt"/>
              <a:buAutoNum type="arabicPeriod" startAt="5"/>
            </a:pPr>
            <a:r>
              <a:rPr lang="en-US" sz="9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Who are the best targets for upselling new services?</a:t>
            </a:r>
            <a:endParaRPr lang="en-US" sz="900" dirty="0"/>
          </a:p>
        </p:txBody>
      </p:sp>
      <p:sp>
        <p:nvSpPr>
          <p:cNvPr id="27" name="Text 24"/>
          <p:cNvSpPr/>
          <p:nvPr/>
        </p:nvSpPr>
        <p:spPr>
          <a:xfrm>
            <a:off x="403027" y="7413188"/>
            <a:ext cx="13824347" cy="1841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50"/>
              </a:lnSpc>
              <a:buNone/>
            </a:pPr>
            <a:r>
              <a:rPr lang="en-US" sz="900" i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(+ 10 more business questions following after this)</a:t>
            </a:r>
            <a:endParaRPr lang="en-US" sz="900" dirty="0"/>
          </a:p>
        </p:txBody>
      </p:sp>
      <p:sp>
        <p:nvSpPr>
          <p:cNvPr id="28" name="Text 25"/>
          <p:cNvSpPr/>
          <p:nvPr/>
        </p:nvSpPr>
        <p:spPr>
          <a:xfrm>
            <a:off x="403027" y="7726918"/>
            <a:ext cx="13824347" cy="1841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50"/>
              </a:lnSpc>
              <a:buNone/>
            </a:pPr>
            <a:endParaRPr lang="en-US" sz="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96835" y="311825"/>
            <a:ext cx="2841784" cy="2126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300" b="1" u="sng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Customer Segementation overview</a:t>
            </a:r>
            <a:endParaRPr lang="en-US" sz="1300" dirty="0"/>
          </a:p>
        </p:txBody>
      </p:sp>
      <p:sp>
        <p:nvSpPr>
          <p:cNvPr id="3" name="Shape 1"/>
          <p:cNvSpPr/>
          <p:nvPr/>
        </p:nvSpPr>
        <p:spPr>
          <a:xfrm>
            <a:off x="396835" y="751284"/>
            <a:ext cx="13836729" cy="1533525"/>
          </a:xfrm>
          <a:prstGeom prst="roundRect">
            <a:avLst>
              <a:gd name="adj" fmla="val 1109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04455" y="758904"/>
            <a:ext cx="13821489" cy="46279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" name="Shape 3"/>
          <p:cNvSpPr/>
          <p:nvPr/>
        </p:nvSpPr>
        <p:spPr>
          <a:xfrm>
            <a:off x="688062" y="834509"/>
            <a:ext cx="2009894" cy="311587"/>
          </a:xfrm>
          <a:prstGeom prst="roundRect">
            <a:avLst>
              <a:gd name="adj" fmla="val 5460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95682" y="842129"/>
            <a:ext cx="1994654" cy="29634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809030" y="917734"/>
            <a:ext cx="1767959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Cluster</a:t>
            </a:r>
            <a:endParaRPr lang="en-US" sz="700" dirty="0"/>
          </a:p>
        </p:txBody>
      </p:sp>
      <p:sp>
        <p:nvSpPr>
          <p:cNvPr id="8" name="Shape 6"/>
          <p:cNvSpPr/>
          <p:nvPr/>
        </p:nvSpPr>
        <p:spPr>
          <a:xfrm>
            <a:off x="518041" y="834509"/>
            <a:ext cx="15240" cy="311587"/>
          </a:xfrm>
          <a:prstGeom prst="rect">
            <a:avLst/>
          </a:prstGeom>
          <a:solidFill>
            <a:srgbClr val="EEE27D"/>
          </a:solidFill>
          <a:ln/>
        </p:spPr>
      </p:sp>
      <p:sp>
        <p:nvSpPr>
          <p:cNvPr id="9" name="Text 7"/>
          <p:cNvSpPr/>
          <p:nvPr/>
        </p:nvSpPr>
        <p:spPr>
          <a:xfrm>
            <a:off x="2932271" y="834509"/>
            <a:ext cx="7372945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Behaivour pattern</a:t>
            </a:r>
            <a:endParaRPr lang="en-US" sz="700" dirty="0"/>
          </a:p>
        </p:txBody>
      </p:sp>
      <p:sp>
        <p:nvSpPr>
          <p:cNvPr id="10" name="Text 8"/>
          <p:cNvSpPr/>
          <p:nvPr/>
        </p:nvSpPr>
        <p:spPr>
          <a:xfrm>
            <a:off x="10539532" y="834509"/>
            <a:ext cx="3573066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Segment label</a:t>
            </a:r>
            <a:endParaRPr lang="en-US" sz="700" dirty="0"/>
          </a:p>
        </p:txBody>
      </p:sp>
      <p:sp>
        <p:nvSpPr>
          <p:cNvPr id="11" name="Shape 9"/>
          <p:cNvSpPr/>
          <p:nvPr/>
        </p:nvSpPr>
        <p:spPr>
          <a:xfrm>
            <a:off x="404455" y="1221700"/>
            <a:ext cx="13821489" cy="29634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2" name="Text 10"/>
          <p:cNvSpPr/>
          <p:nvPr/>
        </p:nvSpPr>
        <p:spPr>
          <a:xfrm>
            <a:off x="518041" y="1297305"/>
            <a:ext cx="2179915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0</a:t>
            </a:r>
            <a:endParaRPr lang="en-US" sz="700" dirty="0"/>
          </a:p>
        </p:txBody>
      </p:sp>
      <p:sp>
        <p:nvSpPr>
          <p:cNvPr id="13" name="Text 11"/>
          <p:cNvSpPr/>
          <p:nvPr/>
        </p:nvSpPr>
        <p:spPr>
          <a:xfrm>
            <a:off x="2932271" y="1297305"/>
            <a:ext cx="7372945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Low purchases, low cash advance, low payments</a:t>
            </a:r>
            <a:endParaRPr lang="en-US" sz="700" dirty="0"/>
          </a:p>
        </p:txBody>
      </p:sp>
      <p:sp>
        <p:nvSpPr>
          <p:cNvPr id="14" name="Text 12"/>
          <p:cNvSpPr/>
          <p:nvPr/>
        </p:nvSpPr>
        <p:spPr>
          <a:xfrm>
            <a:off x="10539532" y="1297305"/>
            <a:ext cx="3573066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000000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🟡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Low Activity Users</a:t>
            </a:r>
            <a:endParaRPr lang="en-US" sz="700" dirty="0"/>
          </a:p>
        </p:txBody>
      </p:sp>
      <p:sp>
        <p:nvSpPr>
          <p:cNvPr id="15" name="Shape 13"/>
          <p:cNvSpPr/>
          <p:nvPr/>
        </p:nvSpPr>
        <p:spPr>
          <a:xfrm>
            <a:off x="404455" y="1518047"/>
            <a:ext cx="13821489" cy="46279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6" name="Text 14"/>
          <p:cNvSpPr/>
          <p:nvPr/>
        </p:nvSpPr>
        <p:spPr>
          <a:xfrm>
            <a:off x="518041" y="1593652"/>
            <a:ext cx="2179915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700" dirty="0"/>
          </a:p>
        </p:txBody>
      </p:sp>
      <p:sp>
        <p:nvSpPr>
          <p:cNvPr id="17" name="Text 15"/>
          <p:cNvSpPr/>
          <p:nvPr/>
        </p:nvSpPr>
        <p:spPr>
          <a:xfrm>
            <a:off x="2932271" y="1593652"/>
            <a:ext cx="7372945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Low purchases, </a:t>
            </a:r>
            <a:pPr algn="l" indent="0" marL="0">
              <a:lnSpc>
                <a:spcPts val="1100"/>
              </a:lnSpc>
              <a:buNone/>
            </a:pPr>
            <a:r>
              <a:rPr lang="en-US" sz="70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high cash advances</a:t>
            </a:r>
            <a:endParaRPr lang="en-US" sz="700" dirty="0"/>
          </a:p>
        </p:txBody>
      </p:sp>
      <p:sp>
        <p:nvSpPr>
          <p:cNvPr id="18" name="Shape 16"/>
          <p:cNvSpPr/>
          <p:nvPr/>
        </p:nvSpPr>
        <p:spPr>
          <a:xfrm>
            <a:off x="10709553" y="1593652"/>
            <a:ext cx="3403044" cy="311587"/>
          </a:xfrm>
          <a:prstGeom prst="roundRect">
            <a:avLst>
              <a:gd name="adj" fmla="val 5460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19" name="Shape 17"/>
          <p:cNvSpPr/>
          <p:nvPr/>
        </p:nvSpPr>
        <p:spPr>
          <a:xfrm>
            <a:off x="10717173" y="1601272"/>
            <a:ext cx="3387804" cy="29634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0" name="Text 18"/>
          <p:cNvSpPr/>
          <p:nvPr/>
        </p:nvSpPr>
        <p:spPr>
          <a:xfrm>
            <a:off x="10830520" y="1676876"/>
            <a:ext cx="3161109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000000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🔴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Cash-Reliant Users</a:t>
            </a:r>
            <a:endParaRPr lang="en-US" sz="700" dirty="0"/>
          </a:p>
        </p:txBody>
      </p:sp>
      <p:sp>
        <p:nvSpPr>
          <p:cNvPr id="21" name="Shape 19"/>
          <p:cNvSpPr/>
          <p:nvPr/>
        </p:nvSpPr>
        <p:spPr>
          <a:xfrm>
            <a:off x="10539532" y="1593652"/>
            <a:ext cx="15240" cy="311587"/>
          </a:xfrm>
          <a:prstGeom prst="rect">
            <a:avLst/>
          </a:prstGeom>
          <a:solidFill>
            <a:srgbClr val="EEE27D"/>
          </a:solidFill>
          <a:ln/>
        </p:spPr>
      </p:sp>
      <p:sp>
        <p:nvSpPr>
          <p:cNvPr id="22" name="Shape 20"/>
          <p:cNvSpPr/>
          <p:nvPr/>
        </p:nvSpPr>
        <p:spPr>
          <a:xfrm>
            <a:off x="404455" y="1980843"/>
            <a:ext cx="13821489" cy="29634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3" name="Text 21"/>
          <p:cNvSpPr/>
          <p:nvPr/>
        </p:nvSpPr>
        <p:spPr>
          <a:xfrm>
            <a:off x="518041" y="2056448"/>
            <a:ext cx="2179915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700" dirty="0"/>
          </a:p>
        </p:txBody>
      </p:sp>
      <p:sp>
        <p:nvSpPr>
          <p:cNvPr id="24" name="Text 22"/>
          <p:cNvSpPr/>
          <p:nvPr/>
        </p:nvSpPr>
        <p:spPr>
          <a:xfrm>
            <a:off x="2932271" y="2056448"/>
            <a:ext cx="7372945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High purchases, high payments, low cash advances</a:t>
            </a:r>
            <a:endParaRPr lang="en-US" sz="700" dirty="0"/>
          </a:p>
        </p:txBody>
      </p:sp>
      <p:sp>
        <p:nvSpPr>
          <p:cNvPr id="25" name="Text 23"/>
          <p:cNvSpPr/>
          <p:nvPr/>
        </p:nvSpPr>
        <p:spPr>
          <a:xfrm>
            <a:off x="10539532" y="2056448"/>
            <a:ext cx="3573066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000000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🟢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High-Value/Engaged Users</a:t>
            </a:r>
            <a:endParaRPr lang="en-US" sz="700" dirty="0"/>
          </a:p>
        </p:txBody>
      </p:sp>
      <p:sp>
        <p:nvSpPr>
          <p:cNvPr id="26" name="Text 24"/>
          <p:cNvSpPr/>
          <p:nvPr/>
        </p:nvSpPr>
        <p:spPr>
          <a:xfrm>
            <a:off x="396835" y="2412325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Grouping customers into similar behavioral groups (segments) based on how they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spend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borrow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and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repay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using clustering.</a:t>
            </a:r>
            <a:endParaRPr lang="en-US" sz="850" dirty="0"/>
          </a:p>
        </p:txBody>
      </p:sp>
      <p:sp>
        <p:nvSpPr>
          <p:cNvPr id="27" name="Text 25"/>
          <p:cNvSpPr/>
          <p:nvPr/>
        </p:nvSpPr>
        <p:spPr>
          <a:xfrm>
            <a:off x="396835" y="2721293"/>
            <a:ext cx="13836729" cy="362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These are problem statements we will cover by the end of these project</a:t>
            </a:r>
            <a:pPr algn="l" indent="0" marL="0">
              <a:lnSpc>
                <a:spcPts val="1400"/>
              </a:lnSpc>
              <a:buNone/>
            </a:pPr>
            <a:endParaRPr lang="en-US" sz="850" dirty="0"/>
          </a:p>
        </p:txBody>
      </p:sp>
      <p:sp>
        <p:nvSpPr>
          <p:cNvPr id="28" name="Text 26"/>
          <p:cNvSpPr/>
          <p:nvPr/>
        </p:nvSpPr>
        <p:spPr>
          <a:xfrm>
            <a:off x="396835" y="3211711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Font typeface="+mj-lt"/>
              <a:buAutoNum type="arabicPeriod" startAt="1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  What distinct customer segments emerge based on their spending patterns?</a:t>
            </a:r>
            <a:endParaRPr lang="en-US" sz="850" dirty="0"/>
          </a:p>
        </p:txBody>
      </p:sp>
      <p:sp>
        <p:nvSpPr>
          <p:cNvPr id="29" name="Text 27"/>
          <p:cNvSpPr/>
          <p:nvPr/>
        </p:nvSpPr>
        <p:spPr>
          <a:xfrm>
            <a:off x="396835" y="3432810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Font typeface="+mj-lt"/>
              <a:buAutoNum type="arabicPeriod" startAt="2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How does credit limit utilization differ across identified customer groups?</a:t>
            </a:r>
            <a:endParaRPr lang="en-US" sz="850" dirty="0"/>
          </a:p>
        </p:txBody>
      </p:sp>
      <p:sp>
        <p:nvSpPr>
          <p:cNvPr id="30" name="Text 28"/>
          <p:cNvSpPr/>
          <p:nvPr/>
        </p:nvSpPr>
        <p:spPr>
          <a:xfrm>
            <a:off x="396835" y="3653909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Font typeface="+mj-lt"/>
              <a:buAutoNum type="arabicPeriod" startAt="3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Which customer segment showcases the most balanced credit utilization</a:t>
            </a:r>
            <a:endParaRPr lang="en-US" sz="850" dirty="0"/>
          </a:p>
        </p:txBody>
      </p:sp>
      <p:pic>
        <p:nvPicPr>
          <p:cNvPr id="31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835" y="4090392"/>
            <a:ext cx="1990963" cy="1897261"/>
          </a:xfrm>
          <a:prstGeom prst="rect">
            <a:avLst/>
          </a:prstGeom>
        </p:spPr>
      </p:pic>
      <p:sp>
        <p:nvSpPr>
          <p:cNvPr id="32" name="Text 29"/>
          <p:cNvSpPr/>
          <p:nvPr/>
        </p:nvSpPr>
        <p:spPr>
          <a:xfrm>
            <a:off x="396835" y="6115169"/>
            <a:ext cx="4427220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What distinct customer segments emerge based on their spending patterns?</a:t>
            </a:r>
            <a:endParaRPr lang="en-US" sz="850" dirty="0"/>
          </a:p>
        </p:txBody>
      </p:sp>
      <p:sp>
        <p:nvSpPr>
          <p:cNvPr id="33" name="Text 30"/>
          <p:cNvSpPr/>
          <p:nvPr/>
        </p:nvSpPr>
        <p:spPr>
          <a:xfrm>
            <a:off x="396835" y="6398657"/>
            <a:ext cx="4427220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 used three features </a:t>
            </a:r>
            <a:endParaRPr lang="en-US" sz="700" dirty="0"/>
          </a:p>
        </p:txBody>
      </p:sp>
      <p:sp>
        <p:nvSpPr>
          <p:cNvPr id="34" name="Text 31"/>
          <p:cNvSpPr/>
          <p:nvPr/>
        </p:nvSpPr>
        <p:spPr>
          <a:xfrm>
            <a:off x="396835" y="6645831"/>
            <a:ext cx="4427220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purchases</a:t>
            </a:r>
            <a:endParaRPr lang="en-US" sz="850" dirty="0"/>
          </a:p>
        </p:txBody>
      </p:sp>
      <p:sp>
        <p:nvSpPr>
          <p:cNvPr id="35" name="Text 32"/>
          <p:cNvSpPr/>
          <p:nvPr/>
        </p:nvSpPr>
        <p:spPr>
          <a:xfrm>
            <a:off x="396835" y="6830616"/>
            <a:ext cx="4427220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cash_advance</a:t>
            </a:r>
            <a:endParaRPr lang="en-US" sz="850" dirty="0"/>
          </a:p>
        </p:txBody>
      </p:sp>
      <p:sp>
        <p:nvSpPr>
          <p:cNvPr id="36" name="Text 33"/>
          <p:cNvSpPr/>
          <p:nvPr/>
        </p:nvSpPr>
        <p:spPr>
          <a:xfrm>
            <a:off x="396835" y="7015401"/>
            <a:ext cx="4427220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payments</a:t>
            </a:r>
            <a:endParaRPr lang="en-US" sz="850" dirty="0"/>
          </a:p>
        </p:txBody>
      </p:sp>
      <p:sp>
        <p:nvSpPr>
          <p:cNvPr id="37" name="Text 34"/>
          <p:cNvSpPr/>
          <p:nvPr/>
        </p:nvSpPr>
        <p:spPr>
          <a:xfrm>
            <a:off x="396835" y="7273885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u="sng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interpretation</a:t>
            </a:r>
            <a:endParaRPr lang="en-US" sz="1100" dirty="0"/>
          </a:p>
        </p:txBody>
      </p:sp>
      <p:sp>
        <p:nvSpPr>
          <p:cNvPr id="38" name="Text 35"/>
          <p:cNvSpPr/>
          <p:nvPr/>
        </p:nvSpPr>
        <p:spPr>
          <a:xfrm>
            <a:off x="396835" y="7564398"/>
            <a:ext cx="4427220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Blue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could be Cluster 0(A group of customers with similar behavior)</a:t>
            </a:r>
            <a:endParaRPr lang="en-US" sz="850" dirty="0"/>
          </a:p>
        </p:txBody>
      </p:sp>
      <p:sp>
        <p:nvSpPr>
          <p:cNvPr id="39" name="Text 36"/>
          <p:cNvSpPr/>
          <p:nvPr/>
        </p:nvSpPr>
        <p:spPr>
          <a:xfrm>
            <a:off x="396835" y="7749183"/>
            <a:ext cx="4427220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Green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could be Cluster 1 (A second distinct group)</a:t>
            </a:r>
            <a:endParaRPr lang="en-US" sz="850" dirty="0"/>
          </a:p>
        </p:txBody>
      </p:sp>
      <p:sp>
        <p:nvSpPr>
          <p:cNvPr id="40" name="Text 37"/>
          <p:cNvSpPr/>
          <p:nvPr/>
        </p:nvSpPr>
        <p:spPr>
          <a:xfrm>
            <a:off x="396835" y="7933968"/>
            <a:ext cx="4427220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Orange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could be Cluster 2(A third type of customer)</a:t>
            </a:r>
            <a:endParaRPr lang="en-US" sz="850" dirty="0"/>
          </a:p>
        </p:txBody>
      </p:sp>
      <p:sp>
        <p:nvSpPr>
          <p:cNvPr id="41" name="Text 38"/>
          <p:cNvSpPr/>
          <p:nvPr/>
        </p:nvSpPr>
        <p:spPr>
          <a:xfrm>
            <a:off x="396835" y="8192453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Insights </a:t>
            </a:r>
            <a:endParaRPr lang="en-US" sz="1100" dirty="0"/>
          </a:p>
        </p:txBody>
      </p:sp>
      <p:sp>
        <p:nvSpPr>
          <p:cNvPr id="42" name="Text 39"/>
          <p:cNvSpPr/>
          <p:nvPr/>
        </p:nvSpPr>
        <p:spPr>
          <a:xfrm>
            <a:off x="396835" y="8482965"/>
            <a:ext cx="4427220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Here are </a:t>
            </a:r>
            <a:pPr algn="l" indent="0" marL="0">
              <a:lnSpc>
                <a:spcPts val="1100"/>
              </a:lnSpc>
              <a:buNone/>
            </a:pPr>
            <a:r>
              <a:rPr lang="en-US" sz="70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natural language insights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from my visuals:</a:t>
            </a:r>
            <a:endParaRPr lang="en-US" sz="700" dirty="0"/>
          </a:p>
        </p:txBody>
      </p:sp>
      <p:sp>
        <p:nvSpPr>
          <p:cNvPr id="43" name="Text 40"/>
          <p:cNvSpPr/>
          <p:nvPr/>
        </p:nvSpPr>
        <p:spPr>
          <a:xfrm>
            <a:off x="566857" y="8755618"/>
            <a:ext cx="4257199" cy="2902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Around 1/3 of customers show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low activity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: little purchases, repayments, or cash advances. These may be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inactive users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.</a:t>
            </a:r>
            <a:endParaRPr lang="en-US" sz="850" dirty="0"/>
          </a:p>
        </p:txBody>
      </p:sp>
      <p:sp>
        <p:nvSpPr>
          <p:cNvPr id="44" name="Text 41"/>
          <p:cNvSpPr/>
          <p:nvPr/>
        </p:nvSpPr>
        <p:spPr>
          <a:xfrm>
            <a:off x="566857" y="9085540"/>
            <a:ext cx="4257199" cy="2902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Another cluster shows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high reliance on cash advances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with low purchasing activity. These may be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at risk of debt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.</a:t>
            </a:r>
            <a:endParaRPr lang="en-US" sz="850" dirty="0"/>
          </a:p>
        </p:txBody>
      </p:sp>
      <p:sp>
        <p:nvSpPr>
          <p:cNvPr id="45" name="Text 42"/>
          <p:cNvSpPr/>
          <p:nvPr/>
        </p:nvSpPr>
        <p:spPr>
          <a:xfrm>
            <a:off x="566857" y="9415463"/>
            <a:ext cx="4257199" cy="2902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The final group consists of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financially active customers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who purchase a lot and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pay consistently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— likely our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most valuable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segment.</a:t>
            </a:r>
            <a:endParaRPr lang="en-US" sz="850" dirty="0"/>
          </a:p>
        </p:txBody>
      </p:sp>
      <p:sp>
        <p:nvSpPr>
          <p:cNvPr id="46" name="Shape 43"/>
          <p:cNvSpPr/>
          <p:nvPr/>
        </p:nvSpPr>
        <p:spPr>
          <a:xfrm>
            <a:off x="396835" y="8755618"/>
            <a:ext cx="15240" cy="950119"/>
          </a:xfrm>
          <a:prstGeom prst="rect">
            <a:avLst/>
          </a:prstGeom>
          <a:solidFill>
            <a:srgbClr val="EEE27D"/>
          </a:solidFill>
          <a:ln/>
        </p:spPr>
      </p:sp>
      <p:sp>
        <p:nvSpPr>
          <p:cNvPr id="47" name="Text 44"/>
          <p:cNvSpPr/>
          <p:nvPr/>
        </p:nvSpPr>
        <p:spPr>
          <a:xfrm>
            <a:off x="396835" y="9833253"/>
            <a:ext cx="2315051" cy="2126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3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Business Recommendations</a:t>
            </a:r>
            <a:endParaRPr lang="en-US" sz="1300" dirty="0"/>
          </a:p>
        </p:txBody>
      </p:sp>
      <p:sp>
        <p:nvSpPr>
          <p:cNvPr id="48" name="Text 45"/>
          <p:cNvSpPr/>
          <p:nvPr/>
        </p:nvSpPr>
        <p:spPr>
          <a:xfrm>
            <a:off x="396835" y="10159246"/>
            <a:ext cx="2061567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Segment 0: Low Activity Users</a:t>
            </a:r>
            <a:endParaRPr lang="en-US" sz="1100" dirty="0"/>
          </a:p>
        </p:txBody>
      </p:sp>
      <p:sp>
        <p:nvSpPr>
          <p:cNvPr id="49" name="Text 46"/>
          <p:cNvSpPr/>
          <p:nvPr/>
        </p:nvSpPr>
        <p:spPr>
          <a:xfrm>
            <a:off x="396835" y="10449758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Behavior:</a:t>
            </a:r>
            <a:endParaRPr lang="en-US" sz="1100" dirty="0"/>
          </a:p>
        </p:txBody>
      </p:sp>
      <p:sp>
        <p:nvSpPr>
          <p:cNvPr id="50" name="Text 47"/>
          <p:cNvSpPr/>
          <p:nvPr/>
        </p:nvSpPr>
        <p:spPr>
          <a:xfrm>
            <a:off x="396835" y="10740271"/>
            <a:ext cx="4427220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Rarely use their credit card</a:t>
            </a:r>
            <a:endParaRPr lang="en-US" sz="850" dirty="0"/>
          </a:p>
        </p:txBody>
      </p:sp>
      <p:sp>
        <p:nvSpPr>
          <p:cNvPr id="51" name="Text 48"/>
          <p:cNvSpPr/>
          <p:nvPr/>
        </p:nvSpPr>
        <p:spPr>
          <a:xfrm>
            <a:off x="396835" y="10925056"/>
            <a:ext cx="4427220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Low purchases, payments, and cash advances</a:t>
            </a:r>
            <a:endParaRPr lang="en-US" sz="850" dirty="0"/>
          </a:p>
        </p:txBody>
      </p:sp>
      <p:sp>
        <p:nvSpPr>
          <p:cNvPr id="52" name="Text 49"/>
          <p:cNvSpPr/>
          <p:nvPr/>
        </p:nvSpPr>
        <p:spPr>
          <a:xfrm>
            <a:off x="396835" y="11183541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Recommendations:</a:t>
            </a:r>
            <a:endParaRPr lang="en-US" sz="1100" dirty="0"/>
          </a:p>
        </p:txBody>
      </p:sp>
      <p:sp>
        <p:nvSpPr>
          <p:cNvPr id="53" name="Text 50"/>
          <p:cNvSpPr/>
          <p:nvPr/>
        </p:nvSpPr>
        <p:spPr>
          <a:xfrm>
            <a:off x="396835" y="11474053"/>
            <a:ext cx="4427220" cy="2902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Reactivation Campaigns: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Send special offers, cashback rewards, or personalized discounts to increase card usage.</a:t>
            </a:r>
            <a:endParaRPr lang="en-US" sz="850" dirty="0"/>
          </a:p>
        </p:txBody>
      </p:sp>
      <p:sp>
        <p:nvSpPr>
          <p:cNvPr id="54" name="Text 51"/>
          <p:cNvSpPr/>
          <p:nvPr/>
        </p:nvSpPr>
        <p:spPr>
          <a:xfrm>
            <a:off x="396835" y="11803975"/>
            <a:ext cx="4427220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Behavioral Nudge: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Push mobile notifications on underused benefits or limited-time offers.</a:t>
            </a:r>
            <a:endParaRPr lang="en-US" sz="850" dirty="0"/>
          </a:p>
        </p:txBody>
      </p:sp>
      <p:sp>
        <p:nvSpPr>
          <p:cNvPr id="55" name="Text 52"/>
          <p:cNvSpPr/>
          <p:nvPr/>
        </p:nvSpPr>
        <p:spPr>
          <a:xfrm>
            <a:off x="396835" y="11988760"/>
            <a:ext cx="4427220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Retention Strategy: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Monitor for potential churn; these users may become inactive.</a:t>
            </a:r>
            <a:endParaRPr lang="en-US" sz="850" dirty="0"/>
          </a:p>
        </p:txBody>
      </p:sp>
      <p:sp>
        <p:nvSpPr>
          <p:cNvPr id="56" name="Text 53"/>
          <p:cNvSpPr/>
          <p:nvPr/>
        </p:nvSpPr>
        <p:spPr>
          <a:xfrm>
            <a:off x="396835" y="12247245"/>
            <a:ext cx="2450306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Segment 1: Balanced High Spenders</a:t>
            </a:r>
            <a:endParaRPr lang="en-US" sz="1100" dirty="0"/>
          </a:p>
        </p:txBody>
      </p:sp>
      <p:sp>
        <p:nvSpPr>
          <p:cNvPr id="57" name="Text 54"/>
          <p:cNvSpPr/>
          <p:nvPr/>
        </p:nvSpPr>
        <p:spPr>
          <a:xfrm>
            <a:off x="396835" y="12537758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Behavior:</a:t>
            </a:r>
            <a:endParaRPr lang="en-US" sz="1100" dirty="0"/>
          </a:p>
        </p:txBody>
      </p:sp>
      <p:sp>
        <p:nvSpPr>
          <p:cNvPr id="58" name="Text 55"/>
          <p:cNvSpPr/>
          <p:nvPr/>
        </p:nvSpPr>
        <p:spPr>
          <a:xfrm>
            <a:off x="396835" y="12828270"/>
            <a:ext cx="4427220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High purchases and repayments</a:t>
            </a:r>
            <a:endParaRPr lang="en-US" sz="850" dirty="0"/>
          </a:p>
        </p:txBody>
      </p:sp>
      <p:sp>
        <p:nvSpPr>
          <p:cNvPr id="59" name="Text 56"/>
          <p:cNvSpPr/>
          <p:nvPr/>
        </p:nvSpPr>
        <p:spPr>
          <a:xfrm>
            <a:off x="396835" y="13013055"/>
            <a:ext cx="4427220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Very little cash advance activity</a:t>
            </a:r>
            <a:endParaRPr lang="en-US" sz="850" dirty="0"/>
          </a:p>
        </p:txBody>
      </p:sp>
      <p:sp>
        <p:nvSpPr>
          <p:cNvPr id="60" name="Text 57"/>
          <p:cNvSpPr/>
          <p:nvPr/>
        </p:nvSpPr>
        <p:spPr>
          <a:xfrm>
            <a:off x="396835" y="13271540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Recommendations:</a:t>
            </a:r>
            <a:endParaRPr lang="en-US" sz="1100" dirty="0"/>
          </a:p>
        </p:txBody>
      </p:sp>
      <p:sp>
        <p:nvSpPr>
          <p:cNvPr id="61" name="Text 58"/>
          <p:cNvSpPr/>
          <p:nvPr/>
        </p:nvSpPr>
        <p:spPr>
          <a:xfrm>
            <a:off x="396835" y="13562052"/>
            <a:ext cx="4427220" cy="2902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Loyalty and Upsell Target: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Offer premium cards, increased credit limits, and VIP benefits to reward and retain them.</a:t>
            </a:r>
            <a:endParaRPr lang="en-US" sz="850" dirty="0"/>
          </a:p>
        </p:txBody>
      </p:sp>
      <p:sp>
        <p:nvSpPr>
          <p:cNvPr id="62" name="Text 59"/>
          <p:cNvSpPr/>
          <p:nvPr/>
        </p:nvSpPr>
        <p:spPr>
          <a:xfrm>
            <a:off x="396835" y="13891974"/>
            <a:ext cx="4427220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Cross-Sell Opportunities: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Suggest travel rewards, insurance products, or investment services.</a:t>
            </a:r>
            <a:endParaRPr lang="en-US" sz="850" dirty="0"/>
          </a:p>
        </p:txBody>
      </p:sp>
      <p:sp>
        <p:nvSpPr>
          <p:cNvPr id="63" name="Text 60"/>
          <p:cNvSpPr/>
          <p:nvPr/>
        </p:nvSpPr>
        <p:spPr>
          <a:xfrm>
            <a:off x="396835" y="14076759"/>
            <a:ext cx="4427220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Customer Spotlight: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Use as a model for identifying similar high-value users.</a:t>
            </a:r>
            <a:endParaRPr lang="en-US" sz="850" dirty="0"/>
          </a:p>
        </p:txBody>
      </p:sp>
      <p:sp>
        <p:nvSpPr>
          <p:cNvPr id="64" name="Text 61"/>
          <p:cNvSpPr/>
          <p:nvPr/>
        </p:nvSpPr>
        <p:spPr>
          <a:xfrm>
            <a:off x="396835" y="14323933"/>
            <a:ext cx="4427220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endParaRPr lang="en-US" sz="700" dirty="0"/>
          </a:p>
        </p:txBody>
      </p:sp>
      <p:sp>
        <p:nvSpPr>
          <p:cNvPr id="65" name="Text 62"/>
          <p:cNvSpPr/>
          <p:nvPr/>
        </p:nvSpPr>
        <p:spPr>
          <a:xfrm>
            <a:off x="396835" y="14582418"/>
            <a:ext cx="2036445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Segment 2: Cash-Heavy Users</a:t>
            </a:r>
            <a:endParaRPr lang="en-US" sz="1100" dirty="0"/>
          </a:p>
        </p:txBody>
      </p:sp>
      <p:sp>
        <p:nvSpPr>
          <p:cNvPr id="66" name="Text 63"/>
          <p:cNvSpPr/>
          <p:nvPr/>
        </p:nvSpPr>
        <p:spPr>
          <a:xfrm>
            <a:off x="396835" y="14872930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Behavior:</a:t>
            </a:r>
            <a:endParaRPr lang="en-US" sz="1100" dirty="0"/>
          </a:p>
        </p:txBody>
      </p:sp>
      <p:sp>
        <p:nvSpPr>
          <p:cNvPr id="67" name="Text 64"/>
          <p:cNvSpPr/>
          <p:nvPr/>
        </p:nvSpPr>
        <p:spPr>
          <a:xfrm>
            <a:off x="396835" y="15163443"/>
            <a:ext cx="4427220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Use cash advances more than purchasing</a:t>
            </a:r>
            <a:endParaRPr lang="en-US" sz="850" dirty="0"/>
          </a:p>
        </p:txBody>
      </p:sp>
      <p:sp>
        <p:nvSpPr>
          <p:cNvPr id="68" name="Text 65"/>
          <p:cNvSpPr/>
          <p:nvPr/>
        </p:nvSpPr>
        <p:spPr>
          <a:xfrm>
            <a:off x="396835" y="15348228"/>
            <a:ext cx="4427220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Payments are average, which may signal stress</a:t>
            </a:r>
            <a:endParaRPr lang="en-US" sz="850" dirty="0"/>
          </a:p>
        </p:txBody>
      </p:sp>
      <p:sp>
        <p:nvSpPr>
          <p:cNvPr id="69" name="Text 66"/>
          <p:cNvSpPr/>
          <p:nvPr/>
        </p:nvSpPr>
        <p:spPr>
          <a:xfrm>
            <a:off x="396835" y="15606713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Recommendations:</a:t>
            </a:r>
            <a:endParaRPr lang="en-US" sz="1100" dirty="0"/>
          </a:p>
        </p:txBody>
      </p:sp>
      <p:sp>
        <p:nvSpPr>
          <p:cNvPr id="70" name="Text 67"/>
          <p:cNvSpPr/>
          <p:nvPr/>
        </p:nvSpPr>
        <p:spPr>
          <a:xfrm>
            <a:off x="396835" y="15897225"/>
            <a:ext cx="4427220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Credit Risk Monitoring: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Set alerts for signs of debt dependency.</a:t>
            </a:r>
            <a:endParaRPr lang="en-US" sz="850" dirty="0"/>
          </a:p>
        </p:txBody>
      </p:sp>
      <p:sp>
        <p:nvSpPr>
          <p:cNvPr id="71" name="Text 68"/>
          <p:cNvSpPr/>
          <p:nvPr/>
        </p:nvSpPr>
        <p:spPr>
          <a:xfrm>
            <a:off x="396835" y="16082010"/>
            <a:ext cx="4427220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Limit Adjustments: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Cap cash advance limits to avoid overexposure.</a:t>
            </a:r>
            <a:endParaRPr lang="en-US" sz="850" dirty="0"/>
          </a:p>
        </p:txBody>
      </p:sp>
      <p:sp>
        <p:nvSpPr>
          <p:cNvPr id="72" name="Text 69"/>
          <p:cNvSpPr/>
          <p:nvPr/>
        </p:nvSpPr>
        <p:spPr>
          <a:xfrm>
            <a:off x="396835" y="16266795"/>
            <a:ext cx="4427220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Financial Coaching: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Offer education programs on smart credit use and repayment habits.</a:t>
            </a:r>
            <a:endParaRPr lang="en-US" sz="850" dirty="0"/>
          </a:p>
        </p:txBody>
      </p:sp>
      <p:pic>
        <p:nvPicPr>
          <p:cNvPr id="7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35" y="16539448"/>
            <a:ext cx="3908465" cy="3908465"/>
          </a:xfrm>
          <a:prstGeom prst="rect">
            <a:avLst/>
          </a:prstGeom>
        </p:spPr>
      </p:pic>
      <p:sp>
        <p:nvSpPr>
          <p:cNvPr id="74" name="Text 70"/>
          <p:cNvSpPr/>
          <p:nvPr/>
        </p:nvSpPr>
        <p:spPr>
          <a:xfrm>
            <a:off x="396835" y="20575429"/>
            <a:ext cx="4427220" cy="3848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3D Cluster Interpretation (Features: </a:t>
            </a:r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CFCBBF"/>
                </a:solidFill>
                <a:highlight>
                  <a:srgbClr val="28292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PURCHASES</a:t>
            </a:r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, </a:t>
            </a:r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CFCBBF"/>
                </a:solidFill>
                <a:highlight>
                  <a:srgbClr val="28292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CASH_ADVANCE</a:t>
            </a:r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, </a:t>
            </a:r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CFCBBF"/>
                </a:solidFill>
                <a:highlight>
                  <a:srgbClr val="28292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PAYMENTS</a:t>
            </a:r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)</a:t>
            </a:r>
            <a:endParaRPr lang="en-US" sz="1100" dirty="0"/>
          </a:p>
        </p:txBody>
      </p:sp>
      <p:sp>
        <p:nvSpPr>
          <p:cNvPr id="75" name="Text 71"/>
          <p:cNvSpPr/>
          <p:nvPr/>
        </p:nvSpPr>
        <p:spPr>
          <a:xfrm>
            <a:off x="396835" y="21073586"/>
            <a:ext cx="4427220" cy="4354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Cluster 0 (e.g. Blue):</a:t>
            </a:r>
            <a:pPr algn="l" indent="0" marL="0">
              <a:lnSpc>
                <a:spcPts val="1400"/>
              </a:lnSpc>
              <a:buNone/>
            </a:pP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Customers with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low purchases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low payments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and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low cash advance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usage</a:t>
            </a:r>
            <a:pPr algn="l" indent="0" marL="0">
              <a:lnSpc>
                <a:spcPts val="1400"/>
              </a:lnSpc>
              <a:buNone/>
            </a:pP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→  </a:t>
            </a:r>
            <a:pPr algn="l" indent="0" marL="0">
              <a:lnSpc>
                <a:spcPts val="1400"/>
              </a:lnSpc>
              <a:buNone/>
            </a:pPr>
            <a:r>
              <a:rPr lang="en-US" sz="850" i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Low activity or dormant users</a:t>
            </a:r>
            <a:endParaRPr lang="en-US" sz="850" dirty="0"/>
          </a:p>
        </p:txBody>
      </p:sp>
      <p:sp>
        <p:nvSpPr>
          <p:cNvPr id="76" name="Text 72"/>
          <p:cNvSpPr/>
          <p:nvPr/>
        </p:nvSpPr>
        <p:spPr>
          <a:xfrm>
            <a:off x="396835" y="21548646"/>
            <a:ext cx="4427220" cy="4354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Cluster 1 (e.g. Orange):</a:t>
            </a:r>
            <a:pPr algn="l" indent="0" marL="0">
              <a:lnSpc>
                <a:spcPts val="1400"/>
              </a:lnSpc>
              <a:buNone/>
            </a:pP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Customers with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high cash advances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but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low purchases</a:t>
            </a:r>
            <a:pPr algn="l" indent="0" marL="0">
              <a:lnSpc>
                <a:spcPts val="1400"/>
              </a:lnSpc>
              <a:buNone/>
            </a:pP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→ </a:t>
            </a:r>
            <a:pPr algn="l" indent="0" marL="0">
              <a:lnSpc>
                <a:spcPts val="1400"/>
              </a:lnSpc>
              <a:buNone/>
            </a:pPr>
            <a:r>
              <a:rPr lang="en-US" sz="850" i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Cash-reliant customers, potential credit risk</a:t>
            </a:r>
            <a:endParaRPr lang="en-US" sz="850" dirty="0"/>
          </a:p>
        </p:txBody>
      </p:sp>
      <p:sp>
        <p:nvSpPr>
          <p:cNvPr id="77" name="Text 73"/>
          <p:cNvSpPr/>
          <p:nvPr/>
        </p:nvSpPr>
        <p:spPr>
          <a:xfrm>
            <a:off x="396835" y="22023705"/>
            <a:ext cx="4427220" cy="4354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Cluster 2 (e.g. Green):</a:t>
            </a:r>
            <a:pPr algn="l" indent="0" marL="0">
              <a:lnSpc>
                <a:spcPts val="1400"/>
              </a:lnSpc>
              <a:buNone/>
            </a:pP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Customers with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high purchases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and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high payments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low cash advance</a:t>
            </a:r>
            <a:pPr algn="l" indent="0" marL="0">
              <a:lnSpc>
                <a:spcPts val="1400"/>
              </a:lnSpc>
              <a:buNone/>
            </a:pP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→ </a:t>
            </a:r>
            <a:pPr algn="l" indent="0" marL="0">
              <a:lnSpc>
                <a:spcPts val="1400"/>
              </a:lnSpc>
              <a:buNone/>
            </a:pPr>
            <a:r>
              <a:rPr lang="en-US" sz="850" i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Financially active and responsible users</a:t>
            </a:r>
            <a:endParaRPr lang="en-US" sz="850" dirty="0"/>
          </a:p>
        </p:txBody>
      </p:sp>
      <p:pic>
        <p:nvPicPr>
          <p:cNvPr id="7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377" y="4090392"/>
            <a:ext cx="4182070" cy="2764393"/>
          </a:xfrm>
          <a:prstGeom prst="rect">
            <a:avLst/>
          </a:prstGeom>
        </p:spPr>
      </p:pic>
      <p:sp>
        <p:nvSpPr>
          <p:cNvPr id="79" name="Text 74"/>
          <p:cNvSpPr/>
          <p:nvPr/>
        </p:nvSpPr>
        <p:spPr>
          <a:xfrm>
            <a:off x="5108377" y="6982301"/>
            <a:ext cx="4427220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Font typeface="+mj-lt"/>
              <a:buAutoNum type="arabicPeriod" startAt="1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How does credit limit utilization differ across identified customer groups?</a:t>
            </a:r>
            <a:endParaRPr lang="en-US" sz="850" dirty="0"/>
          </a:p>
        </p:txBody>
      </p:sp>
      <p:sp>
        <p:nvSpPr>
          <p:cNvPr id="80" name="Text 75"/>
          <p:cNvSpPr/>
          <p:nvPr/>
        </p:nvSpPr>
        <p:spPr>
          <a:xfrm>
            <a:off x="5108377" y="7277100"/>
            <a:ext cx="1701165" cy="2126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Insights</a:t>
            </a:r>
            <a:pPr algn="l" indent="0" marL="0">
              <a:lnSpc>
                <a:spcPts val="1650"/>
              </a:lnSpc>
              <a:buNone/>
            </a:pPr>
            <a:r>
              <a:rPr lang="en-US" sz="13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:</a:t>
            </a:r>
            <a:endParaRPr lang="en-US" sz="1300" dirty="0"/>
          </a:p>
        </p:txBody>
      </p:sp>
      <p:sp>
        <p:nvSpPr>
          <p:cNvPr id="81" name="Text 76"/>
          <p:cNvSpPr/>
          <p:nvPr/>
        </p:nvSpPr>
        <p:spPr>
          <a:xfrm>
            <a:off x="5108377" y="7603093"/>
            <a:ext cx="4427220" cy="2902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Font typeface="+mj-lt"/>
              <a:buAutoNum type="arabicPeriod" startAt="1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Cluster 0 (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000000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🟡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Yellow)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shows the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highest average cash advance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usage.</a:t>
            </a:r>
            <a:pPr algn="l" indent="0" marL="0">
              <a:lnSpc>
                <a:spcPts val="1400"/>
              </a:lnSpc>
              <a:buNone/>
            </a:pP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→ These customers are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relying heavily on credit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as cash.</a:t>
            </a:r>
            <a:endParaRPr lang="en-US" sz="850" dirty="0"/>
          </a:p>
        </p:txBody>
      </p:sp>
      <p:sp>
        <p:nvSpPr>
          <p:cNvPr id="82" name="Text 77"/>
          <p:cNvSpPr/>
          <p:nvPr/>
        </p:nvSpPr>
        <p:spPr>
          <a:xfrm>
            <a:off x="5108377" y="7933015"/>
            <a:ext cx="4427220" cy="2902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Font typeface="+mj-lt"/>
              <a:buAutoNum type="arabicPeriod" startAt="2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Cluster 2 (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000000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🟢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Green)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has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moderate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usage of cash advances.</a:t>
            </a:r>
            <a:pPr algn="l" indent="0" marL="0">
              <a:lnSpc>
                <a:spcPts val="1400"/>
              </a:lnSpc>
              <a:buNone/>
            </a:pP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→ Likely using credit in a balanced way.</a:t>
            </a:r>
            <a:endParaRPr lang="en-US" sz="850" dirty="0"/>
          </a:p>
        </p:txBody>
      </p:sp>
      <p:sp>
        <p:nvSpPr>
          <p:cNvPr id="83" name="Text 78"/>
          <p:cNvSpPr/>
          <p:nvPr/>
        </p:nvSpPr>
        <p:spPr>
          <a:xfrm>
            <a:off x="5108377" y="8262938"/>
            <a:ext cx="4427220" cy="2902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Font typeface="+mj-lt"/>
              <a:buAutoNum type="arabicPeriod" startAt="3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Cluster 1 (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000000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🟥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Red)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shows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very little to no use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of cash advances.</a:t>
            </a:r>
            <a:pPr algn="l" indent="0" marL="0">
              <a:lnSpc>
                <a:spcPts val="1400"/>
              </a:lnSpc>
              <a:buNone/>
            </a:pP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→ Possibly inactive users or financially stable customers avoiding debt.</a:t>
            </a:r>
            <a:endParaRPr lang="en-US" sz="850" dirty="0"/>
          </a:p>
        </p:txBody>
      </p:sp>
      <p:sp>
        <p:nvSpPr>
          <p:cNvPr id="84" name="Text 79"/>
          <p:cNvSpPr/>
          <p:nvPr/>
        </p:nvSpPr>
        <p:spPr>
          <a:xfrm>
            <a:off x="5108377" y="8666559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Recommendations</a:t>
            </a:r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:</a:t>
            </a:r>
            <a:endParaRPr lang="en-US" sz="1100" dirty="0"/>
          </a:p>
        </p:txBody>
      </p:sp>
      <p:sp>
        <p:nvSpPr>
          <p:cNvPr id="85" name="Text 80"/>
          <p:cNvSpPr/>
          <p:nvPr/>
        </p:nvSpPr>
        <p:spPr>
          <a:xfrm>
            <a:off x="5108377" y="8957072"/>
            <a:ext cx="4427220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70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Cash-Reliant Segment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(Cluster 0)(yellow)</a:t>
            </a:r>
            <a:endParaRPr lang="en-US" sz="700" dirty="0"/>
          </a:p>
        </p:txBody>
      </p:sp>
      <p:sp>
        <p:nvSpPr>
          <p:cNvPr id="86" name="Text 81"/>
          <p:cNvSpPr/>
          <p:nvPr/>
        </p:nvSpPr>
        <p:spPr>
          <a:xfrm>
            <a:off x="5108377" y="9204246"/>
            <a:ext cx="4427220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• Monitor for repayment delays</a:t>
            </a:r>
            <a:endParaRPr lang="en-US" sz="700" dirty="0"/>
          </a:p>
        </p:txBody>
      </p:sp>
      <p:sp>
        <p:nvSpPr>
          <p:cNvPr id="87" name="Text 82"/>
          <p:cNvSpPr/>
          <p:nvPr/>
        </p:nvSpPr>
        <p:spPr>
          <a:xfrm>
            <a:off x="5108377" y="9451419"/>
            <a:ext cx="4427220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• Offer </a:t>
            </a:r>
            <a:pPr algn="l" indent="0" marL="0">
              <a:lnSpc>
                <a:spcPts val="1100"/>
              </a:lnSpc>
              <a:buNone/>
            </a:pPr>
            <a:r>
              <a:rPr lang="en-US" sz="70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credit counseling or alerts</a:t>
            </a:r>
            <a:endParaRPr lang="en-US" sz="700" dirty="0"/>
          </a:p>
        </p:txBody>
      </p:sp>
      <p:sp>
        <p:nvSpPr>
          <p:cNvPr id="88" name="Text 83"/>
          <p:cNvSpPr/>
          <p:nvPr/>
        </p:nvSpPr>
        <p:spPr>
          <a:xfrm>
            <a:off x="5108377" y="9698593"/>
            <a:ext cx="4427220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• Consider reducing cash advance limits</a:t>
            </a:r>
            <a:endParaRPr lang="en-US" sz="700" dirty="0"/>
          </a:p>
        </p:txBody>
      </p:sp>
      <p:sp>
        <p:nvSpPr>
          <p:cNvPr id="89" name="Text 84"/>
          <p:cNvSpPr/>
          <p:nvPr/>
        </p:nvSpPr>
        <p:spPr>
          <a:xfrm>
            <a:off x="5108377" y="9945767"/>
            <a:ext cx="4427220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• Segment them for </a:t>
            </a:r>
            <a:pPr algn="l" indent="0" marL="0">
              <a:lnSpc>
                <a:spcPts val="1100"/>
              </a:lnSpc>
              <a:buNone/>
            </a:pPr>
            <a:r>
              <a:rPr lang="en-US" sz="70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risk mitigation</a:t>
            </a:r>
            <a:endParaRPr lang="en-US" sz="700" dirty="0"/>
          </a:p>
        </p:txBody>
      </p:sp>
      <p:sp>
        <p:nvSpPr>
          <p:cNvPr id="90" name="Text 85"/>
          <p:cNvSpPr/>
          <p:nvPr/>
        </p:nvSpPr>
        <p:spPr>
          <a:xfrm>
            <a:off x="5108377" y="10204252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Report Summary:</a:t>
            </a:r>
            <a:endParaRPr lang="en-US" sz="1100" dirty="0"/>
          </a:p>
        </p:txBody>
      </p:sp>
      <p:sp>
        <p:nvSpPr>
          <p:cNvPr id="91" name="Text 86"/>
          <p:cNvSpPr/>
          <p:nvPr/>
        </p:nvSpPr>
        <p:spPr>
          <a:xfrm>
            <a:off x="5108377" y="10494764"/>
            <a:ext cx="4427220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000000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✅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Customers in</a:t>
            </a:r>
            <a:endParaRPr lang="en-US" sz="700" dirty="0"/>
          </a:p>
        </p:txBody>
      </p:sp>
      <p:sp>
        <p:nvSpPr>
          <p:cNvPr id="92" name="Text 87"/>
          <p:cNvSpPr/>
          <p:nvPr/>
        </p:nvSpPr>
        <p:spPr>
          <a:xfrm>
            <a:off x="5108377" y="10741938"/>
            <a:ext cx="4427220" cy="4354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Cluster 0 (</a:t>
            </a:r>
            <a:pPr algn="l" indent="0" marL="0">
              <a:lnSpc>
                <a:spcPts val="1100"/>
              </a:lnSpc>
              <a:buNone/>
            </a:pPr>
            <a:r>
              <a:rPr lang="en-US" sz="700" b="1" dirty="0">
                <a:solidFill>
                  <a:srgbClr val="000000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🟡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)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are most reliant on cash advances.</a:t>
            </a:r>
            <a:pPr algn="l" indent="0" marL="0">
              <a:lnSpc>
                <a:spcPts val="1100"/>
              </a:lnSpc>
              <a:buNone/>
            </a:pP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This indicates </a:t>
            </a:r>
            <a:pPr algn="l" indent="0" marL="0">
              <a:lnSpc>
                <a:spcPts val="1100"/>
              </a:lnSpc>
              <a:buNone/>
            </a:pPr>
            <a:r>
              <a:rPr lang="en-US" sz="70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credit stress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or </a:t>
            </a:r>
            <a:pPr algn="l" indent="0" marL="0">
              <a:lnSpc>
                <a:spcPts val="1100"/>
              </a:lnSpc>
              <a:buNone/>
            </a:pPr>
            <a:r>
              <a:rPr lang="en-US" sz="70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debt behavior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and may pose </a:t>
            </a:r>
            <a:pPr algn="l" indent="0" marL="0">
              <a:lnSpc>
                <a:spcPts val="1100"/>
              </a:lnSpc>
              <a:buNone/>
            </a:pPr>
            <a:r>
              <a:rPr lang="en-US" sz="70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repayment risk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.</a:t>
            </a:r>
            <a:pPr algn="l" indent="0" marL="0">
              <a:lnSpc>
                <a:spcPts val="1100"/>
              </a:lnSpc>
              <a:buNone/>
            </a:pP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Meanwhile, </a:t>
            </a:r>
            <a:endParaRPr lang="en-US" sz="700" dirty="0"/>
          </a:p>
        </p:txBody>
      </p:sp>
      <p:sp>
        <p:nvSpPr>
          <p:cNvPr id="93" name="Text 88"/>
          <p:cNvSpPr/>
          <p:nvPr/>
        </p:nvSpPr>
        <p:spPr>
          <a:xfrm>
            <a:off x="5108377" y="11279386"/>
            <a:ext cx="4427220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Cluster 2 (</a:t>
            </a:r>
            <a:pPr algn="l" indent="0" marL="0">
              <a:lnSpc>
                <a:spcPts val="1100"/>
              </a:lnSpc>
              <a:buNone/>
            </a:pPr>
            <a:r>
              <a:rPr lang="en-US" sz="700" b="1" dirty="0">
                <a:solidFill>
                  <a:srgbClr val="000000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🟢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)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represents financially balanced users, </a:t>
            </a:r>
            <a:endParaRPr lang="en-US" sz="700" dirty="0"/>
          </a:p>
        </p:txBody>
      </p:sp>
      <p:sp>
        <p:nvSpPr>
          <p:cNvPr id="94" name="Text 89"/>
          <p:cNvSpPr/>
          <p:nvPr/>
        </p:nvSpPr>
        <p:spPr>
          <a:xfrm>
            <a:off x="5108377" y="11526560"/>
            <a:ext cx="4427220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Cluster 1 (</a:t>
            </a:r>
            <a:pPr algn="l" indent="0" marL="0">
              <a:lnSpc>
                <a:spcPts val="1100"/>
              </a:lnSpc>
              <a:buNone/>
            </a:pPr>
            <a:r>
              <a:rPr lang="en-US" sz="700" b="1" dirty="0">
                <a:solidFill>
                  <a:srgbClr val="000000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🟥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)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appears mostly inactive.</a:t>
            </a:r>
            <a:endParaRPr lang="en-US" sz="700" dirty="0"/>
          </a:p>
        </p:txBody>
      </p:sp>
      <p:pic>
        <p:nvPicPr>
          <p:cNvPr id="9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9918" y="4090392"/>
            <a:ext cx="4427220" cy="3552706"/>
          </a:xfrm>
          <a:prstGeom prst="rect">
            <a:avLst/>
          </a:prstGeom>
        </p:spPr>
      </p:pic>
      <p:sp>
        <p:nvSpPr>
          <p:cNvPr id="96" name="Text 90"/>
          <p:cNvSpPr/>
          <p:nvPr/>
        </p:nvSpPr>
        <p:spPr>
          <a:xfrm>
            <a:off x="9819918" y="7770614"/>
            <a:ext cx="4427220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Font typeface="+mj-lt"/>
              <a:buAutoNum type="arabicPeriod" startAt="1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Which customer segment showcases the most balanced credit utilization</a:t>
            </a:r>
            <a:endParaRPr lang="en-US" sz="850" dirty="0"/>
          </a:p>
        </p:txBody>
      </p:sp>
      <p:sp>
        <p:nvSpPr>
          <p:cNvPr id="97" name="Text 91"/>
          <p:cNvSpPr/>
          <p:nvPr/>
        </p:nvSpPr>
        <p:spPr>
          <a:xfrm>
            <a:off x="9819918" y="8065413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Insights:</a:t>
            </a:r>
            <a:endParaRPr lang="en-US" sz="1100" dirty="0"/>
          </a:p>
        </p:txBody>
      </p:sp>
      <p:sp>
        <p:nvSpPr>
          <p:cNvPr id="98" name="Text 92"/>
          <p:cNvSpPr/>
          <p:nvPr/>
        </p:nvSpPr>
        <p:spPr>
          <a:xfrm>
            <a:off x="9819918" y="8355925"/>
            <a:ext cx="4427220" cy="2902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000000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🟢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Green Segment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(Cluster 2) uses a large portion of their credit limit.</a:t>
            </a:r>
            <a:pPr algn="l" indent="0" marL="0">
              <a:lnSpc>
                <a:spcPts val="1400"/>
              </a:lnSpc>
              <a:buNone/>
            </a:pP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→ They are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active and possibly maxing out their limits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but may be repaying well.</a:t>
            </a:r>
            <a:endParaRPr lang="en-US" sz="850" dirty="0"/>
          </a:p>
        </p:txBody>
      </p:sp>
      <p:sp>
        <p:nvSpPr>
          <p:cNvPr id="99" name="Text 93"/>
          <p:cNvSpPr/>
          <p:nvPr/>
        </p:nvSpPr>
        <p:spPr>
          <a:xfrm>
            <a:off x="9819918" y="8685848"/>
            <a:ext cx="4427220" cy="2902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000000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🟡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Yellow Segment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(Cluster 0) shows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moderate utilization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indicating a balance between spending and credit use.</a:t>
            </a:r>
            <a:endParaRPr lang="en-US" sz="850" dirty="0"/>
          </a:p>
        </p:txBody>
      </p:sp>
      <p:sp>
        <p:nvSpPr>
          <p:cNvPr id="100" name="Text 94"/>
          <p:cNvSpPr/>
          <p:nvPr/>
        </p:nvSpPr>
        <p:spPr>
          <a:xfrm>
            <a:off x="9819918" y="9015770"/>
            <a:ext cx="4427220" cy="2902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000000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🟥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Red Segment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(Cluster 1) has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very low utilization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.</a:t>
            </a:r>
            <a:pPr algn="l" indent="0" marL="0">
              <a:lnSpc>
                <a:spcPts val="1400"/>
              </a:lnSpc>
              <a:buNone/>
            </a:pP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→ These users may be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inactive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overly cautious, or under-engaged.</a:t>
            </a:r>
            <a:endParaRPr lang="en-US" sz="850" dirty="0"/>
          </a:p>
        </p:txBody>
      </p:sp>
      <p:sp>
        <p:nvSpPr>
          <p:cNvPr id="101" name="Text 95"/>
          <p:cNvSpPr/>
          <p:nvPr/>
        </p:nvSpPr>
        <p:spPr>
          <a:xfrm>
            <a:off x="9819918" y="9408081"/>
            <a:ext cx="4427220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endParaRPr lang="en-US" sz="850" dirty="0"/>
          </a:p>
        </p:txBody>
      </p:sp>
      <p:sp>
        <p:nvSpPr>
          <p:cNvPr id="102" name="Text 96"/>
          <p:cNvSpPr/>
          <p:nvPr/>
        </p:nvSpPr>
        <p:spPr>
          <a:xfrm>
            <a:off x="9819918" y="9702879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Recommendations:</a:t>
            </a:r>
            <a:endParaRPr lang="en-US" sz="1100" dirty="0"/>
          </a:p>
        </p:txBody>
      </p:sp>
      <p:sp>
        <p:nvSpPr>
          <p:cNvPr id="103" name="Text 97"/>
          <p:cNvSpPr/>
          <p:nvPr/>
        </p:nvSpPr>
        <p:spPr>
          <a:xfrm>
            <a:off x="9819918" y="9993392"/>
            <a:ext cx="4427220" cy="1890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000000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🟢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Green (High Utilization)</a:t>
            </a:r>
            <a:endParaRPr lang="en-US" sz="850" dirty="0"/>
          </a:p>
        </p:txBody>
      </p:sp>
      <p:sp>
        <p:nvSpPr>
          <p:cNvPr id="104" name="Text 98"/>
          <p:cNvSpPr/>
          <p:nvPr/>
        </p:nvSpPr>
        <p:spPr>
          <a:xfrm>
            <a:off x="9819918" y="10284500"/>
            <a:ext cx="4427220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→ </a:t>
            </a:r>
            <a:pPr algn="l" indent="0" marL="0">
              <a:lnSpc>
                <a:spcPts val="1100"/>
              </a:lnSpc>
              <a:buNone/>
            </a:pPr>
            <a:r>
              <a:rPr lang="en-US" sz="70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Consider increasing their credit limit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to reduce risk of overutilization</a:t>
            </a:r>
            <a:endParaRPr lang="en-US" sz="700" dirty="0"/>
          </a:p>
        </p:txBody>
      </p:sp>
      <p:sp>
        <p:nvSpPr>
          <p:cNvPr id="105" name="Text 99"/>
          <p:cNvSpPr/>
          <p:nvPr/>
        </p:nvSpPr>
        <p:spPr>
          <a:xfrm>
            <a:off x="9819918" y="10531673"/>
            <a:ext cx="4427220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→ Offer </a:t>
            </a:r>
            <a:pPr algn="l" indent="0" marL="0">
              <a:lnSpc>
                <a:spcPts val="1100"/>
              </a:lnSpc>
              <a:buNone/>
            </a:pPr>
            <a:r>
              <a:rPr lang="en-US" sz="70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premium plans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or </a:t>
            </a:r>
            <a:pPr algn="l" indent="0" marL="0">
              <a:lnSpc>
                <a:spcPts val="1100"/>
              </a:lnSpc>
              <a:buNone/>
            </a:pPr>
            <a:r>
              <a:rPr lang="en-US" sz="70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rewards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to retain them</a:t>
            </a:r>
            <a:endParaRPr lang="en-US" sz="700" dirty="0"/>
          </a:p>
        </p:txBody>
      </p:sp>
      <p:sp>
        <p:nvSpPr>
          <p:cNvPr id="106" name="Text 100"/>
          <p:cNvSpPr/>
          <p:nvPr/>
        </p:nvSpPr>
        <p:spPr>
          <a:xfrm>
            <a:off x="9819918" y="10778847"/>
            <a:ext cx="4427220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→ Monitor closely for repayment behavior</a:t>
            </a:r>
            <a:endParaRPr lang="en-US" sz="700" dirty="0"/>
          </a:p>
        </p:txBody>
      </p:sp>
      <p:sp>
        <p:nvSpPr>
          <p:cNvPr id="107" name="Text 101"/>
          <p:cNvSpPr/>
          <p:nvPr/>
        </p:nvSpPr>
        <p:spPr>
          <a:xfrm>
            <a:off x="9819918" y="11026021"/>
            <a:ext cx="4427220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endParaRPr lang="en-US" sz="700" dirty="0"/>
          </a:p>
        </p:txBody>
      </p:sp>
      <p:sp>
        <p:nvSpPr>
          <p:cNvPr id="108" name="Text 102"/>
          <p:cNvSpPr/>
          <p:nvPr/>
        </p:nvSpPr>
        <p:spPr>
          <a:xfrm>
            <a:off x="9819918" y="11273195"/>
            <a:ext cx="4427220" cy="1890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000000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🟡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Yellow (Moderate)</a:t>
            </a:r>
            <a:endParaRPr lang="en-US" sz="850" dirty="0"/>
          </a:p>
        </p:txBody>
      </p:sp>
      <p:sp>
        <p:nvSpPr>
          <p:cNvPr id="109" name="Text 103"/>
          <p:cNvSpPr/>
          <p:nvPr/>
        </p:nvSpPr>
        <p:spPr>
          <a:xfrm>
            <a:off x="9819918" y="11564303"/>
            <a:ext cx="4427220" cy="2902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→ Promote </a:t>
            </a:r>
            <a:pPr algn="l" indent="0" marL="0">
              <a:lnSpc>
                <a:spcPts val="1100"/>
              </a:lnSpc>
              <a:buNone/>
            </a:pPr>
            <a:r>
              <a:rPr lang="en-US" sz="70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upsell offers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especially tailored financial services</a:t>
            </a:r>
            <a:pPr algn="l" indent="0" marL="0">
              <a:lnSpc>
                <a:spcPts val="1100"/>
              </a:lnSpc>
              <a:buNone/>
            </a:pP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→ Encourage usage through </a:t>
            </a:r>
            <a:pPr algn="l" indent="0" marL="0">
              <a:lnSpc>
                <a:spcPts val="1100"/>
              </a:lnSpc>
              <a:buNone/>
            </a:pPr>
            <a:r>
              <a:rPr lang="en-US" sz="70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seasonal campaigns</a:t>
            </a:r>
            <a:endParaRPr lang="en-US" sz="700" dirty="0"/>
          </a:p>
        </p:txBody>
      </p:sp>
      <p:sp>
        <p:nvSpPr>
          <p:cNvPr id="110" name="Text 104"/>
          <p:cNvSpPr/>
          <p:nvPr/>
        </p:nvSpPr>
        <p:spPr>
          <a:xfrm>
            <a:off x="9819918" y="11956613"/>
            <a:ext cx="4427220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endParaRPr lang="en-US" sz="700" dirty="0"/>
          </a:p>
        </p:txBody>
      </p:sp>
      <p:sp>
        <p:nvSpPr>
          <p:cNvPr id="111" name="Text 105"/>
          <p:cNvSpPr/>
          <p:nvPr/>
        </p:nvSpPr>
        <p:spPr>
          <a:xfrm>
            <a:off x="9819918" y="12203787"/>
            <a:ext cx="4427220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endParaRPr lang="en-US" sz="850" dirty="0"/>
          </a:p>
        </p:txBody>
      </p:sp>
      <p:sp>
        <p:nvSpPr>
          <p:cNvPr id="112" name="Text 106"/>
          <p:cNvSpPr/>
          <p:nvPr/>
        </p:nvSpPr>
        <p:spPr>
          <a:xfrm>
            <a:off x="9819918" y="12487275"/>
            <a:ext cx="4427220" cy="1890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000000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🟥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Red (Low Utilization)</a:t>
            </a:r>
            <a:endParaRPr lang="en-US" sz="850" dirty="0"/>
          </a:p>
        </p:txBody>
      </p:sp>
      <p:sp>
        <p:nvSpPr>
          <p:cNvPr id="113" name="Text 107"/>
          <p:cNvSpPr/>
          <p:nvPr/>
        </p:nvSpPr>
        <p:spPr>
          <a:xfrm>
            <a:off x="9819918" y="12778383"/>
            <a:ext cx="4427220" cy="2902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→ Launch </a:t>
            </a:r>
            <a:pPr algn="l" indent="0" marL="0">
              <a:lnSpc>
                <a:spcPts val="1100"/>
              </a:lnSpc>
              <a:buNone/>
            </a:pPr>
            <a:r>
              <a:rPr lang="en-US" sz="70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targeted reactivation campaigns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(e.g., "Spend &amp; Get" offers)</a:t>
            </a:r>
            <a:pPr algn="l" indent="0" marL="0">
              <a:lnSpc>
                <a:spcPts val="1100"/>
              </a:lnSpc>
              <a:buNone/>
            </a:pP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→ Evaluate if these users are likely to churn or need education on benefits</a:t>
            </a:r>
            <a:endParaRPr lang="en-US" sz="700" dirty="0"/>
          </a:p>
        </p:txBody>
      </p:sp>
      <p:sp>
        <p:nvSpPr>
          <p:cNvPr id="114" name="Text 108"/>
          <p:cNvSpPr/>
          <p:nvPr/>
        </p:nvSpPr>
        <p:spPr>
          <a:xfrm>
            <a:off x="9819918" y="13170694"/>
            <a:ext cx="4427220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endParaRPr lang="en-US" sz="700" dirty="0"/>
          </a:p>
        </p:txBody>
      </p:sp>
      <p:sp>
        <p:nvSpPr>
          <p:cNvPr id="115" name="Text 109"/>
          <p:cNvSpPr/>
          <p:nvPr/>
        </p:nvSpPr>
        <p:spPr>
          <a:xfrm>
            <a:off x="9819918" y="13429178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Summary Report:</a:t>
            </a:r>
            <a:endParaRPr lang="en-US" sz="1100" dirty="0"/>
          </a:p>
        </p:txBody>
      </p:sp>
      <p:sp>
        <p:nvSpPr>
          <p:cNvPr id="116" name="Text 110"/>
          <p:cNvSpPr/>
          <p:nvPr/>
        </p:nvSpPr>
        <p:spPr>
          <a:xfrm>
            <a:off x="9819918" y="13719691"/>
            <a:ext cx="4427220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We analyzed </a:t>
            </a:r>
            <a:pPr algn="l" indent="0" marL="0">
              <a:lnSpc>
                <a:spcPts val="1100"/>
              </a:lnSpc>
              <a:buNone/>
            </a:pPr>
            <a:r>
              <a:rPr lang="en-US" sz="70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credit utilization behavior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across customer clusters.</a:t>
            </a:r>
            <a:endParaRPr lang="en-US" sz="700" dirty="0"/>
          </a:p>
        </p:txBody>
      </p:sp>
      <p:sp>
        <p:nvSpPr>
          <p:cNvPr id="117" name="Text 111"/>
          <p:cNvSpPr/>
          <p:nvPr/>
        </p:nvSpPr>
        <p:spPr>
          <a:xfrm>
            <a:off x="9819918" y="13966865"/>
            <a:ext cx="4427220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Cluster 2 (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000000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🟢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)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has the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highest utilization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showing strong credit activity.</a:t>
            </a:r>
            <a:endParaRPr lang="en-US" sz="850" dirty="0"/>
          </a:p>
        </p:txBody>
      </p:sp>
      <p:sp>
        <p:nvSpPr>
          <p:cNvPr id="118" name="Text 112"/>
          <p:cNvSpPr/>
          <p:nvPr/>
        </p:nvSpPr>
        <p:spPr>
          <a:xfrm>
            <a:off x="9819918" y="14151650"/>
            <a:ext cx="4427220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Cluster 0 (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000000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🟡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)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sits in the middle — engaged but not heavy users.</a:t>
            </a:r>
            <a:endParaRPr lang="en-US" sz="850" dirty="0"/>
          </a:p>
        </p:txBody>
      </p:sp>
      <p:sp>
        <p:nvSpPr>
          <p:cNvPr id="119" name="Text 113"/>
          <p:cNvSpPr/>
          <p:nvPr/>
        </p:nvSpPr>
        <p:spPr>
          <a:xfrm>
            <a:off x="9819918" y="14336435"/>
            <a:ext cx="4427220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Cluster 1 (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000000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🟥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)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barely uses their available credit, signaling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inactivity or caution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.</a:t>
            </a:r>
            <a:endParaRPr lang="en-US" sz="850" dirty="0"/>
          </a:p>
        </p:txBody>
      </p:sp>
      <p:sp>
        <p:nvSpPr>
          <p:cNvPr id="120" name="Text 114"/>
          <p:cNvSpPr/>
          <p:nvPr/>
        </p:nvSpPr>
        <p:spPr>
          <a:xfrm>
            <a:off x="9819918" y="14583608"/>
            <a:ext cx="4427220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70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These insights support decisions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on credit limit management, targeted marketing, and risk strategy.</a:t>
            </a:r>
            <a:endParaRPr lang="en-US" sz="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96835" y="311825"/>
            <a:ext cx="3435668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Risk &amp; Credit Behavior Analysis</a:t>
            </a:r>
            <a:endParaRPr lang="en-US" sz="1750" dirty="0"/>
          </a:p>
        </p:txBody>
      </p:sp>
      <p:sp>
        <p:nvSpPr>
          <p:cNvPr id="3" name="Shape 1"/>
          <p:cNvSpPr/>
          <p:nvPr/>
        </p:nvSpPr>
        <p:spPr>
          <a:xfrm>
            <a:off x="396835" y="822127"/>
            <a:ext cx="13836729" cy="1533525"/>
          </a:xfrm>
          <a:prstGeom prst="roundRect">
            <a:avLst>
              <a:gd name="adj" fmla="val 1109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04455" y="829747"/>
            <a:ext cx="13821489" cy="46279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" name="Shape 3"/>
          <p:cNvSpPr/>
          <p:nvPr/>
        </p:nvSpPr>
        <p:spPr>
          <a:xfrm>
            <a:off x="688062" y="905351"/>
            <a:ext cx="2009894" cy="311587"/>
          </a:xfrm>
          <a:prstGeom prst="roundRect">
            <a:avLst>
              <a:gd name="adj" fmla="val 5460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95682" y="912971"/>
            <a:ext cx="1994654" cy="29634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809030" y="988576"/>
            <a:ext cx="1767959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Cluster</a:t>
            </a:r>
            <a:endParaRPr lang="en-US" sz="700" dirty="0"/>
          </a:p>
        </p:txBody>
      </p:sp>
      <p:sp>
        <p:nvSpPr>
          <p:cNvPr id="8" name="Shape 6"/>
          <p:cNvSpPr/>
          <p:nvPr/>
        </p:nvSpPr>
        <p:spPr>
          <a:xfrm>
            <a:off x="518041" y="905351"/>
            <a:ext cx="15240" cy="311587"/>
          </a:xfrm>
          <a:prstGeom prst="rect">
            <a:avLst/>
          </a:prstGeom>
          <a:solidFill>
            <a:srgbClr val="EEE27D"/>
          </a:solidFill>
          <a:ln/>
        </p:spPr>
      </p:sp>
      <p:sp>
        <p:nvSpPr>
          <p:cNvPr id="9" name="Text 7"/>
          <p:cNvSpPr/>
          <p:nvPr/>
        </p:nvSpPr>
        <p:spPr>
          <a:xfrm>
            <a:off x="2932271" y="905351"/>
            <a:ext cx="7372945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Behaivour pattern</a:t>
            </a:r>
            <a:endParaRPr lang="en-US" sz="700" dirty="0"/>
          </a:p>
        </p:txBody>
      </p:sp>
      <p:sp>
        <p:nvSpPr>
          <p:cNvPr id="10" name="Text 8"/>
          <p:cNvSpPr/>
          <p:nvPr/>
        </p:nvSpPr>
        <p:spPr>
          <a:xfrm>
            <a:off x="10539532" y="905351"/>
            <a:ext cx="3573066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Segment label</a:t>
            </a:r>
            <a:endParaRPr lang="en-US" sz="700" dirty="0"/>
          </a:p>
        </p:txBody>
      </p:sp>
      <p:sp>
        <p:nvSpPr>
          <p:cNvPr id="11" name="Shape 9"/>
          <p:cNvSpPr/>
          <p:nvPr/>
        </p:nvSpPr>
        <p:spPr>
          <a:xfrm>
            <a:off x="404455" y="1292543"/>
            <a:ext cx="13821489" cy="29634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2" name="Text 10"/>
          <p:cNvSpPr/>
          <p:nvPr/>
        </p:nvSpPr>
        <p:spPr>
          <a:xfrm>
            <a:off x="518041" y="1368147"/>
            <a:ext cx="2179915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0</a:t>
            </a:r>
            <a:endParaRPr lang="en-US" sz="700" dirty="0"/>
          </a:p>
        </p:txBody>
      </p:sp>
      <p:sp>
        <p:nvSpPr>
          <p:cNvPr id="13" name="Text 11"/>
          <p:cNvSpPr/>
          <p:nvPr/>
        </p:nvSpPr>
        <p:spPr>
          <a:xfrm>
            <a:off x="2932271" y="1368147"/>
            <a:ext cx="7372945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Low purchases, low cash advance, low payments</a:t>
            </a:r>
            <a:endParaRPr lang="en-US" sz="700" dirty="0"/>
          </a:p>
        </p:txBody>
      </p:sp>
      <p:sp>
        <p:nvSpPr>
          <p:cNvPr id="14" name="Text 12"/>
          <p:cNvSpPr/>
          <p:nvPr/>
        </p:nvSpPr>
        <p:spPr>
          <a:xfrm>
            <a:off x="10539532" y="1368147"/>
            <a:ext cx="3573066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000000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🟡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Low Activity Users</a:t>
            </a:r>
            <a:endParaRPr lang="en-US" sz="700" dirty="0"/>
          </a:p>
        </p:txBody>
      </p:sp>
      <p:sp>
        <p:nvSpPr>
          <p:cNvPr id="15" name="Shape 13"/>
          <p:cNvSpPr/>
          <p:nvPr/>
        </p:nvSpPr>
        <p:spPr>
          <a:xfrm>
            <a:off x="404455" y="1588889"/>
            <a:ext cx="13821489" cy="46279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6" name="Text 14"/>
          <p:cNvSpPr/>
          <p:nvPr/>
        </p:nvSpPr>
        <p:spPr>
          <a:xfrm>
            <a:off x="518041" y="1664494"/>
            <a:ext cx="2179915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700" dirty="0"/>
          </a:p>
        </p:txBody>
      </p:sp>
      <p:sp>
        <p:nvSpPr>
          <p:cNvPr id="17" name="Text 15"/>
          <p:cNvSpPr/>
          <p:nvPr/>
        </p:nvSpPr>
        <p:spPr>
          <a:xfrm>
            <a:off x="2932271" y="1664494"/>
            <a:ext cx="7372945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Low purchases, </a:t>
            </a:r>
            <a:pPr algn="l" indent="0" marL="0">
              <a:lnSpc>
                <a:spcPts val="1100"/>
              </a:lnSpc>
              <a:buNone/>
            </a:pPr>
            <a:r>
              <a:rPr lang="en-US" sz="70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high cash advances</a:t>
            </a:r>
            <a:endParaRPr lang="en-US" sz="700" dirty="0"/>
          </a:p>
        </p:txBody>
      </p:sp>
      <p:sp>
        <p:nvSpPr>
          <p:cNvPr id="18" name="Shape 16"/>
          <p:cNvSpPr/>
          <p:nvPr/>
        </p:nvSpPr>
        <p:spPr>
          <a:xfrm>
            <a:off x="10709553" y="1664494"/>
            <a:ext cx="3403044" cy="311587"/>
          </a:xfrm>
          <a:prstGeom prst="roundRect">
            <a:avLst>
              <a:gd name="adj" fmla="val 5460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19" name="Shape 17"/>
          <p:cNvSpPr/>
          <p:nvPr/>
        </p:nvSpPr>
        <p:spPr>
          <a:xfrm>
            <a:off x="10717173" y="1672114"/>
            <a:ext cx="3387804" cy="29634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0" name="Text 18"/>
          <p:cNvSpPr/>
          <p:nvPr/>
        </p:nvSpPr>
        <p:spPr>
          <a:xfrm>
            <a:off x="10830520" y="1747718"/>
            <a:ext cx="3161109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000000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🔴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Cash-Reliant Users</a:t>
            </a:r>
            <a:endParaRPr lang="en-US" sz="700" dirty="0"/>
          </a:p>
        </p:txBody>
      </p:sp>
      <p:sp>
        <p:nvSpPr>
          <p:cNvPr id="21" name="Shape 19"/>
          <p:cNvSpPr/>
          <p:nvPr/>
        </p:nvSpPr>
        <p:spPr>
          <a:xfrm>
            <a:off x="10539532" y="1664494"/>
            <a:ext cx="15240" cy="311587"/>
          </a:xfrm>
          <a:prstGeom prst="rect">
            <a:avLst/>
          </a:prstGeom>
          <a:solidFill>
            <a:srgbClr val="EEE27D"/>
          </a:solidFill>
          <a:ln/>
        </p:spPr>
      </p:sp>
      <p:sp>
        <p:nvSpPr>
          <p:cNvPr id="22" name="Shape 20"/>
          <p:cNvSpPr/>
          <p:nvPr/>
        </p:nvSpPr>
        <p:spPr>
          <a:xfrm>
            <a:off x="404455" y="2051685"/>
            <a:ext cx="13821489" cy="29634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3" name="Text 21"/>
          <p:cNvSpPr/>
          <p:nvPr/>
        </p:nvSpPr>
        <p:spPr>
          <a:xfrm>
            <a:off x="518041" y="2127290"/>
            <a:ext cx="2179915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700" dirty="0"/>
          </a:p>
        </p:txBody>
      </p:sp>
      <p:sp>
        <p:nvSpPr>
          <p:cNvPr id="24" name="Text 22"/>
          <p:cNvSpPr/>
          <p:nvPr/>
        </p:nvSpPr>
        <p:spPr>
          <a:xfrm>
            <a:off x="2932271" y="2127290"/>
            <a:ext cx="7372945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High purchases, high payments, low cash advances</a:t>
            </a:r>
            <a:endParaRPr lang="en-US" sz="700" dirty="0"/>
          </a:p>
        </p:txBody>
      </p:sp>
      <p:sp>
        <p:nvSpPr>
          <p:cNvPr id="25" name="Text 23"/>
          <p:cNvSpPr/>
          <p:nvPr/>
        </p:nvSpPr>
        <p:spPr>
          <a:xfrm>
            <a:off x="10539532" y="2127290"/>
            <a:ext cx="3573066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000000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🟢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High-Value/Engaged Users</a:t>
            </a:r>
            <a:endParaRPr lang="en-US" sz="700" dirty="0"/>
          </a:p>
        </p:txBody>
      </p:sp>
      <p:sp>
        <p:nvSpPr>
          <p:cNvPr id="26" name="Text 24"/>
          <p:cNvSpPr/>
          <p:nvPr/>
        </p:nvSpPr>
        <p:spPr>
          <a:xfrm>
            <a:off x="396835" y="2483168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endParaRPr lang="en-US" sz="850" dirty="0"/>
          </a:p>
        </p:txBody>
      </p:sp>
      <p:sp>
        <p:nvSpPr>
          <p:cNvPr id="27" name="Text 25"/>
          <p:cNvSpPr/>
          <p:nvPr/>
        </p:nvSpPr>
        <p:spPr>
          <a:xfrm>
            <a:off x="396835" y="2834640"/>
            <a:ext cx="1701165" cy="2126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endParaRPr lang="en-US" sz="1300" dirty="0"/>
          </a:p>
        </p:txBody>
      </p:sp>
      <p:sp>
        <p:nvSpPr>
          <p:cNvPr id="28" name="Text 26"/>
          <p:cNvSpPr/>
          <p:nvPr/>
        </p:nvSpPr>
        <p:spPr>
          <a:xfrm>
            <a:off x="396835" y="3217307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This block answers questions focused on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risk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debt habits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and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payment consistency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.</a:t>
            </a:r>
            <a:endParaRPr lang="en-US" sz="850" dirty="0"/>
          </a:p>
        </p:txBody>
      </p:sp>
      <p:sp>
        <p:nvSpPr>
          <p:cNvPr id="29" name="Text 27"/>
          <p:cNvSpPr/>
          <p:nvPr/>
        </p:nvSpPr>
        <p:spPr>
          <a:xfrm>
            <a:off x="396835" y="3526274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These are the problem statements::</a:t>
            </a:r>
            <a:endParaRPr lang="en-US" sz="850" dirty="0"/>
          </a:p>
        </p:txBody>
      </p:sp>
      <p:sp>
        <p:nvSpPr>
          <p:cNvPr id="30" name="Text 28"/>
          <p:cNvSpPr/>
          <p:nvPr/>
        </p:nvSpPr>
        <p:spPr>
          <a:xfrm>
            <a:off x="396835" y="3835241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Are there segments at risk of overspending their credit limits?</a:t>
            </a:r>
            <a:endParaRPr lang="en-US" sz="850" dirty="0"/>
          </a:p>
        </p:txBody>
      </p:sp>
      <p:sp>
        <p:nvSpPr>
          <p:cNvPr id="31" name="Text 29"/>
          <p:cNvSpPr/>
          <p:nvPr/>
        </p:nvSpPr>
        <p:spPr>
          <a:xfrm>
            <a:off x="396835" y="4056340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Are there segments with high credit limits but inconsistent payment habits?</a:t>
            </a:r>
            <a:endParaRPr lang="en-US" sz="850" dirty="0"/>
          </a:p>
        </p:txBody>
      </p:sp>
      <p:sp>
        <p:nvSpPr>
          <p:cNvPr id="32" name="Text 30"/>
          <p:cNvSpPr/>
          <p:nvPr/>
        </p:nvSpPr>
        <p:spPr>
          <a:xfrm>
            <a:off x="396835" y="4277439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Are there segments characterized by high payments but minimal purchases?</a:t>
            </a:r>
            <a:endParaRPr lang="en-US" sz="850" dirty="0"/>
          </a:p>
        </p:txBody>
      </p:sp>
      <p:sp>
        <p:nvSpPr>
          <p:cNvPr id="33" name="Text 31"/>
          <p:cNvSpPr/>
          <p:nvPr/>
        </p:nvSpPr>
        <p:spPr>
          <a:xfrm>
            <a:off x="396835" y="4498538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endParaRPr lang="en-US" sz="850" dirty="0"/>
          </a:p>
        </p:txBody>
      </p:sp>
      <p:pic>
        <p:nvPicPr>
          <p:cNvPr id="3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835" y="4935022"/>
            <a:ext cx="4428649" cy="3303865"/>
          </a:xfrm>
          <a:prstGeom prst="rect">
            <a:avLst/>
          </a:prstGeom>
        </p:spPr>
      </p:pic>
      <p:sp>
        <p:nvSpPr>
          <p:cNvPr id="35" name="Text 32"/>
          <p:cNvSpPr/>
          <p:nvPr/>
        </p:nvSpPr>
        <p:spPr>
          <a:xfrm>
            <a:off x="396835" y="8366403"/>
            <a:ext cx="4151709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Are there segements at risk of overspending their credit limits</a:t>
            </a:r>
            <a:endParaRPr lang="en-US" sz="1100" dirty="0"/>
          </a:p>
        </p:txBody>
      </p:sp>
      <p:sp>
        <p:nvSpPr>
          <p:cNvPr id="36" name="Text 33"/>
          <p:cNvSpPr/>
          <p:nvPr/>
        </p:nvSpPr>
        <p:spPr>
          <a:xfrm>
            <a:off x="396835" y="8656915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Interpretation</a:t>
            </a:r>
            <a:endParaRPr lang="en-US" sz="1100" dirty="0"/>
          </a:p>
        </p:txBody>
      </p:sp>
      <p:sp>
        <p:nvSpPr>
          <p:cNvPr id="37" name="Text 34"/>
          <p:cNvSpPr/>
          <p:nvPr/>
        </p:nvSpPr>
        <p:spPr>
          <a:xfrm>
            <a:off x="396835" y="8947428"/>
            <a:ext cx="4428649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000000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🟢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cluster 2 :Avg utilization is </a:t>
            </a:r>
            <a:pPr algn="l" indent="0" marL="0">
              <a:lnSpc>
                <a:spcPts val="1100"/>
              </a:lnSpc>
              <a:buNone/>
            </a:pPr>
            <a:r>
              <a:rPr lang="en-US" sz="70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0.86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= </a:t>
            </a:r>
            <a:pPr algn="l" indent="0" marL="0">
              <a:lnSpc>
                <a:spcPts val="1100"/>
              </a:lnSpc>
              <a:buNone/>
            </a:pPr>
            <a:r>
              <a:rPr lang="en-US" sz="70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86%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→ 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000000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⚠️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pPr algn="l" indent="0" marL="0">
              <a:lnSpc>
                <a:spcPts val="1100"/>
              </a:lnSpc>
              <a:buNone/>
            </a:pPr>
            <a:r>
              <a:rPr lang="en-US" sz="70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High risk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of overspending</a:t>
            </a:r>
            <a:endParaRPr lang="en-US" sz="700" dirty="0"/>
          </a:p>
        </p:txBody>
      </p:sp>
      <p:sp>
        <p:nvSpPr>
          <p:cNvPr id="38" name="Text 35"/>
          <p:cNvSpPr/>
          <p:nvPr/>
        </p:nvSpPr>
        <p:spPr>
          <a:xfrm>
            <a:off x="396835" y="9194602"/>
            <a:ext cx="4428649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000000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🟡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pPr algn="l" indent="0" marL="0">
              <a:lnSpc>
                <a:spcPts val="1100"/>
              </a:lnSpc>
              <a:buNone/>
            </a:pPr>
            <a:r>
              <a:rPr lang="en-US" sz="70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Cluster 0 (Moderate):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Moderate utilization (~52%)</a:t>
            </a:r>
            <a:endParaRPr lang="en-US" sz="700" dirty="0"/>
          </a:p>
        </p:txBody>
      </p:sp>
      <p:sp>
        <p:nvSpPr>
          <p:cNvPr id="39" name="Text 36"/>
          <p:cNvSpPr/>
          <p:nvPr/>
        </p:nvSpPr>
        <p:spPr>
          <a:xfrm>
            <a:off x="396835" y="9441775"/>
            <a:ext cx="4428649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000000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🟥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pPr algn="l" indent="0" marL="0">
              <a:lnSpc>
                <a:spcPts val="1100"/>
              </a:lnSpc>
              <a:buNone/>
            </a:pPr>
            <a:r>
              <a:rPr lang="en-US" sz="70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Cluster 1;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Very low utilization (~12%) → Not risky</a:t>
            </a:r>
            <a:endParaRPr lang="en-US" sz="700" dirty="0"/>
          </a:p>
        </p:txBody>
      </p:sp>
      <p:sp>
        <p:nvSpPr>
          <p:cNvPr id="40" name="Text 37"/>
          <p:cNvSpPr/>
          <p:nvPr/>
        </p:nvSpPr>
        <p:spPr>
          <a:xfrm>
            <a:off x="396835" y="9700260"/>
            <a:ext cx="1897023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Business Recommendation:</a:t>
            </a:r>
            <a:endParaRPr lang="en-US" sz="1100" dirty="0"/>
          </a:p>
        </p:txBody>
      </p:sp>
      <p:sp>
        <p:nvSpPr>
          <p:cNvPr id="41" name="Text 38"/>
          <p:cNvSpPr/>
          <p:nvPr/>
        </p:nvSpPr>
        <p:spPr>
          <a:xfrm>
            <a:off x="396835" y="9990773"/>
            <a:ext cx="4428649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000000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🟢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pPr algn="l" indent="0" marL="0">
              <a:lnSpc>
                <a:spcPts val="1100"/>
              </a:lnSpc>
              <a:buNone/>
            </a:pPr>
            <a:r>
              <a:rPr lang="en-US" sz="70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Cluster 2 (High Utilization)</a:t>
            </a:r>
            <a:endParaRPr lang="en-US" sz="700" dirty="0"/>
          </a:p>
        </p:txBody>
      </p:sp>
      <p:sp>
        <p:nvSpPr>
          <p:cNvPr id="42" name="Text 39"/>
          <p:cNvSpPr/>
          <p:nvPr/>
        </p:nvSpPr>
        <p:spPr>
          <a:xfrm>
            <a:off x="396835" y="10237946"/>
            <a:ext cx="4428649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Flag for risk monitoring</a:t>
            </a:r>
            <a:endParaRPr lang="en-US" sz="850" dirty="0"/>
          </a:p>
        </p:txBody>
      </p:sp>
      <p:sp>
        <p:nvSpPr>
          <p:cNvPr id="43" name="Text 40"/>
          <p:cNvSpPr/>
          <p:nvPr/>
        </p:nvSpPr>
        <p:spPr>
          <a:xfrm>
            <a:off x="396835" y="10422731"/>
            <a:ext cx="4428649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Review credit limits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for overexposure</a:t>
            </a:r>
            <a:endParaRPr lang="en-US" sz="850" dirty="0"/>
          </a:p>
        </p:txBody>
      </p:sp>
      <p:sp>
        <p:nvSpPr>
          <p:cNvPr id="44" name="Text 41"/>
          <p:cNvSpPr/>
          <p:nvPr/>
        </p:nvSpPr>
        <p:spPr>
          <a:xfrm>
            <a:off x="396835" y="10607516"/>
            <a:ext cx="4428649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Offer financial planning tools</a:t>
            </a:r>
            <a:endParaRPr lang="en-US" sz="850" dirty="0"/>
          </a:p>
        </p:txBody>
      </p:sp>
      <p:sp>
        <p:nvSpPr>
          <p:cNvPr id="45" name="Text 42"/>
          <p:cNvSpPr/>
          <p:nvPr/>
        </p:nvSpPr>
        <p:spPr>
          <a:xfrm>
            <a:off x="396835" y="10792301"/>
            <a:ext cx="4428649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Optional: Introduce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spending caps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or real-time alerts</a:t>
            </a:r>
            <a:endParaRPr lang="en-US" sz="850" dirty="0"/>
          </a:p>
        </p:txBody>
      </p:sp>
      <p:sp>
        <p:nvSpPr>
          <p:cNvPr id="46" name="Text 43"/>
          <p:cNvSpPr/>
          <p:nvPr/>
        </p:nvSpPr>
        <p:spPr>
          <a:xfrm>
            <a:off x="396835" y="11039475"/>
            <a:ext cx="4428649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000000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🟡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pPr algn="l" indent="0" marL="0">
              <a:lnSpc>
                <a:spcPts val="1100"/>
              </a:lnSpc>
              <a:buNone/>
            </a:pPr>
            <a:r>
              <a:rPr lang="en-US" sz="70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Cluster 0 (Moderate)</a:t>
            </a:r>
            <a:endParaRPr lang="en-US" sz="700" dirty="0"/>
          </a:p>
        </p:txBody>
      </p:sp>
      <p:sp>
        <p:nvSpPr>
          <p:cNvPr id="47" name="Text 44"/>
          <p:cNvSpPr/>
          <p:nvPr/>
        </p:nvSpPr>
        <p:spPr>
          <a:xfrm>
            <a:off x="396835" y="11286649"/>
            <a:ext cx="4428649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Educate them on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healthy credit behavior</a:t>
            </a:r>
            <a:endParaRPr lang="en-US" sz="850" dirty="0"/>
          </a:p>
        </p:txBody>
      </p:sp>
      <p:sp>
        <p:nvSpPr>
          <p:cNvPr id="48" name="Text 45"/>
          <p:cNvSpPr/>
          <p:nvPr/>
        </p:nvSpPr>
        <p:spPr>
          <a:xfrm>
            <a:off x="396835" y="11471434"/>
            <a:ext cx="4428649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Encourage responsible spending habits</a:t>
            </a:r>
            <a:endParaRPr lang="en-US" sz="850" dirty="0"/>
          </a:p>
        </p:txBody>
      </p:sp>
      <p:sp>
        <p:nvSpPr>
          <p:cNvPr id="49" name="Text 46"/>
          <p:cNvSpPr/>
          <p:nvPr/>
        </p:nvSpPr>
        <p:spPr>
          <a:xfrm>
            <a:off x="396835" y="11656219"/>
            <a:ext cx="4428649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Offer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targeted promos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not more credit yet</a:t>
            </a:r>
            <a:endParaRPr lang="en-US" sz="850" dirty="0"/>
          </a:p>
        </p:txBody>
      </p:sp>
      <p:sp>
        <p:nvSpPr>
          <p:cNvPr id="50" name="Text 47"/>
          <p:cNvSpPr/>
          <p:nvPr/>
        </p:nvSpPr>
        <p:spPr>
          <a:xfrm>
            <a:off x="396835" y="11903393"/>
            <a:ext cx="4428649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000000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🟥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pPr algn="l" indent="0" marL="0">
              <a:lnSpc>
                <a:spcPts val="1100"/>
              </a:lnSpc>
              <a:buNone/>
            </a:pPr>
            <a:r>
              <a:rPr lang="en-US" sz="70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Cluster 1 (Low)</a:t>
            </a:r>
            <a:endParaRPr lang="en-US" sz="700" dirty="0"/>
          </a:p>
        </p:txBody>
      </p:sp>
      <p:sp>
        <p:nvSpPr>
          <p:cNvPr id="51" name="Text 48"/>
          <p:cNvSpPr/>
          <p:nvPr/>
        </p:nvSpPr>
        <p:spPr>
          <a:xfrm>
            <a:off x="396835" y="12150566"/>
            <a:ext cx="4428649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No overspending risk</a:t>
            </a:r>
            <a:endParaRPr lang="en-US" sz="850" dirty="0"/>
          </a:p>
        </p:txBody>
      </p:sp>
      <p:sp>
        <p:nvSpPr>
          <p:cNvPr id="52" name="Text 49"/>
          <p:cNvSpPr/>
          <p:nvPr/>
        </p:nvSpPr>
        <p:spPr>
          <a:xfrm>
            <a:off x="396835" y="12335351"/>
            <a:ext cx="4428649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Consider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re-engagement offers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to increase card usage</a:t>
            </a:r>
            <a:endParaRPr lang="en-US" sz="850" dirty="0"/>
          </a:p>
        </p:txBody>
      </p:sp>
      <p:sp>
        <p:nvSpPr>
          <p:cNvPr id="53" name="Text 50"/>
          <p:cNvSpPr/>
          <p:nvPr/>
        </p:nvSpPr>
        <p:spPr>
          <a:xfrm>
            <a:off x="396835" y="12593836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Report Summary:</a:t>
            </a:r>
            <a:endParaRPr lang="en-US" sz="1100" dirty="0"/>
          </a:p>
        </p:txBody>
      </p:sp>
      <p:sp>
        <p:nvSpPr>
          <p:cNvPr id="54" name="Text 51"/>
          <p:cNvSpPr/>
          <p:nvPr/>
        </p:nvSpPr>
        <p:spPr>
          <a:xfrm>
            <a:off x="566857" y="12898517"/>
            <a:ext cx="4258628" cy="4354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000000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✅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pPr algn="l" indent="0" marL="0">
              <a:lnSpc>
                <a:spcPts val="1100"/>
              </a:lnSpc>
              <a:buNone/>
            </a:pPr>
            <a:r>
              <a:rPr lang="en-US" sz="70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Cluster 2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has the </a:t>
            </a:r>
            <a:pPr algn="l" indent="0" marL="0">
              <a:lnSpc>
                <a:spcPts val="1100"/>
              </a:lnSpc>
              <a:buNone/>
            </a:pPr>
            <a:r>
              <a:rPr lang="en-US" sz="70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highest risk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of overspending their credit limit (avg utilization ~86%).</a:t>
            </a:r>
            <a:pPr algn="l" indent="0" marL="0">
              <a:lnSpc>
                <a:spcPts val="1100"/>
              </a:lnSpc>
              <a:buNone/>
            </a:pP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This group should be prioritized for </a:t>
            </a:r>
            <a:pPr algn="l" indent="0" marL="0">
              <a:lnSpc>
                <a:spcPts val="1100"/>
              </a:lnSpc>
              <a:buNone/>
            </a:pPr>
            <a:r>
              <a:rPr lang="en-US" sz="70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limit reviews and credit education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.</a:t>
            </a:r>
            <a:pPr algn="l" indent="0" marL="0">
              <a:lnSpc>
                <a:spcPts val="1100"/>
              </a:lnSpc>
              <a:buNone/>
            </a:pP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Clusters 0 and 1 show </a:t>
            </a:r>
            <a:pPr algn="l" indent="0" marL="0">
              <a:lnSpc>
                <a:spcPts val="1100"/>
              </a:lnSpc>
              <a:buNone/>
            </a:pPr>
            <a:r>
              <a:rPr lang="en-US" sz="70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moderate to low risk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with Cluster 1 being the most conservative.</a:t>
            </a:r>
            <a:endParaRPr lang="en-US" sz="700" dirty="0"/>
          </a:p>
        </p:txBody>
      </p:sp>
      <p:sp>
        <p:nvSpPr>
          <p:cNvPr id="55" name="Shape 52"/>
          <p:cNvSpPr/>
          <p:nvPr/>
        </p:nvSpPr>
        <p:spPr>
          <a:xfrm>
            <a:off x="396835" y="12898517"/>
            <a:ext cx="15240" cy="435412"/>
          </a:xfrm>
          <a:prstGeom prst="rect">
            <a:avLst/>
          </a:prstGeom>
          <a:solidFill>
            <a:srgbClr val="EEE27D"/>
          </a:solidFill>
          <a:ln/>
        </p:spPr>
      </p:sp>
      <p:sp>
        <p:nvSpPr>
          <p:cNvPr id="56" name="Text 53"/>
          <p:cNvSpPr/>
          <p:nvPr/>
        </p:nvSpPr>
        <p:spPr>
          <a:xfrm>
            <a:off x="396835" y="13461444"/>
            <a:ext cx="4428649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endParaRPr lang="en-US" sz="700" dirty="0"/>
          </a:p>
        </p:txBody>
      </p:sp>
      <p:sp>
        <p:nvSpPr>
          <p:cNvPr id="57" name="Text 54"/>
          <p:cNvSpPr/>
          <p:nvPr/>
        </p:nvSpPr>
        <p:spPr>
          <a:xfrm>
            <a:off x="396835" y="13708618"/>
            <a:ext cx="442864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endParaRPr lang="en-US" sz="850" dirty="0"/>
          </a:p>
        </p:txBody>
      </p:sp>
      <p:sp>
        <p:nvSpPr>
          <p:cNvPr id="58" name="Text 55"/>
          <p:cNvSpPr/>
          <p:nvPr/>
        </p:nvSpPr>
        <p:spPr>
          <a:xfrm>
            <a:off x="396835" y="13992106"/>
            <a:ext cx="442864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endParaRPr lang="en-US" sz="850" dirty="0"/>
          </a:p>
        </p:txBody>
      </p:sp>
      <p:pic>
        <p:nvPicPr>
          <p:cNvPr id="5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805" y="4935022"/>
            <a:ext cx="4427220" cy="2641044"/>
          </a:xfrm>
          <a:prstGeom prst="rect">
            <a:avLst/>
          </a:prstGeom>
        </p:spPr>
      </p:pic>
      <p:sp>
        <p:nvSpPr>
          <p:cNvPr id="60" name="Text 56"/>
          <p:cNvSpPr/>
          <p:nvPr/>
        </p:nvSpPr>
        <p:spPr>
          <a:xfrm>
            <a:off x="5109805" y="7703582"/>
            <a:ext cx="4427220" cy="3543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Are there segments with high credit limits but inconsistent payment habits?</a:t>
            </a:r>
            <a:endParaRPr lang="en-US" sz="1100" dirty="0"/>
          </a:p>
        </p:txBody>
      </p:sp>
      <p:sp>
        <p:nvSpPr>
          <p:cNvPr id="61" name="Text 57"/>
          <p:cNvSpPr/>
          <p:nvPr/>
        </p:nvSpPr>
        <p:spPr>
          <a:xfrm>
            <a:off x="5109805" y="8171259"/>
            <a:ext cx="4427220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Cluster    credit limit     payment ratio</a:t>
            </a:r>
            <a:endParaRPr lang="en-US" sz="850" dirty="0"/>
          </a:p>
        </p:txBody>
      </p:sp>
      <p:sp>
        <p:nvSpPr>
          <p:cNvPr id="62" name="Text 58"/>
          <p:cNvSpPr/>
          <p:nvPr/>
        </p:nvSpPr>
        <p:spPr>
          <a:xfrm>
            <a:off x="5109805" y="8454747"/>
            <a:ext cx="4427220" cy="1890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000000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🟢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Cluster 2  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11,403             1.40</a:t>
            </a:r>
            <a:endParaRPr lang="en-US" sz="850" dirty="0"/>
          </a:p>
        </p:txBody>
      </p:sp>
      <p:sp>
        <p:nvSpPr>
          <p:cNvPr id="63" name="Text 59"/>
          <p:cNvSpPr/>
          <p:nvPr/>
        </p:nvSpPr>
        <p:spPr>
          <a:xfrm>
            <a:off x="5109805" y="8745855"/>
            <a:ext cx="4427220" cy="1890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000000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🟡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Cluster 0  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8,044              1.09</a:t>
            </a:r>
            <a:endParaRPr lang="en-US" sz="850" dirty="0"/>
          </a:p>
        </p:txBody>
      </p:sp>
      <p:sp>
        <p:nvSpPr>
          <p:cNvPr id="64" name="Text 60"/>
          <p:cNvSpPr/>
          <p:nvPr/>
        </p:nvSpPr>
        <p:spPr>
          <a:xfrm>
            <a:off x="5109805" y="9036963"/>
            <a:ext cx="4427220" cy="1890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000000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🟥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Cluster 1  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4,064              0.41</a:t>
            </a:r>
            <a:endParaRPr lang="en-US" sz="850" dirty="0"/>
          </a:p>
        </p:txBody>
      </p:sp>
      <p:sp>
        <p:nvSpPr>
          <p:cNvPr id="65" name="Text 61"/>
          <p:cNvSpPr/>
          <p:nvPr/>
        </p:nvSpPr>
        <p:spPr>
          <a:xfrm>
            <a:off x="5109805" y="9339382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000000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🟢</a:t>
            </a:r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Cluster 2:</a:t>
            </a:r>
            <a:endParaRPr lang="en-US" sz="1100" dirty="0"/>
          </a:p>
        </p:txBody>
      </p:sp>
      <p:sp>
        <p:nvSpPr>
          <p:cNvPr id="66" name="Text 62"/>
          <p:cNvSpPr/>
          <p:nvPr/>
        </p:nvSpPr>
        <p:spPr>
          <a:xfrm>
            <a:off x="5109805" y="9629894"/>
            <a:ext cx="4427220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Highest credit limit (~11.4k)</a:t>
            </a:r>
            <a:endParaRPr lang="en-US" sz="850" dirty="0"/>
          </a:p>
        </p:txBody>
      </p:sp>
      <p:sp>
        <p:nvSpPr>
          <p:cNvPr id="67" name="Text 63"/>
          <p:cNvSpPr/>
          <p:nvPr/>
        </p:nvSpPr>
        <p:spPr>
          <a:xfrm>
            <a:off x="5109805" y="9814679"/>
            <a:ext cx="4427220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Also pays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more than their limit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→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Very strong repayment behavior</a:t>
            </a:r>
            <a:endParaRPr lang="en-US" sz="850" dirty="0"/>
          </a:p>
        </p:txBody>
      </p:sp>
      <p:sp>
        <p:nvSpPr>
          <p:cNvPr id="68" name="Text 64"/>
          <p:cNvSpPr/>
          <p:nvPr/>
        </p:nvSpPr>
        <p:spPr>
          <a:xfrm>
            <a:off x="5109805" y="9999464"/>
            <a:ext cx="4427220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Not risky — they are highly trusted, and they deliver</a:t>
            </a:r>
            <a:endParaRPr lang="en-US" sz="850" dirty="0"/>
          </a:p>
        </p:txBody>
      </p:sp>
      <p:sp>
        <p:nvSpPr>
          <p:cNvPr id="69" name="Text 65"/>
          <p:cNvSpPr/>
          <p:nvPr/>
        </p:nvSpPr>
        <p:spPr>
          <a:xfrm>
            <a:off x="5109805" y="10257949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000000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🟡</a:t>
            </a:r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Cluster 0:</a:t>
            </a:r>
            <a:endParaRPr lang="en-US" sz="1100" dirty="0"/>
          </a:p>
        </p:txBody>
      </p:sp>
      <p:sp>
        <p:nvSpPr>
          <p:cNvPr id="70" name="Text 66"/>
          <p:cNvSpPr/>
          <p:nvPr/>
        </p:nvSpPr>
        <p:spPr>
          <a:xfrm>
            <a:off x="5109805" y="10548461"/>
            <a:ext cx="4427220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Mid credit (~8k)</a:t>
            </a:r>
            <a:endParaRPr lang="en-US" sz="850" dirty="0"/>
          </a:p>
        </p:txBody>
      </p:sp>
      <p:sp>
        <p:nvSpPr>
          <p:cNvPr id="71" name="Text 67"/>
          <p:cNvSpPr/>
          <p:nvPr/>
        </p:nvSpPr>
        <p:spPr>
          <a:xfrm>
            <a:off x="5109805" y="10733246"/>
            <a:ext cx="4427220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Pays about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1.09×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of limit → Also strong repayment</a:t>
            </a:r>
            <a:endParaRPr lang="en-US" sz="850" dirty="0"/>
          </a:p>
        </p:txBody>
      </p:sp>
      <p:sp>
        <p:nvSpPr>
          <p:cNvPr id="72" name="Text 68"/>
          <p:cNvSpPr/>
          <p:nvPr/>
        </p:nvSpPr>
        <p:spPr>
          <a:xfrm>
            <a:off x="5109805" y="10918031"/>
            <a:ext cx="4427220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Healthy and responsible segment</a:t>
            </a:r>
            <a:endParaRPr lang="en-US" sz="850" dirty="0"/>
          </a:p>
        </p:txBody>
      </p:sp>
      <p:sp>
        <p:nvSpPr>
          <p:cNvPr id="73" name="Text 69"/>
          <p:cNvSpPr/>
          <p:nvPr/>
        </p:nvSpPr>
        <p:spPr>
          <a:xfrm>
            <a:off x="5109805" y="11176516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000000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🟥</a:t>
            </a:r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Cluster 1:</a:t>
            </a:r>
            <a:endParaRPr lang="en-US" sz="1100" dirty="0"/>
          </a:p>
        </p:txBody>
      </p:sp>
      <p:sp>
        <p:nvSpPr>
          <p:cNvPr id="74" name="Text 70"/>
          <p:cNvSpPr/>
          <p:nvPr/>
        </p:nvSpPr>
        <p:spPr>
          <a:xfrm>
            <a:off x="5109805" y="11467028"/>
            <a:ext cx="4427220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Lowest credit limit (~4k)</a:t>
            </a:r>
            <a:endParaRPr lang="en-US" sz="850" dirty="0"/>
          </a:p>
        </p:txBody>
      </p:sp>
      <p:sp>
        <p:nvSpPr>
          <p:cNvPr id="75" name="Text 71"/>
          <p:cNvSpPr/>
          <p:nvPr/>
        </p:nvSpPr>
        <p:spPr>
          <a:xfrm>
            <a:off x="5109805" y="11651813"/>
            <a:ext cx="4427220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Payment ratio is just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0.41</a:t>
            </a:r>
            <a:endParaRPr lang="en-US" sz="850" dirty="0"/>
          </a:p>
        </p:txBody>
      </p:sp>
      <p:sp>
        <p:nvSpPr>
          <p:cNvPr id="76" name="Text 72"/>
          <p:cNvSpPr/>
          <p:nvPr/>
        </p:nvSpPr>
        <p:spPr>
          <a:xfrm>
            <a:off x="5109805" y="11836598"/>
            <a:ext cx="4427220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000000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❗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Warning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: They're paying back less than half of their limit →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Risk of late repayment or default</a:t>
            </a:r>
            <a:endParaRPr lang="en-US" sz="850" dirty="0"/>
          </a:p>
        </p:txBody>
      </p:sp>
      <p:sp>
        <p:nvSpPr>
          <p:cNvPr id="77" name="Text 73"/>
          <p:cNvSpPr/>
          <p:nvPr/>
        </p:nvSpPr>
        <p:spPr>
          <a:xfrm>
            <a:off x="5109805" y="12095083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Recommedations</a:t>
            </a:r>
            <a:endParaRPr lang="en-US" sz="1100" dirty="0"/>
          </a:p>
        </p:txBody>
      </p:sp>
      <p:sp>
        <p:nvSpPr>
          <p:cNvPr id="78" name="Text 74"/>
          <p:cNvSpPr/>
          <p:nvPr/>
        </p:nvSpPr>
        <p:spPr>
          <a:xfrm>
            <a:off x="5109805" y="12385596"/>
            <a:ext cx="4427220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000000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🟥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pPr algn="l" indent="0" marL="0">
              <a:lnSpc>
                <a:spcPts val="1100"/>
              </a:lnSpc>
              <a:buNone/>
            </a:pPr>
            <a:r>
              <a:rPr lang="en-US" sz="70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Cluster 1 (Low payers)</a:t>
            </a:r>
            <a:endParaRPr lang="en-US" sz="700" dirty="0"/>
          </a:p>
        </p:txBody>
      </p:sp>
      <p:sp>
        <p:nvSpPr>
          <p:cNvPr id="79" name="Text 75"/>
          <p:cNvSpPr/>
          <p:nvPr/>
        </p:nvSpPr>
        <p:spPr>
          <a:xfrm>
            <a:off x="5109805" y="12632769"/>
            <a:ext cx="4427220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 Flag for </a:t>
            </a:r>
            <a:pPr algn="l" indent="0" marL="0">
              <a:lnSpc>
                <a:spcPts val="1100"/>
              </a:lnSpc>
              <a:buNone/>
            </a:pPr>
            <a:r>
              <a:rPr lang="en-US" sz="70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risk review</a:t>
            </a:r>
            <a:endParaRPr lang="en-US" sz="700" dirty="0"/>
          </a:p>
        </p:txBody>
      </p:sp>
      <p:sp>
        <p:nvSpPr>
          <p:cNvPr id="80" name="Text 76"/>
          <p:cNvSpPr/>
          <p:nvPr/>
        </p:nvSpPr>
        <p:spPr>
          <a:xfrm>
            <a:off x="5109805" y="12879943"/>
            <a:ext cx="4427220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• Consider </a:t>
            </a:r>
            <a:pPr algn="l" indent="0" marL="0">
              <a:lnSpc>
                <a:spcPts val="1100"/>
              </a:lnSpc>
              <a:buNone/>
            </a:pPr>
            <a:r>
              <a:rPr lang="en-US" sz="70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reducing limit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further</a:t>
            </a:r>
            <a:endParaRPr lang="en-US" sz="700" dirty="0"/>
          </a:p>
        </p:txBody>
      </p:sp>
      <p:sp>
        <p:nvSpPr>
          <p:cNvPr id="81" name="Text 77"/>
          <p:cNvSpPr/>
          <p:nvPr/>
        </p:nvSpPr>
        <p:spPr>
          <a:xfrm>
            <a:off x="5109805" y="13127117"/>
            <a:ext cx="4427220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• Avoid raising credit</a:t>
            </a:r>
            <a:endParaRPr lang="en-US" sz="700" dirty="0"/>
          </a:p>
        </p:txBody>
      </p:sp>
      <p:sp>
        <p:nvSpPr>
          <p:cNvPr id="82" name="Text 78"/>
          <p:cNvSpPr/>
          <p:nvPr/>
        </p:nvSpPr>
        <p:spPr>
          <a:xfrm>
            <a:off x="5109805" y="13374291"/>
            <a:ext cx="4427220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• Provide </a:t>
            </a:r>
            <a:pPr algn="l" indent="0" marL="0">
              <a:lnSpc>
                <a:spcPts val="1100"/>
              </a:lnSpc>
              <a:buNone/>
            </a:pPr>
            <a:r>
              <a:rPr lang="en-US" sz="70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repayment reminders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financial tools</a:t>
            </a:r>
            <a:endParaRPr lang="en-US" sz="700" dirty="0"/>
          </a:p>
        </p:txBody>
      </p:sp>
      <p:sp>
        <p:nvSpPr>
          <p:cNvPr id="83" name="Text 79"/>
          <p:cNvSpPr/>
          <p:nvPr/>
        </p:nvSpPr>
        <p:spPr>
          <a:xfrm>
            <a:off x="5109805" y="13621464"/>
            <a:ext cx="4427220" cy="580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000000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🟢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pPr algn="l" indent="0" marL="0">
              <a:lnSpc>
                <a:spcPts val="1100"/>
              </a:lnSpc>
              <a:buNone/>
            </a:pPr>
            <a:r>
              <a:rPr lang="en-US" sz="70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Cluster 2 (Top performers)</a:t>
            </a:r>
            <a:pPr algn="l" indent="0" marL="0">
              <a:lnSpc>
                <a:spcPts val="1100"/>
              </a:lnSpc>
              <a:buNone/>
            </a:pP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• Consider </a:t>
            </a:r>
            <a:pPr algn="l" indent="0" marL="0">
              <a:lnSpc>
                <a:spcPts val="1100"/>
              </a:lnSpc>
              <a:buNone/>
            </a:pPr>
            <a:r>
              <a:rPr lang="en-US" sz="70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raising their credit</a:t>
            </a:r>
            <a:pPr algn="l" indent="0" marL="0">
              <a:lnSpc>
                <a:spcPts val="1100"/>
              </a:lnSpc>
              <a:buNone/>
            </a:pP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• Offer </a:t>
            </a:r>
            <a:pPr algn="l" indent="0" marL="0">
              <a:lnSpc>
                <a:spcPts val="1100"/>
              </a:lnSpc>
              <a:buNone/>
            </a:pPr>
            <a:r>
              <a:rPr lang="en-US" sz="70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premium products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or </a:t>
            </a:r>
            <a:pPr algn="l" indent="0" marL="0">
              <a:lnSpc>
                <a:spcPts val="1100"/>
              </a:lnSpc>
              <a:buNone/>
            </a:pPr>
            <a:r>
              <a:rPr lang="en-US" sz="70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investment options</a:t>
            </a:r>
            <a:pPr algn="l" indent="0" marL="0">
              <a:lnSpc>
                <a:spcPts val="1100"/>
              </a:lnSpc>
              <a:buNone/>
            </a:pP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• Ideal for </a:t>
            </a:r>
            <a:pPr algn="l" indent="0" marL="0">
              <a:lnSpc>
                <a:spcPts val="1100"/>
              </a:lnSpc>
              <a:buNone/>
            </a:pPr>
            <a:r>
              <a:rPr lang="en-US" sz="70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cross-selling</a:t>
            </a:r>
            <a:endParaRPr lang="en-US" sz="700" dirty="0"/>
          </a:p>
        </p:txBody>
      </p:sp>
      <p:sp>
        <p:nvSpPr>
          <p:cNvPr id="84" name="Text 80"/>
          <p:cNvSpPr/>
          <p:nvPr/>
        </p:nvSpPr>
        <p:spPr>
          <a:xfrm>
            <a:off x="5109805" y="14304050"/>
            <a:ext cx="4427220" cy="4354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| 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000000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🟡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pPr algn="l" indent="0" marL="0">
              <a:lnSpc>
                <a:spcPts val="1100"/>
              </a:lnSpc>
              <a:buNone/>
            </a:pPr>
            <a:r>
              <a:rPr lang="en-US" sz="70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Cluster 0 (Stable)</a:t>
            </a:r>
            <a:pPr algn="l" indent="0" marL="0">
              <a:lnSpc>
                <a:spcPts val="1100"/>
              </a:lnSpc>
              <a:buNone/>
            </a:pP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• Maintain or slightly raise credit</a:t>
            </a:r>
            <a:pPr algn="l" indent="0" marL="0">
              <a:lnSpc>
                <a:spcPts val="1100"/>
              </a:lnSpc>
              <a:buNone/>
            </a:pP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• Offer rewards to </a:t>
            </a:r>
            <a:pPr algn="l" indent="0" marL="0">
              <a:lnSpc>
                <a:spcPts val="1100"/>
              </a:lnSpc>
              <a:buNone/>
            </a:pPr>
            <a:r>
              <a:rPr lang="en-US" sz="70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increase engagement</a:t>
            </a:r>
            <a:endParaRPr lang="en-US" sz="700" dirty="0"/>
          </a:p>
        </p:txBody>
      </p:sp>
      <p:sp>
        <p:nvSpPr>
          <p:cNvPr id="85" name="Text 81"/>
          <p:cNvSpPr/>
          <p:nvPr/>
        </p:nvSpPr>
        <p:spPr>
          <a:xfrm>
            <a:off x="5109805" y="14852809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Final Summary</a:t>
            </a:r>
            <a:endParaRPr lang="en-US" sz="1100" dirty="0"/>
          </a:p>
        </p:txBody>
      </p:sp>
      <p:sp>
        <p:nvSpPr>
          <p:cNvPr id="86" name="Text 82"/>
          <p:cNvSpPr/>
          <p:nvPr/>
        </p:nvSpPr>
        <p:spPr>
          <a:xfrm>
            <a:off x="5109805" y="15143321"/>
            <a:ext cx="4427220" cy="4354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000000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✅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pPr algn="l" indent="0" marL="0">
              <a:lnSpc>
                <a:spcPts val="1100"/>
              </a:lnSpc>
              <a:buNone/>
            </a:pPr>
            <a:r>
              <a:rPr lang="en-US" sz="70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Cluster 2 and Cluster 0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are </a:t>
            </a:r>
            <a:pPr algn="l" indent="0" marL="0">
              <a:lnSpc>
                <a:spcPts val="1100"/>
              </a:lnSpc>
              <a:buNone/>
            </a:pPr>
            <a:r>
              <a:rPr lang="en-US" sz="70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strong and consistent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payers, handling their large credit responsibly.</a:t>
            </a:r>
            <a:pPr algn="l" indent="0" marL="0">
              <a:lnSpc>
                <a:spcPts val="1100"/>
              </a:lnSpc>
              <a:buNone/>
            </a:pP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000000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⚠️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pPr algn="l" indent="0" marL="0">
              <a:lnSpc>
                <a:spcPts val="1100"/>
              </a:lnSpc>
              <a:buNone/>
            </a:pPr>
            <a:r>
              <a:rPr lang="en-US" sz="70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Cluster 1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however, repays only ~41% of their credit limit and may pose a </a:t>
            </a:r>
            <a:pPr algn="l" indent="0" marL="0">
              <a:lnSpc>
                <a:spcPts val="1100"/>
              </a:lnSpc>
              <a:buNone/>
            </a:pPr>
            <a:r>
              <a:rPr lang="en-US" sz="70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repayment risk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.</a:t>
            </a:r>
            <a:pPr algn="l" indent="0" marL="0">
              <a:lnSpc>
                <a:spcPts val="1100"/>
              </a:lnSpc>
              <a:buNone/>
            </a:pP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The business should target </a:t>
            </a:r>
            <a:pPr algn="l" indent="0" marL="0">
              <a:lnSpc>
                <a:spcPts val="1100"/>
              </a:lnSpc>
              <a:buNone/>
            </a:pPr>
            <a:r>
              <a:rPr lang="en-US" sz="70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support, alerts, or tighter credit control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for this segment.</a:t>
            </a:r>
            <a:endParaRPr lang="en-US" sz="700" dirty="0"/>
          </a:p>
        </p:txBody>
      </p:sp>
      <p:sp>
        <p:nvSpPr>
          <p:cNvPr id="87" name="Text 83"/>
          <p:cNvSpPr/>
          <p:nvPr/>
        </p:nvSpPr>
        <p:spPr>
          <a:xfrm>
            <a:off x="5109805" y="15680769"/>
            <a:ext cx="4427220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endParaRPr lang="en-US" sz="850" dirty="0"/>
          </a:p>
        </p:txBody>
      </p:sp>
      <p:pic>
        <p:nvPicPr>
          <p:cNvPr id="8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1347" y="4935022"/>
            <a:ext cx="4427220" cy="2955608"/>
          </a:xfrm>
          <a:prstGeom prst="rect">
            <a:avLst/>
          </a:prstGeom>
        </p:spPr>
      </p:pic>
      <p:sp>
        <p:nvSpPr>
          <p:cNvPr id="89" name="Text 84"/>
          <p:cNvSpPr/>
          <p:nvPr/>
        </p:nvSpPr>
        <p:spPr>
          <a:xfrm>
            <a:off x="9821347" y="8018145"/>
            <a:ext cx="4427220" cy="3543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Are there segments characterized by high payments but minimal purchases?</a:t>
            </a:r>
            <a:endParaRPr lang="en-US" sz="1100" dirty="0"/>
          </a:p>
        </p:txBody>
      </p:sp>
      <p:sp>
        <p:nvSpPr>
          <p:cNvPr id="90" name="Text 85"/>
          <p:cNvSpPr/>
          <p:nvPr/>
        </p:nvSpPr>
        <p:spPr>
          <a:xfrm>
            <a:off x="9821347" y="8485823"/>
            <a:ext cx="4427220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endParaRPr lang="en-US" sz="850" dirty="0"/>
          </a:p>
        </p:txBody>
      </p:sp>
      <p:sp>
        <p:nvSpPr>
          <p:cNvPr id="91" name="Shape 86"/>
          <p:cNvSpPr/>
          <p:nvPr/>
        </p:nvSpPr>
        <p:spPr>
          <a:xfrm>
            <a:off x="9821347" y="8794790"/>
            <a:ext cx="4427220" cy="351472"/>
          </a:xfrm>
          <a:prstGeom prst="roundRect">
            <a:avLst>
              <a:gd name="adj" fmla="val 4840"/>
            </a:avLst>
          </a:prstGeom>
          <a:solidFill>
            <a:srgbClr val="28292A"/>
          </a:solidFill>
          <a:ln/>
        </p:spPr>
      </p:sp>
      <p:sp>
        <p:nvSpPr>
          <p:cNvPr id="92" name="Shape 87"/>
          <p:cNvSpPr/>
          <p:nvPr/>
        </p:nvSpPr>
        <p:spPr>
          <a:xfrm>
            <a:off x="9815751" y="8794790"/>
            <a:ext cx="4438412" cy="351472"/>
          </a:xfrm>
          <a:prstGeom prst="roundRect">
            <a:avLst>
              <a:gd name="adj" fmla="val 4840"/>
            </a:avLst>
          </a:prstGeom>
          <a:solidFill>
            <a:srgbClr val="28292A"/>
          </a:solidFill>
          <a:ln/>
        </p:spPr>
      </p:sp>
      <p:sp>
        <p:nvSpPr>
          <p:cNvPr id="93" name="Text 88"/>
          <p:cNvSpPr/>
          <p:nvPr/>
        </p:nvSpPr>
        <p:spPr>
          <a:xfrm>
            <a:off x="9929098" y="8879800"/>
            <a:ext cx="4211717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endParaRPr lang="en-US" sz="850" dirty="0"/>
          </a:p>
        </p:txBody>
      </p:sp>
      <p:sp>
        <p:nvSpPr>
          <p:cNvPr id="94" name="Text 89"/>
          <p:cNvSpPr/>
          <p:nvPr/>
        </p:nvSpPr>
        <p:spPr>
          <a:xfrm>
            <a:off x="9821347" y="9273778"/>
            <a:ext cx="4427220" cy="1890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000000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🟢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Cluster 2   2388.878095</a:t>
            </a:r>
            <a:endParaRPr lang="en-US" sz="850" dirty="0"/>
          </a:p>
        </p:txBody>
      </p:sp>
      <p:sp>
        <p:nvSpPr>
          <p:cNvPr id="95" name="Text 90"/>
          <p:cNvSpPr/>
          <p:nvPr/>
        </p:nvSpPr>
        <p:spPr>
          <a:xfrm>
            <a:off x="9821347" y="9564886"/>
            <a:ext cx="4427220" cy="1890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000000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🟡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Cluster 0   255.87</a:t>
            </a:r>
            <a:endParaRPr lang="en-US" sz="850" dirty="0"/>
          </a:p>
        </p:txBody>
      </p:sp>
      <p:sp>
        <p:nvSpPr>
          <p:cNvPr id="96" name="Text 91"/>
          <p:cNvSpPr/>
          <p:nvPr/>
        </p:nvSpPr>
        <p:spPr>
          <a:xfrm>
            <a:off x="9821347" y="9855994"/>
            <a:ext cx="4427220" cy="1890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000000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🟥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Cluster 1    208.54</a:t>
            </a:r>
            <a:endParaRPr lang="en-US" sz="850" dirty="0"/>
          </a:p>
        </p:txBody>
      </p:sp>
      <p:sp>
        <p:nvSpPr>
          <p:cNvPr id="97" name="Text 92"/>
          <p:cNvSpPr/>
          <p:nvPr/>
        </p:nvSpPr>
        <p:spPr>
          <a:xfrm>
            <a:off x="9821347" y="10158413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endParaRPr lang="en-US" sz="1100" dirty="0"/>
          </a:p>
        </p:txBody>
      </p:sp>
      <p:sp>
        <p:nvSpPr>
          <p:cNvPr id="98" name="Text 93"/>
          <p:cNvSpPr/>
          <p:nvPr/>
        </p:nvSpPr>
        <p:spPr>
          <a:xfrm>
            <a:off x="9821347" y="10448925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Insights:</a:t>
            </a:r>
            <a:endParaRPr lang="en-US" sz="1100" dirty="0"/>
          </a:p>
        </p:txBody>
      </p:sp>
      <p:sp>
        <p:nvSpPr>
          <p:cNvPr id="99" name="Text 94"/>
          <p:cNvSpPr/>
          <p:nvPr/>
        </p:nvSpPr>
        <p:spPr>
          <a:xfrm>
            <a:off x="9821347" y="10739438"/>
            <a:ext cx="20296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000000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🟡</a:t>
            </a:r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Cluster 0 – Serious Outlier</a:t>
            </a:r>
            <a:endParaRPr lang="en-US" sz="1100" dirty="0"/>
          </a:p>
        </p:txBody>
      </p:sp>
      <p:sp>
        <p:nvSpPr>
          <p:cNvPr id="100" name="Text 95"/>
          <p:cNvSpPr/>
          <p:nvPr/>
        </p:nvSpPr>
        <p:spPr>
          <a:xfrm>
            <a:off x="9821347" y="11029950"/>
            <a:ext cx="4427220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This segment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pays extremely high amounts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while spending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almost nothing</a:t>
            </a:r>
            <a:endParaRPr lang="en-US" sz="850" dirty="0"/>
          </a:p>
        </p:txBody>
      </p:sp>
      <p:sp>
        <p:nvSpPr>
          <p:cNvPr id="101" name="Text 96"/>
          <p:cNvSpPr/>
          <p:nvPr/>
        </p:nvSpPr>
        <p:spPr>
          <a:xfrm>
            <a:off x="9821347" y="11214735"/>
            <a:ext cx="4427220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Likely not using the card actively → only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repaying past debt</a:t>
            </a:r>
            <a:endParaRPr lang="en-US" sz="850" dirty="0"/>
          </a:p>
        </p:txBody>
      </p:sp>
      <p:sp>
        <p:nvSpPr>
          <p:cNvPr id="102" name="Text 97"/>
          <p:cNvSpPr/>
          <p:nvPr/>
        </p:nvSpPr>
        <p:spPr>
          <a:xfrm>
            <a:off x="9821347" y="11399520"/>
            <a:ext cx="4427220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May have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paid off a huge balance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but is now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financially dormant</a:t>
            </a:r>
            <a:endParaRPr lang="en-US" sz="850" dirty="0"/>
          </a:p>
        </p:txBody>
      </p:sp>
      <p:sp>
        <p:nvSpPr>
          <p:cNvPr id="103" name="Text 98"/>
          <p:cNvSpPr/>
          <p:nvPr/>
        </p:nvSpPr>
        <p:spPr>
          <a:xfrm>
            <a:off x="9821347" y="11584305"/>
            <a:ext cx="4427220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000000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⚠️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High churn or disengagement risk</a:t>
            </a:r>
            <a:endParaRPr lang="en-US" sz="850" dirty="0"/>
          </a:p>
        </p:txBody>
      </p:sp>
      <p:sp>
        <p:nvSpPr>
          <p:cNvPr id="104" name="Text 99"/>
          <p:cNvSpPr/>
          <p:nvPr/>
        </p:nvSpPr>
        <p:spPr>
          <a:xfrm>
            <a:off x="9821347" y="11842790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000000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🟢</a:t>
            </a:r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Cluster 2</a:t>
            </a:r>
            <a:endParaRPr lang="en-US" sz="1100" dirty="0"/>
          </a:p>
        </p:txBody>
      </p:sp>
      <p:sp>
        <p:nvSpPr>
          <p:cNvPr id="105" name="Text 100"/>
          <p:cNvSpPr/>
          <p:nvPr/>
        </p:nvSpPr>
        <p:spPr>
          <a:xfrm>
            <a:off x="9821347" y="12133302"/>
            <a:ext cx="4427220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Still pays much more than they purchase, but much less extreme</a:t>
            </a:r>
            <a:endParaRPr lang="en-US" sz="700" dirty="0"/>
          </a:p>
        </p:txBody>
      </p:sp>
      <p:sp>
        <p:nvSpPr>
          <p:cNvPr id="106" name="Text 101"/>
          <p:cNvSpPr/>
          <p:nvPr/>
        </p:nvSpPr>
        <p:spPr>
          <a:xfrm>
            <a:off x="9821347" y="12380476"/>
            <a:ext cx="4427220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Could be in </a:t>
            </a:r>
            <a:pPr algn="l" indent="0" marL="0">
              <a:lnSpc>
                <a:spcPts val="1100"/>
              </a:lnSpc>
              <a:buNone/>
            </a:pPr>
            <a:r>
              <a:rPr lang="en-US" sz="70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financial recovery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</a:t>
            </a:r>
            <a:pPr algn="l" indent="0" marL="0">
              <a:lnSpc>
                <a:spcPts val="1100"/>
              </a:lnSpc>
              <a:buNone/>
            </a:pPr>
            <a:r>
              <a:rPr lang="en-US" sz="70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debt settlement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or using card for </a:t>
            </a:r>
            <a:pPr algn="l" indent="0" marL="0">
              <a:lnSpc>
                <a:spcPts val="1100"/>
              </a:lnSpc>
              <a:buNone/>
            </a:pPr>
            <a:r>
              <a:rPr lang="en-US" sz="70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limited transactions</a:t>
            </a:r>
            <a:endParaRPr lang="en-US" sz="700" dirty="0"/>
          </a:p>
        </p:txBody>
      </p:sp>
      <p:sp>
        <p:nvSpPr>
          <p:cNvPr id="107" name="Text 102"/>
          <p:cNvSpPr/>
          <p:nvPr/>
        </p:nvSpPr>
        <p:spPr>
          <a:xfrm>
            <a:off x="9821347" y="12638961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000000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🟥</a:t>
            </a:r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Cluster 1</a:t>
            </a:r>
            <a:endParaRPr lang="en-US" sz="1100" dirty="0"/>
          </a:p>
        </p:txBody>
      </p:sp>
      <p:sp>
        <p:nvSpPr>
          <p:cNvPr id="108" name="Text 103"/>
          <p:cNvSpPr/>
          <p:nvPr/>
        </p:nvSpPr>
        <p:spPr>
          <a:xfrm>
            <a:off x="9821347" y="12929473"/>
            <a:ext cx="4427220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Lowest ratio among all — possibly the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most balanced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of the three</a:t>
            </a:r>
            <a:endParaRPr lang="en-US" sz="850" dirty="0"/>
          </a:p>
        </p:txBody>
      </p:sp>
      <p:sp>
        <p:nvSpPr>
          <p:cNvPr id="109" name="Text 104"/>
          <p:cNvSpPr/>
          <p:nvPr/>
        </p:nvSpPr>
        <p:spPr>
          <a:xfrm>
            <a:off x="9821347" y="13114258"/>
            <a:ext cx="4427220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May actually reflect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active usage with reasonable payments</a:t>
            </a:r>
            <a:endParaRPr lang="en-US" sz="850" dirty="0"/>
          </a:p>
        </p:txBody>
      </p:sp>
      <p:sp>
        <p:nvSpPr>
          <p:cNvPr id="110" name="Text 105"/>
          <p:cNvSpPr/>
          <p:nvPr/>
        </p:nvSpPr>
        <p:spPr>
          <a:xfrm>
            <a:off x="9821347" y="13372743"/>
            <a:ext cx="1964531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Business Recommendations:</a:t>
            </a:r>
            <a:endParaRPr lang="en-US" sz="1100" dirty="0"/>
          </a:p>
        </p:txBody>
      </p:sp>
      <p:sp>
        <p:nvSpPr>
          <p:cNvPr id="111" name="Text 106"/>
          <p:cNvSpPr/>
          <p:nvPr/>
        </p:nvSpPr>
        <p:spPr>
          <a:xfrm>
            <a:off x="9821347" y="13663255"/>
            <a:ext cx="4427220" cy="1890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000000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🟡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Cluster 0 (Very High Ratio)</a:t>
            </a:r>
            <a:endParaRPr lang="en-US" sz="850" dirty="0"/>
          </a:p>
        </p:txBody>
      </p:sp>
      <p:sp>
        <p:nvSpPr>
          <p:cNvPr id="112" name="Text 107"/>
          <p:cNvSpPr/>
          <p:nvPr/>
        </p:nvSpPr>
        <p:spPr>
          <a:xfrm>
            <a:off x="9821347" y="13954363"/>
            <a:ext cx="4427220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Inactive group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— likely just settling debt</a:t>
            </a:r>
            <a:endParaRPr lang="en-US" sz="850" dirty="0"/>
          </a:p>
        </p:txBody>
      </p:sp>
      <p:sp>
        <p:nvSpPr>
          <p:cNvPr id="113" name="Text 108"/>
          <p:cNvSpPr/>
          <p:nvPr/>
        </p:nvSpPr>
        <p:spPr>
          <a:xfrm>
            <a:off x="9821347" y="14139148"/>
            <a:ext cx="4427220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Flag for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churn risk</a:t>
            </a:r>
            <a:endParaRPr lang="en-US" sz="850" dirty="0"/>
          </a:p>
        </p:txBody>
      </p:sp>
      <p:sp>
        <p:nvSpPr>
          <p:cNvPr id="114" name="Text 109"/>
          <p:cNvSpPr/>
          <p:nvPr/>
        </p:nvSpPr>
        <p:spPr>
          <a:xfrm>
            <a:off x="9821347" y="14323933"/>
            <a:ext cx="4427220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Send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re-engagement offers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like “spend X, get Y reward”</a:t>
            </a:r>
            <a:endParaRPr lang="en-US" sz="850" dirty="0"/>
          </a:p>
        </p:txBody>
      </p:sp>
      <p:sp>
        <p:nvSpPr>
          <p:cNvPr id="115" name="Text 110"/>
          <p:cNvSpPr/>
          <p:nvPr/>
        </p:nvSpPr>
        <p:spPr>
          <a:xfrm>
            <a:off x="9821347" y="14508718"/>
            <a:ext cx="4427220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• Suggest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auto-pay setup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or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credit optimization</a:t>
            </a:r>
            <a:endParaRPr lang="en-US" sz="850" dirty="0"/>
          </a:p>
        </p:txBody>
      </p:sp>
      <p:sp>
        <p:nvSpPr>
          <p:cNvPr id="116" name="Text 111"/>
          <p:cNvSpPr/>
          <p:nvPr/>
        </p:nvSpPr>
        <p:spPr>
          <a:xfrm>
            <a:off x="9821347" y="14755892"/>
            <a:ext cx="4427220" cy="7334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000000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🟢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Cluster 2 (Moderate Ratio)</a:t>
            </a:r>
            <a:pPr algn="l" indent="0" marL="0">
              <a:lnSpc>
                <a:spcPts val="1400"/>
              </a:lnSpc>
              <a:buNone/>
            </a:pP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• May be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low spenders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but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consistent payers</a:t>
            </a:r>
            <a:pPr algn="l" indent="0" marL="0">
              <a:lnSpc>
                <a:spcPts val="1400"/>
              </a:lnSpc>
              <a:buNone/>
            </a:pP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• Educate on full card benefits</a:t>
            </a:r>
            <a:pPr algn="l" indent="0" marL="0">
              <a:lnSpc>
                <a:spcPts val="1400"/>
              </a:lnSpc>
              <a:buNone/>
            </a:pP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• Promote small-value purchase campaigns or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installment plans</a:t>
            </a:r>
            <a:endParaRPr lang="en-US" sz="850" dirty="0"/>
          </a:p>
        </p:txBody>
      </p:sp>
      <p:sp>
        <p:nvSpPr>
          <p:cNvPr id="117" name="Text 112"/>
          <p:cNvSpPr/>
          <p:nvPr/>
        </p:nvSpPr>
        <p:spPr>
          <a:xfrm>
            <a:off x="9821347" y="15591353"/>
            <a:ext cx="4427220" cy="4354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| 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000000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🟥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Cluster 1 (Low Ratio)</a:t>
            </a:r>
            <a:pPr algn="l" indent="0" marL="0">
              <a:lnSpc>
                <a:spcPts val="1400"/>
              </a:lnSpc>
              <a:buNone/>
            </a:pP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• Potentially the most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financially active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group</a:t>
            </a:r>
            <a:pPr algn="l" indent="0" marL="0">
              <a:lnSpc>
                <a:spcPts val="1400"/>
              </a:lnSpc>
              <a:buNone/>
            </a:pP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• Target for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premium upgrades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cashback cards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or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loyalty points</a:t>
            </a:r>
            <a:endParaRPr lang="en-US" sz="850" dirty="0"/>
          </a:p>
        </p:txBody>
      </p:sp>
      <p:sp>
        <p:nvSpPr>
          <p:cNvPr id="118" name="Text 113"/>
          <p:cNvSpPr/>
          <p:nvPr/>
        </p:nvSpPr>
        <p:spPr>
          <a:xfrm>
            <a:off x="9821347" y="16140113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Report Summary</a:t>
            </a:r>
            <a:endParaRPr lang="en-US" sz="1100" dirty="0"/>
          </a:p>
        </p:txBody>
      </p:sp>
      <p:sp>
        <p:nvSpPr>
          <p:cNvPr id="119" name="Text 114"/>
          <p:cNvSpPr/>
          <p:nvPr/>
        </p:nvSpPr>
        <p:spPr>
          <a:xfrm>
            <a:off x="9821347" y="16430625"/>
            <a:ext cx="4427220" cy="2902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Our analysis reveals that </a:t>
            </a:r>
            <a:pPr algn="l" indent="0" marL="0">
              <a:lnSpc>
                <a:spcPts val="1100"/>
              </a:lnSpc>
              <a:buNone/>
            </a:pPr>
            <a:r>
              <a:rPr lang="en-US" sz="70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Cluster 0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customers are characterized by </a:t>
            </a:r>
            <a:pPr algn="l" indent="0" marL="0">
              <a:lnSpc>
                <a:spcPts val="1100"/>
              </a:lnSpc>
              <a:buNone/>
            </a:pPr>
            <a:r>
              <a:rPr lang="en-US" sz="70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extremely high payment behavior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despite making almost </a:t>
            </a:r>
            <a:pPr algn="l" indent="0" marL="0">
              <a:lnSpc>
                <a:spcPts val="1100"/>
              </a:lnSpc>
              <a:buNone/>
            </a:pPr>
            <a:r>
              <a:rPr lang="en-US" sz="70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no purchases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suggesting </a:t>
            </a:r>
            <a:pPr algn="l" indent="0" marL="0">
              <a:lnSpc>
                <a:spcPts val="1100"/>
              </a:lnSpc>
              <a:buNone/>
            </a:pPr>
            <a:r>
              <a:rPr lang="en-US" sz="70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disengagement or post-debt repayment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.</a:t>
            </a:r>
            <a:endParaRPr lang="en-US" sz="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96835" y="311825"/>
            <a:ext cx="410182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Payment vs Purchase Patterns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396835" y="892969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This block explores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how customers behave in terms of spending vs repayment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to find risky, loyal, or inactive behaviors. These are super important for financial strategy, loyalty programs, and fraud prevention.</a:t>
            </a:r>
            <a:endParaRPr lang="en-US" sz="850" dirty="0"/>
          </a:p>
        </p:txBody>
      </p:sp>
      <p:sp>
        <p:nvSpPr>
          <p:cNvPr id="4" name="Text 2"/>
          <p:cNvSpPr/>
          <p:nvPr/>
        </p:nvSpPr>
        <p:spPr>
          <a:xfrm>
            <a:off x="396835" y="1244441"/>
            <a:ext cx="1701165" cy="2126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3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Block Objective:</a:t>
            </a:r>
            <a:endParaRPr lang="en-US" sz="1300" dirty="0"/>
          </a:p>
        </p:txBody>
      </p:sp>
      <p:sp>
        <p:nvSpPr>
          <p:cNvPr id="5" name="Text 3"/>
          <p:cNvSpPr/>
          <p:nvPr/>
        </p:nvSpPr>
        <p:spPr>
          <a:xfrm>
            <a:off x="396835" y="1627108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To analyze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how customers use their credit cards to spend (purchases)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versus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how they pay it back (payments)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— and how this balance can reveal important financial behaviors.</a:t>
            </a:r>
            <a:endParaRPr lang="en-US" sz="850" dirty="0"/>
          </a:p>
        </p:txBody>
      </p:sp>
      <p:sp>
        <p:nvSpPr>
          <p:cNvPr id="6" name="Text 4"/>
          <p:cNvSpPr/>
          <p:nvPr/>
        </p:nvSpPr>
        <p:spPr>
          <a:xfrm>
            <a:off x="396835" y="1978581"/>
            <a:ext cx="2639139" cy="2126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3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Why It Matters (Business Value):</a:t>
            </a:r>
            <a:endParaRPr lang="en-US" sz="1300" dirty="0"/>
          </a:p>
        </p:txBody>
      </p:sp>
      <p:sp>
        <p:nvSpPr>
          <p:cNvPr id="7" name="Text 5"/>
          <p:cNvSpPr/>
          <p:nvPr/>
        </p:nvSpPr>
        <p:spPr>
          <a:xfrm>
            <a:off x="396835" y="2361248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Helps identify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financially responsible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vs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risky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customers</a:t>
            </a:r>
            <a:endParaRPr lang="en-US" sz="850" dirty="0"/>
          </a:p>
        </p:txBody>
      </p:sp>
      <p:sp>
        <p:nvSpPr>
          <p:cNvPr id="8" name="Text 6"/>
          <p:cNvSpPr/>
          <p:nvPr/>
        </p:nvSpPr>
        <p:spPr>
          <a:xfrm>
            <a:off x="396835" y="2582347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Detects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inactive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users (paying but not buying)</a:t>
            </a:r>
            <a:endParaRPr lang="en-US" sz="850" dirty="0"/>
          </a:p>
        </p:txBody>
      </p:sp>
      <p:sp>
        <p:nvSpPr>
          <p:cNvPr id="9" name="Text 7"/>
          <p:cNvSpPr/>
          <p:nvPr/>
        </p:nvSpPr>
        <p:spPr>
          <a:xfrm>
            <a:off x="396835" y="2803446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Reveals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cash advance overuse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or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low engagement</a:t>
            </a:r>
            <a:endParaRPr lang="en-US" sz="850" dirty="0"/>
          </a:p>
        </p:txBody>
      </p:sp>
      <p:sp>
        <p:nvSpPr>
          <p:cNvPr id="10" name="Text 8"/>
          <p:cNvSpPr/>
          <p:nvPr/>
        </p:nvSpPr>
        <p:spPr>
          <a:xfrm>
            <a:off x="396835" y="3024545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Allows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targeted marketing, retention, or education strategies</a:t>
            </a:r>
            <a:endParaRPr lang="en-US" sz="850" dirty="0"/>
          </a:p>
        </p:txBody>
      </p:sp>
      <p:sp>
        <p:nvSpPr>
          <p:cNvPr id="11" name="Text 9"/>
          <p:cNvSpPr/>
          <p:nvPr/>
        </p:nvSpPr>
        <p:spPr>
          <a:xfrm>
            <a:off x="396835" y="3376017"/>
            <a:ext cx="226826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Business Questions :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396835" y="3829526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Font typeface="+mj-lt"/>
              <a:buAutoNum type="arabicPeriod" startAt="1"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Are there segments characterized by high payments but minimal purchases?</a:t>
            </a:r>
            <a:endParaRPr lang="en-US" sz="850" dirty="0"/>
          </a:p>
        </p:txBody>
      </p:sp>
      <p:sp>
        <p:nvSpPr>
          <p:cNvPr id="13" name="Text 11"/>
          <p:cNvSpPr/>
          <p:nvPr/>
        </p:nvSpPr>
        <p:spPr>
          <a:xfrm>
            <a:off x="396835" y="4050625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Metric: </a:t>
            </a:r>
            <a:pPr algn="l" lvl="1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highlight>
                  <a:srgbClr val="28292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PAYMENTS / PURCHASES</a:t>
            </a:r>
            <a:endParaRPr lang="en-US" sz="850" dirty="0"/>
          </a:p>
        </p:txBody>
      </p:sp>
      <p:sp>
        <p:nvSpPr>
          <p:cNvPr id="14" name="Text 12"/>
          <p:cNvSpPr/>
          <p:nvPr/>
        </p:nvSpPr>
        <p:spPr>
          <a:xfrm>
            <a:off x="396835" y="4271724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Focus: Find disengaged or debt-settling users</a:t>
            </a:r>
            <a:endParaRPr lang="en-US" sz="850" dirty="0"/>
          </a:p>
        </p:txBody>
      </p:sp>
      <p:sp>
        <p:nvSpPr>
          <p:cNvPr id="15" name="Text 13"/>
          <p:cNvSpPr/>
          <p:nvPr/>
        </p:nvSpPr>
        <p:spPr>
          <a:xfrm>
            <a:off x="396835" y="4492823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Font typeface="+mj-lt"/>
              <a:buAutoNum type="arabicPeriod" startAt="2"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Which customer group consistently makes the largest and most regular payments?</a:t>
            </a:r>
            <a:endParaRPr lang="en-US" sz="850" dirty="0"/>
          </a:p>
        </p:txBody>
      </p:sp>
      <p:sp>
        <p:nvSpPr>
          <p:cNvPr id="16" name="Text 14"/>
          <p:cNvSpPr/>
          <p:nvPr/>
        </p:nvSpPr>
        <p:spPr>
          <a:xfrm>
            <a:off x="396835" y="4713923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Metric: </a:t>
            </a:r>
            <a:pPr algn="l" lvl="1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highlight>
                  <a:srgbClr val="28292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PAYMENTS</a:t>
            </a:r>
            <a:pPr algn="l" lvl="1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(mean and std per cluster)</a:t>
            </a:r>
            <a:endParaRPr lang="en-US" sz="850" dirty="0"/>
          </a:p>
        </p:txBody>
      </p:sp>
      <p:sp>
        <p:nvSpPr>
          <p:cNvPr id="17" name="Text 15"/>
          <p:cNvSpPr/>
          <p:nvPr/>
        </p:nvSpPr>
        <p:spPr>
          <a:xfrm>
            <a:off x="396835" y="4935022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Focus: Identify loyal, financially strong customers</a:t>
            </a:r>
            <a:endParaRPr lang="en-US" sz="850" dirty="0"/>
          </a:p>
        </p:txBody>
      </p:sp>
      <p:sp>
        <p:nvSpPr>
          <p:cNvPr id="18" name="Text 16"/>
          <p:cNvSpPr/>
          <p:nvPr/>
        </p:nvSpPr>
        <p:spPr>
          <a:xfrm>
            <a:off x="396835" y="5156121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Font typeface="+mj-lt"/>
              <a:buAutoNum type="arabicPeriod" startAt="3"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Are there segments with infrequent purchases yet frequent cash advances?</a:t>
            </a:r>
            <a:endParaRPr lang="en-US" sz="850" dirty="0"/>
          </a:p>
        </p:txBody>
      </p:sp>
      <p:sp>
        <p:nvSpPr>
          <p:cNvPr id="19" name="Text 17"/>
          <p:cNvSpPr/>
          <p:nvPr/>
        </p:nvSpPr>
        <p:spPr>
          <a:xfrm>
            <a:off x="396835" y="5377220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Metric: </a:t>
            </a:r>
            <a:pPr algn="l" lvl="1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highlight>
                  <a:srgbClr val="28292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CASH_ADVANCE / PURCHASES</a:t>
            </a:r>
            <a:endParaRPr lang="en-US" sz="850" dirty="0"/>
          </a:p>
        </p:txBody>
      </p:sp>
      <p:sp>
        <p:nvSpPr>
          <p:cNvPr id="20" name="Text 18"/>
          <p:cNvSpPr/>
          <p:nvPr/>
        </p:nvSpPr>
        <p:spPr>
          <a:xfrm>
            <a:off x="396835" y="5598319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Focus: Detect loan-style behavior → restructure products</a:t>
            </a:r>
            <a:endParaRPr lang="en-US" sz="850" dirty="0"/>
          </a:p>
        </p:txBody>
      </p:sp>
      <p:sp>
        <p:nvSpPr>
          <p:cNvPr id="21" name="Text 19"/>
          <p:cNvSpPr/>
          <p:nvPr/>
        </p:nvSpPr>
        <p:spPr>
          <a:xfrm>
            <a:off x="396835" y="5819418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Font typeface="+mj-lt"/>
              <a:buAutoNum type="arabicPeriod" startAt="4"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Are there segments with high credit limits but inconsistent payment habits?</a:t>
            </a:r>
            <a:endParaRPr lang="en-US" sz="850" dirty="0"/>
          </a:p>
        </p:txBody>
      </p:sp>
      <p:sp>
        <p:nvSpPr>
          <p:cNvPr id="22" name="Text 20"/>
          <p:cNvSpPr/>
          <p:nvPr/>
        </p:nvSpPr>
        <p:spPr>
          <a:xfrm>
            <a:off x="396835" y="6040517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Metric: Compare </a:t>
            </a:r>
            <a:pPr algn="l" lvl="1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highlight>
                  <a:srgbClr val="28292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CREDIT_LIMIT</a:t>
            </a:r>
            <a:pPr algn="l" lvl="1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vs </a:t>
            </a:r>
            <a:pPr algn="l" lvl="1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highlight>
                  <a:srgbClr val="28292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PAYMENT_RATIO</a:t>
            </a:r>
            <a:endParaRPr lang="en-US" sz="850" dirty="0"/>
          </a:p>
        </p:txBody>
      </p:sp>
      <p:sp>
        <p:nvSpPr>
          <p:cNvPr id="23" name="Text 21"/>
          <p:cNvSpPr/>
          <p:nvPr/>
        </p:nvSpPr>
        <p:spPr>
          <a:xfrm>
            <a:off x="396835" y="6261616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Focus: Spot risky credit behavior</a:t>
            </a:r>
            <a:endParaRPr lang="en-US" sz="850" dirty="0"/>
          </a:p>
        </p:txBody>
      </p:sp>
      <p:sp>
        <p:nvSpPr>
          <p:cNvPr id="24" name="Text 22"/>
          <p:cNvSpPr/>
          <p:nvPr/>
        </p:nvSpPr>
        <p:spPr>
          <a:xfrm>
            <a:off x="396835" y="6570583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endParaRPr lang="en-US" sz="850" dirty="0"/>
          </a:p>
        </p:txBody>
      </p:sp>
      <p:sp>
        <p:nvSpPr>
          <p:cNvPr id="25" name="Text 23"/>
          <p:cNvSpPr/>
          <p:nvPr/>
        </p:nvSpPr>
        <p:spPr>
          <a:xfrm>
            <a:off x="396835" y="6922056"/>
            <a:ext cx="1701165" cy="2126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endParaRPr lang="en-US" sz="1300" dirty="0"/>
          </a:p>
        </p:txBody>
      </p:sp>
      <p:sp>
        <p:nvSpPr>
          <p:cNvPr id="26" name="Shape 24"/>
          <p:cNvSpPr/>
          <p:nvPr/>
        </p:nvSpPr>
        <p:spPr>
          <a:xfrm>
            <a:off x="396835" y="7304723"/>
            <a:ext cx="13836729" cy="1533525"/>
          </a:xfrm>
          <a:prstGeom prst="roundRect">
            <a:avLst>
              <a:gd name="adj" fmla="val 1109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27" name="Shape 25"/>
          <p:cNvSpPr/>
          <p:nvPr/>
        </p:nvSpPr>
        <p:spPr>
          <a:xfrm>
            <a:off x="404455" y="7312343"/>
            <a:ext cx="13821489" cy="46279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8" name="Shape 26"/>
          <p:cNvSpPr/>
          <p:nvPr/>
        </p:nvSpPr>
        <p:spPr>
          <a:xfrm>
            <a:off x="688062" y="7387947"/>
            <a:ext cx="2009894" cy="311587"/>
          </a:xfrm>
          <a:prstGeom prst="roundRect">
            <a:avLst>
              <a:gd name="adj" fmla="val 5460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29" name="Shape 27"/>
          <p:cNvSpPr/>
          <p:nvPr/>
        </p:nvSpPr>
        <p:spPr>
          <a:xfrm>
            <a:off x="695682" y="7395567"/>
            <a:ext cx="1994654" cy="29634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0" name="Text 28"/>
          <p:cNvSpPr/>
          <p:nvPr/>
        </p:nvSpPr>
        <p:spPr>
          <a:xfrm>
            <a:off x="809030" y="7471172"/>
            <a:ext cx="1767959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Cluster</a:t>
            </a:r>
            <a:endParaRPr lang="en-US" sz="700" dirty="0"/>
          </a:p>
        </p:txBody>
      </p:sp>
      <p:sp>
        <p:nvSpPr>
          <p:cNvPr id="31" name="Shape 29"/>
          <p:cNvSpPr/>
          <p:nvPr/>
        </p:nvSpPr>
        <p:spPr>
          <a:xfrm>
            <a:off x="518041" y="7387947"/>
            <a:ext cx="15240" cy="311587"/>
          </a:xfrm>
          <a:prstGeom prst="rect">
            <a:avLst/>
          </a:prstGeom>
          <a:solidFill>
            <a:srgbClr val="EEE27D"/>
          </a:solidFill>
          <a:ln/>
        </p:spPr>
      </p:sp>
      <p:sp>
        <p:nvSpPr>
          <p:cNvPr id="32" name="Text 30"/>
          <p:cNvSpPr/>
          <p:nvPr/>
        </p:nvSpPr>
        <p:spPr>
          <a:xfrm>
            <a:off x="2932271" y="7387947"/>
            <a:ext cx="7372945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Behaivour pattern</a:t>
            </a:r>
            <a:endParaRPr lang="en-US" sz="700" dirty="0"/>
          </a:p>
        </p:txBody>
      </p:sp>
      <p:sp>
        <p:nvSpPr>
          <p:cNvPr id="33" name="Text 31"/>
          <p:cNvSpPr/>
          <p:nvPr/>
        </p:nvSpPr>
        <p:spPr>
          <a:xfrm>
            <a:off x="10539532" y="7387947"/>
            <a:ext cx="3573066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Segment label</a:t>
            </a:r>
            <a:endParaRPr lang="en-US" sz="700" dirty="0"/>
          </a:p>
        </p:txBody>
      </p:sp>
      <p:sp>
        <p:nvSpPr>
          <p:cNvPr id="34" name="Shape 32"/>
          <p:cNvSpPr/>
          <p:nvPr/>
        </p:nvSpPr>
        <p:spPr>
          <a:xfrm>
            <a:off x="404455" y="7775138"/>
            <a:ext cx="13821489" cy="29634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5" name="Text 33"/>
          <p:cNvSpPr/>
          <p:nvPr/>
        </p:nvSpPr>
        <p:spPr>
          <a:xfrm>
            <a:off x="518041" y="7850743"/>
            <a:ext cx="2179915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0</a:t>
            </a:r>
            <a:endParaRPr lang="en-US" sz="700" dirty="0"/>
          </a:p>
        </p:txBody>
      </p:sp>
      <p:sp>
        <p:nvSpPr>
          <p:cNvPr id="36" name="Text 34"/>
          <p:cNvSpPr/>
          <p:nvPr/>
        </p:nvSpPr>
        <p:spPr>
          <a:xfrm>
            <a:off x="2932271" y="7850743"/>
            <a:ext cx="7372945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Low purchases, low cash advance, low payments</a:t>
            </a:r>
            <a:endParaRPr lang="en-US" sz="700" dirty="0"/>
          </a:p>
        </p:txBody>
      </p:sp>
      <p:sp>
        <p:nvSpPr>
          <p:cNvPr id="37" name="Text 35"/>
          <p:cNvSpPr/>
          <p:nvPr/>
        </p:nvSpPr>
        <p:spPr>
          <a:xfrm>
            <a:off x="10539532" y="7850743"/>
            <a:ext cx="3573066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000000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🟡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Low Activity Users</a:t>
            </a:r>
            <a:endParaRPr lang="en-US" sz="700" dirty="0"/>
          </a:p>
        </p:txBody>
      </p:sp>
      <p:sp>
        <p:nvSpPr>
          <p:cNvPr id="38" name="Shape 36"/>
          <p:cNvSpPr/>
          <p:nvPr/>
        </p:nvSpPr>
        <p:spPr>
          <a:xfrm>
            <a:off x="404455" y="8071485"/>
            <a:ext cx="13821489" cy="46279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9" name="Text 37"/>
          <p:cNvSpPr/>
          <p:nvPr/>
        </p:nvSpPr>
        <p:spPr>
          <a:xfrm>
            <a:off x="518041" y="8147090"/>
            <a:ext cx="2179915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700" dirty="0"/>
          </a:p>
        </p:txBody>
      </p:sp>
      <p:sp>
        <p:nvSpPr>
          <p:cNvPr id="40" name="Text 38"/>
          <p:cNvSpPr/>
          <p:nvPr/>
        </p:nvSpPr>
        <p:spPr>
          <a:xfrm>
            <a:off x="2932271" y="8147090"/>
            <a:ext cx="7372945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Low purchases, </a:t>
            </a:r>
            <a:pPr algn="l" indent="0" marL="0">
              <a:lnSpc>
                <a:spcPts val="1100"/>
              </a:lnSpc>
              <a:buNone/>
            </a:pPr>
            <a:r>
              <a:rPr lang="en-US" sz="70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high cash advances</a:t>
            </a:r>
            <a:endParaRPr lang="en-US" sz="700" dirty="0"/>
          </a:p>
        </p:txBody>
      </p:sp>
      <p:sp>
        <p:nvSpPr>
          <p:cNvPr id="41" name="Shape 39"/>
          <p:cNvSpPr/>
          <p:nvPr/>
        </p:nvSpPr>
        <p:spPr>
          <a:xfrm>
            <a:off x="10709553" y="8147090"/>
            <a:ext cx="3403044" cy="311587"/>
          </a:xfrm>
          <a:prstGeom prst="roundRect">
            <a:avLst>
              <a:gd name="adj" fmla="val 5460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42" name="Shape 40"/>
          <p:cNvSpPr/>
          <p:nvPr/>
        </p:nvSpPr>
        <p:spPr>
          <a:xfrm>
            <a:off x="10717173" y="8154710"/>
            <a:ext cx="3387804" cy="29634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43" name="Text 41"/>
          <p:cNvSpPr/>
          <p:nvPr/>
        </p:nvSpPr>
        <p:spPr>
          <a:xfrm>
            <a:off x="10830520" y="8230314"/>
            <a:ext cx="3161109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000000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🔴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Cash-Reliant Users</a:t>
            </a:r>
            <a:endParaRPr lang="en-US" sz="700" dirty="0"/>
          </a:p>
        </p:txBody>
      </p:sp>
      <p:sp>
        <p:nvSpPr>
          <p:cNvPr id="44" name="Shape 42"/>
          <p:cNvSpPr/>
          <p:nvPr/>
        </p:nvSpPr>
        <p:spPr>
          <a:xfrm>
            <a:off x="10539532" y="8147090"/>
            <a:ext cx="15240" cy="311587"/>
          </a:xfrm>
          <a:prstGeom prst="rect">
            <a:avLst/>
          </a:prstGeom>
          <a:solidFill>
            <a:srgbClr val="EEE27D"/>
          </a:solidFill>
          <a:ln/>
        </p:spPr>
      </p:sp>
      <p:sp>
        <p:nvSpPr>
          <p:cNvPr id="45" name="Shape 43"/>
          <p:cNvSpPr/>
          <p:nvPr/>
        </p:nvSpPr>
        <p:spPr>
          <a:xfrm>
            <a:off x="404455" y="8534281"/>
            <a:ext cx="13821489" cy="29634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46" name="Text 44"/>
          <p:cNvSpPr/>
          <p:nvPr/>
        </p:nvSpPr>
        <p:spPr>
          <a:xfrm>
            <a:off x="518041" y="8609886"/>
            <a:ext cx="2179915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700" dirty="0"/>
          </a:p>
        </p:txBody>
      </p:sp>
      <p:sp>
        <p:nvSpPr>
          <p:cNvPr id="47" name="Text 45"/>
          <p:cNvSpPr/>
          <p:nvPr/>
        </p:nvSpPr>
        <p:spPr>
          <a:xfrm>
            <a:off x="2932271" y="8609886"/>
            <a:ext cx="7372945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High purchases, high payments, low cash advances</a:t>
            </a:r>
            <a:endParaRPr lang="en-US" sz="700" dirty="0"/>
          </a:p>
        </p:txBody>
      </p:sp>
      <p:sp>
        <p:nvSpPr>
          <p:cNvPr id="48" name="Text 46"/>
          <p:cNvSpPr/>
          <p:nvPr/>
        </p:nvSpPr>
        <p:spPr>
          <a:xfrm>
            <a:off x="10539532" y="8609886"/>
            <a:ext cx="3573066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000000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🟢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High-Value/Engaged Users</a:t>
            </a:r>
            <a:endParaRPr lang="en-US" sz="700" dirty="0"/>
          </a:p>
        </p:txBody>
      </p:sp>
      <p:pic>
        <p:nvPicPr>
          <p:cNvPr id="49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835" y="9093279"/>
            <a:ext cx="3251597" cy="2428399"/>
          </a:xfrm>
          <a:prstGeom prst="rect">
            <a:avLst/>
          </a:prstGeom>
        </p:spPr>
      </p:pic>
      <p:sp>
        <p:nvSpPr>
          <p:cNvPr id="50" name="Text 47"/>
          <p:cNvSpPr/>
          <p:nvPr/>
        </p:nvSpPr>
        <p:spPr>
          <a:xfrm>
            <a:off x="396835" y="11649194"/>
            <a:ext cx="3251597" cy="3543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Are there segments characterized by high payments but minimal purchases?</a:t>
            </a:r>
            <a:endParaRPr lang="en-US" sz="1100" dirty="0"/>
          </a:p>
        </p:txBody>
      </p:sp>
      <p:sp>
        <p:nvSpPr>
          <p:cNvPr id="51" name="Text 48"/>
          <p:cNvSpPr/>
          <p:nvPr/>
        </p:nvSpPr>
        <p:spPr>
          <a:xfrm>
            <a:off x="396835" y="12116872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insight :</a:t>
            </a:r>
            <a:endParaRPr lang="en-US" sz="1100" dirty="0"/>
          </a:p>
        </p:txBody>
      </p:sp>
      <p:sp>
        <p:nvSpPr>
          <p:cNvPr id="52" name="Text 49"/>
          <p:cNvSpPr/>
          <p:nvPr/>
        </p:nvSpPr>
        <p:spPr>
          <a:xfrm>
            <a:off x="396835" y="12407384"/>
            <a:ext cx="3251597" cy="2902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b="1" dirty="0">
                <a:solidFill>
                  <a:srgbClr val="000000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🟡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Cluster 0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pays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~2,388x more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than they spend → likely inactive or repaying debt</a:t>
            </a:r>
            <a:endParaRPr lang="en-US" sz="850" dirty="0"/>
          </a:p>
        </p:txBody>
      </p:sp>
      <p:sp>
        <p:nvSpPr>
          <p:cNvPr id="53" name="Text 50"/>
          <p:cNvSpPr/>
          <p:nvPr/>
        </p:nvSpPr>
        <p:spPr>
          <a:xfrm>
            <a:off x="396835" y="12737306"/>
            <a:ext cx="3251597" cy="2902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b="1" dirty="0">
                <a:solidFill>
                  <a:srgbClr val="000000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🟢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Cluster 2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has moderate usage (~256) → possibly low usage but financially active</a:t>
            </a:r>
            <a:endParaRPr lang="en-US" sz="850" dirty="0"/>
          </a:p>
        </p:txBody>
      </p:sp>
      <p:sp>
        <p:nvSpPr>
          <p:cNvPr id="54" name="Text 51"/>
          <p:cNvSpPr/>
          <p:nvPr/>
        </p:nvSpPr>
        <p:spPr>
          <a:xfrm>
            <a:off x="396835" y="13067228"/>
            <a:ext cx="3251597" cy="2902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b="1" dirty="0">
                <a:solidFill>
                  <a:srgbClr val="000000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🟥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Cluster 1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is the most balanced (~208) → likely your regular/engaged cardholders</a:t>
            </a:r>
            <a:endParaRPr lang="en-US" sz="850" dirty="0"/>
          </a:p>
        </p:txBody>
      </p:sp>
      <p:sp>
        <p:nvSpPr>
          <p:cNvPr id="55" name="Text 52"/>
          <p:cNvSpPr/>
          <p:nvPr/>
        </p:nvSpPr>
        <p:spPr>
          <a:xfrm>
            <a:off x="396835" y="13470850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Recommendation </a:t>
            </a:r>
            <a:endParaRPr lang="en-US" sz="1100" dirty="0"/>
          </a:p>
        </p:txBody>
      </p:sp>
      <p:sp>
        <p:nvSpPr>
          <p:cNvPr id="56" name="Text 53"/>
          <p:cNvSpPr/>
          <p:nvPr/>
        </p:nvSpPr>
        <p:spPr>
          <a:xfrm>
            <a:off x="396835" y="13761363"/>
            <a:ext cx="3251597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Cluster 0 (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000000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🟡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)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: Reactivate with small-spend reward campaigns</a:t>
            </a:r>
            <a:endParaRPr lang="en-US" sz="850" dirty="0"/>
          </a:p>
        </p:txBody>
      </p:sp>
      <p:sp>
        <p:nvSpPr>
          <p:cNvPr id="57" name="Text 54"/>
          <p:cNvSpPr/>
          <p:nvPr/>
        </p:nvSpPr>
        <p:spPr>
          <a:xfrm>
            <a:off x="396835" y="13946148"/>
            <a:ext cx="3251597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Cluster 2 (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000000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🟢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)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: Engage with education &amp; tips to increase card usage</a:t>
            </a:r>
            <a:endParaRPr lang="en-US" sz="850" dirty="0"/>
          </a:p>
        </p:txBody>
      </p:sp>
      <p:sp>
        <p:nvSpPr>
          <p:cNvPr id="58" name="Text 55"/>
          <p:cNvSpPr/>
          <p:nvPr/>
        </p:nvSpPr>
        <p:spPr>
          <a:xfrm>
            <a:off x="396835" y="14130933"/>
            <a:ext cx="3251597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Cluster 1 (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000000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🟥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)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: Reward loyalty with cashback, bonuses, or upgrade offers</a:t>
            </a:r>
            <a:endParaRPr lang="en-US" sz="850" dirty="0"/>
          </a:p>
        </p:txBody>
      </p:sp>
      <p:pic>
        <p:nvPicPr>
          <p:cNvPr id="5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753" y="9093279"/>
            <a:ext cx="3251597" cy="1939766"/>
          </a:xfrm>
          <a:prstGeom prst="rect">
            <a:avLst/>
          </a:prstGeom>
        </p:spPr>
      </p:pic>
      <p:sp>
        <p:nvSpPr>
          <p:cNvPr id="60" name="Text 56"/>
          <p:cNvSpPr/>
          <p:nvPr/>
        </p:nvSpPr>
        <p:spPr>
          <a:xfrm>
            <a:off x="3932753" y="11160562"/>
            <a:ext cx="3251597" cy="3543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Which customer group consistently makes the largest and most regular payments?</a:t>
            </a:r>
            <a:endParaRPr lang="en-US" sz="1100" dirty="0"/>
          </a:p>
        </p:txBody>
      </p:sp>
      <p:sp>
        <p:nvSpPr>
          <p:cNvPr id="61" name="Text 57"/>
          <p:cNvSpPr/>
          <p:nvPr/>
        </p:nvSpPr>
        <p:spPr>
          <a:xfrm>
            <a:off x="3932753" y="11628239"/>
            <a:ext cx="3251597" cy="4354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70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Business Objective:</a:t>
            </a:r>
            <a:pPr algn="l" indent="0" marL="0">
              <a:lnSpc>
                <a:spcPts val="1100"/>
              </a:lnSpc>
              <a:buNone/>
            </a:pP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Identify customer segments with the highest </a:t>
            </a:r>
            <a:pPr algn="l" indent="0" marL="0">
              <a:lnSpc>
                <a:spcPts val="1100"/>
              </a:lnSpc>
              <a:buNone/>
            </a:pPr>
            <a:r>
              <a:rPr lang="en-US" sz="70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total payments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and </a:t>
            </a:r>
            <a:pPr algn="l" indent="0" marL="0">
              <a:lnSpc>
                <a:spcPts val="1100"/>
              </a:lnSpc>
              <a:buNone/>
            </a:pPr>
            <a:r>
              <a:rPr lang="en-US" sz="70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most consistent payment behavior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.</a:t>
            </a:r>
            <a:endParaRPr lang="en-US" sz="700" dirty="0"/>
          </a:p>
        </p:txBody>
      </p:sp>
      <p:sp>
        <p:nvSpPr>
          <p:cNvPr id="62" name="Text 58"/>
          <p:cNvSpPr/>
          <p:nvPr/>
        </p:nvSpPr>
        <p:spPr>
          <a:xfrm>
            <a:off x="3932753" y="12176998"/>
            <a:ext cx="1701165" cy="2126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3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Key Insights:</a:t>
            </a:r>
            <a:endParaRPr lang="en-US" sz="1300" dirty="0"/>
          </a:p>
        </p:txBody>
      </p:sp>
      <p:sp>
        <p:nvSpPr>
          <p:cNvPr id="63" name="Text 59"/>
          <p:cNvSpPr/>
          <p:nvPr/>
        </p:nvSpPr>
        <p:spPr>
          <a:xfrm>
            <a:off x="3932753" y="12502991"/>
            <a:ext cx="3251597" cy="580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b="1" dirty="0">
                <a:solidFill>
                  <a:srgbClr val="000000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🟡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Cluster 0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:</a:t>
            </a:r>
            <a:pPr algn="l" indent="0" marL="0">
              <a:lnSpc>
                <a:spcPts val="1400"/>
              </a:lnSpc>
              <a:buNone/>
            </a:pP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•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Pays the most on average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(~5000)</a:t>
            </a:r>
            <a:pPr algn="l" indent="0" marL="0">
              <a:lnSpc>
                <a:spcPts val="1400"/>
              </a:lnSpc>
              <a:buNone/>
            </a:pP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• But highly inconsistent — some pay very high, others low</a:t>
            </a:r>
            <a:pPr algn="l" indent="0" marL="0">
              <a:lnSpc>
                <a:spcPts val="1400"/>
              </a:lnSpc>
              <a:buNone/>
            </a:pP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→ May need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individual-level analysis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or customized limits</a:t>
            </a:r>
            <a:endParaRPr lang="en-US" sz="850" dirty="0"/>
          </a:p>
        </p:txBody>
      </p:sp>
      <p:sp>
        <p:nvSpPr>
          <p:cNvPr id="64" name="Text 60"/>
          <p:cNvSpPr/>
          <p:nvPr/>
        </p:nvSpPr>
        <p:spPr>
          <a:xfrm>
            <a:off x="3932753" y="13123188"/>
            <a:ext cx="3251597" cy="580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b="1" dirty="0">
                <a:solidFill>
                  <a:srgbClr val="000000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🟢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Cluster 2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:</a:t>
            </a:r>
            <a:pPr algn="l" indent="0" marL="0">
              <a:lnSpc>
                <a:spcPts val="1400"/>
              </a:lnSpc>
              <a:buNone/>
            </a:pP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•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Moderate average payments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(~2000)</a:t>
            </a:r>
            <a:pPr algn="l" indent="0" marL="0">
              <a:lnSpc>
                <a:spcPts val="1400"/>
              </a:lnSpc>
              <a:buNone/>
            </a:pP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• Most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consistent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payment behavior</a:t>
            </a:r>
            <a:pPr algn="l" indent="0" marL="0">
              <a:lnSpc>
                <a:spcPts val="1400"/>
              </a:lnSpc>
              <a:buNone/>
            </a:pP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→ Ideal for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loyalty rewards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credit upgrades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and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referrals</a:t>
            </a:r>
            <a:endParaRPr lang="en-US" sz="850" dirty="0"/>
          </a:p>
        </p:txBody>
      </p:sp>
      <p:sp>
        <p:nvSpPr>
          <p:cNvPr id="65" name="Text 61"/>
          <p:cNvSpPr/>
          <p:nvPr/>
        </p:nvSpPr>
        <p:spPr>
          <a:xfrm>
            <a:off x="3932753" y="13743384"/>
            <a:ext cx="3251597" cy="580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b="1" dirty="0">
                <a:solidFill>
                  <a:srgbClr val="000000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🟥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Cluster 1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:</a:t>
            </a:r>
            <a:pPr algn="l" indent="0" marL="0">
              <a:lnSpc>
                <a:spcPts val="1400"/>
              </a:lnSpc>
              <a:buNone/>
            </a:pP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•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Lowest average payments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(~1200)</a:t>
            </a:r>
            <a:pPr algn="l" indent="0" marL="0">
              <a:lnSpc>
                <a:spcPts val="1400"/>
              </a:lnSpc>
              <a:buNone/>
            </a:pP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• Stable but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low engagement</a:t>
            </a:r>
            <a:pPr algn="l" indent="0" marL="0">
              <a:lnSpc>
                <a:spcPts val="1400"/>
              </a:lnSpc>
              <a:buNone/>
            </a:pP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→ Target with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usage campaigns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or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financial guidance</a:t>
            </a:r>
            <a:endParaRPr lang="en-US" sz="850" dirty="0"/>
          </a:p>
        </p:txBody>
      </p:sp>
      <p:sp>
        <p:nvSpPr>
          <p:cNvPr id="66" name="Text 62"/>
          <p:cNvSpPr/>
          <p:nvPr/>
        </p:nvSpPr>
        <p:spPr>
          <a:xfrm>
            <a:off x="3932753" y="14437281"/>
            <a:ext cx="1964531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Business Recommendations:</a:t>
            </a:r>
            <a:endParaRPr lang="en-US" sz="1100" dirty="0"/>
          </a:p>
        </p:txBody>
      </p:sp>
      <p:sp>
        <p:nvSpPr>
          <p:cNvPr id="67" name="Text 63"/>
          <p:cNvSpPr/>
          <p:nvPr/>
        </p:nvSpPr>
        <p:spPr>
          <a:xfrm>
            <a:off x="3932753" y="14727793"/>
            <a:ext cx="3251597" cy="2902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000000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✅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Cluster 2 (Green)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: Reward with cashback offers, referrals, and product upsells</a:t>
            </a:r>
            <a:endParaRPr lang="en-US" sz="850" dirty="0"/>
          </a:p>
        </p:txBody>
      </p:sp>
      <p:sp>
        <p:nvSpPr>
          <p:cNvPr id="68" name="Text 64"/>
          <p:cNvSpPr/>
          <p:nvPr/>
        </p:nvSpPr>
        <p:spPr>
          <a:xfrm>
            <a:off x="3932753" y="15057715"/>
            <a:ext cx="3251597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000000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🔍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Cluster 0 (Yellow)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: Analyze payment variance before offering upgrades</a:t>
            </a:r>
            <a:endParaRPr lang="en-US" sz="850" dirty="0"/>
          </a:p>
        </p:txBody>
      </p:sp>
      <p:sp>
        <p:nvSpPr>
          <p:cNvPr id="69" name="Text 65"/>
          <p:cNvSpPr/>
          <p:nvPr/>
        </p:nvSpPr>
        <p:spPr>
          <a:xfrm>
            <a:off x="3932753" y="15242500"/>
            <a:ext cx="3251597" cy="2902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000000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⚠️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Cluster 1 (Red)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: Encourage spending through education, or monitor for churn</a:t>
            </a:r>
            <a:endParaRPr lang="en-US" sz="850" dirty="0"/>
          </a:p>
        </p:txBody>
      </p:sp>
      <p:pic>
        <p:nvPicPr>
          <p:cNvPr id="7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8672" y="9093279"/>
            <a:ext cx="3251597" cy="2154317"/>
          </a:xfrm>
          <a:prstGeom prst="rect">
            <a:avLst/>
          </a:prstGeom>
        </p:spPr>
      </p:pic>
      <p:sp>
        <p:nvSpPr>
          <p:cNvPr id="71" name="Text 66"/>
          <p:cNvSpPr/>
          <p:nvPr/>
        </p:nvSpPr>
        <p:spPr>
          <a:xfrm>
            <a:off x="7468672" y="11375112"/>
            <a:ext cx="3251597" cy="3543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Are there segments with infrequent purchases yet frequent cash advances?</a:t>
            </a:r>
            <a:endParaRPr lang="en-US" sz="1100" dirty="0"/>
          </a:p>
        </p:txBody>
      </p:sp>
      <p:sp>
        <p:nvSpPr>
          <p:cNvPr id="72" name="Text 67"/>
          <p:cNvSpPr/>
          <p:nvPr/>
        </p:nvSpPr>
        <p:spPr>
          <a:xfrm>
            <a:off x="7468672" y="11842790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Business Objective:</a:t>
            </a:r>
            <a:endParaRPr lang="en-US" sz="1100" dirty="0"/>
          </a:p>
        </p:txBody>
      </p:sp>
      <p:sp>
        <p:nvSpPr>
          <p:cNvPr id="73" name="Text 68"/>
          <p:cNvSpPr/>
          <p:nvPr/>
        </p:nvSpPr>
        <p:spPr>
          <a:xfrm>
            <a:off x="7468672" y="12133302"/>
            <a:ext cx="3251597" cy="4354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Identify customers who </a:t>
            </a:r>
            <a:pPr algn="l" indent="0" marL="0">
              <a:lnSpc>
                <a:spcPts val="1100"/>
              </a:lnSpc>
              <a:buNone/>
            </a:pPr>
            <a:r>
              <a:rPr lang="en-US" sz="70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don’t use their credit cards for purchases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but </a:t>
            </a:r>
            <a:pPr algn="l" indent="0" marL="0">
              <a:lnSpc>
                <a:spcPts val="1100"/>
              </a:lnSpc>
              <a:buNone/>
            </a:pPr>
            <a:r>
              <a:rPr lang="en-US" sz="70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frequently take out cash advances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— which usually come with </a:t>
            </a:r>
            <a:pPr algn="l" indent="0" marL="0">
              <a:lnSpc>
                <a:spcPts val="1100"/>
              </a:lnSpc>
              <a:buNone/>
            </a:pPr>
            <a:r>
              <a:rPr lang="en-US" sz="70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higher risk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and </a:t>
            </a:r>
            <a:pPr algn="l" indent="0" marL="0">
              <a:lnSpc>
                <a:spcPts val="1100"/>
              </a:lnSpc>
              <a:buNone/>
            </a:pPr>
            <a:r>
              <a:rPr lang="en-US" sz="70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extra fees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.</a:t>
            </a:r>
            <a:endParaRPr lang="en-US" sz="700" dirty="0"/>
          </a:p>
        </p:txBody>
      </p:sp>
      <p:sp>
        <p:nvSpPr>
          <p:cNvPr id="74" name="Text 69"/>
          <p:cNvSpPr/>
          <p:nvPr/>
        </p:nvSpPr>
        <p:spPr>
          <a:xfrm>
            <a:off x="7468672" y="12670750"/>
            <a:ext cx="3251597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This helps detect:</a:t>
            </a:r>
            <a:endParaRPr lang="en-US" sz="700" dirty="0"/>
          </a:p>
        </p:txBody>
      </p:sp>
      <p:sp>
        <p:nvSpPr>
          <p:cNvPr id="75" name="Text 70"/>
          <p:cNvSpPr/>
          <p:nvPr/>
        </p:nvSpPr>
        <p:spPr>
          <a:xfrm>
            <a:off x="7468672" y="12917924"/>
            <a:ext cx="3251597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Users treating cards like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short-term loans</a:t>
            </a:r>
            <a:endParaRPr lang="en-US" sz="850" dirty="0"/>
          </a:p>
        </p:txBody>
      </p:sp>
      <p:sp>
        <p:nvSpPr>
          <p:cNvPr id="76" name="Text 71"/>
          <p:cNvSpPr/>
          <p:nvPr/>
        </p:nvSpPr>
        <p:spPr>
          <a:xfrm>
            <a:off x="7468672" y="13102709"/>
            <a:ext cx="3251597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Financial stress or emergency usage</a:t>
            </a:r>
            <a:endParaRPr lang="en-US" sz="850" dirty="0"/>
          </a:p>
        </p:txBody>
      </p:sp>
      <p:sp>
        <p:nvSpPr>
          <p:cNvPr id="77" name="Text 72"/>
          <p:cNvSpPr/>
          <p:nvPr/>
        </p:nvSpPr>
        <p:spPr>
          <a:xfrm>
            <a:off x="7468672" y="13287494"/>
            <a:ext cx="3251597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Segments needing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financial education or risk monitoring</a:t>
            </a:r>
            <a:endParaRPr lang="en-US" sz="850" dirty="0"/>
          </a:p>
        </p:txBody>
      </p:sp>
      <p:sp>
        <p:nvSpPr>
          <p:cNvPr id="78" name="Text 73"/>
          <p:cNvSpPr/>
          <p:nvPr/>
        </p:nvSpPr>
        <p:spPr>
          <a:xfrm>
            <a:off x="7468672" y="13545979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Insights:</a:t>
            </a:r>
            <a:endParaRPr lang="en-US" sz="1100" dirty="0"/>
          </a:p>
        </p:txBody>
      </p:sp>
      <p:sp>
        <p:nvSpPr>
          <p:cNvPr id="79" name="Text 74"/>
          <p:cNvSpPr/>
          <p:nvPr/>
        </p:nvSpPr>
        <p:spPr>
          <a:xfrm>
            <a:off x="7468672" y="13836491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000000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🟡</a:t>
            </a:r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Cluster 0</a:t>
            </a:r>
            <a:endParaRPr lang="en-US" sz="1100" dirty="0"/>
          </a:p>
        </p:txBody>
      </p:sp>
      <p:sp>
        <p:nvSpPr>
          <p:cNvPr id="80" name="Text 75"/>
          <p:cNvSpPr/>
          <p:nvPr/>
        </p:nvSpPr>
        <p:spPr>
          <a:xfrm>
            <a:off x="7468672" y="14127004"/>
            <a:ext cx="3251597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Extremely high ratio (~2849)</a:t>
            </a:r>
            <a:endParaRPr lang="en-US" sz="850" dirty="0"/>
          </a:p>
        </p:txBody>
      </p:sp>
      <p:sp>
        <p:nvSpPr>
          <p:cNvPr id="81" name="Text 76"/>
          <p:cNvSpPr/>
          <p:nvPr/>
        </p:nvSpPr>
        <p:spPr>
          <a:xfrm>
            <a:off x="7468672" y="14311789"/>
            <a:ext cx="3251597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Heavily dependent on cash advances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with little spending</a:t>
            </a:r>
            <a:endParaRPr lang="en-US" sz="850" dirty="0"/>
          </a:p>
        </p:txBody>
      </p:sp>
      <p:sp>
        <p:nvSpPr>
          <p:cNvPr id="82" name="Text 77"/>
          <p:cNvSpPr/>
          <p:nvPr/>
        </p:nvSpPr>
        <p:spPr>
          <a:xfrm>
            <a:off x="7468672" y="14496574"/>
            <a:ext cx="3251597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Treating cards like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emergency cash loans</a:t>
            </a:r>
            <a:endParaRPr lang="en-US" sz="850" dirty="0"/>
          </a:p>
        </p:txBody>
      </p:sp>
      <p:sp>
        <p:nvSpPr>
          <p:cNvPr id="83" name="Text 78"/>
          <p:cNvSpPr/>
          <p:nvPr/>
        </p:nvSpPr>
        <p:spPr>
          <a:xfrm>
            <a:off x="7468672" y="14681359"/>
            <a:ext cx="3251597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000000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⚠️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Financially vulnerable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or in repayment difficulty</a:t>
            </a:r>
            <a:endParaRPr lang="en-US" sz="850" dirty="0"/>
          </a:p>
        </p:txBody>
      </p:sp>
      <p:sp>
        <p:nvSpPr>
          <p:cNvPr id="84" name="Text 79"/>
          <p:cNvSpPr/>
          <p:nvPr/>
        </p:nvSpPr>
        <p:spPr>
          <a:xfrm>
            <a:off x="7468672" y="14939843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000000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🟥</a:t>
            </a:r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Cluster 1</a:t>
            </a:r>
            <a:endParaRPr lang="en-US" sz="1100" dirty="0"/>
          </a:p>
        </p:txBody>
      </p:sp>
      <p:sp>
        <p:nvSpPr>
          <p:cNvPr id="85" name="Text 80"/>
          <p:cNvSpPr/>
          <p:nvPr/>
        </p:nvSpPr>
        <p:spPr>
          <a:xfrm>
            <a:off x="7468672" y="15230356"/>
            <a:ext cx="3251597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Moderate use of cash advances (~256)</a:t>
            </a:r>
            <a:endParaRPr lang="en-US" sz="850" dirty="0"/>
          </a:p>
        </p:txBody>
      </p:sp>
      <p:sp>
        <p:nvSpPr>
          <p:cNvPr id="86" name="Text 81"/>
          <p:cNvSpPr/>
          <p:nvPr/>
        </p:nvSpPr>
        <p:spPr>
          <a:xfrm>
            <a:off x="7468672" y="15415141"/>
            <a:ext cx="3251597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Still more than purchases</a:t>
            </a:r>
            <a:endParaRPr lang="en-US" sz="850" dirty="0"/>
          </a:p>
        </p:txBody>
      </p:sp>
      <p:sp>
        <p:nvSpPr>
          <p:cNvPr id="87" name="Text 82"/>
          <p:cNvSpPr/>
          <p:nvPr/>
        </p:nvSpPr>
        <p:spPr>
          <a:xfrm>
            <a:off x="7468672" y="15599926"/>
            <a:ext cx="3251597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Could benefit from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financial advice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or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controlled limits</a:t>
            </a:r>
            <a:endParaRPr lang="en-US" sz="850" dirty="0"/>
          </a:p>
        </p:txBody>
      </p:sp>
      <p:sp>
        <p:nvSpPr>
          <p:cNvPr id="88" name="Text 83"/>
          <p:cNvSpPr/>
          <p:nvPr/>
        </p:nvSpPr>
        <p:spPr>
          <a:xfrm>
            <a:off x="7468672" y="15858411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000000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🟢</a:t>
            </a:r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Cluster 2</a:t>
            </a:r>
            <a:endParaRPr lang="en-US" sz="1100" dirty="0"/>
          </a:p>
        </p:txBody>
      </p:sp>
      <p:sp>
        <p:nvSpPr>
          <p:cNvPr id="89" name="Text 84"/>
          <p:cNvSpPr/>
          <p:nvPr/>
        </p:nvSpPr>
        <p:spPr>
          <a:xfrm>
            <a:off x="7468672" y="16148923"/>
            <a:ext cx="3251597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Very low ratio (~41)</a:t>
            </a:r>
            <a:endParaRPr lang="en-US" sz="850" dirty="0"/>
          </a:p>
        </p:txBody>
      </p:sp>
      <p:sp>
        <p:nvSpPr>
          <p:cNvPr id="90" name="Text 85"/>
          <p:cNvSpPr/>
          <p:nvPr/>
        </p:nvSpPr>
        <p:spPr>
          <a:xfrm>
            <a:off x="7468672" y="16333708"/>
            <a:ext cx="3251597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Healthy usage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— purchases are much higher than cash advances</a:t>
            </a:r>
            <a:endParaRPr lang="en-US" sz="850" dirty="0"/>
          </a:p>
        </p:txBody>
      </p:sp>
      <p:sp>
        <p:nvSpPr>
          <p:cNvPr id="91" name="Text 86"/>
          <p:cNvSpPr/>
          <p:nvPr/>
        </p:nvSpPr>
        <p:spPr>
          <a:xfrm>
            <a:off x="7468672" y="16518493"/>
            <a:ext cx="3251597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Great for long-term engagement</a:t>
            </a:r>
            <a:endParaRPr lang="en-US" sz="850" dirty="0"/>
          </a:p>
        </p:txBody>
      </p:sp>
      <p:sp>
        <p:nvSpPr>
          <p:cNvPr id="92" name="Text 87"/>
          <p:cNvSpPr/>
          <p:nvPr/>
        </p:nvSpPr>
        <p:spPr>
          <a:xfrm>
            <a:off x="7468672" y="16776978"/>
            <a:ext cx="1929289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Business Recommendations</a:t>
            </a:r>
            <a:endParaRPr lang="en-US" sz="1100" dirty="0"/>
          </a:p>
        </p:txBody>
      </p:sp>
      <p:sp>
        <p:nvSpPr>
          <p:cNvPr id="93" name="Text 88"/>
          <p:cNvSpPr/>
          <p:nvPr/>
        </p:nvSpPr>
        <p:spPr>
          <a:xfrm>
            <a:off x="7468672" y="17067490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Cluster 0 (</a:t>
            </a:r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🟡</a:t>
            </a:r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):</a:t>
            </a:r>
            <a:endParaRPr lang="en-US" sz="1100" dirty="0"/>
          </a:p>
        </p:txBody>
      </p:sp>
      <p:sp>
        <p:nvSpPr>
          <p:cNvPr id="94" name="Text 89"/>
          <p:cNvSpPr/>
          <p:nvPr/>
        </p:nvSpPr>
        <p:spPr>
          <a:xfrm>
            <a:off x="7468672" y="17358003"/>
            <a:ext cx="3251597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000000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⚠️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Introduce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alerts or restrictions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on frequent cash withdrawals</a:t>
            </a:r>
            <a:endParaRPr lang="en-US" sz="850" dirty="0"/>
          </a:p>
        </p:txBody>
      </p:sp>
      <p:sp>
        <p:nvSpPr>
          <p:cNvPr id="95" name="Text 90"/>
          <p:cNvSpPr/>
          <p:nvPr/>
        </p:nvSpPr>
        <p:spPr>
          <a:xfrm>
            <a:off x="7468672" y="17542788"/>
            <a:ext cx="3251597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Offer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credit education content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or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debt management plans</a:t>
            </a:r>
            <a:endParaRPr lang="en-US" sz="850" dirty="0"/>
          </a:p>
        </p:txBody>
      </p:sp>
      <p:sp>
        <p:nvSpPr>
          <p:cNvPr id="96" name="Text 91"/>
          <p:cNvSpPr/>
          <p:nvPr/>
        </p:nvSpPr>
        <p:spPr>
          <a:xfrm>
            <a:off x="7468672" y="17727573"/>
            <a:ext cx="3251597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Consider placing them in a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high-risk watch group</a:t>
            </a:r>
            <a:endParaRPr lang="en-US" sz="850" dirty="0"/>
          </a:p>
        </p:txBody>
      </p:sp>
      <p:sp>
        <p:nvSpPr>
          <p:cNvPr id="97" name="Text 92"/>
          <p:cNvSpPr/>
          <p:nvPr/>
        </p:nvSpPr>
        <p:spPr>
          <a:xfrm>
            <a:off x="7468672" y="17986057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Cluster 1 (</a:t>
            </a:r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🟥</a:t>
            </a:r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):</a:t>
            </a:r>
            <a:endParaRPr lang="en-US" sz="1100" dirty="0"/>
          </a:p>
        </p:txBody>
      </p:sp>
      <p:sp>
        <p:nvSpPr>
          <p:cNvPr id="98" name="Text 93"/>
          <p:cNvSpPr/>
          <p:nvPr/>
        </p:nvSpPr>
        <p:spPr>
          <a:xfrm>
            <a:off x="7468672" y="18276570"/>
            <a:ext cx="3251597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Educate on the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cost of cash advances</a:t>
            </a:r>
            <a:endParaRPr lang="en-US" sz="850" dirty="0"/>
          </a:p>
        </p:txBody>
      </p:sp>
      <p:sp>
        <p:nvSpPr>
          <p:cNvPr id="99" name="Text 94"/>
          <p:cNvSpPr/>
          <p:nvPr/>
        </p:nvSpPr>
        <p:spPr>
          <a:xfrm>
            <a:off x="7468672" y="18461355"/>
            <a:ext cx="3251597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Offer better financing tools or lower-fee alternatives</a:t>
            </a:r>
            <a:endParaRPr lang="en-US" sz="850" dirty="0"/>
          </a:p>
        </p:txBody>
      </p:sp>
      <p:sp>
        <p:nvSpPr>
          <p:cNvPr id="100" name="Text 95"/>
          <p:cNvSpPr/>
          <p:nvPr/>
        </p:nvSpPr>
        <p:spPr>
          <a:xfrm>
            <a:off x="7468672" y="18646140"/>
            <a:ext cx="3251597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Encourage them to use the card for purchases instead</a:t>
            </a:r>
            <a:endParaRPr lang="en-US" sz="850" dirty="0"/>
          </a:p>
        </p:txBody>
      </p:sp>
      <p:sp>
        <p:nvSpPr>
          <p:cNvPr id="101" name="Text 96"/>
          <p:cNvSpPr/>
          <p:nvPr/>
        </p:nvSpPr>
        <p:spPr>
          <a:xfrm>
            <a:off x="7468672" y="18904625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Cluster 2 (</a:t>
            </a:r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🟢</a:t>
            </a:r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):</a:t>
            </a:r>
            <a:endParaRPr lang="en-US" sz="1100" dirty="0"/>
          </a:p>
        </p:txBody>
      </p:sp>
      <p:sp>
        <p:nvSpPr>
          <p:cNvPr id="102" name="Text 97"/>
          <p:cNvSpPr/>
          <p:nvPr/>
        </p:nvSpPr>
        <p:spPr>
          <a:xfrm>
            <a:off x="7468672" y="19195137"/>
            <a:ext cx="3251597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Recognize them as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financially responsible</a:t>
            </a:r>
            <a:endParaRPr lang="en-US" sz="850" dirty="0"/>
          </a:p>
        </p:txBody>
      </p:sp>
      <p:sp>
        <p:nvSpPr>
          <p:cNvPr id="103" name="Text 98"/>
          <p:cNvSpPr/>
          <p:nvPr/>
        </p:nvSpPr>
        <p:spPr>
          <a:xfrm>
            <a:off x="7468672" y="19379922"/>
            <a:ext cx="3251597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Offer them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cashback incentives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on purchases or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loyalty programs</a:t>
            </a:r>
            <a:endParaRPr lang="en-US" sz="850" dirty="0"/>
          </a:p>
        </p:txBody>
      </p:sp>
      <p:sp>
        <p:nvSpPr>
          <p:cNvPr id="104" name="Text 99"/>
          <p:cNvSpPr/>
          <p:nvPr/>
        </p:nvSpPr>
        <p:spPr>
          <a:xfrm>
            <a:off x="7468672" y="19627096"/>
            <a:ext cx="3251597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endParaRPr lang="en-US" sz="700" dirty="0"/>
          </a:p>
        </p:txBody>
      </p:sp>
      <p:pic>
        <p:nvPicPr>
          <p:cNvPr id="10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4590" y="9093279"/>
            <a:ext cx="3251597" cy="1939766"/>
          </a:xfrm>
          <a:prstGeom prst="rect">
            <a:avLst/>
          </a:prstGeom>
        </p:spPr>
      </p:pic>
      <p:sp>
        <p:nvSpPr>
          <p:cNvPr id="106" name="Text 100"/>
          <p:cNvSpPr/>
          <p:nvPr/>
        </p:nvSpPr>
        <p:spPr>
          <a:xfrm>
            <a:off x="11004590" y="11160562"/>
            <a:ext cx="3251597" cy="3543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Are there segments with high credit limits but inconsistent payment habits?</a:t>
            </a:r>
            <a:endParaRPr lang="en-US" sz="1100" dirty="0"/>
          </a:p>
        </p:txBody>
      </p:sp>
      <p:sp>
        <p:nvSpPr>
          <p:cNvPr id="107" name="Text 101"/>
          <p:cNvSpPr/>
          <p:nvPr/>
        </p:nvSpPr>
        <p:spPr>
          <a:xfrm>
            <a:off x="11004590" y="11628239"/>
            <a:ext cx="3251597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endParaRPr lang="en-US" sz="850" dirty="0"/>
          </a:p>
        </p:txBody>
      </p:sp>
      <p:sp>
        <p:nvSpPr>
          <p:cNvPr id="108" name="Text 102"/>
          <p:cNvSpPr/>
          <p:nvPr/>
        </p:nvSpPr>
        <p:spPr>
          <a:xfrm>
            <a:off x="11004590" y="11923038"/>
            <a:ext cx="1701165" cy="2126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3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Business Objective:</a:t>
            </a:r>
            <a:endParaRPr lang="en-US" sz="1300" dirty="0"/>
          </a:p>
        </p:txBody>
      </p:sp>
      <p:sp>
        <p:nvSpPr>
          <p:cNvPr id="109" name="Text 103"/>
          <p:cNvSpPr/>
          <p:nvPr/>
        </p:nvSpPr>
        <p:spPr>
          <a:xfrm>
            <a:off x="11004590" y="12249031"/>
            <a:ext cx="3251597" cy="4354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To </a:t>
            </a:r>
            <a:pPr algn="l" indent="0" marL="0">
              <a:lnSpc>
                <a:spcPts val="1100"/>
              </a:lnSpc>
              <a:buNone/>
            </a:pPr>
            <a:r>
              <a:rPr lang="en-US" sz="70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identify risky customers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who have </a:t>
            </a:r>
            <a:pPr algn="l" indent="0" marL="0">
              <a:lnSpc>
                <a:spcPts val="1100"/>
              </a:lnSpc>
              <a:buNone/>
            </a:pPr>
            <a:r>
              <a:rPr lang="en-US" sz="70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high credit limits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but </a:t>
            </a:r>
            <a:pPr algn="l" indent="0" marL="0">
              <a:lnSpc>
                <a:spcPts val="1100"/>
              </a:lnSpc>
              <a:buNone/>
            </a:pPr>
            <a:r>
              <a:rPr lang="en-US" sz="70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don’t pay back consistently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— this can expose the business to </a:t>
            </a:r>
            <a:pPr algn="l" indent="0" marL="0">
              <a:lnSpc>
                <a:spcPts val="1100"/>
              </a:lnSpc>
              <a:buNone/>
            </a:pPr>
            <a:r>
              <a:rPr lang="en-US" sz="70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credit default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and </a:t>
            </a:r>
            <a:pPr algn="l" indent="0" marL="0">
              <a:lnSpc>
                <a:spcPts val="1100"/>
              </a:lnSpc>
              <a:buNone/>
            </a:pPr>
            <a:r>
              <a:rPr lang="en-US" sz="70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cash flow risks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.</a:t>
            </a:r>
            <a:endParaRPr lang="en-US" sz="700" dirty="0"/>
          </a:p>
        </p:txBody>
      </p:sp>
      <p:sp>
        <p:nvSpPr>
          <p:cNvPr id="110" name="Text 104"/>
          <p:cNvSpPr/>
          <p:nvPr/>
        </p:nvSpPr>
        <p:spPr>
          <a:xfrm>
            <a:off x="11004590" y="12786479"/>
            <a:ext cx="3251597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We’ll analyze:</a:t>
            </a:r>
            <a:endParaRPr lang="en-US" sz="700" dirty="0"/>
          </a:p>
        </p:txBody>
      </p:sp>
      <p:sp>
        <p:nvSpPr>
          <p:cNvPr id="111" name="Text 105"/>
          <p:cNvSpPr/>
          <p:nvPr/>
        </p:nvSpPr>
        <p:spPr>
          <a:xfrm>
            <a:off x="11004590" y="13033653"/>
            <a:ext cx="3251597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CREDIT_LIMIT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→ how much they are allowed to borrow</a:t>
            </a:r>
            <a:endParaRPr lang="en-US" sz="850" dirty="0"/>
          </a:p>
        </p:txBody>
      </p:sp>
      <p:sp>
        <p:nvSpPr>
          <p:cNvPr id="112" name="Text 106"/>
          <p:cNvSpPr/>
          <p:nvPr/>
        </p:nvSpPr>
        <p:spPr>
          <a:xfrm>
            <a:off x="11004590" y="13218438"/>
            <a:ext cx="3251597" cy="3055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PAYMENT_RATIO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→ how reliably they pay back (i.e., 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highlight>
                  <a:srgbClr val="28292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PAYMENTS / CREDIT_LIMIT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)</a:t>
            </a:r>
            <a:endParaRPr lang="en-US" sz="850" dirty="0"/>
          </a:p>
        </p:txBody>
      </p:sp>
      <p:sp>
        <p:nvSpPr>
          <p:cNvPr id="113" name="Text 107"/>
          <p:cNvSpPr/>
          <p:nvPr/>
        </p:nvSpPr>
        <p:spPr>
          <a:xfrm>
            <a:off x="11004590" y="13563600"/>
            <a:ext cx="3251597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If a segment has high credit but poor payment habits, it’s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red flag</a:t>
            </a:r>
            <a:endParaRPr lang="en-US" sz="850" dirty="0"/>
          </a:p>
        </p:txBody>
      </p:sp>
      <p:sp>
        <p:nvSpPr>
          <p:cNvPr id="114" name="Text 108"/>
          <p:cNvSpPr/>
          <p:nvPr/>
        </p:nvSpPr>
        <p:spPr>
          <a:xfrm>
            <a:off x="11004590" y="13822085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INSIGHTS:</a:t>
            </a:r>
            <a:endParaRPr lang="en-US" sz="1100" dirty="0"/>
          </a:p>
        </p:txBody>
      </p:sp>
      <p:sp>
        <p:nvSpPr>
          <p:cNvPr id="115" name="Text 109"/>
          <p:cNvSpPr/>
          <p:nvPr/>
        </p:nvSpPr>
        <p:spPr>
          <a:xfrm>
            <a:off x="11004590" y="14112597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000000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🟢</a:t>
            </a:r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Cluster 2:</a:t>
            </a:r>
            <a:endParaRPr lang="en-US" sz="1100" dirty="0"/>
          </a:p>
        </p:txBody>
      </p:sp>
      <p:sp>
        <p:nvSpPr>
          <p:cNvPr id="116" name="Text 110"/>
          <p:cNvSpPr/>
          <p:nvPr/>
        </p:nvSpPr>
        <p:spPr>
          <a:xfrm>
            <a:off x="11004590" y="14403110"/>
            <a:ext cx="3251597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Highest credit limit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(~11.4K)</a:t>
            </a:r>
            <a:endParaRPr lang="en-US" sz="850" dirty="0"/>
          </a:p>
        </p:txBody>
      </p:sp>
      <p:sp>
        <p:nvSpPr>
          <p:cNvPr id="117" name="Text 111"/>
          <p:cNvSpPr/>
          <p:nvPr/>
        </p:nvSpPr>
        <p:spPr>
          <a:xfrm>
            <a:off x="11004590" y="14587895"/>
            <a:ext cx="3251597" cy="2902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Also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highest payment ratio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(1.40)</a:t>
            </a:r>
            <a:pPr algn="l" indent="0" marL="0">
              <a:lnSpc>
                <a:spcPts val="1400"/>
              </a:lnSpc>
              <a:buNone/>
            </a:pP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→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Excellent financial behavior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— responsible high-credit users</a:t>
            </a:r>
            <a:endParaRPr lang="en-US" sz="850" dirty="0"/>
          </a:p>
        </p:txBody>
      </p:sp>
      <p:sp>
        <p:nvSpPr>
          <p:cNvPr id="118" name="Text 112"/>
          <p:cNvSpPr/>
          <p:nvPr/>
        </p:nvSpPr>
        <p:spPr>
          <a:xfrm>
            <a:off x="11004590" y="14991517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000000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🟡</a:t>
            </a:r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Cluster 0:</a:t>
            </a:r>
            <a:endParaRPr lang="en-US" sz="1100" dirty="0"/>
          </a:p>
        </p:txBody>
      </p:sp>
      <p:sp>
        <p:nvSpPr>
          <p:cNvPr id="119" name="Text 113"/>
          <p:cNvSpPr/>
          <p:nvPr/>
        </p:nvSpPr>
        <p:spPr>
          <a:xfrm>
            <a:off x="11004590" y="15282029"/>
            <a:ext cx="3251597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Moderate credit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(~8K)</a:t>
            </a:r>
            <a:endParaRPr lang="en-US" sz="850" dirty="0"/>
          </a:p>
        </p:txBody>
      </p:sp>
      <p:sp>
        <p:nvSpPr>
          <p:cNvPr id="120" name="Text 114"/>
          <p:cNvSpPr/>
          <p:nvPr/>
        </p:nvSpPr>
        <p:spPr>
          <a:xfrm>
            <a:off x="11004590" y="15466814"/>
            <a:ext cx="3251597" cy="2902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Good payment ratio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(1.09)</a:t>
            </a:r>
            <a:pPr algn="l" indent="0" marL="0">
              <a:lnSpc>
                <a:spcPts val="1400"/>
              </a:lnSpc>
              <a:buNone/>
            </a:pP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→ Also responsible, but slightly lower limit</a:t>
            </a:r>
            <a:endParaRPr lang="en-US" sz="850" dirty="0"/>
          </a:p>
        </p:txBody>
      </p:sp>
      <p:sp>
        <p:nvSpPr>
          <p:cNvPr id="121" name="Text 115"/>
          <p:cNvSpPr/>
          <p:nvPr/>
        </p:nvSpPr>
        <p:spPr>
          <a:xfrm>
            <a:off x="11004590" y="15870436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000000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🟥</a:t>
            </a:r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Cluster 1:</a:t>
            </a:r>
            <a:endParaRPr lang="en-US" sz="1100" dirty="0"/>
          </a:p>
        </p:txBody>
      </p:sp>
      <p:sp>
        <p:nvSpPr>
          <p:cNvPr id="122" name="Text 116"/>
          <p:cNvSpPr/>
          <p:nvPr/>
        </p:nvSpPr>
        <p:spPr>
          <a:xfrm>
            <a:off x="11004590" y="16160948"/>
            <a:ext cx="3251597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Low credit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(~4K)</a:t>
            </a:r>
            <a:endParaRPr lang="en-US" sz="850" dirty="0"/>
          </a:p>
        </p:txBody>
      </p:sp>
      <p:sp>
        <p:nvSpPr>
          <p:cNvPr id="123" name="Text 117"/>
          <p:cNvSpPr/>
          <p:nvPr/>
        </p:nvSpPr>
        <p:spPr>
          <a:xfrm>
            <a:off x="11004590" y="16345733"/>
            <a:ext cx="3251597" cy="2902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Lowest payment ratio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(0.40)</a:t>
            </a:r>
            <a:pPr algn="l" indent="0" marL="0">
              <a:lnSpc>
                <a:spcPts val="1400"/>
              </a:lnSpc>
              <a:buNone/>
            </a:pP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→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Most inconsistent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— potential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risk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of default or misuse</a:t>
            </a:r>
            <a:endParaRPr lang="en-US" sz="850" dirty="0"/>
          </a:p>
        </p:txBody>
      </p:sp>
      <p:sp>
        <p:nvSpPr>
          <p:cNvPr id="124" name="Text 118"/>
          <p:cNvSpPr/>
          <p:nvPr/>
        </p:nvSpPr>
        <p:spPr>
          <a:xfrm>
            <a:off x="11004590" y="16749355"/>
            <a:ext cx="1929289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Business Recommendations</a:t>
            </a:r>
            <a:endParaRPr lang="en-US" sz="1100" dirty="0"/>
          </a:p>
        </p:txBody>
      </p:sp>
      <p:sp>
        <p:nvSpPr>
          <p:cNvPr id="125" name="Text 119"/>
          <p:cNvSpPr/>
          <p:nvPr/>
        </p:nvSpPr>
        <p:spPr>
          <a:xfrm>
            <a:off x="11004590" y="17039868"/>
            <a:ext cx="3251597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Cluster 2 (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000000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🟢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):</a:t>
            </a:r>
            <a:endParaRPr lang="en-US" sz="850" dirty="0"/>
          </a:p>
        </p:txBody>
      </p:sp>
      <p:sp>
        <p:nvSpPr>
          <p:cNvPr id="126" name="Text 120"/>
          <p:cNvSpPr/>
          <p:nvPr/>
        </p:nvSpPr>
        <p:spPr>
          <a:xfrm>
            <a:off x="11004590" y="17224653"/>
            <a:ext cx="3251597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Consider </a:t>
            </a:r>
            <a:pPr algn="l" lvl="1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increasing their limit</a:t>
            </a:r>
            <a:endParaRPr lang="en-US" sz="850" dirty="0"/>
          </a:p>
        </p:txBody>
      </p:sp>
      <p:sp>
        <p:nvSpPr>
          <p:cNvPr id="127" name="Text 121"/>
          <p:cNvSpPr/>
          <p:nvPr/>
        </p:nvSpPr>
        <p:spPr>
          <a:xfrm>
            <a:off x="11004590" y="17409438"/>
            <a:ext cx="3251597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Ideal for </a:t>
            </a:r>
            <a:pPr algn="l" lvl="1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premium offers, cross-sell, or VIP services</a:t>
            </a:r>
            <a:endParaRPr lang="en-US" sz="850" dirty="0"/>
          </a:p>
        </p:txBody>
      </p:sp>
      <p:sp>
        <p:nvSpPr>
          <p:cNvPr id="128" name="Text 122"/>
          <p:cNvSpPr/>
          <p:nvPr/>
        </p:nvSpPr>
        <p:spPr>
          <a:xfrm>
            <a:off x="11004590" y="17594223"/>
            <a:ext cx="3251597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000000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🟡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Cluster 0:</a:t>
            </a:r>
            <a:endParaRPr lang="en-US" sz="850" dirty="0"/>
          </a:p>
        </p:txBody>
      </p:sp>
      <p:sp>
        <p:nvSpPr>
          <p:cNvPr id="129" name="Text 123"/>
          <p:cNvSpPr/>
          <p:nvPr/>
        </p:nvSpPr>
        <p:spPr>
          <a:xfrm>
            <a:off x="11004590" y="17779008"/>
            <a:ext cx="3251597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Maintain current standing</a:t>
            </a:r>
            <a:endParaRPr lang="en-US" sz="850" dirty="0"/>
          </a:p>
        </p:txBody>
      </p:sp>
      <p:sp>
        <p:nvSpPr>
          <p:cNvPr id="130" name="Text 124"/>
          <p:cNvSpPr/>
          <p:nvPr/>
        </p:nvSpPr>
        <p:spPr>
          <a:xfrm>
            <a:off x="11004590" y="17963793"/>
            <a:ext cx="3251597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Encourage them to move toward higher engagement with perks</a:t>
            </a:r>
            <a:endParaRPr lang="en-US" sz="850" dirty="0"/>
          </a:p>
        </p:txBody>
      </p:sp>
      <p:sp>
        <p:nvSpPr>
          <p:cNvPr id="131" name="Text 125"/>
          <p:cNvSpPr/>
          <p:nvPr/>
        </p:nvSpPr>
        <p:spPr>
          <a:xfrm>
            <a:off x="11004590" y="18148578"/>
            <a:ext cx="3251597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Cluster 1 (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000000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🟥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):</a:t>
            </a:r>
            <a:endParaRPr lang="en-US" sz="850" dirty="0"/>
          </a:p>
        </p:txBody>
      </p:sp>
      <p:sp>
        <p:nvSpPr>
          <p:cNvPr id="132" name="Text 126"/>
          <p:cNvSpPr/>
          <p:nvPr/>
        </p:nvSpPr>
        <p:spPr>
          <a:xfrm>
            <a:off x="11004590" y="18333363"/>
            <a:ext cx="3251597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Add to </a:t>
            </a:r>
            <a:pPr algn="l" lvl="1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risk-monitoring</a:t>
            </a:r>
            <a:endParaRPr lang="en-US" sz="850" dirty="0"/>
          </a:p>
        </p:txBody>
      </p:sp>
      <p:sp>
        <p:nvSpPr>
          <p:cNvPr id="133" name="Text 127"/>
          <p:cNvSpPr/>
          <p:nvPr/>
        </p:nvSpPr>
        <p:spPr>
          <a:xfrm>
            <a:off x="11004590" y="18518148"/>
            <a:ext cx="3251597" cy="2902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lvl="1" marL="6858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Offer </a:t>
            </a:r>
            <a:pPr algn="l" lvl="1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spending guidance</a:t>
            </a:r>
            <a:pPr algn="l" lvl="1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</a:t>
            </a:r>
            <a:pPr algn="l" lvl="1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rewards for consistency</a:t>
            </a:r>
            <a:pPr algn="l" lvl="1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or </a:t>
            </a:r>
            <a:pPr algn="l" lvl="1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lower-tier credit options</a:t>
            </a:r>
            <a:endParaRPr lang="en-US" sz="8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96835" y="3118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SUMMARY</a:t>
            </a:r>
            <a:endParaRPr lang="en-US" sz="22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835" y="892969"/>
            <a:ext cx="7010400" cy="418207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6835" y="5245060"/>
            <a:ext cx="312812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Business opportunities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396835" y="5769412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Translating insights into action for better customer targeting, risk management, and growth.</a:t>
            </a:r>
            <a:endParaRPr lang="en-US" sz="850" dirty="0"/>
          </a:p>
        </p:txBody>
      </p:sp>
      <p:sp>
        <p:nvSpPr>
          <p:cNvPr id="6" name="Text 3"/>
          <p:cNvSpPr/>
          <p:nvPr/>
        </p:nvSpPr>
        <p:spPr>
          <a:xfrm>
            <a:off x="396835" y="6120884"/>
            <a:ext cx="323742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000000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🟢</a:t>
            </a:r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Cluster 2 – Financially Responsible Segment</a:t>
            </a:r>
            <a:endParaRPr lang="en-US" sz="1100" dirty="0"/>
          </a:p>
        </p:txBody>
      </p:sp>
      <p:sp>
        <p:nvSpPr>
          <p:cNvPr id="7" name="Text 4"/>
          <p:cNvSpPr/>
          <p:nvPr/>
        </p:nvSpPr>
        <p:spPr>
          <a:xfrm>
            <a:off x="396835" y="6468070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Behavior:</a:t>
            </a:r>
            <a:endParaRPr lang="en-US" sz="850" dirty="0"/>
          </a:p>
        </p:txBody>
      </p:sp>
      <p:sp>
        <p:nvSpPr>
          <p:cNvPr id="8" name="Text 5"/>
          <p:cNvSpPr/>
          <p:nvPr/>
        </p:nvSpPr>
        <p:spPr>
          <a:xfrm>
            <a:off x="396835" y="6777038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High credit limits</a:t>
            </a:r>
            <a:endParaRPr lang="en-US" sz="850" dirty="0"/>
          </a:p>
        </p:txBody>
      </p:sp>
      <p:sp>
        <p:nvSpPr>
          <p:cNvPr id="9" name="Text 6"/>
          <p:cNvSpPr/>
          <p:nvPr/>
        </p:nvSpPr>
        <p:spPr>
          <a:xfrm>
            <a:off x="396835" y="6998137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Consistently pays on time (highest payment ratio)</a:t>
            </a:r>
            <a:endParaRPr lang="en-US" sz="850" dirty="0"/>
          </a:p>
        </p:txBody>
      </p:sp>
      <p:sp>
        <p:nvSpPr>
          <p:cNvPr id="10" name="Text 7"/>
          <p:cNvSpPr/>
          <p:nvPr/>
        </p:nvSpPr>
        <p:spPr>
          <a:xfrm>
            <a:off x="396835" y="7219236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Low dependency on cash advances</a:t>
            </a:r>
            <a:endParaRPr lang="en-US" sz="850" dirty="0"/>
          </a:p>
        </p:txBody>
      </p:sp>
      <p:sp>
        <p:nvSpPr>
          <p:cNvPr id="11" name="Text 8"/>
          <p:cNvSpPr/>
          <p:nvPr/>
        </p:nvSpPr>
        <p:spPr>
          <a:xfrm>
            <a:off x="396835" y="7440335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Healthy, balanced credit utilization</a:t>
            </a:r>
            <a:endParaRPr lang="en-US" sz="850" dirty="0"/>
          </a:p>
        </p:txBody>
      </p:sp>
      <p:sp>
        <p:nvSpPr>
          <p:cNvPr id="12" name="Text 9"/>
          <p:cNvSpPr/>
          <p:nvPr/>
        </p:nvSpPr>
        <p:spPr>
          <a:xfrm>
            <a:off x="396835" y="7749302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Opportunities:</a:t>
            </a:r>
            <a:endParaRPr lang="en-US" sz="850" dirty="0"/>
          </a:p>
        </p:txBody>
      </p:sp>
      <p:sp>
        <p:nvSpPr>
          <p:cNvPr id="13" name="Text 10"/>
          <p:cNvSpPr/>
          <p:nvPr/>
        </p:nvSpPr>
        <p:spPr>
          <a:xfrm>
            <a:off x="396835" y="8058269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Offer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premium cards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credit limit increases</a:t>
            </a:r>
            <a:endParaRPr lang="en-US" sz="850" dirty="0"/>
          </a:p>
        </p:txBody>
      </p:sp>
      <p:sp>
        <p:nvSpPr>
          <p:cNvPr id="14" name="Text 11"/>
          <p:cNvSpPr/>
          <p:nvPr/>
        </p:nvSpPr>
        <p:spPr>
          <a:xfrm>
            <a:off x="396835" y="8279368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Enroll in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loyalty &amp; rewards programs</a:t>
            </a:r>
            <a:endParaRPr lang="en-US" sz="850" dirty="0"/>
          </a:p>
        </p:txBody>
      </p:sp>
      <p:sp>
        <p:nvSpPr>
          <p:cNvPr id="15" name="Text 12"/>
          <p:cNvSpPr/>
          <p:nvPr/>
        </p:nvSpPr>
        <p:spPr>
          <a:xfrm>
            <a:off x="396835" y="8500467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Promote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cross-sell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: insurance, investments, or travel perks</a:t>
            </a:r>
            <a:endParaRPr lang="en-US" sz="850" dirty="0"/>
          </a:p>
        </p:txBody>
      </p:sp>
      <p:sp>
        <p:nvSpPr>
          <p:cNvPr id="16" name="Text 13"/>
          <p:cNvSpPr/>
          <p:nvPr/>
        </p:nvSpPr>
        <p:spPr>
          <a:xfrm>
            <a:off x="396835" y="8721566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Target for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referrals and testimonials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(brand advocates)</a:t>
            </a:r>
            <a:endParaRPr lang="en-US" sz="850" dirty="0"/>
          </a:p>
        </p:txBody>
      </p:sp>
      <p:sp>
        <p:nvSpPr>
          <p:cNvPr id="17" name="Text 14"/>
          <p:cNvSpPr/>
          <p:nvPr/>
        </p:nvSpPr>
        <p:spPr>
          <a:xfrm>
            <a:off x="396835" y="9073039"/>
            <a:ext cx="3137535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000000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🟡</a:t>
            </a:r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Cluster 0 – Heavy Users with Risk Potential</a:t>
            </a:r>
            <a:endParaRPr lang="en-US" sz="1100" dirty="0"/>
          </a:p>
        </p:txBody>
      </p:sp>
      <p:sp>
        <p:nvSpPr>
          <p:cNvPr id="18" name="Text 15"/>
          <p:cNvSpPr/>
          <p:nvPr/>
        </p:nvSpPr>
        <p:spPr>
          <a:xfrm>
            <a:off x="396835" y="9420225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Behavior:</a:t>
            </a:r>
            <a:endParaRPr lang="en-US" sz="850" dirty="0"/>
          </a:p>
        </p:txBody>
      </p:sp>
      <p:sp>
        <p:nvSpPr>
          <p:cNvPr id="19" name="Text 16"/>
          <p:cNvSpPr/>
          <p:nvPr/>
        </p:nvSpPr>
        <p:spPr>
          <a:xfrm>
            <a:off x="396835" y="9729192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High purchases and payments</a:t>
            </a:r>
            <a:endParaRPr lang="en-US" sz="850" dirty="0"/>
          </a:p>
        </p:txBody>
      </p:sp>
      <p:sp>
        <p:nvSpPr>
          <p:cNvPr id="20" name="Text 17"/>
          <p:cNvSpPr/>
          <p:nvPr/>
        </p:nvSpPr>
        <p:spPr>
          <a:xfrm>
            <a:off x="396835" y="9950291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Highest reliance on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cash advances</a:t>
            </a:r>
            <a:endParaRPr lang="en-US" sz="850" dirty="0"/>
          </a:p>
        </p:txBody>
      </p:sp>
      <p:sp>
        <p:nvSpPr>
          <p:cNvPr id="21" name="Text 18"/>
          <p:cNvSpPr/>
          <p:nvPr/>
        </p:nvSpPr>
        <p:spPr>
          <a:xfrm>
            <a:off x="396835" y="10171390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Payment behavior inconsistent (variance high)</a:t>
            </a:r>
            <a:endParaRPr lang="en-US" sz="850" dirty="0"/>
          </a:p>
        </p:txBody>
      </p:sp>
      <p:sp>
        <p:nvSpPr>
          <p:cNvPr id="22" name="Text 19"/>
          <p:cNvSpPr/>
          <p:nvPr/>
        </p:nvSpPr>
        <p:spPr>
          <a:xfrm>
            <a:off x="396835" y="10480358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Opportunities:</a:t>
            </a:r>
            <a:endParaRPr lang="en-US" sz="850" dirty="0"/>
          </a:p>
        </p:txBody>
      </p:sp>
      <p:sp>
        <p:nvSpPr>
          <p:cNvPr id="23" name="Text 20"/>
          <p:cNvSpPr/>
          <p:nvPr/>
        </p:nvSpPr>
        <p:spPr>
          <a:xfrm>
            <a:off x="396835" y="10789325"/>
            <a:ext cx="13836729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Offer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spending insights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financial coaching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or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budgeting tools</a:t>
            </a:r>
            <a:endParaRPr lang="en-US" sz="850" dirty="0"/>
          </a:p>
        </p:txBody>
      </p:sp>
      <p:sp>
        <p:nvSpPr>
          <p:cNvPr id="24" name="Text 21"/>
          <p:cNvSpPr/>
          <p:nvPr/>
        </p:nvSpPr>
        <p:spPr>
          <a:xfrm>
            <a:off x="396835" y="10974110"/>
            <a:ext cx="13836729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Push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EMI (Installment) products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to manage big payments</a:t>
            </a:r>
            <a:endParaRPr lang="en-US" sz="850" dirty="0"/>
          </a:p>
        </p:txBody>
      </p:sp>
      <p:sp>
        <p:nvSpPr>
          <p:cNvPr id="25" name="Text 22"/>
          <p:cNvSpPr/>
          <p:nvPr/>
        </p:nvSpPr>
        <p:spPr>
          <a:xfrm>
            <a:off x="396835" y="11158895"/>
            <a:ext cx="13836729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Monitor for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credit stress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— trigger alerts or custom interventions</a:t>
            </a:r>
            <a:endParaRPr lang="en-US" sz="850" dirty="0"/>
          </a:p>
        </p:txBody>
      </p:sp>
      <p:sp>
        <p:nvSpPr>
          <p:cNvPr id="26" name="Text 23"/>
          <p:cNvSpPr/>
          <p:nvPr/>
        </p:nvSpPr>
        <p:spPr>
          <a:xfrm>
            <a:off x="396835" y="11343680"/>
            <a:ext cx="13836729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A/B test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debt consolidation campaigns</a:t>
            </a:r>
            <a:endParaRPr lang="en-US" sz="850" dirty="0"/>
          </a:p>
        </p:txBody>
      </p:sp>
      <p:sp>
        <p:nvSpPr>
          <p:cNvPr id="27" name="Text 24"/>
          <p:cNvSpPr/>
          <p:nvPr/>
        </p:nvSpPr>
        <p:spPr>
          <a:xfrm>
            <a:off x="396835" y="11658838"/>
            <a:ext cx="3599974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000000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🟥</a:t>
            </a:r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Cluster 1 – Dormant or Low Engagement Segment</a:t>
            </a:r>
            <a:endParaRPr lang="en-US" sz="1100" dirty="0"/>
          </a:p>
        </p:txBody>
      </p:sp>
      <p:sp>
        <p:nvSpPr>
          <p:cNvPr id="28" name="Text 25"/>
          <p:cNvSpPr/>
          <p:nvPr/>
        </p:nvSpPr>
        <p:spPr>
          <a:xfrm>
            <a:off x="396835" y="12006024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Behavior:</a:t>
            </a:r>
            <a:endParaRPr lang="en-US" sz="850" dirty="0"/>
          </a:p>
        </p:txBody>
      </p:sp>
      <p:sp>
        <p:nvSpPr>
          <p:cNvPr id="29" name="Text 26"/>
          <p:cNvSpPr/>
          <p:nvPr/>
        </p:nvSpPr>
        <p:spPr>
          <a:xfrm>
            <a:off x="396835" y="12314992"/>
            <a:ext cx="13836729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Low purchases and payments</a:t>
            </a:r>
            <a:endParaRPr lang="en-US" sz="850" dirty="0"/>
          </a:p>
        </p:txBody>
      </p:sp>
      <p:sp>
        <p:nvSpPr>
          <p:cNvPr id="30" name="Text 27"/>
          <p:cNvSpPr/>
          <p:nvPr/>
        </p:nvSpPr>
        <p:spPr>
          <a:xfrm>
            <a:off x="396835" y="12499777"/>
            <a:ext cx="13836729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Underutilized credit limits</a:t>
            </a:r>
            <a:endParaRPr lang="en-US" sz="850" dirty="0"/>
          </a:p>
        </p:txBody>
      </p:sp>
      <p:sp>
        <p:nvSpPr>
          <p:cNvPr id="31" name="Text 28"/>
          <p:cNvSpPr/>
          <p:nvPr/>
        </p:nvSpPr>
        <p:spPr>
          <a:xfrm>
            <a:off x="396835" y="12684562"/>
            <a:ext cx="13836729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Rarely uses cash advances</a:t>
            </a:r>
            <a:endParaRPr lang="en-US" sz="850" dirty="0"/>
          </a:p>
        </p:txBody>
      </p:sp>
      <p:sp>
        <p:nvSpPr>
          <p:cNvPr id="32" name="Text 29"/>
          <p:cNvSpPr/>
          <p:nvPr/>
        </p:nvSpPr>
        <p:spPr>
          <a:xfrm>
            <a:off x="396835" y="12957215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Opportunities:</a:t>
            </a:r>
            <a:endParaRPr lang="en-US" sz="850" dirty="0"/>
          </a:p>
        </p:txBody>
      </p:sp>
      <p:sp>
        <p:nvSpPr>
          <p:cNvPr id="33" name="Text 30"/>
          <p:cNvSpPr/>
          <p:nvPr/>
        </p:nvSpPr>
        <p:spPr>
          <a:xfrm>
            <a:off x="396835" y="13266182"/>
            <a:ext cx="13836729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Re-engagement campaigns (e.g., "Spend &amp; Earn", first-use cashback)</a:t>
            </a:r>
            <a:endParaRPr lang="en-US" sz="850" dirty="0"/>
          </a:p>
        </p:txBody>
      </p:sp>
      <p:sp>
        <p:nvSpPr>
          <p:cNvPr id="34" name="Text 31"/>
          <p:cNvSpPr/>
          <p:nvPr/>
        </p:nvSpPr>
        <p:spPr>
          <a:xfrm>
            <a:off x="396835" y="13450967"/>
            <a:ext cx="13836729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Promote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entry-level financial products</a:t>
            </a:r>
            <a:endParaRPr lang="en-US" sz="850" dirty="0"/>
          </a:p>
        </p:txBody>
      </p:sp>
      <p:sp>
        <p:nvSpPr>
          <p:cNvPr id="35" name="Text 32"/>
          <p:cNvSpPr/>
          <p:nvPr/>
        </p:nvSpPr>
        <p:spPr>
          <a:xfrm>
            <a:off x="396835" y="13635752"/>
            <a:ext cx="13836729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Use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email/SMS drip sequences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to educate about credit card benefits</a:t>
            </a:r>
            <a:endParaRPr lang="en-US" sz="850" dirty="0"/>
          </a:p>
        </p:txBody>
      </p:sp>
      <p:sp>
        <p:nvSpPr>
          <p:cNvPr id="36" name="Text 33"/>
          <p:cNvSpPr/>
          <p:nvPr/>
        </p:nvSpPr>
        <p:spPr>
          <a:xfrm>
            <a:off x="396835" y="13820537"/>
            <a:ext cx="13836729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Push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automated tools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to build credit slowly (e.g., roundups, autopay features)</a:t>
            </a:r>
            <a:endParaRPr lang="en-US" sz="8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2025-07-12T09:36:51Z</dcterms:created>
  <dcterms:modified xsi:type="dcterms:W3CDTF">2025-07-12T09:36:51Z</dcterms:modified>
</cp:coreProperties>
</file>