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8166" y="698778"/>
            <a:ext cx="12718256" cy="507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950"/>
              </a:lnSpc>
              <a:buNone/>
            </a:pPr>
            <a:r>
              <a:rPr lang="en-US" sz="3150" b="1" u="sng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Predicting Electric Vehicle Resale Value Using Machine Learning</a:t>
            </a:r>
            <a:endParaRPr lang="en-US" sz="3150" dirty="0"/>
          </a:p>
        </p:txBody>
      </p:sp>
      <p:sp>
        <p:nvSpPr>
          <p:cNvPr id="3" name="Text 1"/>
          <p:cNvSpPr/>
          <p:nvPr/>
        </p:nvSpPr>
        <p:spPr>
          <a:xfrm>
            <a:off x="568166" y="1449586"/>
            <a:ext cx="2029182" cy="253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b="1" u="sng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BACKGROUND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811649" y="2129195"/>
            <a:ext cx="13250585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project aims to:</a:t>
            </a:r>
            <a:endParaRPr lang="en-US" sz="1250" dirty="0"/>
          </a:p>
        </p:txBody>
      </p:sp>
      <p:sp>
        <p:nvSpPr>
          <p:cNvPr id="5" name="Shape 3"/>
          <p:cNvSpPr/>
          <p:nvPr/>
        </p:nvSpPr>
        <p:spPr>
          <a:xfrm>
            <a:off x="568166" y="1946672"/>
            <a:ext cx="22860" cy="624840"/>
          </a:xfrm>
          <a:prstGeom prst="rect">
            <a:avLst/>
          </a:prstGeom>
          <a:solidFill>
            <a:srgbClr val="4950BC"/>
          </a:solidFill>
          <a:ln/>
        </p:spPr>
      </p:sp>
      <p:sp>
        <p:nvSpPr>
          <p:cNvPr id="6" name="Text 4"/>
          <p:cNvSpPr/>
          <p:nvPr/>
        </p:nvSpPr>
        <p:spPr>
          <a:xfrm>
            <a:off x="568166" y="2754035"/>
            <a:ext cx="13494068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 EV resale prices using Support Vector Machines (SVM)</a:t>
            </a:r>
            <a:endParaRPr lang="en-US" sz="1250" dirty="0"/>
          </a:p>
        </p:txBody>
      </p:sp>
      <p:sp>
        <p:nvSpPr>
          <p:cNvPr id="7" name="Text 5"/>
          <p:cNvSpPr/>
          <p:nvPr/>
        </p:nvSpPr>
        <p:spPr>
          <a:xfrm>
            <a:off x="568166" y="3070622"/>
            <a:ext cx="13494068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market segments (BEV vs. PHEV)</a:t>
            </a:r>
            <a:endParaRPr lang="en-US" sz="1250" dirty="0"/>
          </a:p>
        </p:txBody>
      </p:sp>
      <p:sp>
        <p:nvSpPr>
          <p:cNvPr id="8" name="Text 6"/>
          <p:cNvSpPr/>
          <p:nvPr/>
        </p:nvSpPr>
        <p:spPr>
          <a:xfrm>
            <a:off x="568166" y="3387209"/>
            <a:ext cx="13494068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pricing patterns based on range, year, and make</a:t>
            </a:r>
            <a:endParaRPr lang="en-US" sz="1250" dirty="0"/>
          </a:p>
        </p:txBody>
      </p:sp>
      <p:sp>
        <p:nvSpPr>
          <p:cNvPr id="9" name="Text 7"/>
          <p:cNvSpPr/>
          <p:nvPr/>
        </p:nvSpPr>
        <p:spPr>
          <a:xfrm>
            <a:off x="568166" y="3703796"/>
            <a:ext cx="13494068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customer behavior by utility, location, and sensitivity</a:t>
            </a:r>
            <a:endParaRPr lang="en-US" sz="1250" dirty="0"/>
          </a:p>
        </p:txBody>
      </p:sp>
      <p:sp>
        <p:nvSpPr>
          <p:cNvPr id="10" name="Text 8"/>
          <p:cNvSpPr/>
          <p:nvPr/>
        </p:nvSpPr>
        <p:spPr>
          <a:xfrm>
            <a:off x="568166" y="4020383"/>
            <a:ext cx="13494068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strategic recommendations for inventory, pricing, and risk management</a:t>
            </a:r>
            <a:endParaRPr lang="en-US" sz="1250" dirty="0"/>
          </a:p>
        </p:txBody>
      </p:sp>
      <p:sp>
        <p:nvSpPr>
          <p:cNvPr id="11" name="Text 9"/>
          <p:cNvSpPr/>
          <p:nvPr/>
        </p:nvSpPr>
        <p:spPr>
          <a:xfrm>
            <a:off x="568166" y="4523661"/>
            <a:ext cx="4306372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This Matters (Business Impact)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811649" y="5253990"/>
            <a:ext cx="13250585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These insights can help:</a:t>
            </a:r>
            <a:endParaRPr lang="en-US" sz="1250" dirty="0"/>
          </a:p>
        </p:txBody>
      </p:sp>
      <p:sp>
        <p:nvSpPr>
          <p:cNvPr id="13" name="Shape 11"/>
          <p:cNvSpPr/>
          <p:nvPr/>
        </p:nvSpPr>
        <p:spPr>
          <a:xfrm>
            <a:off x="568166" y="5071467"/>
            <a:ext cx="22860" cy="624840"/>
          </a:xfrm>
          <a:prstGeom prst="rect">
            <a:avLst/>
          </a:prstGeom>
          <a:solidFill>
            <a:srgbClr val="4950BC"/>
          </a:solidFill>
          <a:ln/>
        </p:spPr>
      </p:sp>
      <p:sp>
        <p:nvSpPr>
          <p:cNvPr id="14" name="Text 12"/>
          <p:cNvSpPr/>
          <p:nvPr/>
        </p:nvSpPr>
        <p:spPr>
          <a:xfrm>
            <a:off x="568166" y="5878830"/>
            <a:ext cx="13494068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pPr algn="l"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Dealerships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optimize inventory and pricing strategies</a:t>
            </a:r>
            <a:endParaRPr lang="en-US" sz="1250" dirty="0"/>
          </a:p>
        </p:txBody>
      </p:sp>
      <p:sp>
        <p:nvSpPr>
          <p:cNvPr id="15" name="Text 13"/>
          <p:cNvSpPr/>
          <p:nvPr/>
        </p:nvSpPr>
        <p:spPr>
          <a:xfrm>
            <a:off x="568166" y="6195417"/>
            <a:ext cx="13494068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pPr algn="l"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Manufacturers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set better MSRP targets and product positioning</a:t>
            </a:r>
            <a:endParaRPr lang="en-US" sz="1250" dirty="0"/>
          </a:p>
        </p:txBody>
      </p:sp>
      <p:sp>
        <p:nvSpPr>
          <p:cNvPr id="16" name="Text 14"/>
          <p:cNvSpPr/>
          <p:nvPr/>
        </p:nvSpPr>
        <p:spPr>
          <a:xfrm>
            <a:off x="568166" y="6512004"/>
            <a:ext cx="13494068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pPr algn="l"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Financiers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assess credit risk more accurately</a:t>
            </a:r>
            <a:endParaRPr lang="en-US" sz="1250" dirty="0"/>
          </a:p>
        </p:txBody>
      </p:sp>
      <p:sp>
        <p:nvSpPr>
          <p:cNvPr id="17" name="Text 15"/>
          <p:cNvSpPr/>
          <p:nvPr/>
        </p:nvSpPr>
        <p:spPr>
          <a:xfrm>
            <a:off x="568166" y="6828592"/>
            <a:ext cx="13494068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Customers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get fair pricing and range-based education</a:t>
            </a:r>
            <a:endParaRPr lang="en-US" sz="1250" dirty="0"/>
          </a:p>
        </p:txBody>
      </p:sp>
      <p:sp>
        <p:nvSpPr>
          <p:cNvPr id="18" name="Text 16"/>
          <p:cNvSpPr/>
          <p:nvPr/>
        </p:nvSpPr>
        <p:spPr>
          <a:xfrm>
            <a:off x="568166" y="7270909"/>
            <a:ext cx="13494068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endParaRPr lang="en-US" sz="1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792718"/>
            <a:ext cx="44148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u="sng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Market and customer behaivour</a:t>
            </a:r>
            <a:endParaRPr lang="en-US" sz="22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35" y="1444585"/>
            <a:ext cx="1990963" cy="123479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6835" y="2806898"/>
            <a:ext cx="147851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Market segmentation</a:t>
            </a:r>
            <a:endParaRPr lang="en-US" sz="1100" dirty="0"/>
          </a:p>
        </p:txBody>
      </p:sp>
      <p:sp>
        <p:nvSpPr>
          <p:cNvPr id="5" name="Text 2"/>
          <p:cNvSpPr/>
          <p:nvPr/>
        </p:nvSpPr>
        <p:spPr>
          <a:xfrm>
            <a:off x="396835" y="3097411"/>
            <a:ext cx="442722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Which electric vehicle types (BEVs vs. PHEVs) offer the highest resale value?</a:t>
            </a:r>
            <a:endParaRPr lang="en-US" sz="850" dirty="0"/>
          </a:p>
        </p:txBody>
      </p:sp>
      <p:sp>
        <p:nvSpPr>
          <p:cNvPr id="6" name="Text 3"/>
          <p:cNvSpPr/>
          <p:nvPr/>
        </p:nvSpPr>
        <p:spPr>
          <a:xfrm>
            <a:off x="396835" y="3380899"/>
            <a:ext cx="4427220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</a:t>
            </a:r>
            <a:pPr algn="l" indent="0" marL="0">
              <a:lnSpc>
                <a:spcPts val="1750"/>
              </a:lnSpc>
              <a:buNone/>
            </a:pPr>
            <a:r>
              <a:rPr lang="en-US" sz="1100" b="1" u="sng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isualization</a:t>
            </a:r>
            <a:endParaRPr lang="en-US" sz="1100" dirty="0"/>
          </a:p>
        </p:txBody>
      </p:sp>
      <p:sp>
        <p:nvSpPr>
          <p:cNvPr id="7" name="Text 4"/>
          <p:cNvSpPr/>
          <p:nvPr/>
        </p:nvSpPr>
        <p:spPr>
          <a:xfrm>
            <a:off x="396835" y="3721060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Visualization Insight</a:t>
            </a:r>
            <a:endParaRPr lang="en-US" sz="1300" dirty="0"/>
          </a:p>
        </p:txBody>
      </p:sp>
      <p:sp>
        <p:nvSpPr>
          <p:cNvPr id="8" name="Text 5"/>
          <p:cNvSpPr/>
          <p:nvPr/>
        </p:nvSpPr>
        <p:spPr>
          <a:xfrm>
            <a:off x="396835" y="4047053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bar chart compares average resale values between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Battery Electric Vehicles (BEVs)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Plug-in Hybrid Electric Vehicles (PHEVs)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represented in green and blue respectively.</a:t>
            </a:r>
            <a:endParaRPr lang="en-US" sz="700" dirty="0"/>
          </a:p>
        </p:txBody>
      </p:sp>
      <p:sp>
        <p:nvSpPr>
          <p:cNvPr id="9" name="Text 6"/>
          <p:cNvSpPr/>
          <p:nvPr/>
        </p:nvSpPr>
        <p:spPr>
          <a:xfrm>
            <a:off x="396835" y="4439364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BEVs: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$51.2k average resale value</a:t>
            </a:r>
            <a:endParaRPr lang="en-US" sz="850" dirty="0"/>
          </a:p>
        </p:txBody>
      </p:sp>
      <p:sp>
        <p:nvSpPr>
          <p:cNvPr id="10" name="Text 7"/>
          <p:cNvSpPr/>
          <p:nvPr/>
        </p:nvSpPr>
        <p:spPr>
          <a:xfrm>
            <a:off x="396835" y="4624149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PHEVs: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$28.6k average resale value</a:t>
            </a:r>
            <a:endParaRPr lang="en-US" sz="850" dirty="0"/>
          </a:p>
        </p:txBody>
      </p:sp>
      <p:sp>
        <p:nvSpPr>
          <p:cNvPr id="11" name="Text 8"/>
          <p:cNvSpPr/>
          <p:nvPr/>
        </p:nvSpPr>
        <p:spPr>
          <a:xfrm>
            <a:off x="396835" y="4808934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 contrast highlights BEVs as a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"High-Value Segment"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PHEVs as a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"Moderate Segment"</a:t>
            </a:r>
            <a:endParaRPr lang="en-US" sz="850" dirty="0"/>
          </a:p>
        </p:txBody>
      </p:sp>
      <p:sp>
        <p:nvSpPr>
          <p:cNvPr id="12" name="Text 9"/>
          <p:cNvSpPr/>
          <p:nvPr/>
        </p:nvSpPr>
        <p:spPr>
          <a:xfrm>
            <a:off x="396835" y="5056108"/>
            <a:ext cx="4427220" cy="4354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significant gap (approximately 79%) shows that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fully electric vehicles hold their market value far better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than hybrid alternatives. The visual delivers this message clearly through spacing, color, and labeled segments.</a:t>
            </a:r>
            <a:endParaRPr lang="en-US" sz="700" dirty="0"/>
          </a:p>
        </p:txBody>
      </p:sp>
      <p:sp>
        <p:nvSpPr>
          <p:cNvPr id="13" name="Text 10"/>
          <p:cNvSpPr/>
          <p:nvPr/>
        </p:nvSpPr>
        <p:spPr>
          <a:xfrm>
            <a:off x="396835" y="5604867"/>
            <a:ext cx="1878806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Business Recommendation</a:t>
            </a:r>
            <a:endParaRPr lang="en-US" sz="1100" dirty="0"/>
          </a:p>
        </p:txBody>
      </p:sp>
      <p:sp>
        <p:nvSpPr>
          <p:cNvPr id="14" name="Text 11"/>
          <p:cNvSpPr/>
          <p:nvPr/>
        </p:nvSpPr>
        <p:spPr>
          <a:xfrm>
            <a:off x="396835" y="5895380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Resellers and dealerships should adjust their acquisition and pricing strategies accordingly:</a:t>
            </a:r>
            <a:endParaRPr lang="en-US" sz="700" dirty="0"/>
          </a:p>
        </p:txBody>
      </p:sp>
      <p:sp>
        <p:nvSpPr>
          <p:cNvPr id="15" name="Text 12"/>
          <p:cNvSpPr/>
          <p:nvPr/>
        </p:nvSpPr>
        <p:spPr>
          <a:xfrm>
            <a:off x="396835" y="6142553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Focus inventory sourcing efforts on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BEVs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which offer stronger profit margins</a:t>
            </a:r>
            <a:endParaRPr lang="en-US" sz="850" dirty="0"/>
          </a:p>
        </p:txBody>
      </p:sp>
      <p:sp>
        <p:nvSpPr>
          <p:cNvPr id="16" name="Text 13"/>
          <p:cNvSpPr/>
          <p:nvPr/>
        </p:nvSpPr>
        <p:spPr>
          <a:xfrm>
            <a:off x="396835" y="6327338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value retention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as a selling point in marketing BEVs</a:t>
            </a:r>
            <a:endParaRPr lang="en-US" sz="850" dirty="0"/>
          </a:p>
        </p:txBody>
      </p:sp>
      <p:sp>
        <p:nvSpPr>
          <p:cNvPr id="17" name="Text 14"/>
          <p:cNvSpPr/>
          <p:nvPr/>
        </p:nvSpPr>
        <p:spPr>
          <a:xfrm>
            <a:off x="396835" y="6512123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Reposition PHEVs with strategic discounts or bundle offers to accelerate turnover</a:t>
            </a:r>
            <a:endParaRPr lang="en-US" sz="850" dirty="0"/>
          </a:p>
        </p:txBody>
      </p:sp>
      <p:sp>
        <p:nvSpPr>
          <p:cNvPr id="18" name="Text 15"/>
          <p:cNvSpPr/>
          <p:nvPr/>
        </p:nvSpPr>
        <p:spPr>
          <a:xfrm>
            <a:off x="396835" y="6696908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Consider regional EV infrastructure and buyer behavior when prioritizing stock</a:t>
            </a:r>
            <a:endParaRPr lang="en-US" sz="850" dirty="0"/>
          </a:p>
        </p:txBody>
      </p:sp>
      <p:sp>
        <p:nvSpPr>
          <p:cNvPr id="19" name="Text 16"/>
          <p:cNvSpPr/>
          <p:nvPr/>
        </p:nvSpPr>
        <p:spPr>
          <a:xfrm>
            <a:off x="396835" y="6944082"/>
            <a:ext cx="442722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endParaRPr lang="en-US" sz="850" dirty="0"/>
          </a:p>
        </p:txBody>
      </p:sp>
      <p:pic>
        <p:nvPicPr>
          <p:cNvPr id="2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377" y="1444585"/>
            <a:ext cx="4427220" cy="2196822"/>
          </a:xfrm>
          <a:prstGeom prst="rect">
            <a:avLst/>
          </a:prstGeom>
        </p:spPr>
      </p:pic>
      <p:sp>
        <p:nvSpPr>
          <p:cNvPr id="21" name="Text 17"/>
          <p:cNvSpPr/>
          <p:nvPr/>
        </p:nvSpPr>
        <p:spPr>
          <a:xfrm>
            <a:off x="5108377" y="3768923"/>
            <a:ext cx="442722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Visualization Insight</a:t>
            </a:r>
            <a:endParaRPr lang="en-US" sz="850" dirty="0"/>
          </a:p>
        </p:txBody>
      </p:sp>
      <p:sp>
        <p:nvSpPr>
          <p:cNvPr id="22" name="Text 18"/>
          <p:cNvSpPr/>
          <p:nvPr/>
        </p:nvSpPr>
        <p:spPr>
          <a:xfrm>
            <a:off x="5108377" y="4052411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Display the top 10 counties?</a:t>
            </a:r>
            <a:endParaRPr lang="en-US" sz="700" dirty="0"/>
          </a:p>
        </p:txBody>
      </p:sp>
      <p:sp>
        <p:nvSpPr>
          <p:cNvPr id="23" name="Text 19"/>
          <p:cNvSpPr/>
          <p:nvPr/>
        </p:nvSpPr>
        <p:spPr>
          <a:xfrm>
            <a:off x="5108377" y="4299585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chart displays the top 10 counties based on the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median resale price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of electric vehicles. Counties are sorted in descending order, making it easy to compare high-value markets.</a:t>
            </a:r>
            <a:endParaRPr lang="en-US" sz="700" dirty="0"/>
          </a:p>
        </p:txBody>
      </p:sp>
      <p:sp>
        <p:nvSpPr>
          <p:cNvPr id="24" name="Text 20"/>
          <p:cNvSpPr/>
          <p:nvPr/>
        </p:nvSpPr>
        <p:spPr>
          <a:xfrm>
            <a:off x="5108377" y="4691896"/>
            <a:ext cx="4427220" cy="4354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Several counties stand out with consistently higher median resale values, signaling stronger willingness to spend — an indicator of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lower price sensitivity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These areas are likely populated by more informed or financially flexible buyers, making them ideal targets for premium EV offerings.</a:t>
            </a:r>
            <a:endParaRPr lang="en-US" sz="700" dirty="0"/>
          </a:p>
        </p:txBody>
      </p:sp>
      <p:sp>
        <p:nvSpPr>
          <p:cNvPr id="25" name="Text 21"/>
          <p:cNvSpPr/>
          <p:nvPr/>
        </p:nvSpPr>
        <p:spPr>
          <a:xfrm>
            <a:off x="5108377" y="5240655"/>
            <a:ext cx="1878806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Business Recommendation</a:t>
            </a:r>
            <a:endParaRPr lang="en-US" sz="1100" dirty="0"/>
          </a:p>
        </p:txBody>
      </p:sp>
      <p:sp>
        <p:nvSpPr>
          <p:cNvPr id="26" name="Text 22"/>
          <p:cNvSpPr/>
          <p:nvPr/>
        </p:nvSpPr>
        <p:spPr>
          <a:xfrm>
            <a:off x="5108377" y="5531168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Dealers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operating in top-performing counties should focus on upselling higher-range or premium-feature models.</a:t>
            </a:r>
            <a:endParaRPr lang="en-US" sz="850" dirty="0"/>
          </a:p>
        </p:txBody>
      </p:sp>
      <p:sp>
        <p:nvSpPr>
          <p:cNvPr id="27" name="Text 23"/>
          <p:cNvSpPr/>
          <p:nvPr/>
        </p:nvSpPr>
        <p:spPr>
          <a:xfrm>
            <a:off x="5108377" y="5861090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Local marketing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should highlight long-term EV value, warranties, and future resale potential — key concerns for customers who invest more upfront.</a:t>
            </a:r>
            <a:endParaRPr lang="en-US" sz="850" dirty="0"/>
          </a:p>
        </p:txBody>
      </p:sp>
      <p:sp>
        <p:nvSpPr>
          <p:cNvPr id="28" name="Text 24"/>
          <p:cNvSpPr/>
          <p:nvPr/>
        </p:nvSpPr>
        <p:spPr>
          <a:xfrm>
            <a:off x="5108377" y="6191012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Manufacturers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can collaborate with local dealerships to offer tailored financing or loyalty packages that reward repeat EV buyers in these counties.</a:t>
            </a:r>
            <a:endParaRPr lang="en-US" sz="850" dirty="0"/>
          </a:p>
        </p:txBody>
      </p:sp>
      <p:sp>
        <p:nvSpPr>
          <p:cNvPr id="29" name="Text 25"/>
          <p:cNvSpPr/>
          <p:nvPr/>
        </p:nvSpPr>
        <p:spPr>
          <a:xfrm>
            <a:off x="5108377" y="6520934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lower-ranked counties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dealers should position more budget-friendly models and focus on affordability messaging to match local sensitivity.</a:t>
            </a:r>
            <a:endParaRPr lang="en-US" sz="850" dirty="0"/>
          </a:p>
        </p:txBody>
      </p:sp>
      <p:pic>
        <p:nvPicPr>
          <p:cNvPr id="3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918" y="1444585"/>
            <a:ext cx="4427220" cy="2200989"/>
          </a:xfrm>
          <a:prstGeom prst="rect">
            <a:avLst/>
          </a:prstGeom>
        </p:spPr>
      </p:pic>
      <p:sp>
        <p:nvSpPr>
          <p:cNvPr id="31" name="Text 26"/>
          <p:cNvSpPr/>
          <p:nvPr/>
        </p:nvSpPr>
        <p:spPr>
          <a:xfrm>
            <a:off x="9819918" y="3773091"/>
            <a:ext cx="4427220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b="1" u="sng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Upselling Opportunities – EV Make vs. Resale Value</a:t>
            </a:r>
            <a:endParaRPr lang="en-US" sz="1100" dirty="0"/>
          </a:p>
        </p:txBody>
      </p:sp>
      <p:sp>
        <p:nvSpPr>
          <p:cNvPr id="32" name="Text 27"/>
          <p:cNvSpPr/>
          <p:nvPr/>
        </p:nvSpPr>
        <p:spPr>
          <a:xfrm>
            <a:off x="9819918" y="4113252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u="sng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Visualization Insight</a:t>
            </a:r>
            <a:endParaRPr lang="en-US" sz="1100" dirty="0"/>
          </a:p>
        </p:txBody>
      </p:sp>
      <p:sp>
        <p:nvSpPr>
          <p:cNvPr id="33" name="Text 28"/>
          <p:cNvSpPr/>
          <p:nvPr/>
        </p:nvSpPr>
        <p:spPr>
          <a:xfrm>
            <a:off x="9819918" y="4403765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Tesla clearly leads the market in resale value, priced significantly higher than the rest. But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real upselling opportunity lies within the mid-tier segment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700" dirty="0"/>
          </a:p>
        </p:txBody>
      </p:sp>
      <p:sp>
        <p:nvSpPr>
          <p:cNvPr id="34" name="Text 29"/>
          <p:cNvSpPr/>
          <p:nvPr/>
        </p:nvSpPr>
        <p:spPr>
          <a:xfrm>
            <a:off x="9819918" y="4796076"/>
            <a:ext cx="4427220" cy="4354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Brands like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Hyundai, Nissan, Chevrolet, and Ford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offer relatively moderate prices yet hold strong resale value. This suggests buyers are already willing to invest more in these brands — opening the door for premium upgrades.</a:t>
            </a:r>
            <a:endParaRPr lang="en-US" sz="700" dirty="0"/>
          </a:p>
        </p:txBody>
      </p:sp>
      <p:sp>
        <p:nvSpPr>
          <p:cNvPr id="35" name="Text 30"/>
          <p:cNvSpPr/>
          <p:nvPr/>
        </p:nvSpPr>
        <p:spPr>
          <a:xfrm>
            <a:off x="9819918" y="5333524"/>
            <a:ext cx="4427220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b="1" u="sng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Business Recommendation</a:t>
            </a:r>
            <a:endParaRPr lang="en-US" sz="1100" dirty="0"/>
          </a:p>
        </p:txBody>
      </p:sp>
      <p:sp>
        <p:nvSpPr>
          <p:cNvPr id="36" name="Text 31"/>
          <p:cNvSpPr/>
          <p:nvPr/>
        </p:nvSpPr>
        <p:spPr>
          <a:xfrm>
            <a:off x="9819918" y="5662374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Manufacturers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 the mid-price range (like Hyundai, Ford, Nissan) should introduce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modular premium features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such as longer range batteries, smart infotainment systems, and exclusive trims.</a:t>
            </a:r>
            <a:endParaRPr lang="en-US" sz="850" dirty="0"/>
          </a:p>
        </p:txBody>
      </p:sp>
      <p:sp>
        <p:nvSpPr>
          <p:cNvPr id="37" name="Text 32"/>
          <p:cNvSpPr/>
          <p:nvPr/>
        </p:nvSpPr>
        <p:spPr>
          <a:xfrm>
            <a:off x="9819918" y="5992297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Dealers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should use targeted sales strategies to offer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optional premium bundles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— since buyers in this tier are likely open to customization.</a:t>
            </a:r>
            <a:endParaRPr lang="en-US" sz="850" dirty="0"/>
          </a:p>
        </p:txBody>
      </p:sp>
      <p:sp>
        <p:nvSpPr>
          <p:cNvPr id="38" name="Text 33"/>
          <p:cNvSpPr/>
          <p:nvPr/>
        </p:nvSpPr>
        <p:spPr>
          <a:xfrm>
            <a:off x="9819918" y="6322219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Marketing teams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can brand these models as "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affordable luxury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", emphasizing long-term value and personalization.</a:t>
            </a:r>
            <a:endParaRPr lang="en-US" sz="850" dirty="0"/>
          </a:p>
        </p:txBody>
      </p:sp>
      <p:sp>
        <p:nvSpPr>
          <p:cNvPr id="39" name="Text 34"/>
          <p:cNvSpPr/>
          <p:nvPr/>
        </p:nvSpPr>
        <p:spPr>
          <a:xfrm>
            <a:off x="9819918" y="6652141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high-end brands like Tesla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the upselling opportunity is lower — focus should shift to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retention programs and loyalty upgrades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850" dirty="0"/>
          </a:p>
        </p:txBody>
      </p:sp>
      <p:sp>
        <p:nvSpPr>
          <p:cNvPr id="40" name="Text 35"/>
          <p:cNvSpPr/>
          <p:nvPr/>
        </p:nvSpPr>
        <p:spPr>
          <a:xfrm>
            <a:off x="9819918" y="7044452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upselling in the mid-price segment can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maximize revenue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without hurting affordability perception.</a:t>
            </a:r>
            <a:endParaRPr lang="en-US" sz="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 . Pricing Strategy</a:t>
            </a:r>
            <a:endParaRPr lang="en-US" sz="22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35" y="963692"/>
            <a:ext cx="4427220" cy="219682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6835" y="3288030"/>
            <a:ext cx="4427220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u="sng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Pricing Strategy (Range vs Price)</a:t>
            </a:r>
            <a:endParaRPr lang="en-US" sz="1100" dirty="0"/>
          </a:p>
        </p:txBody>
      </p:sp>
      <p:sp>
        <p:nvSpPr>
          <p:cNvPr id="5" name="Text 2"/>
          <p:cNvSpPr/>
          <p:nvPr/>
        </p:nvSpPr>
        <p:spPr>
          <a:xfrm>
            <a:off x="396835" y="3616881"/>
            <a:ext cx="4427220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Interpretation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396835" y="3945731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Resale value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increases steadily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with electric range up to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300 miles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peaking at ~$62.6k.</a:t>
            </a:r>
            <a:endParaRPr lang="en-US" sz="850" dirty="0"/>
          </a:p>
        </p:txBody>
      </p:sp>
      <p:sp>
        <p:nvSpPr>
          <p:cNvPr id="7" name="Text 4"/>
          <p:cNvSpPr/>
          <p:nvPr/>
        </p:nvSpPr>
        <p:spPr>
          <a:xfrm>
            <a:off x="396835" y="4130516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Vehicles with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151–300 mile ranges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show the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strongest pricing advantage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suggesting that buyers value long-range EVs.</a:t>
            </a:r>
            <a:endParaRPr lang="en-US" sz="850" dirty="0"/>
          </a:p>
        </p:txBody>
      </p:sp>
      <p:sp>
        <p:nvSpPr>
          <p:cNvPr id="8" name="Text 5"/>
          <p:cNvSpPr/>
          <p:nvPr/>
        </p:nvSpPr>
        <p:spPr>
          <a:xfrm>
            <a:off x="396835" y="4460438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After 300 miles, resale value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starts to dip slightly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(58.2k), and beyond 350 miles there’s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data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 this dataset — possibly due to limited EV availability at that range during collection.</a:t>
            </a:r>
            <a:endParaRPr lang="en-US" sz="850" dirty="0"/>
          </a:p>
        </p:txBody>
      </p:sp>
      <p:sp>
        <p:nvSpPr>
          <p:cNvPr id="9" name="Text 6"/>
          <p:cNvSpPr/>
          <p:nvPr/>
        </p:nvSpPr>
        <p:spPr>
          <a:xfrm>
            <a:off x="396835" y="4852749"/>
            <a:ext cx="4427220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Business Recommendation</a:t>
            </a:r>
            <a:endParaRPr lang="en-US" sz="1100" dirty="0"/>
          </a:p>
        </p:txBody>
      </p:sp>
      <p:sp>
        <p:nvSpPr>
          <p:cNvPr id="10" name="Text 7"/>
          <p:cNvSpPr/>
          <p:nvPr/>
        </p:nvSpPr>
        <p:spPr>
          <a:xfrm>
            <a:off x="396835" y="5181600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Manufacturers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should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optimize EV pricing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within the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200–300 mile range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— this is the sweet spot where customers are clearly paying more.</a:t>
            </a:r>
            <a:endParaRPr lang="en-US" sz="850" dirty="0"/>
          </a:p>
        </p:txBody>
      </p:sp>
      <p:sp>
        <p:nvSpPr>
          <p:cNvPr id="11" name="Text 8"/>
          <p:cNvSpPr/>
          <p:nvPr/>
        </p:nvSpPr>
        <p:spPr>
          <a:xfrm>
            <a:off x="396835" y="5511522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models under 150 miles, pricing should be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aggressively competitive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or paired with strong features (e.g., compact size, tech integration).</a:t>
            </a:r>
            <a:endParaRPr lang="en-US" sz="850" dirty="0"/>
          </a:p>
        </p:txBody>
      </p:sp>
      <p:sp>
        <p:nvSpPr>
          <p:cNvPr id="12" name="Text 9"/>
          <p:cNvSpPr/>
          <p:nvPr/>
        </p:nvSpPr>
        <p:spPr>
          <a:xfrm>
            <a:off x="396835" y="5841444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Marketing teams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can push the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"value per mile"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narrative around the 250–300 range segment.</a:t>
            </a:r>
            <a:endParaRPr lang="en-US" sz="850" dirty="0"/>
          </a:p>
        </p:txBody>
      </p:sp>
      <p:sp>
        <p:nvSpPr>
          <p:cNvPr id="13" name="Text 10"/>
          <p:cNvSpPr/>
          <p:nvPr/>
        </p:nvSpPr>
        <p:spPr>
          <a:xfrm>
            <a:off x="396835" y="6026229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If EVs above 300 miles are in pipeline, brands should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 future resale behavior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as this data gap closes.</a:t>
            </a:r>
            <a:endParaRPr lang="en-US" sz="850" dirty="0"/>
          </a:p>
        </p:txBody>
      </p:sp>
      <p:pic>
        <p:nvPicPr>
          <p:cNvPr id="1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377" y="963692"/>
            <a:ext cx="4427220" cy="2199203"/>
          </a:xfrm>
          <a:prstGeom prst="rect">
            <a:avLst/>
          </a:prstGeom>
        </p:spPr>
      </p:pic>
      <p:sp>
        <p:nvSpPr>
          <p:cNvPr id="15" name="Text 11"/>
          <p:cNvSpPr/>
          <p:nvPr/>
        </p:nvSpPr>
        <p:spPr>
          <a:xfrm>
            <a:off x="5108377" y="3290411"/>
            <a:ext cx="4427220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u="sng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Profit Maximization – MSRP vs Resale Value</a:t>
            </a:r>
            <a:endParaRPr lang="en-US" sz="1100" dirty="0"/>
          </a:p>
        </p:txBody>
      </p:sp>
      <p:sp>
        <p:nvSpPr>
          <p:cNvPr id="16" name="Text 12"/>
          <p:cNvSpPr/>
          <p:nvPr/>
        </p:nvSpPr>
        <p:spPr>
          <a:xfrm>
            <a:off x="5108377" y="3619262"/>
            <a:ext cx="4427220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u="sng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Interpretio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</a:t>
            </a:r>
            <a:endParaRPr lang="en-US" sz="1100" dirty="0"/>
          </a:p>
        </p:txBody>
      </p:sp>
      <p:sp>
        <p:nvSpPr>
          <p:cNvPr id="17" name="Text 13"/>
          <p:cNvSpPr/>
          <p:nvPr/>
        </p:nvSpPr>
        <p:spPr>
          <a:xfrm>
            <a:off x="5108377" y="3948113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EVs like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Hyundai, Ford, Nissan, and Chevrolet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offer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mid-level MSRP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but still achieve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strong resale prices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— signaling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underpricing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relative to their actual market value.</a:t>
            </a:r>
            <a:endParaRPr lang="en-US" sz="700" dirty="0"/>
          </a:p>
        </p:txBody>
      </p:sp>
      <p:sp>
        <p:nvSpPr>
          <p:cNvPr id="18" name="Text 14"/>
          <p:cNvSpPr/>
          <p:nvPr/>
        </p:nvSpPr>
        <p:spPr>
          <a:xfrm>
            <a:off x="5108377" y="4340423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Tesla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is far above others, which means it already captures value — but for the rest, there's a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clear opportunity to raise MSRP slightly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boost manufacturer margins without hurting resale perception.</a:t>
            </a:r>
            <a:endParaRPr lang="en-US" sz="700" dirty="0"/>
          </a:p>
        </p:txBody>
      </p:sp>
      <p:sp>
        <p:nvSpPr>
          <p:cNvPr id="19" name="Text 15"/>
          <p:cNvSpPr/>
          <p:nvPr/>
        </p:nvSpPr>
        <p:spPr>
          <a:xfrm>
            <a:off x="5108377" y="4732734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endParaRPr lang="en-US" sz="700" dirty="0"/>
          </a:p>
        </p:txBody>
      </p:sp>
      <p:sp>
        <p:nvSpPr>
          <p:cNvPr id="20" name="Text 16"/>
          <p:cNvSpPr/>
          <p:nvPr/>
        </p:nvSpPr>
        <p:spPr>
          <a:xfrm>
            <a:off x="5108377" y="4979908"/>
            <a:ext cx="4427220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Business Recommendation</a:t>
            </a:r>
            <a:endParaRPr lang="en-US" sz="1100" dirty="0"/>
          </a:p>
        </p:txBody>
      </p:sp>
      <p:sp>
        <p:nvSpPr>
          <p:cNvPr id="21" name="Text 17"/>
          <p:cNvSpPr/>
          <p:nvPr/>
        </p:nvSpPr>
        <p:spPr>
          <a:xfrm>
            <a:off x="5108377" y="5308759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Manufacturers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like Hyundai, Ford, Nissan, and Chevrolet should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review MSRP strategies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— their vehicles are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reselling higher than expected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signaling room for pricing adjustment.</a:t>
            </a:r>
            <a:endParaRPr lang="en-US" sz="850" dirty="0"/>
          </a:p>
        </p:txBody>
      </p:sp>
      <p:sp>
        <p:nvSpPr>
          <p:cNvPr id="22" name="Text 18"/>
          <p:cNvSpPr/>
          <p:nvPr/>
        </p:nvSpPr>
        <p:spPr>
          <a:xfrm>
            <a:off x="5108377" y="5638681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Dealers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can increase profits by bundling value-adding features (extended warranty, premium battery, tech add-ons) to raise initial selling price while keeping perceived value intact.</a:t>
            </a:r>
            <a:endParaRPr lang="en-US" sz="850" dirty="0"/>
          </a:p>
        </p:txBody>
      </p:sp>
      <p:sp>
        <p:nvSpPr>
          <p:cNvPr id="23" name="Text 19"/>
          <p:cNvSpPr/>
          <p:nvPr/>
        </p:nvSpPr>
        <p:spPr>
          <a:xfrm>
            <a:off x="5108377" y="5968603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Tesla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already leads the resale game — focus for them should shift to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customer retention and premium upgrades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rather than pricing.</a:t>
            </a:r>
            <a:endParaRPr lang="en-US" sz="850" dirty="0"/>
          </a:p>
        </p:txBody>
      </p:sp>
      <p:sp>
        <p:nvSpPr>
          <p:cNvPr id="24" name="Text 20"/>
          <p:cNvSpPr/>
          <p:nvPr/>
        </p:nvSpPr>
        <p:spPr>
          <a:xfrm>
            <a:off x="5108377" y="6298525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Manufacturer’s Suggested Retail Price(MSRP)</a:t>
            </a:r>
            <a:endParaRPr lang="en-US" sz="850" dirty="0"/>
          </a:p>
        </p:txBody>
      </p:sp>
      <p:pic>
        <p:nvPicPr>
          <p:cNvPr id="2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918" y="963692"/>
            <a:ext cx="4427220" cy="2649141"/>
          </a:xfrm>
          <a:prstGeom prst="rect">
            <a:avLst/>
          </a:prstGeom>
        </p:spPr>
      </p:pic>
      <p:sp>
        <p:nvSpPr>
          <p:cNvPr id="26" name="Text 21"/>
          <p:cNvSpPr/>
          <p:nvPr/>
        </p:nvSpPr>
        <p:spPr>
          <a:xfrm>
            <a:off x="9819918" y="3740348"/>
            <a:ext cx="4427220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</a:t>
            </a:r>
            <a:pPr algn="l" indent="0" marL="0">
              <a:lnSpc>
                <a:spcPts val="1750"/>
              </a:lnSpc>
              <a:buNone/>
            </a:pPr>
            <a:r>
              <a:rPr lang="en-US" sz="1100" u="sng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Customer Education – Low Range, High Pri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ce</a:t>
            </a:r>
            <a:endParaRPr lang="en-US" sz="1100" dirty="0"/>
          </a:p>
        </p:txBody>
      </p:sp>
      <p:sp>
        <p:nvSpPr>
          <p:cNvPr id="27" name="Text 22"/>
          <p:cNvSpPr/>
          <p:nvPr/>
        </p:nvSpPr>
        <p:spPr>
          <a:xfrm>
            <a:off x="9819918" y="4069199"/>
            <a:ext cx="442722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u="sng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interpretion</a:t>
            </a:r>
            <a:endParaRPr lang="en-US" sz="850" dirty="0"/>
          </a:p>
        </p:txBody>
      </p:sp>
      <p:sp>
        <p:nvSpPr>
          <p:cNvPr id="28" name="Text 23"/>
          <p:cNvSpPr/>
          <p:nvPr/>
        </p:nvSpPr>
        <p:spPr>
          <a:xfrm>
            <a:off x="9819918" y="4352687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Background:</a:t>
            </a:r>
            <a:endParaRPr lang="en-US" sz="700" dirty="0"/>
          </a:p>
        </p:txBody>
      </p:sp>
      <p:sp>
        <p:nvSpPr>
          <p:cNvPr id="29" name="Text 24"/>
          <p:cNvSpPr/>
          <p:nvPr/>
        </p:nvSpPr>
        <p:spPr>
          <a:xfrm>
            <a:off x="9819918" y="4599861"/>
            <a:ext cx="4427220" cy="4354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Some electric vehicles (EVs) in the dataset show a mismatch between their driving range and their high price. These are EVs that cost significantly more but offer less mileage per charge. This raises a concern for potential EV buyers who might misunderstand what they are paying for.</a:t>
            </a:r>
            <a:endParaRPr lang="en-US" sz="700" dirty="0"/>
          </a:p>
        </p:txBody>
      </p:sp>
      <p:sp>
        <p:nvSpPr>
          <p:cNvPr id="30" name="Text 25"/>
          <p:cNvSpPr/>
          <p:nvPr/>
        </p:nvSpPr>
        <p:spPr>
          <a:xfrm>
            <a:off x="9819918" y="5137309"/>
            <a:ext cx="442722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Data-Driven Insight:</a:t>
            </a:r>
            <a:endParaRPr lang="en-US" sz="850" dirty="0"/>
          </a:p>
        </p:txBody>
      </p:sp>
      <p:sp>
        <p:nvSpPr>
          <p:cNvPr id="31" name="Text 26"/>
          <p:cNvSpPr/>
          <p:nvPr/>
        </p:nvSpPr>
        <p:spPr>
          <a:xfrm>
            <a:off x="9819918" y="5420797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Several EVs with premium pricing (e.g., over $50,000) still provide below-average range (e.g., &lt;200 miles).</a:t>
            </a:r>
            <a:endParaRPr lang="en-US" sz="850" dirty="0"/>
          </a:p>
        </p:txBody>
      </p:sp>
      <p:sp>
        <p:nvSpPr>
          <p:cNvPr id="32" name="Text 27"/>
          <p:cNvSpPr/>
          <p:nvPr/>
        </p:nvSpPr>
        <p:spPr>
          <a:xfrm>
            <a:off x="9819918" y="5750719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Such pricing could be due to brand value, luxury features, or design rather than battery/range.</a:t>
            </a:r>
            <a:endParaRPr lang="en-US" sz="850" dirty="0"/>
          </a:p>
        </p:txBody>
      </p:sp>
      <p:sp>
        <p:nvSpPr>
          <p:cNvPr id="33" name="Text 28"/>
          <p:cNvSpPr/>
          <p:nvPr/>
        </p:nvSpPr>
        <p:spPr>
          <a:xfrm>
            <a:off x="9819918" y="5997893"/>
            <a:ext cx="442722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Business Implications:</a:t>
            </a:r>
            <a:endParaRPr lang="en-US" sz="850" dirty="0"/>
          </a:p>
        </p:txBody>
      </p:sp>
      <p:sp>
        <p:nvSpPr>
          <p:cNvPr id="34" name="Text 29"/>
          <p:cNvSpPr/>
          <p:nvPr/>
        </p:nvSpPr>
        <p:spPr>
          <a:xfrm>
            <a:off x="9819918" y="6281380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Consumers might perceive these cars as overpriced if they judge purely on mileage.</a:t>
            </a:r>
            <a:endParaRPr lang="en-US" sz="850" dirty="0"/>
          </a:p>
        </p:txBody>
      </p:sp>
      <p:sp>
        <p:nvSpPr>
          <p:cNvPr id="35" name="Text 30"/>
          <p:cNvSpPr/>
          <p:nvPr/>
        </p:nvSpPr>
        <p:spPr>
          <a:xfrm>
            <a:off x="9819918" y="6466165"/>
            <a:ext cx="4427220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There is potential hesitation in adoption due to confusion or perceived unfair value.</a:t>
            </a:r>
            <a:endParaRPr lang="en-US" sz="850" dirty="0"/>
          </a:p>
        </p:txBody>
      </p:sp>
      <p:sp>
        <p:nvSpPr>
          <p:cNvPr id="36" name="Text 31"/>
          <p:cNvSpPr/>
          <p:nvPr/>
        </p:nvSpPr>
        <p:spPr>
          <a:xfrm>
            <a:off x="9819918" y="6713339"/>
            <a:ext cx="442722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Business Recommendations:</a:t>
            </a:r>
            <a:endParaRPr lang="en-US" sz="850" dirty="0"/>
          </a:p>
        </p:txBody>
      </p:sp>
      <p:sp>
        <p:nvSpPr>
          <p:cNvPr id="37" name="Text 32"/>
          <p:cNvSpPr/>
          <p:nvPr/>
        </p:nvSpPr>
        <p:spPr>
          <a:xfrm>
            <a:off x="9819918" y="6996827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Educate Customers: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Clearly communicate the value proposition of higher-priced EVs (e.g., safety, tech features, performance) beyond range.</a:t>
            </a:r>
            <a:endParaRPr lang="en-US" sz="850" dirty="0"/>
          </a:p>
        </p:txBody>
      </p:sp>
      <p:sp>
        <p:nvSpPr>
          <p:cNvPr id="38" name="Text 33"/>
          <p:cNvSpPr/>
          <p:nvPr/>
        </p:nvSpPr>
        <p:spPr>
          <a:xfrm>
            <a:off x="9819918" y="7326749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Bundle Perks: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Offer benefits like extended warranties, free charging credits, or luxury service packages to justify premium prices.</a:t>
            </a:r>
            <a:endParaRPr lang="en-US" sz="850" dirty="0"/>
          </a:p>
        </p:txBody>
      </p:sp>
      <p:sp>
        <p:nvSpPr>
          <p:cNvPr id="39" name="Text 34"/>
          <p:cNvSpPr/>
          <p:nvPr/>
        </p:nvSpPr>
        <p:spPr>
          <a:xfrm>
            <a:off x="9819918" y="7656671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Transparent Marketing: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Include visual comparisons in marketing materials showing where the extra cost goes (e.g., interior, software, build).</a:t>
            </a:r>
            <a:endParaRPr lang="en-US" sz="850" dirty="0"/>
          </a:p>
        </p:txBody>
      </p:sp>
      <p:sp>
        <p:nvSpPr>
          <p:cNvPr id="40" name="Text 35"/>
          <p:cNvSpPr/>
          <p:nvPr/>
        </p:nvSpPr>
        <p:spPr>
          <a:xfrm>
            <a:off x="9819918" y="8048982"/>
            <a:ext cx="4427220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Final Thought: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Helping customers understand why an EV with less range might still be worth the investment is key to boosting confidence and sales for premium EVs with lower mileage.</a:t>
            </a:r>
            <a:endParaRPr lang="en-US" sz="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32924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3.Risk &amp; Credit Analysis</a:t>
            </a:r>
            <a:endParaRPr lang="en-US" sz="22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35" y="963692"/>
            <a:ext cx="6780014" cy="405693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6835" y="5148143"/>
            <a:ext cx="2888456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Risk Management – High MSRP, Low Price</a:t>
            </a:r>
            <a:endParaRPr lang="en-US" sz="1100" dirty="0"/>
          </a:p>
        </p:txBody>
      </p:sp>
      <p:sp>
        <p:nvSpPr>
          <p:cNvPr id="5" name="Text 2"/>
          <p:cNvSpPr/>
          <p:nvPr/>
        </p:nvSpPr>
        <p:spPr>
          <a:xfrm>
            <a:off x="396835" y="5438656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(Manufacturer’s Suggested Retail Price(MSRP)</a:t>
            </a:r>
            <a:endParaRPr lang="en-US" sz="700" dirty="0"/>
          </a:p>
        </p:txBody>
      </p:sp>
      <p:sp>
        <p:nvSpPr>
          <p:cNvPr id="6" name="Text 3"/>
          <p:cNvSpPr/>
          <p:nvPr/>
        </p:nvSpPr>
        <p:spPr>
          <a:xfrm>
            <a:off x="396835" y="5697141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Interpretation:</a:t>
            </a:r>
            <a:endParaRPr lang="en-US" sz="1300" dirty="0"/>
          </a:p>
        </p:txBody>
      </p:sp>
      <p:sp>
        <p:nvSpPr>
          <p:cNvPr id="7" name="Text 4"/>
          <p:cNvSpPr/>
          <p:nvPr/>
        </p:nvSpPr>
        <p:spPr>
          <a:xfrm>
            <a:off x="396835" y="6023134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Hyundai shows the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largest average loss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between MSRP and resale, at over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$100k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— indicating serious overpricing or market mismatch.</a:t>
            </a:r>
            <a:endParaRPr lang="en-US" sz="850" dirty="0"/>
          </a:p>
        </p:txBody>
      </p:sp>
      <p:sp>
        <p:nvSpPr>
          <p:cNvPr id="8" name="Text 5"/>
          <p:cNvSpPr/>
          <p:nvPr/>
        </p:nvSpPr>
        <p:spPr>
          <a:xfrm>
            <a:off x="396835" y="6207919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Toyota and Mazda also present a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risk margin above $40k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suggesting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weak resale strength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relative to base cost.</a:t>
            </a:r>
            <a:endParaRPr lang="en-US" sz="850" dirty="0"/>
          </a:p>
        </p:txBody>
      </p:sp>
      <p:sp>
        <p:nvSpPr>
          <p:cNvPr id="9" name="Text 6"/>
          <p:cNvSpPr/>
          <p:nvPr/>
        </p:nvSpPr>
        <p:spPr>
          <a:xfrm>
            <a:off x="396835" y="6392704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Porsche and Mercedes, though luxury brands, also show depreciation that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may not justify their MSRP in resale markets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850" dirty="0"/>
          </a:p>
        </p:txBody>
      </p:sp>
      <p:sp>
        <p:nvSpPr>
          <p:cNvPr id="10" name="Text 7"/>
          <p:cNvSpPr/>
          <p:nvPr/>
        </p:nvSpPr>
        <p:spPr>
          <a:xfrm>
            <a:off x="396835" y="6639877"/>
            <a:ext cx="6780014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</a:t>
            </a:r>
            <a:pPr algn="l" indent="0" marL="0">
              <a:lnSpc>
                <a:spcPts val="1750"/>
              </a:lnSpc>
              <a:buNone/>
            </a:pPr>
            <a:r>
              <a:rPr lang="en-US" sz="1100" u="sng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usiness Recommendation</a:t>
            </a:r>
            <a:endParaRPr lang="en-US" sz="1100" dirty="0"/>
          </a:p>
        </p:txBody>
      </p:sp>
      <p:sp>
        <p:nvSpPr>
          <p:cNvPr id="11" name="Text 8"/>
          <p:cNvSpPr/>
          <p:nvPr/>
        </p:nvSpPr>
        <p:spPr>
          <a:xfrm>
            <a:off x="396835" y="6968728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Dealerships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should limit stock of high-risk vehicles or apply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discounting strategies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clear slow-moving units.</a:t>
            </a:r>
            <a:endParaRPr lang="en-US" sz="850" dirty="0"/>
          </a:p>
        </p:txBody>
      </p:sp>
      <p:sp>
        <p:nvSpPr>
          <p:cNvPr id="12" name="Text 9"/>
          <p:cNvSpPr/>
          <p:nvPr/>
        </p:nvSpPr>
        <p:spPr>
          <a:xfrm>
            <a:off x="396835" y="7153513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Manufacturers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should re-evaluate MSRP or offer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value upgrades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(e.g., warranty, tech) to justify pricing.</a:t>
            </a:r>
            <a:endParaRPr lang="en-US" sz="850" dirty="0"/>
          </a:p>
        </p:txBody>
      </p:sp>
      <p:sp>
        <p:nvSpPr>
          <p:cNvPr id="13" name="Text 10"/>
          <p:cNvSpPr/>
          <p:nvPr/>
        </p:nvSpPr>
        <p:spPr>
          <a:xfrm>
            <a:off x="396835" y="7338298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Risk analytics dashboards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should be used in inventory planning to avoid high-loss vehicles.</a:t>
            </a:r>
            <a:endParaRPr lang="en-US" sz="850" dirty="0"/>
          </a:p>
        </p:txBody>
      </p:sp>
      <p:pic>
        <p:nvPicPr>
          <p:cNvPr id="1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71" y="963692"/>
            <a:ext cx="6780014" cy="4044672"/>
          </a:xfrm>
          <a:prstGeom prst="rect">
            <a:avLst/>
          </a:prstGeom>
        </p:spPr>
      </p:pic>
      <p:sp>
        <p:nvSpPr>
          <p:cNvPr id="15" name="Text 11"/>
          <p:cNvSpPr/>
          <p:nvPr/>
        </p:nvSpPr>
        <p:spPr>
          <a:xfrm>
            <a:off x="7461171" y="5135880"/>
            <a:ext cx="1485543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credit risk assesment</a:t>
            </a:r>
            <a:endParaRPr lang="en-US" sz="1100" dirty="0"/>
          </a:p>
        </p:txBody>
      </p:sp>
      <p:sp>
        <p:nvSpPr>
          <p:cNvPr id="16" name="Text 12"/>
          <p:cNvSpPr/>
          <p:nvPr/>
        </p:nvSpPr>
        <p:spPr>
          <a:xfrm>
            <a:off x="7461171" y="5426393"/>
            <a:ext cx="6780014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Can the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CAFV eligibility status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of electric vehicles help lenders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potential credit risk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by revealing price volatility patterns? Vehicles with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resale price variability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may pose a financing risk to banks or leasing companies.</a:t>
            </a:r>
            <a:endParaRPr lang="en-US" sz="700" dirty="0"/>
          </a:p>
        </p:txBody>
      </p:sp>
      <p:sp>
        <p:nvSpPr>
          <p:cNvPr id="17" name="Text 13"/>
          <p:cNvSpPr/>
          <p:nvPr/>
        </p:nvSpPr>
        <p:spPr>
          <a:xfrm>
            <a:off x="7461171" y="5818703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Clean Alternative Fuel Vehicle(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CAFV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</a:t>
            </a:r>
            <a:endParaRPr lang="en-US" sz="700" dirty="0"/>
          </a:p>
        </p:txBody>
      </p:sp>
      <p:sp>
        <p:nvSpPr>
          <p:cNvPr id="18" name="Text 14"/>
          <p:cNvSpPr/>
          <p:nvPr/>
        </p:nvSpPr>
        <p:spPr>
          <a:xfrm>
            <a:off x="7461171" y="6077188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u="sng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INTERPRETATION </a:t>
            </a:r>
            <a:endParaRPr lang="en-US" sz="1100" dirty="0"/>
          </a:p>
        </p:txBody>
      </p:sp>
      <p:sp>
        <p:nvSpPr>
          <p:cNvPr id="19" name="Text 15"/>
          <p:cNvSpPr/>
          <p:nvPr/>
        </p:nvSpPr>
        <p:spPr>
          <a:xfrm>
            <a:off x="7461171" y="6367701"/>
            <a:ext cx="1417558" cy="1847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🟢</a:t>
            </a:r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CAFV Eligible (1)</a:t>
            </a:r>
            <a:endParaRPr lang="en-US" sz="1100" dirty="0"/>
          </a:p>
        </p:txBody>
      </p:sp>
      <p:sp>
        <p:nvSpPr>
          <p:cNvPr id="20" name="Text 16"/>
          <p:cNvSpPr/>
          <p:nvPr/>
        </p:nvSpPr>
        <p:spPr>
          <a:xfrm>
            <a:off x="7461171" y="6665833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Higher resale prices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(mean ≈ $62.3k)</a:t>
            </a:r>
            <a:endParaRPr lang="en-US" sz="850" dirty="0"/>
          </a:p>
        </p:txBody>
      </p:sp>
      <p:sp>
        <p:nvSpPr>
          <p:cNvPr id="21" name="Text 17"/>
          <p:cNvSpPr/>
          <p:nvPr/>
        </p:nvSpPr>
        <p:spPr>
          <a:xfrm>
            <a:off x="7461171" y="6850618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Very consistent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Std dev = 21.6</a:t>
            </a:r>
            <a:endParaRPr lang="en-US" sz="850" dirty="0"/>
          </a:p>
        </p:txBody>
      </p:sp>
      <p:sp>
        <p:nvSpPr>
          <p:cNvPr id="22" name="Text 18"/>
          <p:cNvSpPr/>
          <p:nvPr/>
        </p:nvSpPr>
        <p:spPr>
          <a:xfrm>
            <a:off x="7461171" y="7035403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Tightly packed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most cars between $43k–$73k</a:t>
            </a:r>
            <a:endParaRPr lang="en-US" sz="850" dirty="0"/>
          </a:p>
        </p:txBody>
      </p:sp>
      <p:sp>
        <p:nvSpPr>
          <p:cNvPr id="23" name="Text 19"/>
          <p:cNvSpPr/>
          <p:nvPr/>
        </p:nvSpPr>
        <p:spPr>
          <a:xfrm>
            <a:off x="7461171" y="7220188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Max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reasonable: $142k</a:t>
            </a:r>
            <a:endParaRPr lang="en-US" sz="850" dirty="0"/>
          </a:p>
        </p:txBody>
      </p:sp>
      <p:sp>
        <p:nvSpPr>
          <p:cNvPr id="24" name="Text 20"/>
          <p:cNvSpPr/>
          <p:nvPr/>
        </p:nvSpPr>
        <p:spPr>
          <a:xfrm>
            <a:off x="7461171" y="7467362"/>
            <a:ext cx="6780014" cy="152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➡️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 risk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group. Financing is safer.</a:t>
            </a:r>
            <a:endParaRPr lang="en-US" sz="700" dirty="0"/>
          </a:p>
        </p:txBody>
      </p:sp>
      <p:sp>
        <p:nvSpPr>
          <p:cNvPr id="25" name="Text 21"/>
          <p:cNvSpPr/>
          <p:nvPr/>
        </p:nvSpPr>
        <p:spPr>
          <a:xfrm>
            <a:off x="7461171" y="7733467"/>
            <a:ext cx="1417558" cy="1847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🔴</a:t>
            </a:r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Not Eligible (0)</a:t>
            </a:r>
            <a:endParaRPr lang="en-US" sz="1100" dirty="0"/>
          </a:p>
        </p:txBody>
      </p:sp>
      <p:sp>
        <p:nvSpPr>
          <p:cNvPr id="26" name="Text 22"/>
          <p:cNvSpPr/>
          <p:nvPr/>
        </p:nvSpPr>
        <p:spPr>
          <a:xfrm>
            <a:off x="7461171" y="8031599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Mid-level average price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$43.1k</a:t>
            </a:r>
            <a:endParaRPr lang="en-US" sz="850" dirty="0"/>
          </a:p>
        </p:txBody>
      </p:sp>
      <p:sp>
        <p:nvSpPr>
          <p:cNvPr id="27" name="Text 23"/>
          <p:cNvSpPr/>
          <p:nvPr/>
        </p:nvSpPr>
        <p:spPr>
          <a:xfrm>
            <a:off x="7461171" y="8216384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volatility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Std dev = 24.0</a:t>
            </a:r>
            <a:endParaRPr lang="en-US" sz="850" dirty="0"/>
          </a:p>
        </p:txBody>
      </p:sp>
      <p:sp>
        <p:nvSpPr>
          <p:cNvPr id="28" name="Text 24"/>
          <p:cNvSpPr/>
          <p:nvPr/>
        </p:nvSpPr>
        <p:spPr>
          <a:xfrm>
            <a:off x="7461171" y="8401169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Huge outlier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$1.1M</a:t>
            </a:r>
            <a:endParaRPr lang="en-US" sz="850" dirty="0"/>
          </a:p>
        </p:txBody>
      </p:sp>
      <p:sp>
        <p:nvSpPr>
          <p:cNvPr id="29" name="Text 25"/>
          <p:cNvSpPr/>
          <p:nvPr/>
        </p:nvSpPr>
        <p:spPr>
          <a:xfrm>
            <a:off x="7461171" y="8585954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Wider range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some are very cheap, some are oddly expensive</a:t>
            </a:r>
            <a:endParaRPr lang="en-US" sz="850" dirty="0"/>
          </a:p>
        </p:txBody>
      </p:sp>
      <p:sp>
        <p:nvSpPr>
          <p:cNvPr id="30" name="Text 26"/>
          <p:cNvSpPr/>
          <p:nvPr/>
        </p:nvSpPr>
        <p:spPr>
          <a:xfrm>
            <a:off x="7461171" y="8833128"/>
            <a:ext cx="6780014" cy="152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➡️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HIGHER risk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group — unpredictable resale makes it risky for loans.</a:t>
            </a:r>
            <a:endParaRPr lang="en-US" sz="700" dirty="0"/>
          </a:p>
        </p:txBody>
      </p:sp>
      <p:sp>
        <p:nvSpPr>
          <p:cNvPr id="31" name="Text 27"/>
          <p:cNvSpPr/>
          <p:nvPr/>
        </p:nvSpPr>
        <p:spPr>
          <a:xfrm>
            <a:off x="7461171" y="9099233"/>
            <a:ext cx="1460302" cy="1847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🟡</a:t>
            </a:r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Not Applicable (2)</a:t>
            </a:r>
            <a:endParaRPr lang="en-US" sz="1100" dirty="0"/>
          </a:p>
        </p:txBody>
      </p:sp>
      <p:sp>
        <p:nvSpPr>
          <p:cNvPr id="32" name="Text 28"/>
          <p:cNvSpPr/>
          <p:nvPr/>
        </p:nvSpPr>
        <p:spPr>
          <a:xfrm>
            <a:off x="7461171" y="9397365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Lowest mean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$28.7k</a:t>
            </a:r>
            <a:endParaRPr lang="en-US" sz="850" dirty="0"/>
          </a:p>
        </p:txBody>
      </p:sp>
      <p:sp>
        <p:nvSpPr>
          <p:cNvPr id="33" name="Text 29"/>
          <p:cNvSpPr/>
          <p:nvPr/>
        </p:nvSpPr>
        <p:spPr>
          <a:xfrm>
            <a:off x="7461171" y="9582150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Also volatile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Std dev = 15.4</a:t>
            </a:r>
            <a:endParaRPr lang="en-US" sz="850" dirty="0"/>
          </a:p>
        </p:txBody>
      </p:sp>
      <p:sp>
        <p:nvSpPr>
          <p:cNvPr id="34" name="Text 30"/>
          <p:cNvSpPr/>
          <p:nvPr/>
        </p:nvSpPr>
        <p:spPr>
          <a:xfrm>
            <a:off x="7461171" y="9766935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Max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is a big outlier again: $845k</a:t>
            </a:r>
            <a:endParaRPr lang="en-US" sz="850" dirty="0"/>
          </a:p>
        </p:txBody>
      </p:sp>
      <p:sp>
        <p:nvSpPr>
          <p:cNvPr id="35" name="Text 31"/>
          <p:cNvSpPr/>
          <p:nvPr/>
        </p:nvSpPr>
        <p:spPr>
          <a:xfrm>
            <a:off x="7461171" y="9951720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Mostly low-end vehicles, with few luxury outliers</a:t>
            </a:r>
            <a:endParaRPr lang="en-US" sz="850" dirty="0"/>
          </a:p>
        </p:txBody>
      </p:sp>
      <p:sp>
        <p:nvSpPr>
          <p:cNvPr id="36" name="Text 32"/>
          <p:cNvSpPr/>
          <p:nvPr/>
        </p:nvSpPr>
        <p:spPr>
          <a:xfrm>
            <a:off x="7461171" y="10198894"/>
            <a:ext cx="6780014" cy="152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➡️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Unclear risk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but more affordable cars. Might be subprime loan risk.</a:t>
            </a:r>
            <a:endParaRPr lang="en-US" sz="700" dirty="0"/>
          </a:p>
        </p:txBody>
      </p:sp>
      <p:sp>
        <p:nvSpPr>
          <p:cNvPr id="37" name="Text 33"/>
          <p:cNvSpPr/>
          <p:nvPr/>
        </p:nvSpPr>
        <p:spPr>
          <a:xfrm>
            <a:off x="7461171" y="10464998"/>
            <a:ext cx="3581995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HOW TO EXPLAIN THIS IN A SLIDE (with Violin Plot):</a:t>
            </a:r>
            <a:endParaRPr lang="en-US" sz="1100" dirty="0"/>
          </a:p>
        </p:txBody>
      </p:sp>
      <p:sp>
        <p:nvSpPr>
          <p:cNvPr id="38" name="Text 34"/>
          <p:cNvSpPr/>
          <p:nvPr/>
        </p:nvSpPr>
        <p:spPr>
          <a:xfrm>
            <a:off x="7631192" y="10769679"/>
            <a:ext cx="6609993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"This violin plot shows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price distribution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by CAFV Eligibility.</a:t>
            </a:r>
            <a:endParaRPr lang="en-US" sz="700" dirty="0"/>
          </a:p>
        </p:txBody>
      </p:sp>
      <p:sp>
        <p:nvSpPr>
          <p:cNvPr id="39" name="Text 35"/>
          <p:cNvSpPr/>
          <p:nvPr/>
        </p:nvSpPr>
        <p:spPr>
          <a:xfrm>
            <a:off x="7631192" y="11016853"/>
            <a:ext cx="6609993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Vehicles that are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CAFV eligible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(blue) are not only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more expensive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but also have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less variance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— making them more predictable and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less risky for lenders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850" dirty="0"/>
          </a:p>
        </p:txBody>
      </p:sp>
      <p:sp>
        <p:nvSpPr>
          <p:cNvPr id="40" name="Text 36"/>
          <p:cNvSpPr/>
          <p:nvPr/>
        </p:nvSpPr>
        <p:spPr>
          <a:xfrm>
            <a:off x="7631192" y="11346775"/>
            <a:ext cx="6609993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 the other hand, vehicles that are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 eligible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(green) or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 applicable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(orange) show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greater spread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extreme outliers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indicating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price volatility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a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higher credit risk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financing institutions.</a:t>
            </a:r>
            <a:endParaRPr lang="en-US" sz="850" dirty="0"/>
          </a:p>
        </p:txBody>
      </p:sp>
      <p:sp>
        <p:nvSpPr>
          <p:cNvPr id="41" name="Text 37"/>
          <p:cNvSpPr/>
          <p:nvPr/>
        </p:nvSpPr>
        <p:spPr>
          <a:xfrm>
            <a:off x="7631192" y="11739086"/>
            <a:ext cx="6609993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insight can help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banks set stricter loan terms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or require </a:t>
            </a:r>
            <a:pPr algn="l" indent="0" marL="0">
              <a:lnSpc>
                <a:spcPts val="1100"/>
              </a:lnSpc>
              <a:buNone/>
            </a:pPr>
            <a:r>
              <a:rPr lang="en-US" sz="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larger down payments</a:t>
            </a:r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high-risk categories."</a:t>
            </a:r>
            <a:endParaRPr lang="en-US" sz="700" dirty="0"/>
          </a:p>
        </p:txBody>
      </p:sp>
      <p:sp>
        <p:nvSpPr>
          <p:cNvPr id="42" name="Shape 38"/>
          <p:cNvSpPr/>
          <p:nvPr/>
        </p:nvSpPr>
        <p:spPr>
          <a:xfrm>
            <a:off x="7461171" y="10769679"/>
            <a:ext cx="15240" cy="1114544"/>
          </a:xfrm>
          <a:prstGeom prst="rect">
            <a:avLst/>
          </a:prstGeom>
          <a:solidFill>
            <a:srgbClr val="4950BC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41024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4️⃣</a:t>
            </a:r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Sales &amp; Inventory Planning</a:t>
            </a:r>
            <a:endParaRPr lang="en-US" sz="22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35" y="963692"/>
            <a:ext cx="6780014" cy="336423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6835" y="4455438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Sales Optimization</a:t>
            </a:r>
            <a:endParaRPr lang="en-US" sz="1100" dirty="0"/>
          </a:p>
        </p:txBody>
      </p:sp>
      <p:sp>
        <p:nvSpPr>
          <p:cNvPr id="5" name="Text 2"/>
          <p:cNvSpPr/>
          <p:nvPr/>
        </p:nvSpPr>
        <p:spPr>
          <a:xfrm>
            <a:off x="396835" y="4745950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Interpretation</a:t>
            </a:r>
            <a:endParaRPr lang="en-US" sz="850" dirty="0"/>
          </a:p>
        </p:txBody>
      </p:sp>
      <p:sp>
        <p:nvSpPr>
          <p:cNvPr id="6" name="Text 3"/>
          <p:cNvSpPr/>
          <p:nvPr/>
        </p:nvSpPr>
        <p:spPr>
          <a:xfrm>
            <a:off x="396835" y="5029438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1"/>
            </a:pPr>
            <a:r>
              <a:rPr lang="en-US" sz="850" b="1" u="sng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Very Old Cars (1993, 1998)</a:t>
            </a:r>
            <a:endParaRPr lang="en-US" sz="850" dirty="0"/>
          </a:p>
        </p:txBody>
      </p:sp>
      <p:sp>
        <p:nvSpPr>
          <p:cNvPr id="7" name="Text 4"/>
          <p:cNvSpPr/>
          <p:nvPr/>
        </p:nvSpPr>
        <p:spPr>
          <a:xfrm>
            <a:off x="396835" y="5250537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2"/>
            </a:pPr>
            <a:endParaRPr lang="en-US" sz="850" dirty="0"/>
          </a:p>
        </p:txBody>
      </p:sp>
      <p:sp>
        <p:nvSpPr>
          <p:cNvPr id="8" name="Text 5"/>
          <p:cNvSpPr/>
          <p:nvPr/>
        </p:nvSpPr>
        <p:spPr>
          <a:xfrm>
            <a:off x="396835" y="5534025"/>
            <a:ext cx="6780014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b="1" u="sng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Have Extremely High Price Per Mile Example: 1998 → 18.96, 1993 → 7.50 These are outliers, possibly due to very low mileage, meaning the price gets divided by a very small number. Could also reflect collector’s value or data errors (e.g., mileage not recorded properly).</a:t>
            </a:r>
            <a:endParaRPr lang="en-US" sz="850" dirty="0"/>
          </a:p>
        </p:txBody>
      </p:sp>
      <p:sp>
        <p:nvSpPr>
          <p:cNvPr id="9" name="Text 6"/>
          <p:cNvSpPr/>
          <p:nvPr/>
        </p:nvSpPr>
        <p:spPr>
          <a:xfrm>
            <a:off x="396835" y="6180415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1"/>
            </a:pPr>
            <a:r>
              <a:rPr lang="en-US" sz="850" b="1" u="sng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Gradual Increase from 1999 to 2016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850" dirty="0"/>
          </a:p>
        </p:txBody>
      </p:sp>
      <p:sp>
        <p:nvSpPr>
          <p:cNvPr id="10" name="Text 7"/>
          <p:cNvSpPr/>
          <p:nvPr/>
        </p:nvSpPr>
        <p:spPr>
          <a:xfrm>
            <a:off x="396835" y="6401514"/>
            <a:ext cx="6780014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2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From 1999 (0.03) to 2016 (0.61), there’s a steady upward trend. This suggests that newer used cars are becoming more expensive per mile, which is expected — they’ve had fewer miles and are closer to new condition. Example: 2010 = 0.11 → 2011 = 0.20 → 2015 = 0.47 → 2016 = 0.61</a:t>
            </a:r>
            <a:endParaRPr lang="en-US" sz="850" dirty="0"/>
          </a:p>
        </p:txBody>
      </p:sp>
      <p:sp>
        <p:nvSpPr>
          <p:cNvPr id="11" name="Text 8"/>
          <p:cNvSpPr/>
          <p:nvPr/>
        </p:nvSpPr>
        <p:spPr>
          <a:xfrm>
            <a:off x="396835" y="6985516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3"/>
            </a:pPr>
            <a:r>
              <a:rPr lang="en-US" sz="850" b="1" u="sng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Recent Cars (2017–2022)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850" dirty="0"/>
          </a:p>
        </p:txBody>
      </p:sp>
      <p:sp>
        <p:nvSpPr>
          <p:cNvPr id="12" name="Text 9"/>
          <p:cNvSpPr/>
          <p:nvPr/>
        </p:nvSpPr>
        <p:spPr>
          <a:xfrm>
            <a:off x="396835" y="7269004"/>
            <a:ext cx="6780014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Show Infinite Values These have Price_per_Mile = inf (infinity), which happens because mileage = 0. Likely they’re brand new or mileage was never entered. These values distort your plots and analysis and must be excluded or treated.</a:t>
            </a:r>
            <a:endParaRPr lang="en-US" sz="850" dirty="0"/>
          </a:p>
        </p:txBody>
      </p:sp>
      <p:sp>
        <p:nvSpPr>
          <p:cNvPr id="13" name="Text 10"/>
          <p:cNvSpPr/>
          <p:nvPr/>
        </p:nvSpPr>
        <p:spPr>
          <a:xfrm>
            <a:off x="396835" y="7745254"/>
            <a:ext cx="1991797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u="sng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Business Recommendatio</a:t>
            </a:r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ns </a:t>
            </a:r>
            <a:endParaRPr lang="en-US" sz="1100" dirty="0"/>
          </a:p>
        </p:txBody>
      </p:sp>
      <p:sp>
        <p:nvSpPr>
          <p:cNvPr id="14" name="Text 11"/>
          <p:cNvSpPr/>
          <p:nvPr/>
        </p:nvSpPr>
        <p:spPr>
          <a:xfrm>
            <a:off x="396835" y="8035766"/>
            <a:ext cx="6780014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1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Fix 0 Mileage Issues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→ Label new cars properly to avoid 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inf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price/mile confusion.</a:t>
            </a:r>
            <a:endParaRPr lang="en-US" sz="850" dirty="0"/>
          </a:p>
        </p:txBody>
      </p:sp>
      <p:sp>
        <p:nvSpPr>
          <p:cNvPr id="15" name="Text 12"/>
          <p:cNvSpPr/>
          <p:nvPr/>
        </p:nvSpPr>
        <p:spPr>
          <a:xfrm>
            <a:off x="396835" y="8365688"/>
            <a:ext cx="6780014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2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Promote 2012–2016 Models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→ They offer the best value — push them in ads and listings.</a:t>
            </a:r>
            <a:endParaRPr lang="en-US" sz="850" dirty="0"/>
          </a:p>
        </p:txBody>
      </p:sp>
      <p:sp>
        <p:nvSpPr>
          <p:cNvPr id="16" name="Text 13"/>
          <p:cNvSpPr/>
          <p:nvPr/>
        </p:nvSpPr>
        <p:spPr>
          <a:xfrm>
            <a:off x="396835" y="8695611"/>
            <a:ext cx="6780014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3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Separate Classic/Collector Cars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→ 1993 &amp; 1998 cars have odd values; treat them differently.</a:t>
            </a:r>
            <a:endParaRPr lang="en-US" sz="850" dirty="0"/>
          </a:p>
        </p:txBody>
      </p:sp>
      <p:sp>
        <p:nvSpPr>
          <p:cNvPr id="17" name="Text 14"/>
          <p:cNvSpPr/>
          <p:nvPr/>
        </p:nvSpPr>
        <p:spPr>
          <a:xfrm>
            <a:off x="396835" y="9025533"/>
            <a:ext cx="6780014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4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Show Price-per-Mile on Listings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→ Helps buyers compare cars easily and boosts trust.</a:t>
            </a:r>
            <a:endParaRPr lang="en-US" sz="850" dirty="0"/>
          </a:p>
        </p:txBody>
      </p:sp>
      <p:sp>
        <p:nvSpPr>
          <p:cNvPr id="18" name="Text 15"/>
          <p:cNvSpPr/>
          <p:nvPr/>
        </p:nvSpPr>
        <p:spPr>
          <a:xfrm>
            <a:off x="396835" y="9355455"/>
            <a:ext cx="6780014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5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Clean Seller Inputs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→ Make mileage required and auto-check for weird entries.</a:t>
            </a:r>
            <a:endParaRPr lang="en-US" sz="850" dirty="0"/>
          </a:p>
        </p:txBody>
      </p:sp>
      <p:sp>
        <p:nvSpPr>
          <p:cNvPr id="19" name="Text 16"/>
          <p:cNvSpPr/>
          <p:nvPr/>
        </p:nvSpPr>
        <p:spPr>
          <a:xfrm>
            <a:off x="396835" y="9685377"/>
            <a:ext cx="6780014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6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Price-per-Mile for Pricing Strategy</a:t>
            </a:r>
            <a:pPr algn="l" indent="0" marL="0">
              <a:lnSpc>
                <a:spcPts val="1400"/>
              </a:lnSpc>
              <a:buNone/>
            </a:pP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→ Build a pricing model to guide fair listing prices.</a:t>
            </a:r>
            <a:endParaRPr lang="en-US" sz="850" dirty="0"/>
          </a:p>
        </p:txBody>
      </p:sp>
      <p:pic>
        <p:nvPicPr>
          <p:cNvPr id="2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71" y="963692"/>
            <a:ext cx="6584990" cy="4182070"/>
          </a:xfrm>
          <a:prstGeom prst="rect">
            <a:avLst/>
          </a:prstGeom>
        </p:spPr>
      </p:pic>
      <p:sp>
        <p:nvSpPr>
          <p:cNvPr id="21" name="Text 17"/>
          <p:cNvSpPr/>
          <p:nvPr/>
        </p:nvSpPr>
        <p:spPr>
          <a:xfrm>
            <a:off x="7461171" y="5273278"/>
            <a:ext cx="3890486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Average EV Price Distribution Across States and Quarter</a:t>
            </a:r>
            <a:endParaRPr lang="en-US" sz="1100" dirty="0"/>
          </a:p>
        </p:txBody>
      </p:sp>
      <p:sp>
        <p:nvSpPr>
          <p:cNvPr id="22" name="Text 18"/>
          <p:cNvSpPr/>
          <p:nvPr/>
        </p:nvSpPr>
        <p:spPr>
          <a:xfrm>
            <a:off x="7461171" y="5563791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Insights:</a:t>
            </a:r>
            <a:endParaRPr lang="en-US" sz="850" dirty="0"/>
          </a:p>
        </p:txBody>
      </p:sp>
      <p:sp>
        <p:nvSpPr>
          <p:cNvPr id="23" name="Text 19"/>
          <p:cNvSpPr/>
          <p:nvPr/>
        </p:nvSpPr>
        <p:spPr>
          <a:xfrm>
            <a:off x="7461171" y="5847278"/>
            <a:ext cx="6780014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1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Regional Disparity in Pricing: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California consistently has higher EV prices, likely due to higher demand, stronger EV adoption policies, and possibly luxury EV offerings.</a:t>
            </a:r>
            <a:endParaRPr lang="en-US" sz="850" dirty="0"/>
          </a:p>
        </p:txBody>
      </p:sp>
      <p:sp>
        <p:nvSpPr>
          <p:cNvPr id="24" name="Text 20"/>
          <p:cNvSpPr/>
          <p:nvPr/>
        </p:nvSpPr>
        <p:spPr>
          <a:xfrm>
            <a:off x="7461171" y="6177201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2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Quarterly Trends: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EV prices in all three states show a general upward trend from Q1 to Q3.</a:t>
            </a:r>
            <a:endParaRPr lang="en-US" sz="850" dirty="0"/>
          </a:p>
        </p:txBody>
      </p:sp>
      <p:sp>
        <p:nvSpPr>
          <p:cNvPr id="25" name="Text 21"/>
          <p:cNvSpPr/>
          <p:nvPr/>
        </p:nvSpPr>
        <p:spPr>
          <a:xfrm>
            <a:off x="7461171" y="6361986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3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Price Stability in TX: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Texas shows a slower price increase compared to CA and NY, hinting at either lower demand or more consistent pricing strategies.</a:t>
            </a:r>
            <a:endParaRPr lang="en-US" sz="850" dirty="0"/>
          </a:p>
        </p:txBody>
      </p:sp>
      <p:sp>
        <p:nvSpPr>
          <p:cNvPr id="26" name="Text 22"/>
          <p:cNvSpPr/>
          <p:nvPr/>
        </p:nvSpPr>
        <p:spPr>
          <a:xfrm>
            <a:off x="7461171" y="6609159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Business Recommendations:</a:t>
            </a:r>
            <a:endParaRPr lang="en-US" sz="850" dirty="0"/>
          </a:p>
        </p:txBody>
      </p:sp>
      <p:sp>
        <p:nvSpPr>
          <p:cNvPr id="27" name="Text 23"/>
          <p:cNvSpPr/>
          <p:nvPr/>
        </p:nvSpPr>
        <p:spPr>
          <a:xfrm>
            <a:off x="7461171" y="6892647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Manufacturers:</a:t>
            </a:r>
            <a:endParaRPr lang="en-US" sz="850" dirty="0"/>
          </a:p>
        </p:txBody>
      </p:sp>
      <p:sp>
        <p:nvSpPr>
          <p:cNvPr id="28" name="Text 24"/>
          <p:cNvSpPr/>
          <p:nvPr/>
        </p:nvSpPr>
        <p:spPr>
          <a:xfrm>
            <a:off x="7461171" y="7113746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Prioritize launching premium EV models in California due to higher price tolerance.</a:t>
            </a:r>
            <a:endParaRPr lang="en-US" sz="850" dirty="0"/>
          </a:p>
        </p:txBody>
      </p:sp>
      <p:sp>
        <p:nvSpPr>
          <p:cNvPr id="29" name="Text 25"/>
          <p:cNvSpPr/>
          <p:nvPr/>
        </p:nvSpPr>
        <p:spPr>
          <a:xfrm>
            <a:off x="7461171" y="7298531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Introduce budget EV models in Texas to tap into price-sensitive markets.</a:t>
            </a:r>
            <a:endParaRPr lang="en-US" sz="850" dirty="0"/>
          </a:p>
        </p:txBody>
      </p:sp>
      <p:sp>
        <p:nvSpPr>
          <p:cNvPr id="30" name="Text 26"/>
          <p:cNvSpPr/>
          <p:nvPr/>
        </p:nvSpPr>
        <p:spPr>
          <a:xfrm>
            <a:off x="7461171" y="7483316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Dealerships:</a:t>
            </a:r>
            <a:endParaRPr lang="en-US" sz="850" dirty="0"/>
          </a:p>
        </p:txBody>
      </p:sp>
      <p:sp>
        <p:nvSpPr>
          <p:cNvPr id="31" name="Text 27"/>
          <p:cNvSpPr/>
          <p:nvPr/>
        </p:nvSpPr>
        <p:spPr>
          <a:xfrm>
            <a:off x="7461171" y="7704415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Stock more high-end EVs in CA and mid-range EVs in NY.</a:t>
            </a:r>
            <a:endParaRPr lang="en-US" sz="850" dirty="0"/>
          </a:p>
        </p:txBody>
      </p:sp>
      <p:sp>
        <p:nvSpPr>
          <p:cNvPr id="32" name="Text 28"/>
          <p:cNvSpPr/>
          <p:nvPr/>
        </p:nvSpPr>
        <p:spPr>
          <a:xfrm>
            <a:off x="7461171" y="7889200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competitive pricing strategies in TX to increase sales volume.</a:t>
            </a:r>
            <a:endParaRPr lang="en-US" sz="850" dirty="0"/>
          </a:p>
        </p:txBody>
      </p:sp>
      <p:sp>
        <p:nvSpPr>
          <p:cNvPr id="33" name="Text 29"/>
          <p:cNvSpPr/>
          <p:nvPr/>
        </p:nvSpPr>
        <p:spPr>
          <a:xfrm>
            <a:off x="7461171" y="8073985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Marketers:</a:t>
            </a:r>
            <a:endParaRPr lang="en-US" sz="850" dirty="0"/>
          </a:p>
        </p:txBody>
      </p:sp>
      <p:sp>
        <p:nvSpPr>
          <p:cNvPr id="34" name="Text 30"/>
          <p:cNvSpPr/>
          <p:nvPr/>
        </p:nvSpPr>
        <p:spPr>
          <a:xfrm>
            <a:off x="7461171" y="8295084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Emphasize sustainability and innovation in CA campaigns.</a:t>
            </a:r>
            <a:endParaRPr lang="en-US" sz="850" dirty="0"/>
          </a:p>
        </p:txBody>
      </p:sp>
      <p:sp>
        <p:nvSpPr>
          <p:cNvPr id="35" name="Text 31"/>
          <p:cNvSpPr/>
          <p:nvPr/>
        </p:nvSpPr>
        <p:spPr>
          <a:xfrm>
            <a:off x="7461171" y="8479869"/>
            <a:ext cx="6780014" cy="145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Highlight cost-efficiency and incentives in TX messaging.</a:t>
            </a:r>
            <a:endParaRPr lang="en-US" sz="850" dirty="0"/>
          </a:p>
        </p:txBody>
      </p:sp>
      <p:sp>
        <p:nvSpPr>
          <p:cNvPr id="36" name="Text 32"/>
          <p:cNvSpPr/>
          <p:nvPr/>
        </p:nvSpPr>
        <p:spPr>
          <a:xfrm>
            <a:off x="7461171" y="8727043"/>
            <a:ext cx="6780014" cy="290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heatmap adds a valuable business layer to the EV project by guiding pricing, inventory, and regional strategies for different states based on real data patterns.</a:t>
            </a:r>
            <a:endParaRPr lang="en-US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2025-07-15T09:21:28Z</dcterms:created>
  <dcterms:modified xsi:type="dcterms:W3CDTF">2025-07-15T09:21:28Z</dcterms:modified>
</cp:coreProperties>
</file>