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9.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0.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1.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1C1C1C"/>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2.%20TRAINITY\Projects\ABC%20Call%20Project%20fi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20TRAINITY\Projects\ABC%20Call%20Project%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20TRAINITY\Projects\ABC%20Call%20Project%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20TRAINITY\Projects\ABC%20Call%20Project%20fi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[ABC Call Project file.xlsx]Task1!PivotTable1</c:name>
    <c:fmtId val="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sz="1050" b="1" i="0" u="none" strike="noStrike" cap="none" baseline="0">
                <a:solidFill>
                  <a:srgbClr val="FFFF00"/>
                </a:solidFill>
                <a:effectLst/>
              </a:rPr>
              <a:t>Average duration of calls for each time bucket</a:t>
            </a:r>
            <a:endParaRPr lang="en-IN" sz="1050" b="1">
              <a:solidFill>
                <a:srgbClr val="FFFF00"/>
              </a:solidFill>
            </a:endParaRP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Task1!$B$3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Task1!$A$4:$A$15</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Task1!$B$4:$B$15</c:f>
              <c:numCache>
                <c:formatCode>0.00</c:formatCode>
                <c:ptCount val="12"/>
                <c:pt idx="0">
                  <c:v>199.0691056910569</c:v>
                </c:pt>
                <c:pt idx="1">
                  <c:v>203.33103015075378</c:v>
                </c:pt>
                <c:pt idx="2">
                  <c:v>199.25502336448599</c:v>
                </c:pt>
                <c:pt idx="3">
                  <c:v>192.88878286683629</c:v>
                </c:pt>
                <c:pt idx="4">
                  <c:v>194.74017442518971</c:v>
                </c:pt>
                <c:pt idx="5">
                  <c:v>193.67707549535993</c:v>
                </c:pt>
                <c:pt idx="6">
                  <c:v>198.88891752577319</c:v>
                </c:pt>
                <c:pt idx="7">
                  <c:v>200.86818644931228</c:v>
                </c:pt>
                <c:pt idx="8">
                  <c:v>200.24878305486121</c:v>
                </c:pt>
                <c:pt idx="9">
                  <c:v>202.55096774193549</c:v>
                </c:pt>
                <c:pt idx="10">
                  <c:v>203.40607252075142</c:v>
                </c:pt>
                <c:pt idx="11">
                  <c:v>202.84599303135889</c:v>
                </c:pt>
              </c:numCache>
            </c:numRef>
          </c:val>
          <c:smooth val="0"/>
          <c:extLst>
            <c:ext xmlns:c16="http://schemas.microsoft.com/office/drawing/2014/chart" uri="{C3380CC4-5D6E-409C-BE32-E72D297353CC}">
              <c16:uniqueId val="{00000000-DE61-4CF8-99A5-F10C38516CB5}"/>
            </c:ext>
          </c:extLst>
        </c:ser>
        <c:dLbls>
          <c:dLblPos val="t"/>
          <c:showLegendKey val="0"/>
          <c:showVal val="1"/>
          <c:showCatName val="0"/>
          <c:showSerName val="0"/>
          <c:showPercent val="0"/>
          <c:showBubbleSize val="0"/>
        </c:dLbls>
        <c:marker val="1"/>
        <c:smooth val="0"/>
        <c:axId val="1703446560"/>
        <c:axId val="1947287072"/>
      </c:lineChart>
      <c:catAx>
        <c:axId val="170344656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Time_Bucket</a:t>
                </a:r>
              </a:p>
            </c:rich>
          </c:tx>
          <c:layout>
            <c:manualLayout>
              <c:xMode val="edge"/>
              <c:yMode val="edge"/>
              <c:x val="0.47747790092036679"/>
              <c:y val="0.9224929519218408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47287072"/>
        <c:crosses val="autoZero"/>
        <c:auto val="1"/>
        <c:lblAlgn val="ctr"/>
        <c:lblOffset val="100"/>
        <c:noMultiLvlLbl val="0"/>
      </c:catAx>
      <c:valAx>
        <c:axId val="194728707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solidFill>
                      <a:schemeClr val="bg1"/>
                    </a:solidFill>
                  </a:rPr>
                  <a:t>Average_of_call (seconds)</a:t>
                </a:r>
              </a:p>
            </c:rich>
          </c:tx>
          <c:layout>
            <c:manualLayout>
              <c:xMode val="edge"/>
              <c:yMode val="edge"/>
              <c:x val="1.5605946172695461E-2"/>
              <c:y val="0.29332714075740596"/>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0344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[ABC Call Project file.xlsx]Task2!PivotTable2</c:name>
    <c:fmtId val="4"/>
  </c:pivotSource>
  <c:chart>
    <c:title>
      <c:tx>
        <c:rich>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50" b="1" i="0" u="sng" strike="noStrike" baseline="0">
                <a:solidFill>
                  <a:srgbClr val="FFFF00"/>
                </a:solidFill>
                <a:effectLst/>
              </a:rPr>
              <a:t>Number of calls in each time bucket</a:t>
            </a:r>
            <a:endParaRPr lang="en-IN" sz="1050" b="1" u="sng">
              <a:solidFill>
                <a:srgbClr val="FFFF00"/>
              </a:solidFill>
            </a:endParaRPr>
          </a:p>
        </c:rich>
      </c:tx>
      <c:overlay val="0"/>
      <c:spPr>
        <a:noFill/>
        <a:ln>
          <a:noFill/>
        </a:ln>
        <a:effectLst/>
      </c:spPr>
      <c:txPr>
        <a:bodyPr rot="0" spcFirstLastPara="1" vertOverflow="ellipsis" vert="horz" wrap="square" anchor="ctr" anchorCtr="1"/>
        <a:lstStyle/>
        <a:p>
          <a:pPr>
            <a:defRPr sz="1600" b="1" i="0" u="sng"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Task2!$B$3</c:f>
              <c:strCache>
                <c:ptCount val="1"/>
                <c:pt idx="0">
                  <c:v>Total_Calls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Task2!$A$4:$A$16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Task2!$B$4:$B$16</c:f>
              <c:numCache>
                <c:formatCode>General</c:formatCode>
                <c:ptCount val="12"/>
                <c:pt idx="0">
                  <c:v>9588</c:v>
                </c:pt>
                <c:pt idx="1">
                  <c:v>13313</c:v>
                </c:pt>
                <c:pt idx="2">
                  <c:v>14626</c:v>
                </c:pt>
                <c:pt idx="3">
                  <c:v>12652</c:v>
                </c:pt>
                <c:pt idx="4">
                  <c:v>11561</c:v>
                </c:pt>
                <c:pt idx="5">
                  <c:v>10561</c:v>
                </c:pt>
                <c:pt idx="6">
                  <c:v>9159</c:v>
                </c:pt>
                <c:pt idx="7">
                  <c:v>8788</c:v>
                </c:pt>
                <c:pt idx="8">
                  <c:v>8534</c:v>
                </c:pt>
                <c:pt idx="9">
                  <c:v>7238</c:v>
                </c:pt>
                <c:pt idx="10">
                  <c:v>6463</c:v>
                </c:pt>
                <c:pt idx="11">
                  <c:v>5505</c:v>
                </c:pt>
              </c:numCache>
            </c:numRef>
          </c:val>
          <c:extLst>
            <c:ext xmlns:c16="http://schemas.microsoft.com/office/drawing/2014/chart" uri="{C3380CC4-5D6E-409C-BE32-E72D297353CC}">
              <c16:uniqueId val="{00000000-FAFB-45F0-86AE-BB42F2F0D414}"/>
            </c:ext>
          </c:extLst>
        </c:ser>
        <c:dLbls>
          <c:dLblPos val="ctr"/>
          <c:showLegendKey val="0"/>
          <c:showVal val="1"/>
          <c:showCatName val="0"/>
          <c:showSerName val="0"/>
          <c:showPercent val="0"/>
          <c:showBubbleSize val="0"/>
        </c:dLbls>
        <c:gapWidth val="219"/>
        <c:overlap val="-27"/>
        <c:axId val="1843011168"/>
        <c:axId val="1843009504"/>
      </c:barChart>
      <c:lineChart>
        <c:grouping val="standard"/>
        <c:varyColors val="0"/>
        <c:ser>
          <c:idx val="1"/>
          <c:order val="1"/>
          <c:tx>
            <c:strRef>
              <c:f>Task2!$C$3</c:f>
              <c:strCache>
                <c:ptCount val="1"/>
                <c:pt idx="0">
                  <c:v>Percentage of total calls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Task2!$A$4:$A$16</c:f>
              <c:strCache>
                <c:ptCount val="12"/>
                <c:pt idx="0">
                  <c:v>9_10</c:v>
                </c:pt>
                <c:pt idx="1">
                  <c:v>10_11</c:v>
                </c:pt>
                <c:pt idx="2">
                  <c:v>11_12</c:v>
                </c:pt>
                <c:pt idx="3">
                  <c:v>12_13</c:v>
                </c:pt>
                <c:pt idx="4">
                  <c:v>13_14</c:v>
                </c:pt>
                <c:pt idx="5">
                  <c:v>14_15</c:v>
                </c:pt>
                <c:pt idx="6">
                  <c:v>15_16</c:v>
                </c:pt>
                <c:pt idx="7">
                  <c:v>16_17</c:v>
                </c:pt>
                <c:pt idx="8">
                  <c:v>17_18</c:v>
                </c:pt>
                <c:pt idx="9">
                  <c:v>18_19</c:v>
                </c:pt>
                <c:pt idx="10">
                  <c:v>19_20</c:v>
                </c:pt>
                <c:pt idx="11">
                  <c:v>20_21</c:v>
                </c:pt>
              </c:strCache>
            </c:strRef>
          </c:cat>
          <c:val>
            <c:numRef>
              <c:f>Task2!$C$4:$C$16</c:f>
              <c:numCache>
                <c:formatCode>0%</c:formatCode>
                <c:ptCount val="12"/>
                <c:pt idx="0">
                  <c:v>8.1262501271315721E-2</c:v>
                </c:pt>
                <c:pt idx="1">
                  <c:v>0.11283350849238906</c:v>
                </c:pt>
                <c:pt idx="2">
                  <c:v>0.12396175882293115</c:v>
                </c:pt>
                <c:pt idx="3">
                  <c:v>0.10723124385530731</c:v>
                </c:pt>
                <c:pt idx="4">
                  <c:v>9.7984540800759398E-2</c:v>
                </c:pt>
                <c:pt idx="5">
                  <c:v>8.9509102620605491E-2</c:v>
                </c:pt>
                <c:pt idx="6">
                  <c:v>7.7626538292029701E-2</c:v>
                </c:pt>
                <c:pt idx="7">
                  <c:v>7.4482150727192595E-2</c:v>
                </c:pt>
                <c:pt idx="8">
                  <c:v>7.2329389429433497E-2</c:v>
                </c:pt>
                <c:pt idx="9">
                  <c:v>6.1345221547954028E-2</c:v>
                </c:pt>
                <c:pt idx="10">
                  <c:v>5.4776756958334748E-2</c:v>
                </c:pt>
                <c:pt idx="11">
                  <c:v>4.6657287181747296E-2</c:v>
                </c:pt>
              </c:numCache>
            </c:numRef>
          </c:val>
          <c:smooth val="0"/>
          <c:extLst>
            <c:ext xmlns:c16="http://schemas.microsoft.com/office/drawing/2014/chart" uri="{C3380CC4-5D6E-409C-BE32-E72D297353CC}">
              <c16:uniqueId val="{00000001-FAFB-45F0-86AE-BB42F2F0D414}"/>
            </c:ext>
          </c:extLst>
        </c:ser>
        <c:dLbls>
          <c:dLblPos val="ctr"/>
          <c:showLegendKey val="0"/>
          <c:showVal val="1"/>
          <c:showCatName val="0"/>
          <c:showSerName val="0"/>
          <c:showPercent val="0"/>
          <c:showBubbleSize val="0"/>
        </c:dLbls>
        <c:marker val="1"/>
        <c:smooth val="0"/>
        <c:axId val="1843006592"/>
        <c:axId val="1843005760"/>
      </c:lineChart>
      <c:catAx>
        <c:axId val="184301116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chemeClr val="bg1"/>
                    </a:solidFill>
                  </a:rPr>
                  <a:t>Time_Bucket</a:t>
                </a:r>
              </a:p>
            </c:rich>
          </c:tx>
          <c:layout>
            <c:manualLayout>
              <c:xMode val="edge"/>
              <c:yMode val="edge"/>
              <c:x val="0.43663024631276509"/>
              <c:y val="0.93022428972824889"/>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1" i="0" u="none" strike="noStrike" kern="1200" baseline="0">
                <a:solidFill>
                  <a:schemeClr val="bg1">
                    <a:lumMod val="85000"/>
                  </a:schemeClr>
                </a:solidFill>
                <a:latin typeface="+mn-lt"/>
                <a:ea typeface="+mn-ea"/>
                <a:cs typeface="+mn-cs"/>
              </a:defRPr>
            </a:pPr>
            <a:endParaRPr lang="en-US"/>
          </a:p>
        </c:txPr>
        <c:crossAx val="1843009504"/>
        <c:crosses val="autoZero"/>
        <c:auto val="1"/>
        <c:lblAlgn val="ctr"/>
        <c:lblOffset val="100"/>
        <c:noMultiLvlLbl val="0"/>
      </c:catAx>
      <c:valAx>
        <c:axId val="18430095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solidFill>
                      <a:schemeClr val="bg1"/>
                    </a:solidFill>
                  </a:rPr>
                  <a:t>Total_calls</a:t>
                </a:r>
              </a:p>
            </c:rich>
          </c:tx>
          <c:layout>
            <c:manualLayout>
              <c:xMode val="edge"/>
              <c:yMode val="edge"/>
              <c:x val="1.1619461713949895E-2"/>
              <c:y val="0.38830702464495576"/>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lumMod val="85000"/>
                  </a:schemeClr>
                </a:solidFill>
                <a:latin typeface="+mn-lt"/>
                <a:ea typeface="+mn-ea"/>
                <a:cs typeface="+mn-cs"/>
              </a:defRPr>
            </a:pPr>
            <a:endParaRPr lang="en-US"/>
          </a:p>
        </c:txPr>
        <c:crossAx val="1843011168"/>
        <c:crosses val="autoZero"/>
        <c:crossBetween val="between"/>
      </c:valAx>
      <c:valAx>
        <c:axId val="1843005760"/>
        <c:scaling>
          <c:orientation val="minMax"/>
        </c:scaling>
        <c:delete val="0"/>
        <c:axPos val="r"/>
        <c:title>
          <c:tx>
            <c:rich>
              <a:bodyPr rot="-5400000" spcFirstLastPara="1" vertOverflow="ellipsis" vert="horz" wrap="square" anchor="ctr" anchorCtr="1"/>
              <a:lstStyle/>
              <a:p>
                <a:pPr>
                  <a:defRPr sz="900" b="1" i="0" u="none" strike="noStrike" kern="1200" cap="all" baseline="0">
                    <a:solidFill>
                      <a:schemeClr val="bg1"/>
                    </a:solidFill>
                    <a:latin typeface="+mn-lt"/>
                    <a:ea typeface="+mn-ea"/>
                    <a:cs typeface="+mn-cs"/>
                  </a:defRPr>
                </a:pPr>
                <a:r>
                  <a:rPr lang="en-IN">
                    <a:solidFill>
                      <a:schemeClr val="bg1"/>
                    </a:solidFill>
                  </a:rPr>
                  <a:t>Percentage_of_total_calls</a:t>
                </a:r>
              </a:p>
            </c:rich>
          </c:tx>
          <c:layout>
            <c:manualLayout>
              <c:xMode val="edge"/>
              <c:yMode val="edge"/>
              <c:x val="0.96129743336459816"/>
              <c:y val="0.27435853263390936"/>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bg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lumMod val="85000"/>
                  </a:schemeClr>
                </a:solidFill>
                <a:latin typeface="+mn-lt"/>
                <a:ea typeface="+mn-ea"/>
                <a:cs typeface="+mn-cs"/>
              </a:defRPr>
            </a:pPr>
            <a:endParaRPr lang="en-US"/>
          </a:p>
        </c:txPr>
        <c:crossAx val="1843006592"/>
        <c:crosses val="max"/>
        <c:crossBetween val="between"/>
      </c:valAx>
      <c:catAx>
        <c:axId val="1843006592"/>
        <c:scaling>
          <c:orientation val="minMax"/>
        </c:scaling>
        <c:delete val="1"/>
        <c:axPos val="b"/>
        <c:numFmt formatCode="General" sourceLinked="1"/>
        <c:majorTickMark val="none"/>
        <c:minorTickMark val="none"/>
        <c:tickLblPos val="nextTo"/>
        <c:crossAx val="1843005760"/>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r>
              <a:rPr lang="en-IN">
                <a:solidFill>
                  <a:schemeClr val="bg1"/>
                </a:solidFill>
              </a:rPr>
              <a:t>Manpower Planning [Current vs Needed]</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Task3!$B$1</c:f>
              <c:strCache>
                <c:ptCount val="1"/>
                <c:pt idx="0">
                  <c:v>Current Manpower</c:v>
                </c:pt>
              </c:strCache>
            </c:strRef>
          </c:tx>
          <c:spPr>
            <a:ln w="22225" cap="rnd">
              <a:solidFill>
                <a:schemeClr val="accent1"/>
              </a:solidFill>
            </a:ln>
            <a:effectLst>
              <a:glow rad="139700">
                <a:schemeClr val="accent1">
                  <a:satMod val="175000"/>
                  <a:alpha val="14000"/>
                </a:schemeClr>
              </a:glow>
            </a:effectLst>
          </c:spPr>
          <c:marker>
            <c:symbol val="none"/>
          </c:marker>
          <c:dLbls>
            <c:dLbl>
              <c:idx val="0"/>
              <c:layout>
                <c:manualLayout>
                  <c:x val="-2.5464788732394366E-2"/>
                  <c:y val="-3.9505899638234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C73-4F81-A97C-C8A56403E728}"/>
                </c:ext>
              </c:extLst>
            </c:dLbl>
            <c:dLbl>
              <c:idx val="10"/>
              <c:layout>
                <c:manualLayout>
                  <c:x val="-2.9220657276995306E-2"/>
                  <c:y val="-4.66936783768976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C73-4F81-A97C-C8A56403E728}"/>
                </c:ext>
              </c:extLst>
            </c:dLbl>
            <c:dLbl>
              <c:idx val="11"/>
              <c:layout>
                <c:manualLayout>
                  <c:x val="-8.5633802816902794E-3"/>
                  <c:y val="7.2146621630798146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C73-4F81-A97C-C8A56403E72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Task3!$A$2:$A$14</c:f>
              <c:strCache>
                <c:ptCount val="13"/>
                <c:pt idx="0">
                  <c:v>9_10</c:v>
                </c:pt>
                <c:pt idx="1">
                  <c:v>10_11</c:v>
                </c:pt>
                <c:pt idx="2">
                  <c:v>11_12</c:v>
                </c:pt>
                <c:pt idx="3">
                  <c:v>12_13</c:v>
                </c:pt>
                <c:pt idx="4">
                  <c:v>13_14</c:v>
                </c:pt>
                <c:pt idx="5">
                  <c:v>14_15</c:v>
                </c:pt>
                <c:pt idx="6">
                  <c:v>15_16</c:v>
                </c:pt>
                <c:pt idx="7">
                  <c:v>16_17</c:v>
                </c:pt>
                <c:pt idx="8">
                  <c:v>17_18</c:v>
                </c:pt>
                <c:pt idx="9">
                  <c:v>18_19</c:v>
                </c:pt>
                <c:pt idx="10">
                  <c:v>19_20</c:v>
                </c:pt>
                <c:pt idx="11">
                  <c:v>20_21</c:v>
                </c:pt>
                <c:pt idx="12">
                  <c:v>Grand Total</c:v>
                </c:pt>
              </c:strCache>
            </c:strRef>
          </c:cat>
          <c:val>
            <c:numRef>
              <c:f>Task3!$B$2:$B$14</c:f>
              <c:numCache>
                <c:formatCode>General</c:formatCode>
                <c:ptCount val="13"/>
                <c:pt idx="0">
                  <c:v>42</c:v>
                </c:pt>
                <c:pt idx="1">
                  <c:v>51</c:v>
                </c:pt>
                <c:pt idx="2">
                  <c:v>59</c:v>
                </c:pt>
                <c:pt idx="3">
                  <c:v>60</c:v>
                </c:pt>
                <c:pt idx="4">
                  <c:v>58</c:v>
                </c:pt>
                <c:pt idx="5">
                  <c:v>60</c:v>
                </c:pt>
                <c:pt idx="6">
                  <c:v>58</c:v>
                </c:pt>
                <c:pt idx="7">
                  <c:v>58</c:v>
                </c:pt>
                <c:pt idx="8">
                  <c:v>58</c:v>
                </c:pt>
                <c:pt idx="9">
                  <c:v>59</c:v>
                </c:pt>
                <c:pt idx="10">
                  <c:v>52</c:v>
                </c:pt>
                <c:pt idx="11">
                  <c:v>27</c:v>
                </c:pt>
                <c:pt idx="12">
                  <c:v>66</c:v>
                </c:pt>
              </c:numCache>
            </c:numRef>
          </c:val>
          <c:smooth val="0"/>
          <c:extLst>
            <c:ext xmlns:c16="http://schemas.microsoft.com/office/drawing/2014/chart" uri="{C3380CC4-5D6E-409C-BE32-E72D297353CC}">
              <c16:uniqueId val="{00000003-4C73-4F81-A97C-C8A56403E728}"/>
            </c:ext>
          </c:extLst>
        </c:ser>
        <c:ser>
          <c:idx val="1"/>
          <c:order val="1"/>
          <c:tx>
            <c:strRef>
              <c:f>Task3!$C$1</c:f>
              <c:strCache>
                <c:ptCount val="1"/>
                <c:pt idx="0">
                  <c:v>Manpower Needed</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Task3!$A$2:$A$14</c:f>
              <c:strCache>
                <c:ptCount val="13"/>
                <c:pt idx="0">
                  <c:v>9_10</c:v>
                </c:pt>
                <c:pt idx="1">
                  <c:v>10_11</c:v>
                </c:pt>
                <c:pt idx="2">
                  <c:v>11_12</c:v>
                </c:pt>
                <c:pt idx="3">
                  <c:v>12_13</c:v>
                </c:pt>
                <c:pt idx="4">
                  <c:v>13_14</c:v>
                </c:pt>
                <c:pt idx="5">
                  <c:v>14_15</c:v>
                </c:pt>
                <c:pt idx="6">
                  <c:v>15_16</c:v>
                </c:pt>
                <c:pt idx="7">
                  <c:v>16_17</c:v>
                </c:pt>
                <c:pt idx="8">
                  <c:v>17_18</c:v>
                </c:pt>
                <c:pt idx="9">
                  <c:v>18_19</c:v>
                </c:pt>
                <c:pt idx="10">
                  <c:v>19_20</c:v>
                </c:pt>
                <c:pt idx="11">
                  <c:v>20_21</c:v>
                </c:pt>
                <c:pt idx="12">
                  <c:v>Grand Total</c:v>
                </c:pt>
              </c:strCache>
            </c:strRef>
          </c:cat>
          <c:val>
            <c:numRef>
              <c:f>Task3!$C$2:$C$14</c:f>
              <c:numCache>
                <c:formatCode>0</c:formatCode>
                <c:ptCount val="13"/>
                <c:pt idx="0">
                  <c:v>50.272727272727273</c:v>
                </c:pt>
                <c:pt idx="1">
                  <c:v>61.045454545454547</c:v>
                </c:pt>
                <c:pt idx="2">
                  <c:v>70.621212121212125</c:v>
                </c:pt>
                <c:pt idx="3">
                  <c:v>71.818181818181813</c:v>
                </c:pt>
                <c:pt idx="4">
                  <c:v>69.424242424242422</c:v>
                </c:pt>
                <c:pt idx="5">
                  <c:v>71.818181818181813</c:v>
                </c:pt>
                <c:pt idx="6">
                  <c:v>69.424242424242422</c:v>
                </c:pt>
                <c:pt idx="7">
                  <c:v>69.424242424242422</c:v>
                </c:pt>
                <c:pt idx="8">
                  <c:v>69.424242424242422</c:v>
                </c:pt>
                <c:pt idx="9">
                  <c:v>70.621212121212125</c:v>
                </c:pt>
                <c:pt idx="10">
                  <c:v>62.242424242424242</c:v>
                </c:pt>
                <c:pt idx="11">
                  <c:v>32.31818181818182</c:v>
                </c:pt>
                <c:pt idx="12">
                  <c:v>79</c:v>
                </c:pt>
              </c:numCache>
            </c:numRef>
          </c:val>
          <c:smooth val="0"/>
          <c:extLst>
            <c:ext xmlns:c16="http://schemas.microsoft.com/office/drawing/2014/chart" uri="{C3380CC4-5D6E-409C-BE32-E72D297353CC}">
              <c16:uniqueId val="{00000004-4C73-4F81-A97C-C8A56403E728}"/>
            </c:ext>
          </c:extLst>
        </c:ser>
        <c:dLbls>
          <c:dLblPos val="t"/>
          <c:showLegendKey val="0"/>
          <c:showVal val="1"/>
          <c:showCatName val="0"/>
          <c:showSerName val="0"/>
          <c:showPercent val="0"/>
          <c:showBubbleSize val="0"/>
        </c:dLbls>
        <c:smooth val="0"/>
        <c:axId val="1715863376"/>
        <c:axId val="1715862960"/>
      </c:lineChart>
      <c:catAx>
        <c:axId val="171586337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bg1">
                        <a:lumMod val="95000"/>
                      </a:schemeClr>
                    </a:solidFill>
                    <a:latin typeface="+mn-lt"/>
                    <a:ea typeface="+mn-ea"/>
                    <a:cs typeface="+mn-cs"/>
                  </a:defRPr>
                </a:pPr>
                <a:r>
                  <a:rPr lang="en-IN">
                    <a:solidFill>
                      <a:schemeClr val="bg1">
                        <a:lumMod val="95000"/>
                      </a:schemeClr>
                    </a:solidFill>
                  </a:rPr>
                  <a:t>Time Bucket</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lumMod val="9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15862960"/>
        <c:crosses val="autoZero"/>
        <c:auto val="1"/>
        <c:lblAlgn val="ctr"/>
        <c:lblOffset val="100"/>
        <c:noMultiLvlLbl val="0"/>
      </c:catAx>
      <c:valAx>
        <c:axId val="171586296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bg1">
                        <a:lumMod val="95000"/>
                      </a:schemeClr>
                    </a:solidFill>
                    <a:latin typeface="+mn-lt"/>
                    <a:ea typeface="+mn-ea"/>
                    <a:cs typeface="+mn-cs"/>
                  </a:defRPr>
                </a:pPr>
                <a:r>
                  <a:rPr lang="en-IN">
                    <a:solidFill>
                      <a:schemeClr val="bg1">
                        <a:lumMod val="95000"/>
                      </a:schemeClr>
                    </a:solidFill>
                  </a:rPr>
                  <a:t>No. of Agents</a:t>
                </a:r>
              </a:p>
            </c:rich>
          </c:tx>
          <c:layout>
            <c:manualLayout>
              <c:xMode val="edge"/>
              <c:yMode val="edge"/>
              <c:x val="9.2400085677433776E-3"/>
              <c:y val="0.38751340292989694"/>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bg1">
                      <a:lumMod val="9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71586337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solidFill>
                  <a:schemeClr val="tx1"/>
                </a:solidFill>
              </a:rPr>
              <a:t>Night Time Agents Required</a:t>
            </a:r>
          </a:p>
        </c:rich>
      </c:tx>
      <c:overlay val="0"/>
      <c:spPr>
        <a:solidFill>
          <a:schemeClr val="accent2">
            <a:lumMod val="40000"/>
            <a:lumOff val="60000"/>
          </a:schemeClr>
        </a:solid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Task4!$B$1</c:f>
              <c:strCache>
                <c:ptCount val="1"/>
                <c:pt idx="0">
                  <c:v>Agents Required</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Task4!$A$2:$A$13</c:f>
              <c:strCache>
                <c:ptCount val="12"/>
                <c:pt idx="0">
                  <c:v>9 PM - 10 PM</c:v>
                </c:pt>
                <c:pt idx="1">
                  <c:v>10 PM - 11 PM</c:v>
                </c:pt>
                <c:pt idx="2">
                  <c:v>11 PM - 12 AM</c:v>
                </c:pt>
                <c:pt idx="3">
                  <c:v>12 AM - 1 AM</c:v>
                </c:pt>
                <c:pt idx="4">
                  <c:v>1 AM - 2 AM</c:v>
                </c:pt>
                <c:pt idx="5">
                  <c:v>2 AM - 3 AM</c:v>
                </c:pt>
                <c:pt idx="6">
                  <c:v>3 AM - 4 AM</c:v>
                </c:pt>
                <c:pt idx="7">
                  <c:v>4 AM - 5 AM</c:v>
                </c:pt>
                <c:pt idx="8">
                  <c:v>5 AM - 6 AM</c:v>
                </c:pt>
                <c:pt idx="9">
                  <c:v>6 AM - 7 AM</c:v>
                </c:pt>
                <c:pt idx="10">
                  <c:v>7 AM - 8 AM</c:v>
                </c:pt>
                <c:pt idx="11">
                  <c:v>8 AM - 9 AM</c:v>
                </c:pt>
              </c:strCache>
            </c:strRef>
          </c:cat>
          <c:val>
            <c:numRef>
              <c:f>Task4!$B$2:$B$13</c:f>
              <c:numCache>
                <c:formatCode>0</c:formatCode>
                <c:ptCount val="12"/>
                <c:pt idx="0">
                  <c:v>7.5199891323851933</c:v>
                </c:pt>
                <c:pt idx="1">
                  <c:v>7.5199891323851933</c:v>
                </c:pt>
                <c:pt idx="2">
                  <c:v>5.0133260882567949</c:v>
                </c:pt>
                <c:pt idx="3">
                  <c:v>5.0133260882567949</c:v>
                </c:pt>
                <c:pt idx="4">
                  <c:v>2.5066630441283975</c:v>
                </c:pt>
                <c:pt idx="5">
                  <c:v>2.5066630441283975</c:v>
                </c:pt>
                <c:pt idx="6">
                  <c:v>2.5066630441283975</c:v>
                </c:pt>
                <c:pt idx="7">
                  <c:v>2.5066630441283975</c:v>
                </c:pt>
                <c:pt idx="8">
                  <c:v>7.5199891323851933</c:v>
                </c:pt>
                <c:pt idx="9">
                  <c:v>10.02665217651359</c:v>
                </c:pt>
                <c:pt idx="10">
                  <c:v>10.02665217651359</c:v>
                </c:pt>
                <c:pt idx="11">
                  <c:v>12.533315220641986</c:v>
                </c:pt>
              </c:numCache>
            </c:numRef>
          </c:val>
          <c:smooth val="0"/>
          <c:extLst>
            <c:ext xmlns:c16="http://schemas.microsoft.com/office/drawing/2014/chart" uri="{C3380CC4-5D6E-409C-BE32-E72D297353CC}">
              <c16:uniqueId val="{00000000-703D-4B7C-A1DE-5FAB0A36AE30}"/>
            </c:ext>
          </c:extLst>
        </c:ser>
        <c:dLbls>
          <c:dLblPos val="t"/>
          <c:showLegendKey val="0"/>
          <c:showVal val="1"/>
          <c:showCatName val="0"/>
          <c:showSerName val="0"/>
          <c:showPercent val="0"/>
          <c:showBubbleSize val="0"/>
        </c:dLbls>
        <c:smooth val="0"/>
        <c:axId val="507206447"/>
        <c:axId val="507208111"/>
      </c:lineChart>
      <c:catAx>
        <c:axId val="507206447"/>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rgbClr val="FFFF00"/>
                    </a:solidFill>
                    <a:latin typeface="+mn-lt"/>
                    <a:ea typeface="+mn-ea"/>
                    <a:cs typeface="+mn-cs"/>
                  </a:defRPr>
                </a:pPr>
                <a:r>
                  <a:rPr lang="en-IN" sz="1000">
                    <a:solidFill>
                      <a:srgbClr val="FFFF00"/>
                    </a:solidFill>
                  </a:rPr>
                  <a:t>Time Bucket</a:t>
                </a:r>
              </a:p>
            </c:rich>
          </c:tx>
          <c:overlay val="0"/>
          <c:spPr>
            <a:noFill/>
            <a:ln>
              <a:noFill/>
            </a:ln>
            <a:effectLst/>
          </c:spPr>
          <c:txPr>
            <a:bodyPr rot="0" spcFirstLastPara="1" vertOverflow="ellipsis" vert="horz" wrap="square" anchor="ctr" anchorCtr="1"/>
            <a:lstStyle/>
            <a:p>
              <a:pPr>
                <a:defRPr sz="900" b="1" i="0" u="none" strike="noStrike" kern="1200" baseline="0">
                  <a:solidFill>
                    <a:srgbClr val="FFFF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mn-lt"/>
                <a:ea typeface="+mn-ea"/>
                <a:cs typeface="+mn-cs"/>
              </a:defRPr>
            </a:pPr>
            <a:endParaRPr lang="en-US"/>
          </a:p>
        </c:txPr>
        <c:crossAx val="507208111"/>
        <c:crosses val="autoZero"/>
        <c:auto val="1"/>
        <c:lblAlgn val="ctr"/>
        <c:lblOffset val="100"/>
        <c:noMultiLvlLbl val="0"/>
      </c:catAx>
      <c:valAx>
        <c:axId val="50720811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rgbClr val="FFFF00"/>
                    </a:solidFill>
                    <a:latin typeface="+mn-lt"/>
                    <a:ea typeface="+mn-ea"/>
                    <a:cs typeface="+mn-cs"/>
                  </a:defRPr>
                </a:pPr>
                <a:r>
                  <a:rPr lang="en-IN" sz="1000">
                    <a:solidFill>
                      <a:srgbClr val="FFFF00"/>
                    </a:solidFill>
                  </a:rPr>
                  <a:t>Agents Required</a:t>
                </a:r>
              </a:p>
            </c:rich>
          </c:tx>
          <c:overlay val="0"/>
          <c:spPr>
            <a:noFill/>
            <a:ln>
              <a:noFill/>
            </a:ln>
            <a:effectLst/>
          </c:spPr>
          <c:txPr>
            <a:bodyPr rot="-5400000" spcFirstLastPara="1" vertOverflow="ellipsis" vert="horz" wrap="square" anchor="ctr" anchorCtr="1"/>
            <a:lstStyle/>
            <a:p>
              <a:pPr>
                <a:defRPr sz="900" b="1" i="0" u="none" strike="noStrike" kern="1200" baseline="0">
                  <a:solidFill>
                    <a:srgbClr val="FFFF00"/>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5072064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2BCFE-B578-4A84-9028-1D7188007C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DD35B7-F418-4B39-8A92-176EF34760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CB888B-CFA7-41AD-AC41-ABC0BC52488B}"/>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6F67F525-DAA0-4F26-A2C6-5BB3EB4E1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54FB6A-3E3C-42E5-8A65-2B070568095C}"/>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373251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8421-FE72-48AE-9971-23D64B018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D33D4E-5EAE-4F37-826E-2523A0DAD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34B43-CD8A-4E06-BAAE-219E8D68D699}"/>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3917B8B5-D28B-4B69-BA62-22AF87086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0494B-B1AF-4F9B-B292-C4192B206E48}"/>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333420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7A972F-7541-4490-BC20-F2146C86BA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D107EF-BC86-488B-9FCE-C91E09B96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CD6EB-69BF-4513-B0CA-3905F9A9FF9F}"/>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2C91DF55-3EE0-4974-AFD2-D427996685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C9F09E-F024-4C91-85C9-9693674BA2C7}"/>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85943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3A83-CE22-41A3-8E26-A76974E8AA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0EBE1C-E9C7-4205-913A-20BAFE8B4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5F84D-E0C5-45AA-AFE9-521DC8005834}"/>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27B82C58-5A0B-4F2C-999C-64FFD0744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127EC-79B8-4E20-BE6F-B4CDD4E01197}"/>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1577121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67B2-0C5A-4566-BDB6-95163BAFE8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6A88D8-93BB-4F93-9A82-709E0D9AD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3B5A6-276C-4D70-A4F4-97B868928A38}"/>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8FA9832B-2D51-4A95-9E31-6B51108ACF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5B237A-0BDC-407E-B203-C8EF42CF8C27}"/>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56824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9C65-8FAC-443E-8D9C-F1FD9B6A0C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6F6FE5-7F7A-446B-A188-5EEC56481A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581760D-979B-4697-912C-C0F0D8292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EBF73C-ADA8-4815-8600-9E34D1A5604E}"/>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6" name="Footer Placeholder 5">
            <a:extLst>
              <a:ext uri="{FF2B5EF4-FFF2-40B4-BE49-F238E27FC236}">
                <a16:creationId xmlns:a16="http://schemas.microsoft.com/office/drawing/2014/main" id="{44AEB56B-311B-42BD-A261-03B8284FCD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67131-48D8-454A-A65E-3FC467C8BB8D}"/>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2470637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DD9B-F419-47CE-8A7F-903811EB4A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B8117-1DA2-4D81-814E-B7931F27D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6984FE-2A2D-4307-9776-243592D0C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B3A2E7-F91F-427A-A6C8-06A7F62396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0C0A70-64B7-4F0B-A2B2-9A0FDD60D0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7BA10F-E43E-4528-9A4F-EFE41D9097F0}"/>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8" name="Footer Placeholder 7">
            <a:extLst>
              <a:ext uri="{FF2B5EF4-FFF2-40B4-BE49-F238E27FC236}">
                <a16:creationId xmlns:a16="http://schemas.microsoft.com/office/drawing/2014/main" id="{CD2DD721-D6E5-4F8A-9459-DFCEFABCC5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331D5D-C111-4092-856C-E8246DDC88B5}"/>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339866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BEDDF-3825-47DA-8AB3-F0DD934D4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DC43414-4BFA-454C-AF74-CD55D2EFA41A}"/>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4" name="Footer Placeholder 3">
            <a:extLst>
              <a:ext uri="{FF2B5EF4-FFF2-40B4-BE49-F238E27FC236}">
                <a16:creationId xmlns:a16="http://schemas.microsoft.com/office/drawing/2014/main" id="{7CF282AD-59BF-4317-9D63-057E746B71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BE6AF3-02F1-49AA-B3B9-4F30782E9AEA}"/>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429243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54F06E-AEA6-4003-B62E-D387E7336970}"/>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3" name="Footer Placeholder 2">
            <a:extLst>
              <a:ext uri="{FF2B5EF4-FFF2-40B4-BE49-F238E27FC236}">
                <a16:creationId xmlns:a16="http://schemas.microsoft.com/office/drawing/2014/main" id="{1DFB26B0-4DB6-421A-A9D4-B102D6C55C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8FCC32-10D8-4C97-AACF-B4AEE9F4B490}"/>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386585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5AD6-FC63-4AC7-8828-E527378FE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18557A-3074-4C98-89EC-CF44055FB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9DB8FC-CB84-4888-8709-29B9842CD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AD52E-8982-46C8-822B-4BD0983B2D02}"/>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6" name="Footer Placeholder 5">
            <a:extLst>
              <a:ext uri="{FF2B5EF4-FFF2-40B4-BE49-F238E27FC236}">
                <a16:creationId xmlns:a16="http://schemas.microsoft.com/office/drawing/2014/main" id="{A1F4DDC9-1450-487A-9613-3BCEF12E7E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BF2168-DF4C-48F1-9533-3D9630703463}"/>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79992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3F89-BE5B-4262-8DFF-09D538414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8B9D89-CBDD-4321-9923-750868D90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5B50CA-E857-40CB-A63C-39A614C20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5E483-1EEA-4F14-9E61-3BE4146D6816}"/>
              </a:ext>
            </a:extLst>
          </p:cNvPr>
          <p:cNvSpPr>
            <a:spLocks noGrp="1"/>
          </p:cNvSpPr>
          <p:nvPr>
            <p:ph type="dt" sz="half" idx="10"/>
          </p:nvPr>
        </p:nvSpPr>
        <p:spPr/>
        <p:txBody>
          <a:bodyPr/>
          <a:lstStyle/>
          <a:p>
            <a:fld id="{F849E6B9-35A5-4654-ACA6-6ADD6C1527CB}" type="datetimeFigureOut">
              <a:rPr lang="en-IN" smtClean="0"/>
              <a:t>03-09-2024</a:t>
            </a:fld>
            <a:endParaRPr lang="en-IN"/>
          </a:p>
        </p:txBody>
      </p:sp>
      <p:sp>
        <p:nvSpPr>
          <p:cNvPr id="6" name="Footer Placeholder 5">
            <a:extLst>
              <a:ext uri="{FF2B5EF4-FFF2-40B4-BE49-F238E27FC236}">
                <a16:creationId xmlns:a16="http://schemas.microsoft.com/office/drawing/2014/main" id="{CF265BEB-D4A5-48FF-993A-2B7F5EF9AA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95C8C-77AB-4460-AD3B-22139693D4E9}"/>
              </a:ext>
            </a:extLst>
          </p:cNvPr>
          <p:cNvSpPr>
            <a:spLocks noGrp="1"/>
          </p:cNvSpPr>
          <p:nvPr>
            <p:ph type="sldNum" sz="quarter" idx="12"/>
          </p:nvPr>
        </p:nvSpPr>
        <p:spPr/>
        <p:txBody>
          <a:bodyPr/>
          <a:lstStyle/>
          <a:p>
            <a:fld id="{1F9678D1-204A-40E4-A6CA-F3113B9D1E83}" type="slidenum">
              <a:rPr lang="en-IN" smtClean="0"/>
              <a:t>‹#›</a:t>
            </a:fld>
            <a:endParaRPr lang="en-IN"/>
          </a:p>
        </p:txBody>
      </p:sp>
    </p:spTree>
    <p:extLst>
      <p:ext uri="{BB962C8B-B14F-4D97-AF65-F5344CB8AC3E}">
        <p14:creationId xmlns:p14="http://schemas.microsoft.com/office/powerpoint/2010/main" val="56091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41D636-508B-4930-93F8-3401046E98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4F5F73-76A2-4D43-943A-64A4EDFA6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1C201E-569C-4D0F-870B-D15037A246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9E6B9-35A5-4654-ACA6-6ADD6C1527CB}" type="datetimeFigureOut">
              <a:rPr lang="en-IN" smtClean="0"/>
              <a:t>03-09-2024</a:t>
            </a:fld>
            <a:endParaRPr lang="en-IN"/>
          </a:p>
        </p:txBody>
      </p:sp>
      <p:sp>
        <p:nvSpPr>
          <p:cNvPr id="5" name="Footer Placeholder 4">
            <a:extLst>
              <a:ext uri="{FF2B5EF4-FFF2-40B4-BE49-F238E27FC236}">
                <a16:creationId xmlns:a16="http://schemas.microsoft.com/office/drawing/2014/main" id="{7EDBE095-BD37-47FC-981C-F64E691E3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D6DFB3-A7D8-489E-B689-C6D105D4D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678D1-204A-40E4-A6CA-F3113B9D1E83}" type="slidenum">
              <a:rPr lang="en-IN" smtClean="0"/>
              <a:t>‹#›</a:t>
            </a:fld>
            <a:endParaRPr lang="en-IN"/>
          </a:p>
        </p:txBody>
      </p:sp>
    </p:spTree>
    <p:extLst>
      <p:ext uri="{BB962C8B-B14F-4D97-AF65-F5344CB8AC3E}">
        <p14:creationId xmlns:p14="http://schemas.microsoft.com/office/powerpoint/2010/main" val="3411133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hyperlink" Target="https://docs.google.com/spreadsheets/d/1J5r7xogw0dKeUsEGHULyzlvar7d4eCA1/edit?usp=sharing&amp;ouid=103027981944924775198&amp;rtpof=true&amp;sd=tr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FE0A4D-6BBC-4084-A60E-05F07BBE3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CDC6714C-DF19-4AA3-83D3-FAB89F716F22}"/>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4683297" y="4356651"/>
            <a:ext cx="3779561" cy="1871662"/>
          </a:xfrm>
          <a:prstGeom prst="ellipse">
            <a:avLst/>
          </a:prstGeom>
          <a:ln>
            <a:noFill/>
          </a:ln>
          <a:effectLst>
            <a:softEdge rad="112500"/>
          </a:effectLst>
        </p:spPr>
      </p:pic>
      <p:sp>
        <p:nvSpPr>
          <p:cNvPr id="8" name="TextBox 7">
            <a:extLst>
              <a:ext uri="{FF2B5EF4-FFF2-40B4-BE49-F238E27FC236}">
                <a16:creationId xmlns:a16="http://schemas.microsoft.com/office/drawing/2014/main" id="{B1D4E89B-BFC4-42FF-95E5-DB4BC7D9D41F}"/>
              </a:ext>
            </a:extLst>
          </p:cNvPr>
          <p:cNvSpPr txBox="1"/>
          <p:nvPr/>
        </p:nvSpPr>
        <p:spPr>
          <a:xfrm>
            <a:off x="8462858" y="6228313"/>
            <a:ext cx="3609872" cy="461665"/>
          </a:xfrm>
          <a:prstGeom prst="rect">
            <a:avLst/>
          </a:prstGeom>
          <a:noFill/>
        </p:spPr>
        <p:txBody>
          <a:bodyPr wrap="square" rtlCol="0">
            <a:spAutoFit/>
          </a:bodyPr>
          <a:lstStyle/>
          <a:p>
            <a:r>
              <a:rPr lang="en-US" sz="2400" b="1" dirty="0">
                <a:highlight>
                  <a:srgbClr val="FFFF00"/>
                </a:highlight>
                <a:latin typeface="Algerian" panose="04020705040A02060702" pitchFamily="82" charset="0"/>
              </a:rPr>
              <a:t>-Mainak Mukherjee</a:t>
            </a:r>
            <a:endParaRPr lang="en-IN" sz="2400" b="1" dirty="0">
              <a:highlight>
                <a:srgbClr val="FFFF00"/>
              </a:highlight>
              <a:latin typeface="Algerian" panose="04020705040A02060702" pitchFamily="82" charset="0"/>
            </a:endParaRPr>
          </a:p>
        </p:txBody>
      </p:sp>
    </p:spTree>
    <p:extLst>
      <p:ext uri="{BB962C8B-B14F-4D97-AF65-F5344CB8AC3E}">
        <p14:creationId xmlns:p14="http://schemas.microsoft.com/office/powerpoint/2010/main" val="216213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8804D6-6A52-4A8C-BA8A-FEC7A985C27B}"/>
              </a:ext>
            </a:extLst>
          </p:cNvPr>
          <p:cNvSpPr txBox="1"/>
          <p:nvPr/>
        </p:nvSpPr>
        <p:spPr>
          <a:xfrm>
            <a:off x="2160104" y="410817"/>
            <a:ext cx="7871792" cy="707886"/>
          </a:xfrm>
          <a:prstGeom prst="rect">
            <a:avLst/>
          </a:prstGeom>
          <a:noFill/>
        </p:spPr>
        <p:txBody>
          <a:bodyPr wrap="square" rtlCol="0">
            <a:spAutoFit/>
          </a:bodyPr>
          <a:lstStyle/>
          <a:p>
            <a:r>
              <a:rPr lang="en-IN" sz="4000" b="1" i="0" dirty="0">
                <a:solidFill>
                  <a:schemeClr val="accent6">
                    <a:lumMod val="60000"/>
                    <a:lumOff val="40000"/>
                  </a:schemeClr>
                </a:solidFill>
                <a:effectLst/>
                <a:latin typeface="Algerian" panose="04020705040A02060702" pitchFamily="82" charset="0"/>
              </a:rPr>
              <a:t>-: Average Call Duration :-</a:t>
            </a:r>
            <a:endParaRPr lang="en-IN" sz="4000" dirty="0">
              <a:solidFill>
                <a:schemeClr val="accent6">
                  <a:lumMod val="60000"/>
                  <a:lumOff val="40000"/>
                </a:schemeClr>
              </a:solidFill>
              <a:latin typeface="Algerian" panose="04020705040A02060702" pitchFamily="82" charset="0"/>
            </a:endParaRPr>
          </a:p>
        </p:txBody>
      </p:sp>
      <p:graphicFrame>
        <p:nvGraphicFramePr>
          <p:cNvPr id="5" name="Chart 4">
            <a:extLst>
              <a:ext uri="{FF2B5EF4-FFF2-40B4-BE49-F238E27FC236}">
                <a16:creationId xmlns:a16="http://schemas.microsoft.com/office/drawing/2014/main" id="{9B77F37F-1E99-4C5A-A783-2AD67AD1C3B4}"/>
              </a:ext>
            </a:extLst>
          </p:cNvPr>
          <p:cNvGraphicFramePr>
            <a:graphicFrameLocks/>
          </p:cNvGraphicFramePr>
          <p:nvPr>
            <p:extLst>
              <p:ext uri="{D42A27DB-BD31-4B8C-83A1-F6EECF244321}">
                <p14:modId xmlns:p14="http://schemas.microsoft.com/office/powerpoint/2010/main" val="1746397187"/>
              </p:ext>
            </p:extLst>
          </p:nvPr>
        </p:nvGraphicFramePr>
        <p:xfrm>
          <a:off x="1278834" y="1497496"/>
          <a:ext cx="9634331" cy="50490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999326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5E33B1-8E18-4CDA-B449-8CB121E544BC}"/>
              </a:ext>
            </a:extLst>
          </p:cNvPr>
          <p:cNvSpPr txBox="1"/>
          <p:nvPr/>
        </p:nvSpPr>
        <p:spPr>
          <a:xfrm>
            <a:off x="2584173" y="298174"/>
            <a:ext cx="7023653" cy="707886"/>
          </a:xfrm>
          <a:prstGeom prst="rect">
            <a:avLst/>
          </a:prstGeom>
          <a:noFill/>
        </p:spPr>
        <p:txBody>
          <a:bodyPr wrap="square" rtlCol="0">
            <a:spAutoFit/>
          </a:bodyPr>
          <a:lstStyle/>
          <a:p>
            <a:r>
              <a:rPr lang="en-IN" sz="4000" b="1" i="0" dirty="0">
                <a:solidFill>
                  <a:schemeClr val="accent6">
                    <a:lumMod val="60000"/>
                    <a:lumOff val="40000"/>
                  </a:schemeClr>
                </a:solidFill>
                <a:effectLst/>
                <a:latin typeface="Algerian" panose="04020705040A02060702" pitchFamily="82" charset="0"/>
              </a:rPr>
              <a:t>-: Call Volume Analysis :-</a:t>
            </a:r>
            <a:endParaRPr lang="en-IN" sz="4000" dirty="0">
              <a:solidFill>
                <a:schemeClr val="accent6">
                  <a:lumMod val="60000"/>
                  <a:lumOff val="40000"/>
                </a:schemeClr>
              </a:solidFill>
              <a:latin typeface="Algerian" panose="04020705040A02060702" pitchFamily="82" charset="0"/>
            </a:endParaRPr>
          </a:p>
        </p:txBody>
      </p:sp>
      <p:graphicFrame>
        <p:nvGraphicFramePr>
          <p:cNvPr id="5" name="Chart 4">
            <a:extLst>
              <a:ext uri="{FF2B5EF4-FFF2-40B4-BE49-F238E27FC236}">
                <a16:creationId xmlns:a16="http://schemas.microsoft.com/office/drawing/2014/main" id="{39FC5B54-E763-4D78-B1B6-951D1722B432}"/>
              </a:ext>
            </a:extLst>
          </p:cNvPr>
          <p:cNvGraphicFramePr>
            <a:graphicFrameLocks/>
          </p:cNvGraphicFramePr>
          <p:nvPr>
            <p:extLst>
              <p:ext uri="{D42A27DB-BD31-4B8C-83A1-F6EECF244321}">
                <p14:modId xmlns:p14="http://schemas.microsoft.com/office/powerpoint/2010/main" val="2438728649"/>
              </p:ext>
            </p:extLst>
          </p:nvPr>
        </p:nvGraphicFramePr>
        <p:xfrm>
          <a:off x="1007165" y="1219200"/>
          <a:ext cx="10177669" cy="534062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331836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255105-026F-42DF-96DB-DDBFA7523D2E}"/>
              </a:ext>
            </a:extLst>
          </p:cNvPr>
          <p:cNvSpPr txBox="1"/>
          <p:nvPr/>
        </p:nvSpPr>
        <p:spPr>
          <a:xfrm>
            <a:off x="2869095" y="258417"/>
            <a:ext cx="6453810" cy="707886"/>
          </a:xfrm>
          <a:prstGeom prst="rect">
            <a:avLst/>
          </a:prstGeom>
          <a:noFill/>
        </p:spPr>
        <p:txBody>
          <a:bodyPr wrap="square" rtlCol="0">
            <a:spAutoFit/>
          </a:bodyPr>
          <a:lstStyle/>
          <a:p>
            <a:r>
              <a:rPr lang="en-IN" sz="4000" b="1" i="0" dirty="0">
                <a:solidFill>
                  <a:schemeClr val="accent6">
                    <a:lumMod val="60000"/>
                    <a:lumOff val="40000"/>
                  </a:schemeClr>
                </a:solidFill>
                <a:effectLst/>
                <a:latin typeface="Algerian" panose="04020705040A02060702" pitchFamily="82" charset="0"/>
              </a:rPr>
              <a:t>-: Manpower Planning :-</a:t>
            </a:r>
            <a:endParaRPr lang="en-IN" sz="4000" dirty="0">
              <a:solidFill>
                <a:schemeClr val="accent6">
                  <a:lumMod val="60000"/>
                  <a:lumOff val="4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300E1834-291C-46C5-B8EB-73019B3EC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88" y="1821345"/>
            <a:ext cx="3590925" cy="3900279"/>
          </a:xfrm>
          <a:prstGeom prst="rect">
            <a:avLst/>
          </a:prstGeom>
        </p:spPr>
      </p:pic>
      <p:graphicFrame>
        <p:nvGraphicFramePr>
          <p:cNvPr id="7" name="Chart 6">
            <a:extLst>
              <a:ext uri="{FF2B5EF4-FFF2-40B4-BE49-F238E27FC236}">
                <a16:creationId xmlns:a16="http://schemas.microsoft.com/office/drawing/2014/main" id="{8FB59EA6-4207-409B-9029-2FE0318F9002}"/>
              </a:ext>
            </a:extLst>
          </p:cNvPr>
          <p:cNvGraphicFramePr>
            <a:graphicFrameLocks/>
          </p:cNvGraphicFramePr>
          <p:nvPr>
            <p:extLst>
              <p:ext uri="{D42A27DB-BD31-4B8C-83A1-F6EECF244321}">
                <p14:modId xmlns:p14="http://schemas.microsoft.com/office/powerpoint/2010/main" val="1199870253"/>
              </p:ext>
            </p:extLst>
          </p:nvPr>
        </p:nvGraphicFramePr>
        <p:xfrm>
          <a:off x="4320622" y="1248188"/>
          <a:ext cx="7420390" cy="50465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9021735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BCF226-5792-4E92-82B9-58BF3DB6F6D5}"/>
              </a:ext>
            </a:extLst>
          </p:cNvPr>
          <p:cNvSpPr txBox="1"/>
          <p:nvPr/>
        </p:nvSpPr>
        <p:spPr>
          <a:xfrm>
            <a:off x="1285460" y="218660"/>
            <a:ext cx="9621079" cy="707886"/>
          </a:xfrm>
          <a:prstGeom prst="rect">
            <a:avLst/>
          </a:prstGeom>
          <a:noFill/>
        </p:spPr>
        <p:txBody>
          <a:bodyPr wrap="square" rtlCol="0">
            <a:spAutoFit/>
          </a:bodyPr>
          <a:lstStyle/>
          <a:p>
            <a:r>
              <a:rPr lang="en-IN" sz="4000" b="1" i="0" dirty="0">
                <a:solidFill>
                  <a:schemeClr val="accent6">
                    <a:lumMod val="60000"/>
                    <a:lumOff val="40000"/>
                  </a:schemeClr>
                </a:solidFill>
                <a:effectLst/>
                <a:latin typeface="Algerian" panose="04020705040A02060702" pitchFamily="82" charset="0"/>
              </a:rPr>
              <a:t>-: Night Shift Manpower Planning :-</a:t>
            </a:r>
            <a:endParaRPr lang="en-IN" sz="4000" dirty="0">
              <a:solidFill>
                <a:schemeClr val="accent6">
                  <a:lumMod val="60000"/>
                  <a:lumOff val="40000"/>
                </a:schemeClr>
              </a:solidFill>
              <a:latin typeface="Algerian" panose="04020705040A02060702" pitchFamily="82" charset="0"/>
            </a:endParaRPr>
          </a:p>
        </p:txBody>
      </p:sp>
      <p:pic>
        <p:nvPicPr>
          <p:cNvPr id="6" name="Picture 5">
            <a:extLst>
              <a:ext uri="{FF2B5EF4-FFF2-40B4-BE49-F238E27FC236}">
                <a16:creationId xmlns:a16="http://schemas.microsoft.com/office/drawing/2014/main" id="{5E864DD2-3F00-4371-A4EC-2F7A8D8DCA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732" y="2073860"/>
            <a:ext cx="2608816" cy="3445565"/>
          </a:xfrm>
          <a:prstGeom prst="rect">
            <a:avLst/>
          </a:prstGeom>
        </p:spPr>
      </p:pic>
      <p:graphicFrame>
        <p:nvGraphicFramePr>
          <p:cNvPr id="7" name="Chart 6">
            <a:extLst>
              <a:ext uri="{FF2B5EF4-FFF2-40B4-BE49-F238E27FC236}">
                <a16:creationId xmlns:a16="http://schemas.microsoft.com/office/drawing/2014/main" id="{F66B8A84-B09F-45E9-9DDA-30775B196F2B}"/>
              </a:ext>
            </a:extLst>
          </p:cNvPr>
          <p:cNvGraphicFramePr>
            <a:graphicFrameLocks/>
          </p:cNvGraphicFramePr>
          <p:nvPr>
            <p:extLst>
              <p:ext uri="{D42A27DB-BD31-4B8C-83A1-F6EECF244321}">
                <p14:modId xmlns:p14="http://schemas.microsoft.com/office/powerpoint/2010/main" val="508623471"/>
              </p:ext>
            </p:extLst>
          </p:nvPr>
        </p:nvGraphicFramePr>
        <p:xfrm>
          <a:off x="3723861" y="1590050"/>
          <a:ext cx="7644642" cy="44131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932857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887CB0-C159-41D3-B3F3-512CB4F9FA51}"/>
              </a:ext>
            </a:extLst>
          </p:cNvPr>
          <p:cNvSpPr txBox="1"/>
          <p:nvPr/>
        </p:nvSpPr>
        <p:spPr>
          <a:xfrm>
            <a:off x="4580435" y="171730"/>
            <a:ext cx="3031129" cy="707886"/>
          </a:xfrm>
          <a:prstGeom prst="rect">
            <a:avLst/>
          </a:prstGeom>
          <a:noFill/>
        </p:spPr>
        <p:txBody>
          <a:bodyPr wrap="square" rtlCol="0">
            <a:spAutoFit/>
          </a:bodyPr>
          <a:lstStyle/>
          <a:p>
            <a:pPr algn="ctr"/>
            <a:r>
              <a:rPr lang="en-US" sz="4000" b="1" u="sng" dirty="0">
                <a:solidFill>
                  <a:schemeClr val="bg1"/>
                </a:solidFill>
              </a:rPr>
              <a:t>Conclusion</a:t>
            </a:r>
            <a:endParaRPr lang="en-IN" sz="4000" b="1" u="sng" dirty="0">
              <a:solidFill>
                <a:schemeClr val="bg1"/>
              </a:solidFill>
            </a:endParaRPr>
          </a:p>
        </p:txBody>
      </p:sp>
      <p:sp>
        <p:nvSpPr>
          <p:cNvPr id="5" name="TextBox 4">
            <a:extLst>
              <a:ext uri="{FF2B5EF4-FFF2-40B4-BE49-F238E27FC236}">
                <a16:creationId xmlns:a16="http://schemas.microsoft.com/office/drawing/2014/main" id="{53A12B47-6FAB-40FB-AE41-D367C3BF691A}"/>
              </a:ext>
            </a:extLst>
          </p:cNvPr>
          <p:cNvSpPr txBox="1"/>
          <p:nvPr/>
        </p:nvSpPr>
        <p:spPr>
          <a:xfrm>
            <a:off x="536713" y="879616"/>
            <a:ext cx="11118574" cy="600164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 this project, I examined the dataset of incoming calls received by agents and assessed various aspects of their performance and workload. I took into account factors such as agent work schedules, unplanned leaves, working hours, time spent on calls, and other job-related tasks.</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From the analysis, I discovered that the average call duration differed across various time slots, with certain periods showing longer call times than others. I also noted the pattern of incoming calls across these time slots, identifying specific periods with a higher call volume.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To enhance customer satisfaction and decrease the abandonment rate, I proposed a manpower strategy aimed at ensuring at least 90 out of every 100 calls are answered. Based on the current and target abandonment rates, I calculated the minimum number of agents required in each time slot to achieve this objective.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Taking into account the agents' working hours, time occupied on calls, and other duties, I estimated the number of agents necessary for each time slot. I also included extra time needed for tasks like uploading call data. The suggested manpower plan aimed to allocate a sufficient number of agents to each time slot to manage the workload effectively and lower the abandonment rate.</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Additionally, I identified the occurrence of calls during nighttime and determined the manpower needed to handle these calls. It was found that 22 unique agents were required to manage the night shift calls.</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Overall, this project offered valuable insights into agent performance, call patterns, and manpower planning. By adopting the proposed manpower strategy, the organization can enhance customer service, reduce the abandonment rate, and ensure effective use of agent resources.</a:t>
            </a:r>
          </a:p>
          <a:p>
            <a:endParaRPr lang="en-IN" sz="1600" dirty="0">
              <a:solidFill>
                <a:schemeClr val="bg1"/>
              </a:solidFill>
            </a:endParaRPr>
          </a:p>
        </p:txBody>
      </p:sp>
    </p:spTree>
    <p:extLst>
      <p:ext uri="{BB962C8B-B14F-4D97-AF65-F5344CB8AC3E}">
        <p14:creationId xmlns:p14="http://schemas.microsoft.com/office/powerpoint/2010/main" val="35664314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A9E270-A55C-4C56-8C07-DE4160C700FC}"/>
              </a:ext>
            </a:extLst>
          </p:cNvPr>
          <p:cNvPicPr>
            <a:picLocks noChangeAspect="1"/>
          </p:cNvPicPr>
          <p:nvPr/>
        </p:nvPicPr>
        <p:blipFill>
          <a:blip r:embed="rId3">
            <a:alphaModFix amt="85000"/>
            <a:biLevel thresh="50000"/>
            <a:extLst>
              <a:ext uri="{28A0092B-C50C-407E-A947-70E740481C1C}">
                <a14:useLocalDpi xmlns:a14="http://schemas.microsoft.com/office/drawing/2010/main" val="0"/>
              </a:ext>
            </a:extLst>
          </a:blip>
          <a:stretch>
            <a:fillRect/>
          </a:stretch>
        </p:blipFill>
        <p:spPr>
          <a:xfrm>
            <a:off x="5579165" y="0"/>
            <a:ext cx="6612835" cy="6858000"/>
          </a:xfrm>
          <a:prstGeom prst="rect">
            <a:avLst/>
          </a:prstGeom>
        </p:spPr>
      </p:pic>
      <p:sp>
        <p:nvSpPr>
          <p:cNvPr id="2" name="TextBox 1">
            <a:extLst>
              <a:ext uri="{FF2B5EF4-FFF2-40B4-BE49-F238E27FC236}">
                <a16:creationId xmlns:a16="http://schemas.microsoft.com/office/drawing/2014/main" id="{C94859FA-17FD-4E7F-B5DD-72B2ABF2F57D}"/>
              </a:ext>
            </a:extLst>
          </p:cNvPr>
          <p:cNvSpPr txBox="1"/>
          <p:nvPr/>
        </p:nvSpPr>
        <p:spPr>
          <a:xfrm>
            <a:off x="622852" y="2292625"/>
            <a:ext cx="4691270" cy="1754326"/>
          </a:xfrm>
          <a:prstGeom prst="rect">
            <a:avLst/>
          </a:prstGeom>
          <a:noFill/>
        </p:spPr>
        <p:txBody>
          <a:bodyPr wrap="square" rtlCol="0">
            <a:spAutoFit/>
          </a:bodyPr>
          <a:lstStyle/>
          <a:p>
            <a:pPr algn="ctr"/>
            <a:r>
              <a:rPr lang="en-US" dirty="0">
                <a:highlight>
                  <a:srgbClr val="FFFF00"/>
                </a:highlight>
              </a:rPr>
              <a:t>Project File Drive Link:-</a:t>
            </a:r>
          </a:p>
          <a:p>
            <a:endParaRPr lang="en-US" dirty="0">
              <a:highlight>
                <a:srgbClr val="FFFF00"/>
              </a:highlight>
            </a:endParaRPr>
          </a:p>
          <a:p>
            <a:r>
              <a:rPr lang="en-IN" dirty="0">
                <a:highlight>
                  <a:srgbClr val="C0C0C0"/>
                </a:highlight>
                <a:hlinkClick r:id="rId4"/>
              </a:rPr>
              <a:t>https://docs.google.com/spreadsheets/d/1J5r7xogw0dKeUsEGHULyzlvar7d4eCA1/edit?usp=sharing&amp;ouid=103027981944924775198&amp;rtpof=true&amp;sd=true</a:t>
            </a:r>
            <a:endParaRPr lang="en-IN" dirty="0">
              <a:highlight>
                <a:srgbClr val="C0C0C0"/>
              </a:highlight>
            </a:endParaRPr>
          </a:p>
        </p:txBody>
      </p:sp>
    </p:spTree>
    <p:extLst>
      <p:ext uri="{BB962C8B-B14F-4D97-AF65-F5344CB8AC3E}">
        <p14:creationId xmlns:p14="http://schemas.microsoft.com/office/powerpoint/2010/main" val="35872855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94323-0CAA-4C1B-9CBF-29EE98D5C377}"/>
              </a:ext>
            </a:extLst>
          </p:cNvPr>
          <p:cNvSpPr txBox="1"/>
          <p:nvPr/>
        </p:nvSpPr>
        <p:spPr>
          <a:xfrm>
            <a:off x="3700975" y="317504"/>
            <a:ext cx="4790048" cy="707886"/>
          </a:xfrm>
          <a:prstGeom prst="rect">
            <a:avLst/>
          </a:prstGeom>
          <a:noFill/>
        </p:spPr>
        <p:txBody>
          <a:bodyPr wrap="square" rtlCol="0">
            <a:spAutoFit/>
          </a:bodyPr>
          <a:lstStyle/>
          <a:p>
            <a:pPr algn="ctr"/>
            <a:r>
              <a:rPr lang="en-US" sz="4000" b="1" u="sng" dirty="0">
                <a:solidFill>
                  <a:schemeClr val="bg1"/>
                </a:solidFill>
              </a:rPr>
              <a:t>Table of Contents</a:t>
            </a:r>
            <a:endParaRPr lang="en-IN" sz="4000" b="1" u="sng" dirty="0">
              <a:solidFill>
                <a:schemeClr val="bg1"/>
              </a:solidFill>
            </a:endParaRPr>
          </a:p>
        </p:txBody>
      </p:sp>
      <p:sp>
        <p:nvSpPr>
          <p:cNvPr id="3" name="TextBox 2">
            <a:extLst>
              <a:ext uri="{FF2B5EF4-FFF2-40B4-BE49-F238E27FC236}">
                <a16:creationId xmlns:a16="http://schemas.microsoft.com/office/drawing/2014/main" id="{E1706C86-29E1-4144-AC53-DFBB921C9EBD}"/>
              </a:ext>
            </a:extLst>
          </p:cNvPr>
          <p:cNvSpPr txBox="1"/>
          <p:nvPr/>
        </p:nvSpPr>
        <p:spPr>
          <a:xfrm>
            <a:off x="2958904" y="1467321"/>
            <a:ext cx="6274190" cy="4524315"/>
          </a:xfrm>
          <a:prstGeom prst="rect">
            <a:avLst/>
          </a:prstGeom>
          <a:noFill/>
        </p:spPr>
        <p:txBody>
          <a:bodyPr wrap="square" rtlCol="0">
            <a:spAutoFit/>
          </a:bodyPr>
          <a:lstStyle/>
          <a:p>
            <a:pPr marL="285750" indent="-285750" algn="ctr">
              <a:buFont typeface="Arial" panose="020B0604020202020204" pitchFamily="34" charset="0"/>
              <a:buChar char="•"/>
            </a:pPr>
            <a:r>
              <a:rPr lang="en-US" sz="3200" dirty="0">
                <a:solidFill>
                  <a:schemeClr val="bg1"/>
                </a:solidFill>
              </a:rPr>
              <a:t>Project Description</a:t>
            </a:r>
          </a:p>
          <a:p>
            <a:pPr marL="285750" indent="-285750" algn="ctr">
              <a:buFont typeface="Arial" panose="020B0604020202020204" pitchFamily="34" charset="0"/>
              <a:buChar char="•"/>
            </a:pPr>
            <a:r>
              <a:rPr lang="en-US" sz="3200" dirty="0">
                <a:solidFill>
                  <a:schemeClr val="bg1"/>
                </a:solidFill>
              </a:rPr>
              <a:t>Business Understanding</a:t>
            </a:r>
          </a:p>
          <a:p>
            <a:pPr marL="285750" indent="-285750" algn="ctr">
              <a:buFont typeface="Arial" panose="020B0604020202020204" pitchFamily="34" charset="0"/>
              <a:buChar char="•"/>
            </a:pPr>
            <a:r>
              <a:rPr lang="en-US" sz="3200" dirty="0">
                <a:solidFill>
                  <a:schemeClr val="bg1"/>
                </a:solidFill>
              </a:rPr>
              <a:t>Analysis Tasks </a:t>
            </a:r>
          </a:p>
          <a:p>
            <a:pPr marL="285750" indent="-285750" algn="ctr">
              <a:buFont typeface="Arial" panose="020B0604020202020204" pitchFamily="34" charset="0"/>
              <a:buChar char="•"/>
            </a:pPr>
            <a:r>
              <a:rPr lang="en-IN" sz="3200" dirty="0">
                <a:solidFill>
                  <a:schemeClr val="bg1"/>
                </a:solidFill>
              </a:rPr>
              <a:t>Assumptions</a:t>
            </a:r>
          </a:p>
          <a:p>
            <a:pPr marL="285750" indent="-285750" algn="ctr">
              <a:buFont typeface="Arial" panose="020B0604020202020204" pitchFamily="34" charset="0"/>
              <a:buChar char="•"/>
            </a:pPr>
            <a:r>
              <a:rPr lang="en-IN" sz="3200" dirty="0">
                <a:solidFill>
                  <a:schemeClr val="bg1"/>
                </a:solidFill>
              </a:rPr>
              <a:t>Tech-Stack</a:t>
            </a:r>
          </a:p>
          <a:p>
            <a:pPr marL="285750" indent="-285750" algn="ctr">
              <a:buFont typeface="Arial" panose="020B0604020202020204" pitchFamily="34" charset="0"/>
              <a:buChar char="•"/>
            </a:pPr>
            <a:r>
              <a:rPr lang="en-IN" sz="3200" dirty="0">
                <a:solidFill>
                  <a:schemeClr val="bg1"/>
                </a:solidFill>
              </a:rPr>
              <a:t>Approach</a:t>
            </a:r>
          </a:p>
          <a:p>
            <a:pPr marL="285750" indent="-285750" algn="ctr">
              <a:buFont typeface="Arial" panose="020B0604020202020204" pitchFamily="34" charset="0"/>
              <a:buChar char="•"/>
            </a:pPr>
            <a:r>
              <a:rPr lang="en-IN" sz="3200" dirty="0">
                <a:solidFill>
                  <a:schemeClr val="bg1"/>
                </a:solidFill>
              </a:rPr>
              <a:t>Insights</a:t>
            </a:r>
          </a:p>
          <a:p>
            <a:pPr marL="285750" indent="-285750" algn="ctr">
              <a:buFont typeface="Arial" panose="020B0604020202020204" pitchFamily="34" charset="0"/>
              <a:buChar char="•"/>
            </a:pPr>
            <a:r>
              <a:rPr lang="en-IN" sz="3200" dirty="0">
                <a:solidFill>
                  <a:schemeClr val="bg1"/>
                </a:solidFill>
              </a:rPr>
              <a:t>Results</a:t>
            </a:r>
          </a:p>
          <a:p>
            <a:pPr marL="285750" indent="-285750" algn="ctr">
              <a:buFont typeface="Arial" panose="020B0604020202020204" pitchFamily="34" charset="0"/>
              <a:buChar char="•"/>
            </a:pPr>
            <a:r>
              <a:rPr lang="en-IN" sz="3200" dirty="0">
                <a:solidFill>
                  <a:schemeClr val="bg1"/>
                </a:solidFill>
              </a:rPr>
              <a:t>Conclusion</a:t>
            </a:r>
          </a:p>
        </p:txBody>
      </p:sp>
    </p:spTree>
    <p:extLst>
      <p:ext uri="{BB962C8B-B14F-4D97-AF65-F5344CB8AC3E}">
        <p14:creationId xmlns:p14="http://schemas.microsoft.com/office/powerpoint/2010/main" val="329860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0B0200-D374-4D56-A6EC-49CB465599EA}"/>
              </a:ext>
            </a:extLst>
          </p:cNvPr>
          <p:cNvSpPr txBox="1"/>
          <p:nvPr/>
        </p:nvSpPr>
        <p:spPr>
          <a:xfrm>
            <a:off x="3746695" y="327064"/>
            <a:ext cx="4698609" cy="707886"/>
          </a:xfrm>
          <a:prstGeom prst="rect">
            <a:avLst/>
          </a:prstGeom>
          <a:noFill/>
        </p:spPr>
        <p:txBody>
          <a:bodyPr wrap="square" rtlCol="0">
            <a:spAutoFit/>
          </a:bodyPr>
          <a:lstStyle/>
          <a:p>
            <a:r>
              <a:rPr lang="en-US" sz="4000" b="1" u="sng" dirty="0">
                <a:solidFill>
                  <a:schemeClr val="bg1"/>
                </a:solidFill>
              </a:rPr>
              <a:t>Project Description</a:t>
            </a:r>
            <a:endParaRPr lang="en-IN" sz="4000" b="1" u="sng" dirty="0">
              <a:solidFill>
                <a:schemeClr val="bg1"/>
              </a:solidFill>
            </a:endParaRPr>
          </a:p>
        </p:txBody>
      </p:sp>
      <p:sp>
        <p:nvSpPr>
          <p:cNvPr id="5" name="TextBox 4">
            <a:extLst>
              <a:ext uri="{FF2B5EF4-FFF2-40B4-BE49-F238E27FC236}">
                <a16:creationId xmlns:a16="http://schemas.microsoft.com/office/drawing/2014/main" id="{1F3A5B79-F018-43DC-B53E-076C4323E72D}"/>
              </a:ext>
            </a:extLst>
          </p:cNvPr>
          <p:cNvSpPr txBox="1"/>
          <p:nvPr/>
        </p:nvSpPr>
        <p:spPr>
          <a:xfrm>
            <a:off x="1227406" y="1375679"/>
            <a:ext cx="9737188"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bg1"/>
                </a:solidFill>
              </a:rPr>
              <a:t>The CX team is responsible for analyzing customer feedback and data to provide insights to the organization. </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Their roles encompass a range of areas, including CX programs, digital customer experience, design, internal communications, voice of the customer, user experience, journey mapping, customer success, customer support, data management, and understanding the customer journey. </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AI-driven customer experience tools like IVR, RPA, predictive analytics, and intelligent routing can greatly enhance customer service. The Customer Experience team also offers various job opportunities for customer service representatives, covering email, inbound, outbound, and social media support. </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Inbound customer support focuses on managing incoming calls from current or potential customers, aiming to attract, engage, and convert them into loyal advocates. </a:t>
            </a:r>
          </a:p>
          <a:p>
            <a:endParaRPr lang="en-US" dirty="0">
              <a:solidFill>
                <a:schemeClr val="bg1"/>
              </a:solidFill>
            </a:endParaRPr>
          </a:p>
          <a:p>
            <a:pPr marL="285750" indent="-285750">
              <a:buFont typeface="Wingdings" panose="05000000000000000000" pitchFamily="2" charset="2"/>
              <a:buChar char="q"/>
            </a:pPr>
            <a:r>
              <a:rPr lang="en-US" dirty="0">
                <a:solidFill>
                  <a:schemeClr val="bg1"/>
                </a:solidFill>
              </a:rPr>
              <a:t>By effectively addressing customer issues and aiding them in achieving their goals, businesses can delight customers and drive growth.</a:t>
            </a:r>
            <a:endParaRPr lang="en-IN" dirty="0">
              <a:solidFill>
                <a:schemeClr val="bg1"/>
              </a:solidFill>
            </a:endParaRPr>
          </a:p>
        </p:txBody>
      </p:sp>
    </p:spTree>
    <p:extLst>
      <p:ext uri="{BB962C8B-B14F-4D97-AF65-F5344CB8AC3E}">
        <p14:creationId xmlns:p14="http://schemas.microsoft.com/office/powerpoint/2010/main" val="183213297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BF436D-7D90-45BD-ABFB-229B0CF94340}"/>
              </a:ext>
            </a:extLst>
          </p:cNvPr>
          <p:cNvSpPr txBox="1"/>
          <p:nvPr/>
        </p:nvSpPr>
        <p:spPr>
          <a:xfrm>
            <a:off x="3284806" y="369267"/>
            <a:ext cx="5622388" cy="707886"/>
          </a:xfrm>
          <a:prstGeom prst="rect">
            <a:avLst/>
          </a:prstGeom>
          <a:noFill/>
        </p:spPr>
        <p:txBody>
          <a:bodyPr wrap="square" rtlCol="0">
            <a:spAutoFit/>
          </a:bodyPr>
          <a:lstStyle/>
          <a:p>
            <a:r>
              <a:rPr lang="en-US" sz="4000" b="1" u="sng" dirty="0">
                <a:solidFill>
                  <a:schemeClr val="bg1"/>
                </a:solidFill>
              </a:rPr>
              <a:t>Business Understanding</a:t>
            </a:r>
            <a:endParaRPr lang="en-IN" sz="4000" b="1" u="sng" dirty="0">
              <a:solidFill>
                <a:schemeClr val="bg1"/>
              </a:solidFill>
            </a:endParaRPr>
          </a:p>
        </p:txBody>
      </p:sp>
      <p:sp>
        <p:nvSpPr>
          <p:cNvPr id="5" name="TextBox 4">
            <a:extLst>
              <a:ext uri="{FF2B5EF4-FFF2-40B4-BE49-F238E27FC236}">
                <a16:creationId xmlns:a16="http://schemas.microsoft.com/office/drawing/2014/main" id="{26F6D3C2-451B-4DFD-ABAB-A41615C6BC22}"/>
              </a:ext>
            </a:extLst>
          </p:cNvPr>
          <p:cNvSpPr txBox="1"/>
          <p:nvPr/>
        </p:nvSpPr>
        <p:spPr>
          <a:xfrm>
            <a:off x="1383323" y="1547446"/>
            <a:ext cx="9425354" cy="4401205"/>
          </a:xfrm>
          <a:prstGeom prst="rect">
            <a:avLst/>
          </a:prstGeom>
          <a:noFill/>
        </p:spPr>
        <p:txBody>
          <a:bodyPr wrap="square" rtlCol="0">
            <a:spAutoFit/>
          </a:bodyPr>
          <a:lstStyle/>
          <a:p>
            <a:r>
              <a:rPr lang="en-US" sz="2000" dirty="0">
                <a:solidFill>
                  <a:schemeClr val="bg1"/>
                </a:solidFill>
              </a:rPr>
              <a:t>Advertising plays a vital role in any business, serving to boost sales and raise awareness about the company's products or services. Often, a business's initial impression is shaped by its advertising strategies.</a:t>
            </a:r>
          </a:p>
          <a:p>
            <a:endParaRPr lang="en-US" sz="2000" dirty="0">
              <a:solidFill>
                <a:schemeClr val="bg1"/>
              </a:solidFill>
            </a:endParaRPr>
          </a:p>
          <a:p>
            <a:r>
              <a:rPr lang="en-US" sz="2000" dirty="0">
                <a:solidFill>
                  <a:schemeClr val="bg1"/>
                </a:solidFill>
              </a:rPr>
              <a:t>Businesses can target a variety of audiences, ranging from local and regional to national and international. To reach these audiences, companies employ different types of advertising, such as online directories, trade and technical publications, radio, cinema, and outdoor advertising, as well as national newspapers, magazines, and TV.</a:t>
            </a:r>
          </a:p>
          <a:p>
            <a:endParaRPr lang="en-US" sz="2000" dirty="0">
              <a:solidFill>
                <a:schemeClr val="bg1"/>
              </a:solidFill>
            </a:endParaRPr>
          </a:p>
          <a:p>
            <a:r>
              <a:rPr lang="en-US" sz="2000" dirty="0">
                <a:solidFill>
                  <a:schemeClr val="bg1"/>
                </a:solidFill>
              </a:rPr>
              <a:t>The advertising industry is highly competitive, with numerous companies investing significant sums to attract the same audience segments. This is where a company's analytical abilities are essential. The objective is to pinpoint the media platforms that can effectively convert audiences into customers at a minimal cost.</a:t>
            </a:r>
          </a:p>
          <a:p>
            <a:endParaRPr lang="en-IN" sz="2000" dirty="0">
              <a:solidFill>
                <a:schemeClr val="bg1"/>
              </a:solidFill>
            </a:endParaRPr>
          </a:p>
        </p:txBody>
      </p:sp>
    </p:spTree>
    <p:extLst>
      <p:ext uri="{BB962C8B-B14F-4D97-AF65-F5344CB8AC3E}">
        <p14:creationId xmlns:p14="http://schemas.microsoft.com/office/powerpoint/2010/main" val="2057905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B5722-EEC2-4B41-BE89-2A586D2ABBB1}"/>
              </a:ext>
            </a:extLst>
          </p:cNvPr>
          <p:cNvSpPr txBox="1"/>
          <p:nvPr/>
        </p:nvSpPr>
        <p:spPr>
          <a:xfrm>
            <a:off x="4452424" y="242658"/>
            <a:ext cx="3287151" cy="707886"/>
          </a:xfrm>
          <a:prstGeom prst="rect">
            <a:avLst/>
          </a:prstGeom>
          <a:noFill/>
        </p:spPr>
        <p:txBody>
          <a:bodyPr wrap="square" rtlCol="0">
            <a:spAutoFit/>
          </a:bodyPr>
          <a:lstStyle/>
          <a:p>
            <a:r>
              <a:rPr lang="en-US" sz="4000" b="1" u="sng" dirty="0">
                <a:solidFill>
                  <a:schemeClr val="bg1"/>
                </a:solidFill>
              </a:rPr>
              <a:t>Analysis Tasks</a:t>
            </a:r>
            <a:endParaRPr lang="en-IN" sz="4000" b="1" u="sng" dirty="0">
              <a:solidFill>
                <a:schemeClr val="bg1"/>
              </a:solidFill>
            </a:endParaRPr>
          </a:p>
        </p:txBody>
      </p:sp>
      <p:sp>
        <p:nvSpPr>
          <p:cNvPr id="5" name="TextBox 4">
            <a:extLst>
              <a:ext uri="{FF2B5EF4-FFF2-40B4-BE49-F238E27FC236}">
                <a16:creationId xmlns:a16="http://schemas.microsoft.com/office/drawing/2014/main" id="{02D26D5E-2AEE-428A-814D-EFB8E5C78360}"/>
              </a:ext>
            </a:extLst>
          </p:cNvPr>
          <p:cNvSpPr txBox="1"/>
          <p:nvPr/>
        </p:nvSpPr>
        <p:spPr>
          <a:xfrm>
            <a:off x="1406769" y="950544"/>
            <a:ext cx="10128739" cy="5355312"/>
          </a:xfrm>
          <a:prstGeom prst="rect">
            <a:avLst/>
          </a:prstGeom>
          <a:noFill/>
        </p:spPr>
        <p:txBody>
          <a:bodyPr wrap="square" rtlCol="0">
            <a:spAutoFit/>
          </a:bodyPr>
          <a:lstStyle/>
          <a:p>
            <a:pPr algn="l"/>
            <a:endParaRPr lang="en-IN" sz="1800" b="0" i="0" u="none" strike="noStrike" baseline="0" dirty="0">
              <a:solidFill>
                <a:schemeClr val="bg1"/>
              </a:solidFill>
            </a:endParaRPr>
          </a:p>
          <a:p>
            <a:pPr marL="285750" indent="-285750">
              <a:buFont typeface="Arial" panose="020B0604020202020204" pitchFamily="34" charset="0"/>
              <a:buChar char="•"/>
            </a:pPr>
            <a:r>
              <a:rPr lang="en-IN" b="1" i="0" dirty="0">
                <a:solidFill>
                  <a:srgbClr val="FFFF00"/>
                </a:solidFill>
                <a:effectLst/>
              </a:rPr>
              <a:t>Average Call Duration</a:t>
            </a:r>
            <a:r>
              <a:rPr lang="en-IN" b="1" i="0" dirty="0">
                <a:solidFill>
                  <a:schemeClr val="bg1"/>
                </a:solidFill>
                <a:effectLst/>
              </a:rPr>
              <a:t>: </a:t>
            </a:r>
            <a:r>
              <a:rPr lang="en-IN" sz="1800" b="0" i="0" u="none" strike="noStrike" baseline="0" dirty="0">
                <a:solidFill>
                  <a:schemeClr val="bg1"/>
                </a:solidFill>
              </a:rPr>
              <a:t>Calculate the average call time duration for all incoming calls received by agents (Each Time</a:t>
            </a:r>
            <a:r>
              <a:rPr lang="en-IN" dirty="0">
                <a:solidFill>
                  <a:schemeClr val="bg1"/>
                </a:solidFill>
              </a:rPr>
              <a:t> </a:t>
            </a:r>
            <a:r>
              <a:rPr lang="en-IN" sz="1800" b="0" i="0" u="none" strike="noStrike" baseline="0" dirty="0">
                <a:solidFill>
                  <a:schemeClr val="bg1"/>
                </a:solidFill>
              </a:rPr>
              <a:t>Bucket).</a:t>
            </a:r>
          </a:p>
          <a:p>
            <a:endParaRPr lang="en-IN" sz="1800" b="0" i="0" u="none" strike="noStrike" baseline="0" dirty="0">
              <a:solidFill>
                <a:schemeClr val="bg1"/>
              </a:solidFill>
            </a:endParaRPr>
          </a:p>
          <a:p>
            <a:pPr marL="285750" indent="-285750">
              <a:buFont typeface="Arial" panose="020B0604020202020204" pitchFamily="34" charset="0"/>
              <a:buChar char="•"/>
            </a:pPr>
            <a:r>
              <a:rPr lang="en-IN" b="1" i="0" dirty="0">
                <a:solidFill>
                  <a:srgbClr val="FFFF00"/>
                </a:solidFill>
                <a:effectLst/>
              </a:rPr>
              <a:t>Call Volume Analysis</a:t>
            </a:r>
            <a:r>
              <a:rPr lang="en-IN" b="1" i="0" dirty="0">
                <a:solidFill>
                  <a:schemeClr val="bg1"/>
                </a:solidFill>
                <a:effectLst/>
              </a:rPr>
              <a:t>: </a:t>
            </a:r>
            <a:r>
              <a:rPr lang="en-US" b="0" i="0" dirty="0">
                <a:solidFill>
                  <a:schemeClr val="bg1"/>
                </a:solidFill>
                <a:effectLst/>
              </a:rPr>
              <a:t>Visualize the total number of calls received. This should be represented as a graph or chart showing the number of calls against time. Time should be represented in buckets (e.g., 1-2, 2-3, etc.).</a:t>
            </a:r>
          </a:p>
          <a:p>
            <a:pPr marL="285750" indent="-285750">
              <a:buFont typeface="Arial" panose="020B0604020202020204" pitchFamily="34" charset="0"/>
              <a:buChar char="•"/>
            </a:pPr>
            <a:endParaRPr lang="en-US" sz="1800" u="none" strike="noStrike" baseline="0" dirty="0">
              <a:solidFill>
                <a:schemeClr val="bg1"/>
              </a:solidFill>
            </a:endParaRPr>
          </a:p>
          <a:p>
            <a:pPr marL="285750" indent="-285750">
              <a:buFont typeface="Arial" panose="020B0604020202020204" pitchFamily="34" charset="0"/>
              <a:buChar char="•"/>
            </a:pPr>
            <a:r>
              <a:rPr lang="en-IN" b="1" i="0" dirty="0">
                <a:solidFill>
                  <a:srgbClr val="FFFF00"/>
                </a:solidFill>
                <a:effectLst/>
              </a:rPr>
              <a:t>Manpower Planning</a:t>
            </a:r>
            <a:r>
              <a:rPr lang="en-IN" b="1" i="0" dirty="0">
                <a:solidFill>
                  <a:schemeClr val="bg1"/>
                </a:solidFill>
                <a:effectLst/>
              </a:rPr>
              <a:t>: </a:t>
            </a:r>
            <a:r>
              <a:rPr lang="en-US" b="0" i="0" dirty="0">
                <a:solidFill>
                  <a:schemeClr val="bg1"/>
                </a:solidFill>
                <a:effectLst/>
              </a:rPr>
              <a:t>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a:t>
            </a:r>
          </a:p>
          <a:p>
            <a:endParaRPr lang="en-US" b="0" i="0" dirty="0">
              <a:solidFill>
                <a:schemeClr val="bg1"/>
              </a:solidFill>
              <a:effectLst/>
            </a:endParaRPr>
          </a:p>
          <a:p>
            <a:pPr marL="285750" indent="-285750">
              <a:buFont typeface="Arial" panose="020B0604020202020204" pitchFamily="34" charset="0"/>
              <a:buChar char="•"/>
            </a:pPr>
            <a:r>
              <a:rPr lang="en-IN" b="1" i="0" dirty="0">
                <a:solidFill>
                  <a:srgbClr val="FFFF00"/>
                </a:solidFill>
                <a:effectLst/>
              </a:rPr>
              <a:t>Night Shift Manpower Planning</a:t>
            </a:r>
            <a:r>
              <a:rPr lang="en-IN" b="1" i="0" dirty="0">
                <a:solidFill>
                  <a:schemeClr val="bg1"/>
                </a:solidFill>
                <a:effectLst/>
              </a:rPr>
              <a:t>:</a:t>
            </a:r>
            <a:r>
              <a:rPr lang="en-IN" b="0" i="0" dirty="0">
                <a:solidFill>
                  <a:schemeClr val="bg1"/>
                </a:solidFill>
                <a:effectLst/>
              </a:rPr>
              <a:t> </a:t>
            </a:r>
            <a:r>
              <a:rPr lang="en-IN" sz="1800" b="0" i="0" u="none" strike="noStrike" baseline="0" dirty="0">
                <a:solidFill>
                  <a:schemeClr val="bg1"/>
                </a:solidFill>
              </a:rPr>
              <a:t> Let’s say customers also call this ABC insurance company at night but don’t get an answer as there are no agents to answer, this creates a bad customer experience for this Insurance company. Suppose for every 100 calls that the customer made from 9 A.m. to 9 P.m., the customer also made 30 calls in the night between intervals [9 P.m. to 9 A.m.] Now propose a manpower plan required during each time bucket in a day. The maximum Abandon rate assumption would be the same 10%.</a:t>
            </a:r>
            <a:endParaRPr lang="en-US" sz="1800" u="none" strike="noStrike" baseline="0" dirty="0">
              <a:solidFill>
                <a:schemeClr val="bg1"/>
              </a:solidFill>
            </a:endParaRPr>
          </a:p>
        </p:txBody>
      </p:sp>
    </p:spTree>
    <p:extLst>
      <p:ext uri="{BB962C8B-B14F-4D97-AF65-F5344CB8AC3E}">
        <p14:creationId xmlns:p14="http://schemas.microsoft.com/office/powerpoint/2010/main" val="5320827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98D241-FE33-4396-BF34-79ADC0A93945}"/>
              </a:ext>
            </a:extLst>
          </p:cNvPr>
          <p:cNvSpPr txBox="1"/>
          <p:nvPr/>
        </p:nvSpPr>
        <p:spPr>
          <a:xfrm>
            <a:off x="4600135" y="144184"/>
            <a:ext cx="2991730" cy="707886"/>
          </a:xfrm>
          <a:prstGeom prst="rect">
            <a:avLst/>
          </a:prstGeom>
          <a:noFill/>
        </p:spPr>
        <p:txBody>
          <a:bodyPr wrap="square" rtlCol="0">
            <a:spAutoFit/>
          </a:bodyPr>
          <a:lstStyle/>
          <a:p>
            <a:r>
              <a:rPr lang="en-US" sz="4000" b="1" u="sng" dirty="0">
                <a:solidFill>
                  <a:schemeClr val="bg1"/>
                </a:solidFill>
              </a:rPr>
              <a:t>Assumptions</a:t>
            </a:r>
            <a:endParaRPr lang="en-IN" sz="4000" b="1" u="sng" dirty="0">
              <a:solidFill>
                <a:schemeClr val="bg1"/>
              </a:solidFill>
            </a:endParaRPr>
          </a:p>
        </p:txBody>
      </p:sp>
      <p:graphicFrame>
        <p:nvGraphicFramePr>
          <p:cNvPr id="7" name="Table 7">
            <a:extLst>
              <a:ext uri="{FF2B5EF4-FFF2-40B4-BE49-F238E27FC236}">
                <a16:creationId xmlns:a16="http://schemas.microsoft.com/office/drawing/2014/main" id="{025952F5-6340-4C69-89F8-B23F03E5504A}"/>
              </a:ext>
            </a:extLst>
          </p:cNvPr>
          <p:cNvGraphicFramePr>
            <a:graphicFrameLocks noGrp="1"/>
          </p:cNvGraphicFramePr>
          <p:nvPr>
            <p:extLst>
              <p:ext uri="{D42A27DB-BD31-4B8C-83A1-F6EECF244321}">
                <p14:modId xmlns:p14="http://schemas.microsoft.com/office/powerpoint/2010/main" val="1770647816"/>
              </p:ext>
            </p:extLst>
          </p:nvPr>
        </p:nvGraphicFramePr>
        <p:xfrm>
          <a:off x="1345096" y="1408778"/>
          <a:ext cx="9501808" cy="4369168"/>
        </p:xfrm>
        <a:graphic>
          <a:graphicData uri="http://schemas.openxmlformats.org/drawingml/2006/table">
            <a:tbl>
              <a:tblPr firstRow="1" bandRow="1">
                <a:tableStyleId>{93296810-A885-4BE3-A3E7-6D5BEEA58F35}</a:tableStyleId>
              </a:tblPr>
              <a:tblGrid>
                <a:gridCol w="5242021">
                  <a:extLst>
                    <a:ext uri="{9D8B030D-6E8A-4147-A177-3AD203B41FA5}">
                      <a16:colId xmlns:a16="http://schemas.microsoft.com/office/drawing/2014/main" val="326271891"/>
                    </a:ext>
                  </a:extLst>
                </a:gridCol>
                <a:gridCol w="4259787">
                  <a:extLst>
                    <a:ext uri="{9D8B030D-6E8A-4147-A177-3AD203B41FA5}">
                      <a16:colId xmlns:a16="http://schemas.microsoft.com/office/drawing/2014/main" val="3021667125"/>
                    </a:ext>
                  </a:extLst>
                </a:gridCol>
              </a:tblGrid>
              <a:tr h="546146">
                <a:tc>
                  <a:txBody>
                    <a:bodyPr/>
                    <a:lstStyle/>
                    <a:p>
                      <a:pPr algn="ctr"/>
                      <a:r>
                        <a:rPr lang="en-US" sz="2000" u="sng" dirty="0">
                          <a:solidFill>
                            <a:schemeClr val="tx1"/>
                          </a:solidFill>
                        </a:rPr>
                        <a:t>Description</a:t>
                      </a:r>
                      <a:endParaRPr lang="en-IN" sz="2000" u="sng" dirty="0">
                        <a:solidFill>
                          <a:schemeClr val="tx1"/>
                        </a:solidFill>
                      </a:endParaRPr>
                    </a:p>
                  </a:txBody>
                  <a:tcPr/>
                </a:tc>
                <a:tc>
                  <a:txBody>
                    <a:bodyPr/>
                    <a:lstStyle/>
                    <a:p>
                      <a:pPr algn="ctr"/>
                      <a:r>
                        <a:rPr lang="en-US" sz="2000" u="sng" dirty="0">
                          <a:solidFill>
                            <a:schemeClr val="tx1"/>
                          </a:solidFill>
                        </a:rPr>
                        <a:t>Values</a:t>
                      </a:r>
                      <a:endParaRPr lang="en-IN" sz="2000" u="sng" dirty="0">
                        <a:solidFill>
                          <a:schemeClr val="tx1"/>
                        </a:solidFill>
                      </a:endParaRPr>
                    </a:p>
                  </a:txBody>
                  <a:tcPr/>
                </a:tc>
                <a:extLst>
                  <a:ext uri="{0D108BD9-81ED-4DB2-BD59-A6C34878D82A}">
                    <a16:rowId xmlns:a16="http://schemas.microsoft.com/office/drawing/2014/main" val="1538396254"/>
                  </a:ext>
                </a:extLst>
              </a:tr>
              <a:tr h="546146">
                <a:tc>
                  <a:txBody>
                    <a:bodyPr/>
                    <a:lstStyle/>
                    <a:p>
                      <a:pPr algn="ctr"/>
                      <a:r>
                        <a:rPr lang="en-US" dirty="0"/>
                        <a:t>Working days per week</a:t>
                      </a:r>
                      <a:endParaRPr lang="en-IN" dirty="0"/>
                    </a:p>
                  </a:txBody>
                  <a:tcPr/>
                </a:tc>
                <a:tc>
                  <a:txBody>
                    <a:bodyPr/>
                    <a:lstStyle/>
                    <a:p>
                      <a:pPr algn="ctr"/>
                      <a:r>
                        <a:rPr lang="en-US" dirty="0"/>
                        <a:t>6</a:t>
                      </a:r>
                      <a:endParaRPr lang="en-IN" dirty="0"/>
                    </a:p>
                  </a:txBody>
                  <a:tcPr/>
                </a:tc>
                <a:extLst>
                  <a:ext uri="{0D108BD9-81ED-4DB2-BD59-A6C34878D82A}">
                    <a16:rowId xmlns:a16="http://schemas.microsoft.com/office/drawing/2014/main" val="1590021547"/>
                  </a:ext>
                </a:extLst>
              </a:tr>
              <a:tr h="546146">
                <a:tc>
                  <a:txBody>
                    <a:bodyPr/>
                    <a:lstStyle/>
                    <a:p>
                      <a:pPr algn="ctr"/>
                      <a:r>
                        <a:rPr lang="en-US" dirty="0"/>
                        <a:t>Unplanned holidays per month</a:t>
                      </a:r>
                      <a:endParaRPr lang="en-IN" dirty="0"/>
                    </a:p>
                  </a:txBody>
                  <a:tcPr/>
                </a:tc>
                <a:tc>
                  <a:txBody>
                    <a:bodyPr/>
                    <a:lstStyle/>
                    <a:p>
                      <a:pPr algn="ctr"/>
                      <a:r>
                        <a:rPr lang="en-US" dirty="0"/>
                        <a:t>4</a:t>
                      </a:r>
                      <a:endParaRPr lang="en-IN" dirty="0"/>
                    </a:p>
                  </a:txBody>
                  <a:tcPr/>
                </a:tc>
                <a:extLst>
                  <a:ext uri="{0D108BD9-81ED-4DB2-BD59-A6C34878D82A}">
                    <a16:rowId xmlns:a16="http://schemas.microsoft.com/office/drawing/2014/main" val="2072498977"/>
                  </a:ext>
                </a:extLst>
              </a:tr>
              <a:tr h="546146">
                <a:tc>
                  <a:txBody>
                    <a:bodyPr/>
                    <a:lstStyle/>
                    <a:p>
                      <a:pPr algn="ctr"/>
                      <a:r>
                        <a:rPr lang="en-US" dirty="0"/>
                        <a:t>Working hours per day</a:t>
                      </a:r>
                      <a:endParaRPr lang="en-IN" dirty="0"/>
                    </a:p>
                  </a:txBody>
                  <a:tcPr/>
                </a:tc>
                <a:tc>
                  <a:txBody>
                    <a:bodyPr/>
                    <a:lstStyle/>
                    <a:p>
                      <a:pPr algn="ctr"/>
                      <a:r>
                        <a:rPr lang="en-US" dirty="0"/>
                        <a:t>9 Hrs.</a:t>
                      </a:r>
                      <a:endParaRPr lang="en-IN" dirty="0"/>
                    </a:p>
                  </a:txBody>
                  <a:tcPr/>
                </a:tc>
                <a:extLst>
                  <a:ext uri="{0D108BD9-81ED-4DB2-BD59-A6C34878D82A}">
                    <a16:rowId xmlns:a16="http://schemas.microsoft.com/office/drawing/2014/main" val="1793194715"/>
                  </a:ext>
                </a:extLst>
              </a:tr>
              <a:tr h="546146">
                <a:tc>
                  <a:txBody>
                    <a:bodyPr/>
                    <a:lstStyle/>
                    <a:p>
                      <a:pPr algn="ctr"/>
                      <a:r>
                        <a:rPr lang="en-US" dirty="0"/>
                        <a:t>Time spent on Lunch and Snack time</a:t>
                      </a:r>
                      <a:endParaRPr lang="en-IN" dirty="0"/>
                    </a:p>
                  </a:txBody>
                  <a:tcPr/>
                </a:tc>
                <a:tc>
                  <a:txBody>
                    <a:bodyPr/>
                    <a:lstStyle/>
                    <a:p>
                      <a:pPr algn="ctr"/>
                      <a:r>
                        <a:rPr lang="en-US" dirty="0"/>
                        <a:t>1.5 Hrs.</a:t>
                      </a:r>
                      <a:endParaRPr lang="en-IN" dirty="0"/>
                    </a:p>
                  </a:txBody>
                  <a:tcPr/>
                </a:tc>
                <a:extLst>
                  <a:ext uri="{0D108BD9-81ED-4DB2-BD59-A6C34878D82A}">
                    <a16:rowId xmlns:a16="http://schemas.microsoft.com/office/drawing/2014/main" val="1212723568"/>
                  </a:ext>
                </a:extLst>
              </a:tr>
              <a:tr h="546146">
                <a:tc>
                  <a:txBody>
                    <a:bodyPr/>
                    <a:lstStyle/>
                    <a:p>
                      <a:pPr algn="ctr"/>
                      <a:r>
                        <a:rPr lang="en-US" dirty="0"/>
                        <a:t>Actual working hours/day</a:t>
                      </a:r>
                      <a:endParaRPr lang="en-IN" dirty="0"/>
                    </a:p>
                  </a:txBody>
                  <a:tcPr/>
                </a:tc>
                <a:tc>
                  <a:txBody>
                    <a:bodyPr/>
                    <a:lstStyle/>
                    <a:p>
                      <a:pPr algn="ctr"/>
                      <a:r>
                        <a:rPr lang="en-US" dirty="0"/>
                        <a:t>7.5 Hrs.</a:t>
                      </a:r>
                      <a:endParaRPr lang="en-IN" dirty="0"/>
                    </a:p>
                  </a:txBody>
                  <a:tcPr/>
                </a:tc>
                <a:extLst>
                  <a:ext uri="{0D108BD9-81ED-4DB2-BD59-A6C34878D82A}">
                    <a16:rowId xmlns:a16="http://schemas.microsoft.com/office/drawing/2014/main" val="1548870911"/>
                  </a:ext>
                </a:extLst>
              </a:tr>
              <a:tr h="546146">
                <a:tc>
                  <a:txBody>
                    <a:bodyPr/>
                    <a:lstStyle/>
                    <a:p>
                      <a:pPr algn="ctr"/>
                      <a:r>
                        <a:rPr lang="en-US" dirty="0"/>
                        <a:t>Agents occupied in actual working hours/day</a:t>
                      </a:r>
                      <a:endParaRPr lang="en-IN" dirty="0"/>
                    </a:p>
                  </a:txBody>
                  <a:tcPr/>
                </a:tc>
                <a:tc>
                  <a:txBody>
                    <a:bodyPr/>
                    <a:lstStyle/>
                    <a:p>
                      <a:pPr algn="ctr"/>
                      <a:r>
                        <a:rPr lang="en-US" dirty="0"/>
                        <a:t>60 % of the actual working hours</a:t>
                      </a:r>
                      <a:endParaRPr lang="en-IN" dirty="0"/>
                    </a:p>
                  </a:txBody>
                  <a:tcPr/>
                </a:tc>
                <a:extLst>
                  <a:ext uri="{0D108BD9-81ED-4DB2-BD59-A6C34878D82A}">
                    <a16:rowId xmlns:a16="http://schemas.microsoft.com/office/drawing/2014/main" val="494320675"/>
                  </a:ext>
                </a:extLst>
              </a:tr>
              <a:tr h="546146">
                <a:tc>
                  <a:txBody>
                    <a:bodyPr/>
                    <a:lstStyle/>
                    <a:p>
                      <a:pPr algn="ctr"/>
                      <a:r>
                        <a:rPr lang="en-US" dirty="0"/>
                        <a:t>Agents average working time/day</a:t>
                      </a:r>
                      <a:endParaRPr lang="en-IN" dirty="0"/>
                    </a:p>
                  </a:txBody>
                  <a:tcPr/>
                </a:tc>
                <a:tc>
                  <a:txBody>
                    <a:bodyPr/>
                    <a:lstStyle/>
                    <a:p>
                      <a:pPr algn="ctr"/>
                      <a:r>
                        <a:rPr lang="en-US" dirty="0"/>
                        <a:t>4.5 Hrs. (16200 Sec.)</a:t>
                      </a:r>
                      <a:endParaRPr lang="en-IN" dirty="0"/>
                    </a:p>
                  </a:txBody>
                  <a:tcPr/>
                </a:tc>
                <a:extLst>
                  <a:ext uri="{0D108BD9-81ED-4DB2-BD59-A6C34878D82A}">
                    <a16:rowId xmlns:a16="http://schemas.microsoft.com/office/drawing/2014/main" val="2628563120"/>
                  </a:ext>
                </a:extLst>
              </a:tr>
            </a:tbl>
          </a:graphicData>
        </a:graphic>
      </p:graphicFrame>
    </p:spTree>
    <p:extLst>
      <p:ext uri="{BB962C8B-B14F-4D97-AF65-F5344CB8AC3E}">
        <p14:creationId xmlns:p14="http://schemas.microsoft.com/office/powerpoint/2010/main" val="355885278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C2E516-F2B6-4E5C-940B-E572A9D948B6}"/>
              </a:ext>
            </a:extLst>
          </p:cNvPr>
          <p:cNvSpPr txBox="1"/>
          <p:nvPr/>
        </p:nvSpPr>
        <p:spPr>
          <a:xfrm>
            <a:off x="4580435" y="304252"/>
            <a:ext cx="3031129" cy="707886"/>
          </a:xfrm>
          <a:prstGeom prst="rect">
            <a:avLst/>
          </a:prstGeom>
          <a:noFill/>
        </p:spPr>
        <p:txBody>
          <a:bodyPr wrap="square" rtlCol="0">
            <a:spAutoFit/>
          </a:bodyPr>
          <a:lstStyle/>
          <a:p>
            <a:pPr algn="ctr"/>
            <a:r>
              <a:rPr lang="en-US" sz="4000" b="1" u="sng" dirty="0">
                <a:solidFill>
                  <a:schemeClr val="bg1"/>
                </a:solidFill>
              </a:rPr>
              <a:t>Tech - Stack</a:t>
            </a:r>
            <a:endParaRPr lang="en-IN" sz="4000" b="1" u="sng" dirty="0">
              <a:solidFill>
                <a:schemeClr val="bg1"/>
              </a:solidFill>
            </a:endParaRPr>
          </a:p>
        </p:txBody>
      </p:sp>
      <p:pic>
        <p:nvPicPr>
          <p:cNvPr id="6" name="Picture 5">
            <a:extLst>
              <a:ext uri="{FF2B5EF4-FFF2-40B4-BE49-F238E27FC236}">
                <a16:creationId xmlns:a16="http://schemas.microsoft.com/office/drawing/2014/main" id="{DD6B118F-171D-4156-A42B-6F4BA97901C5}"/>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tretch>
            <a:fillRect/>
          </a:stretch>
        </p:blipFill>
        <p:spPr>
          <a:xfrm>
            <a:off x="1827969" y="1565362"/>
            <a:ext cx="3447223" cy="2127076"/>
          </a:xfrm>
          <a:prstGeom prst="rect">
            <a:avLst/>
          </a:prstGeom>
        </p:spPr>
      </p:pic>
      <p:pic>
        <p:nvPicPr>
          <p:cNvPr id="8" name="Picture 7">
            <a:extLst>
              <a:ext uri="{FF2B5EF4-FFF2-40B4-BE49-F238E27FC236}">
                <a16:creationId xmlns:a16="http://schemas.microsoft.com/office/drawing/2014/main" id="{EBF72A92-ED8F-4757-8083-9B7FF85A04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7582" y="1828800"/>
            <a:ext cx="1669774" cy="1600200"/>
          </a:xfrm>
          <a:prstGeom prst="rect">
            <a:avLst/>
          </a:prstGeom>
        </p:spPr>
      </p:pic>
      <p:sp>
        <p:nvSpPr>
          <p:cNvPr id="9" name="Arrow: Down 8">
            <a:extLst>
              <a:ext uri="{FF2B5EF4-FFF2-40B4-BE49-F238E27FC236}">
                <a16:creationId xmlns:a16="http://schemas.microsoft.com/office/drawing/2014/main" id="{5F134E26-2F5F-431C-9C27-E7F759BC4615}"/>
              </a:ext>
            </a:extLst>
          </p:cNvPr>
          <p:cNvSpPr/>
          <p:nvPr/>
        </p:nvSpPr>
        <p:spPr>
          <a:xfrm>
            <a:off x="3551579" y="3608758"/>
            <a:ext cx="344559" cy="3975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90A3DAFF-51DD-4E9C-9BBE-ABE9BD369CD2}"/>
              </a:ext>
            </a:extLst>
          </p:cNvPr>
          <p:cNvSpPr/>
          <p:nvPr/>
        </p:nvSpPr>
        <p:spPr>
          <a:xfrm>
            <a:off x="8380189" y="3621259"/>
            <a:ext cx="344559" cy="39756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185DEFF-69BE-4790-80F5-D96F43D88875}"/>
              </a:ext>
            </a:extLst>
          </p:cNvPr>
          <p:cNvSpPr txBox="1"/>
          <p:nvPr/>
        </p:nvSpPr>
        <p:spPr>
          <a:xfrm>
            <a:off x="2557251" y="4006323"/>
            <a:ext cx="2134019" cy="1661993"/>
          </a:xfrm>
          <a:prstGeom prst="rect">
            <a:avLst/>
          </a:prstGeom>
          <a:noFill/>
        </p:spPr>
        <p:txBody>
          <a:bodyPr wrap="square" rtlCol="0">
            <a:spAutoFit/>
          </a:bodyPr>
          <a:lstStyle/>
          <a:p>
            <a:pPr algn="ctr"/>
            <a:r>
              <a:rPr lang="en-US" sz="2400" u="sng" dirty="0">
                <a:solidFill>
                  <a:schemeClr val="accent1">
                    <a:lumMod val="20000"/>
                    <a:lumOff val="80000"/>
                  </a:schemeClr>
                </a:solidFill>
                <a:latin typeface="Algerian" panose="04020705040A02060702" pitchFamily="82" charset="0"/>
              </a:rPr>
              <a:t>MS Excel</a:t>
            </a:r>
          </a:p>
          <a:p>
            <a:pPr algn="ctr"/>
            <a:endParaRPr lang="en-US" sz="2400" u="sng" dirty="0">
              <a:solidFill>
                <a:schemeClr val="bg1"/>
              </a:solidFill>
              <a:latin typeface="Algerian" panose="04020705040A02060702" pitchFamily="82" charset="0"/>
            </a:endParaRPr>
          </a:p>
          <a:p>
            <a:pPr marL="285750" indent="-285750">
              <a:buFont typeface="Arial" panose="020B0604020202020204" pitchFamily="34" charset="0"/>
              <a:buChar char="•"/>
            </a:pPr>
            <a:r>
              <a:rPr lang="en-US" dirty="0">
                <a:solidFill>
                  <a:schemeClr val="bg1"/>
                </a:solidFill>
              </a:rPr>
              <a:t>Data Cleaning</a:t>
            </a:r>
          </a:p>
          <a:p>
            <a:pPr marL="285750" indent="-285750">
              <a:buFont typeface="Arial" panose="020B0604020202020204" pitchFamily="34" charset="0"/>
              <a:buChar char="•"/>
            </a:pPr>
            <a:r>
              <a:rPr lang="en-US" dirty="0">
                <a:solidFill>
                  <a:schemeClr val="bg1"/>
                </a:solidFill>
              </a:rPr>
              <a:t>Data Analyzing</a:t>
            </a:r>
          </a:p>
          <a:p>
            <a:pPr marL="285750" indent="-285750">
              <a:buFont typeface="Arial" panose="020B0604020202020204" pitchFamily="34" charset="0"/>
              <a:buChar char="•"/>
            </a:pPr>
            <a:r>
              <a:rPr lang="en-US" dirty="0">
                <a:solidFill>
                  <a:schemeClr val="bg1"/>
                </a:solidFill>
              </a:rPr>
              <a:t>Data Visualization</a:t>
            </a:r>
            <a:endParaRPr lang="en-IN" dirty="0">
              <a:solidFill>
                <a:schemeClr val="bg1"/>
              </a:solidFill>
            </a:endParaRPr>
          </a:p>
        </p:txBody>
      </p:sp>
      <p:sp>
        <p:nvSpPr>
          <p:cNvPr id="12" name="TextBox 11">
            <a:extLst>
              <a:ext uri="{FF2B5EF4-FFF2-40B4-BE49-F238E27FC236}">
                <a16:creationId xmlns:a16="http://schemas.microsoft.com/office/drawing/2014/main" id="{628C4CF2-10AE-46C1-BB36-6AA67CF382D8}"/>
              </a:ext>
            </a:extLst>
          </p:cNvPr>
          <p:cNvSpPr txBox="1"/>
          <p:nvPr/>
        </p:nvSpPr>
        <p:spPr>
          <a:xfrm>
            <a:off x="7285981" y="4006323"/>
            <a:ext cx="2532974" cy="1107996"/>
          </a:xfrm>
          <a:prstGeom prst="rect">
            <a:avLst/>
          </a:prstGeom>
          <a:noFill/>
        </p:spPr>
        <p:txBody>
          <a:bodyPr wrap="square" rtlCol="0">
            <a:spAutoFit/>
          </a:bodyPr>
          <a:lstStyle/>
          <a:p>
            <a:pPr algn="ctr"/>
            <a:r>
              <a:rPr lang="en-US" sz="2400" u="sng" dirty="0">
                <a:solidFill>
                  <a:schemeClr val="accent1">
                    <a:lumMod val="20000"/>
                    <a:lumOff val="80000"/>
                  </a:schemeClr>
                </a:solidFill>
                <a:latin typeface="Algerian" panose="04020705040A02060702" pitchFamily="82" charset="0"/>
              </a:rPr>
              <a:t>MS PowerPoint</a:t>
            </a:r>
          </a:p>
          <a:p>
            <a:pPr algn="ctr"/>
            <a:endParaRPr lang="en-US" sz="2400" u="sng" dirty="0">
              <a:solidFill>
                <a:schemeClr val="bg1"/>
              </a:solidFill>
              <a:latin typeface="Algerian" panose="04020705040A02060702" pitchFamily="82" charset="0"/>
            </a:endParaRPr>
          </a:p>
          <a:p>
            <a:pPr marL="285750" indent="-285750">
              <a:buFont typeface="Arial" panose="020B0604020202020204" pitchFamily="34" charset="0"/>
              <a:buChar char="•"/>
            </a:pPr>
            <a:r>
              <a:rPr lang="en-US" dirty="0">
                <a:solidFill>
                  <a:schemeClr val="bg1"/>
                </a:solidFill>
              </a:rPr>
              <a:t>Report Creation</a:t>
            </a:r>
            <a:endParaRPr lang="en-IN" dirty="0">
              <a:solidFill>
                <a:schemeClr val="bg1"/>
              </a:solidFill>
            </a:endParaRPr>
          </a:p>
        </p:txBody>
      </p:sp>
      <p:cxnSp>
        <p:nvCxnSpPr>
          <p:cNvPr id="14" name="Straight Connector 13">
            <a:extLst>
              <a:ext uri="{FF2B5EF4-FFF2-40B4-BE49-F238E27FC236}">
                <a16:creationId xmlns:a16="http://schemas.microsoft.com/office/drawing/2014/main" id="{760E3AD9-DA4C-41A3-86DA-0A03FA740C48}"/>
              </a:ext>
            </a:extLst>
          </p:cNvPr>
          <p:cNvCxnSpPr/>
          <p:nvPr/>
        </p:nvCxnSpPr>
        <p:spPr>
          <a:xfrm>
            <a:off x="6096000" y="1736035"/>
            <a:ext cx="0" cy="4055165"/>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0566472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4BE63-A52F-4A34-B7D9-AAFE39C5D2FC}"/>
              </a:ext>
            </a:extLst>
          </p:cNvPr>
          <p:cNvSpPr txBox="1"/>
          <p:nvPr/>
        </p:nvSpPr>
        <p:spPr>
          <a:xfrm>
            <a:off x="4580435" y="105469"/>
            <a:ext cx="3031129" cy="707886"/>
          </a:xfrm>
          <a:prstGeom prst="rect">
            <a:avLst/>
          </a:prstGeom>
          <a:noFill/>
        </p:spPr>
        <p:txBody>
          <a:bodyPr wrap="square" rtlCol="0">
            <a:spAutoFit/>
          </a:bodyPr>
          <a:lstStyle/>
          <a:p>
            <a:pPr algn="ctr"/>
            <a:r>
              <a:rPr lang="en-US" sz="4000" b="1" u="sng" dirty="0">
                <a:solidFill>
                  <a:schemeClr val="bg1"/>
                </a:solidFill>
              </a:rPr>
              <a:t>Approach</a:t>
            </a:r>
            <a:endParaRPr lang="en-IN" sz="4000" b="1" u="sng" dirty="0">
              <a:solidFill>
                <a:schemeClr val="bg1"/>
              </a:solidFill>
            </a:endParaRPr>
          </a:p>
        </p:txBody>
      </p:sp>
      <p:sp>
        <p:nvSpPr>
          <p:cNvPr id="5" name="TextBox 4">
            <a:extLst>
              <a:ext uri="{FF2B5EF4-FFF2-40B4-BE49-F238E27FC236}">
                <a16:creationId xmlns:a16="http://schemas.microsoft.com/office/drawing/2014/main" id="{3AA2337C-581A-4289-929A-B8A3CBE87432}"/>
              </a:ext>
            </a:extLst>
          </p:cNvPr>
          <p:cNvSpPr txBox="1"/>
          <p:nvPr/>
        </p:nvSpPr>
        <p:spPr>
          <a:xfrm>
            <a:off x="530086" y="961887"/>
            <a:ext cx="11131826" cy="5693866"/>
          </a:xfrm>
          <a:prstGeom prst="rect">
            <a:avLst/>
          </a:prstGeom>
          <a:noFill/>
        </p:spPr>
        <p:txBody>
          <a:bodyPr wrap="square" rtlCol="0">
            <a:spAutoFit/>
          </a:bodyPr>
          <a:lstStyle/>
          <a:p>
            <a:pPr marL="285750" indent="-285750">
              <a:buFont typeface="Courier New" panose="02070309020205020404" pitchFamily="49" charset="0"/>
              <a:buChar char="o"/>
            </a:pPr>
            <a:r>
              <a:rPr lang="en-IN" sz="2400" b="1" dirty="0">
                <a:solidFill>
                  <a:schemeClr val="accent4">
                    <a:lumMod val="40000"/>
                    <a:lumOff val="60000"/>
                  </a:schemeClr>
                </a:solidFill>
              </a:rPr>
              <a:t>Dataset Familiarization</a:t>
            </a:r>
            <a:r>
              <a:rPr lang="en-IN" sz="2400" b="1" dirty="0">
                <a:solidFill>
                  <a:schemeClr val="accent1">
                    <a:lumMod val="20000"/>
                    <a:lumOff val="80000"/>
                  </a:schemeClr>
                </a:solidFill>
              </a:rPr>
              <a:t>: </a:t>
            </a:r>
            <a:r>
              <a:rPr lang="en-US" sz="2000" dirty="0">
                <a:solidFill>
                  <a:schemeClr val="accent1">
                    <a:lumMod val="20000"/>
                    <a:lumOff val="80000"/>
                  </a:schemeClr>
                </a:solidFill>
              </a:rPr>
              <a:t>Understanding the dataset by exploring its structure, contents, and key features. Identifying important variables, data types, and any initial patterns or trends.</a:t>
            </a:r>
            <a:r>
              <a:rPr lang="en-IN" sz="2000" b="1" dirty="0">
                <a:solidFill>
                  <a:schemeClr val="accent1">
                    <a:lumMod val="20000"/>
                    <a:lumOff val="80000"/>
                  </a:schemeClr>
                </a:solidFill>
              </a:rPr>
              <a:t> </a:t>
            </a:r>
          </a:p>
          <a:p>
            <a:endParaRPr lang="en-IN" sz="2400" b="1" dirty="0">
              <a:solidFill>
                <a:schemeClr val="accent1">
                  <a:lumMod val="20000"/>
                  <a:lumOff val="80000"/>
                </a:schemeClr>
              </a:solidFill>
            </a:endParaRPr>
          </a:p>
          <a:p>
            <a:pPr marL="285750" indent="-285750">
              <a:buFont typeface="Courier New" panose="02070309020205020404" pitchFamily="49" charset="0"/>
              <a:buChar char="o"/>
            </a:pPr>
            <a:r>
              <a:rPr lang="en-IN" sz="2400" b="1" dirty="0">
                <a:solidFill>
                  <a:schemeClr val="accent4">
                    <a:lumMod val="40000"/>
                    <a:lumOff val="60000"/>
                  </a:schemeClr>
                </a:solidFill>
              </a:rPr>
              <a:t>Data Cleaning</a:t>
            </a:r>
            <a:r>
              <a:rPr lang="en-IN" sz="2400" b="1" dirty="0">
                <a:solidFill>
                  <a:schemeClr val="accent1">
                    <a:lumMod val="20000"/>
                    <a:lumOff val="80000"/>
                  </a:schemeClr>
                </a:solidFill>
              </a:rPr>
              <a:t>: </a:t>
            </a:r>
            <a:r>
              <a:rPr lang="en-US" sz="2000" dirty="0">
                <a:solidFill>
                  <a:schemeClr val="accent1">
                    <a:lumMod val="20000"/>
                    <a:lumOff val="80000"/>
                  </a:schemeClr>
                </a:solidFill>
              </a:rPr>
              <a:t>Preparing the data for analysis by handling missing values, correcting inconsistencies, and removing duplicates. To ensure that the dataset is clean and ready for analysis.</a:t>
            </a:r>
          </a:p>
          <a:p>
            <a:endParaRPr lang="en-IN" sz="2400" b="1" dirty="0">
              <a:solidFill>
                <a:schemeClr val="accent1">
                  <a:lumMod val="20000"/>
                  <a:lumOff val="80000"/>
                </a:schemeClr>
              </a:solidFill>
            </a:endParaRPr>
          </a:p>
          <a:p>
            <a:pPr marL="285750" indent="-285750">
              <a:buFont typeface="Courier New" panose="02070309020205020404" pitchFamily="49" charset="0"/>
              <a:buChar char="o"/>
            </a:pPr>
            <a:r>
              <a:rPr lang="en-IN" sz="2400" b="1" dirty="0">
                <a:solidFill>
                  <a:schemeClr val="accent4">
                    <a:lumMod val="40000"/>
                    <a:lumOff val="60000"/>
                  </a:schemeClr>
                </a:solidFill>
              </a:rPr>
              <a:t>Data Exploration</a:t>
            </a:r>
            <a:r>
              <a:rPr lang="en-IN" sz="2400" b="1" dirty="0">
                <a:solidFill>
                  <a:schemeClr val="accent1">
                    <a:lumMod val="20000"/>
                    <a:lumOff val="80000"/>
                  </a:schemeClr>
                </a:solidFill>
              </a:rPr>
              <a:t>: </a:t>
            </a:r>
            <a:r>
              <a:rPr lang="en-US" sz="2000" dirty="0">
                <a:solidFill>
                  <a:schemeClr val="accent1">
                    <a:lumMod val="20000"/>
                    <a:lumOff val="80000"/>
                  </a:schemeClr>
                </a:solidFill>
              </a:rPr>
              <a:t>Performed exploratory data analysis (EDA) to uncover patterns, relationships, and trends in the data. Use statistical methods to gain deeper insights into the data.</a:t>
            </a:r>
          </a:p>
          <a:p>
            <a:endParaRPr lang="en-IN" sz="2400" b="1" dirty="0">
              <a:solidFill>
                <a:schemeClr val="accent1">
                  <a:lumMod val="20000"/>
                  <a:lumOff val="80000"/>
                </a:schemeClr>
              </a:solidFill>
            </a:endParaRPr>
          </a:p>
          <a:p>
            <a:pPr marL="285750" indent="-285750">
              <a:buFont typeface="Courier New" panose="02070309020205020404" pitchFamily="49" charset="0"/>
              <a:buChar char="o"/>
            </a:pPr>
            <a:r>
              <a:rPr lang="en-IN" sz="2400" b="1" dirty="0">
                <a:solidFill>
                  <a:schemeClr val="accent4">
                    <a:lumMod val="40000"/>
                    <a:lumOff val="60000"/>
                  </a:schemeClr>
                </a:solidFill>
              </a:rPr>
              <a:t>Data Analysis</a:t>
            </a:r>
            <a:r>
              <a:rPr lang="en-IN" sz="2400" b="1" dirty="0">
                <a:solidFill>
                  <a:schemeClr val="accent1">
                    <a:lumMod val="20000"/>
                    <a:lumOff val="80000"/>
                  </a:schemeClr>
                </a:solidFill>
              </a:rPr>
              <a:t>: </a:t>
            </a:r>
            <a:r>
              <a:rPr lang="en-US" sz="2000" dirty="0">
                <a:solidFill>
                  <a:schemeClr val="accent1">
                    <a:lumMod val="20000"/>
                    <a:lumOff val="80000"/>
                  </a:schemeClr>
                </a:solidFill>
              </a:rPr>
              <a:t>Conducted a thorough analysis using appropriate methods and techniques.</a:t>
            </a:r>
          </a:p>
          <a:p>
            <a:endParaRPr lang="en-IN" sz="2400" b="1" dirty="0">
              <a:solidFill>
                <a:schemeClr val="accent1">
                  <a:lumMod val="20000"/>
                  <a:lumOff val="80000"/>
                </a:schemeClr>
              </a:solidFill>
            </a:endParaRPr>
          </a:p>
          <a:p>
            <a:pPr marL="285750" indent="-285750">
              <a:buFont typeface="Courier New" panose="02070309020205020404" pitchFamily="49" charset="0"/>
              <a:buChar char="o"/>
            </a:pPr>
            <a:r>
              <a:rPr lang="en-IN" sz="2400" b="1" dirty="0">
                <a:solidFill>
                  <a:schemeClr val="accent4">
                    <a:lumMod val="40000"/>
                    <a:lumOff val="60000"/>
                  </a:schemeClr>
                </a:solidFill>
              </a:rPr>
              <a:t>Data Visualization</a:t>
            </a:r>
            <a:r>
              <a:rPr lang="en-IN" sz="2400" b="1" dirty="0">
                <a:solidFill>
                  <a:schemeClr val="accent1">
                    <a:lumMod val="20000"/>
                    <a:lumOff val="80000"/>
                  </a:schemeClr>
                </a:solidFill>
              </a:rPr>
              <a:t>: </a:t>
            </a:r>
            <a:r>
              <a:rPr lang="en-US" sz="2000" dirty="0">
                <a:solidFill>
                  <a:schemeClr val="accent1">
                    <a:lumMod val="20000"/>
                    <a:lumOff val="80000"/>
                  </a:schemeClr>
                </a:solidFill>
              </a:rPr>
              <a:t>Presented the findings and insights through clear and informative visualizations, such as Bar graphs, Line charts, and Pivot Tables.</a:t>
            </a:r>
          </a:p>
          <a:p>
            <a:endParaRPr lang="en-IN" sz="2400" b="1" dirty="0">
              <a:solidFill>
                <a:schemeClr val="accent1">
                  <a:lumMod val="20000"/>
                  <a:lumOff val="80000"/>
                </a:schemeClr>
              </a:solidFill>
            </a:endParaRPr>
          </a:p>
          <a:p>
            <a:pPr marL="285750" indent="-285750">
              <a:buFont typeface="Courier New" panose="02070309020205020404" pitchFamily="49" charset="0"/>
              <a:buChar char="o"/>
            </a:pPr>
            <a:r>
              <a:rPr lang="en-IN" sz="2400" b="1" dirty="0">
                <a:solidFill>
                  <a:schemeClr val="accent4">
                    <a:lumMod val="40000"/>
                    <a:lumOff val="60000"/>
                  </a:schemeClr>
                </a:solidFill>
              </a:rPr>
              <a:t>Project Report</a:t>
            </a:r>
            <a:r>
              <a:rPr lang="en-IN" sz="2400" b="1" dirty="0">
                <a:solidFill>
                  <a:schemeClr val="accent1">
                    <a:lumMod val="20000"/>
                    <a:lumOff val="80000"/>
                  </a:schemeClr>
                </a:solidFill>
              </a:rPr>
              <a:t>: </a:t>
            </a:r>
            <a:r>
              <a:rPr lang="en-US" sz="2000" dirty="0">
                <a:solidFill>
                  <a:schemeClr val="accent1">
                    <a:lumMod val="20000"/>
                    <a:lumOff val="80000"/>
                  </a:schemeClr>
                </a:solidFill>
              </a:rPr>
              <a:t>Compiled a comprehensive report detailing the methodology, analysis, findings, and conclusions, including visualizations, key insights, and recommendations based on the analysis.</a:t>
            </a:r>
            <a:endParaRPr lang="en-IN" sz="2000" b="1" dirty="0">
              <a:solidFill>
                <a:schemeClr val="accent1">
                  <a:lumMod val="20000"/>
                  <a:lumOff val="80000"/>
                </a:schemeClr>
              </a:solidFill>
            </a:endParaRPr>
          </a:p>
        </p:txBody>
      </p:sp>
      <p:sp>
        <p:nvSpPr>
          <p:cNvPr id="21" name="Arrow: Down 20">
            <a:extLst>
              <a:ext uri="{FF2B5EF4-FFF2-40B4-BE49-F238E27FC236}">
                <a16:creationId xmlns:a16="http://schemas.microsoft.com/office/drawing/2014/main" id="{840B688E-F0F5-46B1-9C7B-05F2BCB62B7E}"/>
              </a:ext>
            </a:extLst>
          </p:cNvPr>
          <p:cNvSpPr/>
          <p:nvPr/>
        </p:nvSpPr>
        <p:spPr>
          <a:xfrm>
            <a:off x="622850" y="1633732"/>
            <a:ext cx="145774" cy="261329"/>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88BF96AC-65DA-4C94-B32F-A04A5D2C5FEC}"/>
              </a:ext>
            </a:extLst>
          </p:cNvPr>
          <p:cNvSpPr/>
          <p:nvPr/>
        </p:nvSpPr>
        <p:spPr>
          <a:xfrm>
            <a:off x="622850" y="2641854"/>
            <a:ext cx="145774" cy="261329"/>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F928F2AD-ED6D-4FC9-8D90-FD0106FF4480}"/>
              </a:ext>
            </a:extLst>
          </p:cNvPr>
          <p:cNvSpPr/>
          <p:nvPr/>
        </p:nvSpPr>
        <p:spPr>
          <a:xfrm>
            <a:off x="636102" y="3649976"/>
            <a:ext cx="145774" cy="261329"/>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2C5BABB1-B1A4-44F2-ADB3-4191ED89DFDE}"/>
              </a:ext>
            </a:extLst>
          </p:cNvPr>
          <p:cNvSpPr/>
          <p:nvPr/>
        </p:nvSpPr>
        <p:spPr>
          <a:xfrm>
            <a:off x="636102" y="4581898"/>
            <a:ext cx="145774" cy="261329"/>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0F7B0836-35D9-4961-A23E-6201789CE9F0}"/>
              </a:ext>
            </a:extLst>
          </p:cNvPr>
          <p:cNvSpPr/>
          <p:nvPr/>
        </p:nvSpPr>
        <p:spPr>
          <a:xfrm>
            <a:off x="636102" y="5513820"/>
            <a:ext cx="145774" cy="261329"/>
          </a:xfrm>
          <a:prstGeom prst="down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2079714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1EC60-B723-43CE-B48C-692E866D0EB6}"/>
              </a:ext>
            </a:extLst>
          </p:cNvPr>
          <p:cNvSpPr txBox="1"/>
          <p:nvPr/>
        </p:nvSpPr>
        <p:spPr>
          <a:xfrm>
            <a:off x="4580435" y="105469"/>
            <a:ext cx="3031129" cy="707886"/>
          </a:xfrm>
          <a:prstGeom prst="rect">
            <a:avLst/>
          </a:prstGeom>
          <a:noFill/>
        </p:spPr>
        <p:txBody>
          <a:bodyPr wrap="square" rtlCol="0">
            <a:spAutoFit/>
          </a:bodyPr>
          <a:lstStyle/>
          <a:p>
            <a:pPr algn="ctr"/>
            <a:r>
              <a:rPr lang="en-US" sz="4000" b="1" u="sng" dirty="0">
                <a:solidFill>
                  <a:schemeClr val="bg1"/>
                </a:solidFill>
              </a:rPr>
              <a:t>Insights</a:t>
            </a:r>
            <a:endParaRPr lang="en-IN" sz="4000" b="1" u="sng" dirty="0">
              <a:solidFill>
                <a:schemeClr val="bg1"/>
              </a:solidFill>
            </a:endParaRPr>
          </a:p>
        </p:txBody>
      </p:sp>
      <p:sp>
        <p:nvSpPr>
          <p:cNvPr id="5" name="TextBox 4">
            <a:extLst>
              <a:ext uri="{FF2B5EF4-FFF2-40B4-BE49-F238E27FC236}">
                <a16:creationId xmlns:a16="http://schemas.microsoft.com/office/drawing/2014/main" id="{4D3B83C3-0C5F-4F0A-80BE-469D0FAF8493}"/>
              </a:ext>
            </a:extLst>
          </p:cNvPr>
          <p:cNvSpPr txBox="1"/>
          <p:nvPr/>
        </p:nvSpPr>
        <p:spPr>
          <a:xfrm>
            <a:off x="337929" y="843221"/>
            <a:ext cx="11516140"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4">
                    <a:lumMod val="40000"/>
                    <a:lumOff val="60000"/>
                  </a:schemeClr>
                </a:solidFill>
              </a:rPr>
              <a:t>Average Call Time Duration</a:t>
            </a:r>
            <a:r>
              <a:rPr lang="en-US" dirty="0">
                <a:solidFill>
                  <a:schemeClr val="accent1">
                    <a:lumMod val="20000"/>
                    <a:lumOff val="80000"/>
                  </a:schemeClr>
                </a:solidFill>
              </a:rPr>
              <a:t>: The longest average call durations were recorded during the 10 to 11, 18 to 19, and 19 to 20 time slots, with an average length of 203 seconds. Conversely, the 12 to 13 time slot had the shortest average call duration.</a:t>
            </a:r>
          </a:p>
          <a:p>
            <a:pPr marL="285750" indent="-285750">
              <a:buFont typeface="Wingdings" panose="05000000000000000000" pitchFamily="2" charset="2"/>
              <a:buChar char="Ø"/>
            </a:pPr>
            <a:endParaRPr lang="en-US" dirty="0">
              <a:solidFill>
                <a:schemeClr val="accent1">
                  <a:lumMod val="20000"/>
                  <a:lumOff val="80000"/>
                </a:schemeClr>
              </a:solidFill>
            </a:endParaRPr>
          </a:p>
          <a:p>
            <a:pPr marL="285750" indent="-285750">
              <a:buFont typeface="Wingdings" panose="05000000000000000000" pitchFamily="2" charset="2"/>
              <a:buChar char="Ø"/>
            </a:pPr>
            <a:r>
              <a:rPr lang="en-US" b="1" dirty="0">
                <a:solidFill>
                  <a:schemeClr val="accent4">
                    <a:lumMod val="40000"/>
                    <a:lumOff val="60000"/>
                  </a:schemeClr>
                </a:solidFill>
              </a:rPr>
              <a:t>Number of Calls per Time Bucket</a:t>
            </a:r>
            <a:r>
              <a:rPr lang="en-US" dirty="0">
                <a:solidFill>
                  <a:schemeClr val="accent1">
                    <a:lumMod val="20000"/>
                    <a:lumOff val="80000"/>
                  </a:schemeClr>
                </a:solidFill>
              </a:rPr>
              <a:t>: The 11 to 12 time slot had the highest percentage of incoming calls, making up 12.4% of all calls. This was followed by the 10 to 11 time slot, which received 11.28% of the calls. In contrast, the 20 to 21 and 19 to 20 time slots experienced the lowest call volumes, with 4.67% and 5.48% of the calls, respectively.</a:t>
            </a:r>
          </a:p>
          <a:p>
            <a:pPr marL="285750" indent="-285750">
              <a:buFont typeface="Wingdings" panose="05000000000000000000" pitchFamily="2" charset="2"/>
              <a:buChar char="Ø"/>
            </a:pPr>
            <a:endParaRPr lang="en-US" dirty="0">
              <a:solidFill>
                <a:schemeClr val="accent1">
                  <a:lumMod val="20000"/>
                  <a:lumOff val="80000"/>
                </a:schemeClr>
              </a:solidFill>
            </a:endParaRPr>
          </a:p>
          <a:p>
            <a:pPr marL="285750" indent="-285750">
              <a:buFont typeface="Wingdings" panose="05000000000000000000" pitchFamily="2" charset="2"/>
              <a:buChar char="Ø"/>
            </a:pPr>
            <a:r>
              <a:rPr lang="en-US" b="1" dirty="0">
                <a:solidFill>
                  <a:schemeClr val="accent4">
                    <a:lumMod val="40000"/>
                    <a:lumOff val="60000"/>
                  </a:schemeClr>
                </a:solidFill>
              </a:rPr>
              <a:t>Manpower Plan to Reduce Abandonment Rate</a:t>
            </a:r>
            <a:r>
              <a:rPr lang="en-US" dirty="0">
                <a:solidFill>
                  <a:schemeClr val="accent1">
                    <a:lumMod val="20000"/>
                    <a:lumOff val="80000"/>
                  </a:schemeClr>
                </a:solidFill>
              </a:rPr>
              <a:t>: To lower the abandonment rate to 10%, it was calculated that 79 unique agents would be necessary. Initially, when the abandonment rate was at 30%, there were 66 unique agents employed.</a:t>
            </a:r>
          </a:p>
          <a:p>
            <a:pPr marL="285750" indent="-285750">
              <a:buFont typeface="Wingdings" panose="05000000000000000000" pitchFamily="2" charset="2"/>
              <a:buChar char="Ø"/>
            </a:pPr>
            <a:endParaRPr lang="en-US" dirty="0">
              <a:solidFill>
                <a:schemeClr val="accent1">
                  <a:lumMod val="20000"/>
                  <a:lumOff val="80000"/>
                </a:schemeClr>
              </a:solidFill>
            </a:endParaRPr>
          </a:p>
          <a:p>
            <a:pPr marL="285750" indent="-285750">
              <a:buFont typeface="Wingdings" panose="05000000000000000000" pitchFamily="2" charset="2"/>
              <a:buChar char="Ø"/>
            </a:pPr>
            <a:r>
              <a:rPr lang="en-US" b="1" dirty="0">
                <a:solidFill>
                  <a:schemeClr val="accent4">
                    <a:lumMod val="40000"/>
                    <a:lumOff val="60000"/>
                  </a:schemeClr>
                </a:solidFill>
              </a:rPr>
              <a:t>Night-time Call Volume and Agents Required</a:t>
            </a:r>
            <a:r>
              <a:rPr lang="en-US" dirty="0">
                <a:solidFill>
                  <a:schemeClr val="accent1">
                    <a:lumMod val="20000"/>
                    <a:lumOff val="80000"/>
                  </a:schemeClr>
                </a:solidFill>
              </a:rPr>
              <a:t>: It was noted that for every 100 calls received between 9:00 a.m. and 9:00 p.m., there were an additional 30 calls made during the night from 9:00 p.m. to 9:00 a.m. To manage these night-time calls effectively, 22 unique agents would be required.</a:t>
            </a:r>
          </a:p>
          <a:p>
            <a:pPr marL="285750" indent="-285750">
              <a:buFont typeface="Wingdings" panose="05000000000000000000" pitchFamily="2" charset="2"/>
              <a:buChar char="Ø"/>
            </a:pPr>
            <a:endParaRPr lang="en-US" dirty="0">
              <a:solidFill>
                <a:schemeClr val="accent1">
                  <a:lumMod val="20000"/>
                  <a:lumOff val="80000"/>
                </a:schemeClr>
              </a:solidFill>
            </a:endParaRPr>
          </a:p>
          <a:p>
            <a:pPr marL="285750" indent="-285750">
              <a:buFont typeface="Wingdings" panose="05000000000000000000" pitchFamily="2" charset="2"/>
              <a:buChar char="Ø"/>
            </a:pPr>
            <a:r>
              <a:rPr lang="en-US" b="1" dirty="0">
                <a:solidFill>
                  <a:schemeClr val="accent4">
                    <a:lumMod val="40000"/>
                    <a:lumOff val="60000"/>
                  </a:schemeClr>
                </a:solidFill>
              </a:rPr>
              <a:t>Additional Responsibilities</a:t>
            </a:r>
            <a:r>
              <a:rPr lang="en-US" b="1" dirty="0">
                <a:solidFill>
                  <a:schemeClr val="accent1">
                    <a:lumMod val="20000"/>
                    <a:lumOff val="80000"/>
                  </a:schemeClr>
                </a:solidFill>
              </a:rPr>
              <a:t>: </a:t>
            </a:r>
            <a:r>
              <a:rPr lang="en-US" dirty="0">
                <a:solidFill>
                  <a:schemeClr val="accent1">
                    <a:lumMod val="20000"/>
                    <a:lumOff val="80000"/>
                  </a:schemeClr>
                </a:solidFill>
              </a:rPr>
              <a:t>Instead of just handling calls, agents are required to spend 23% of their total occupied time (23% of 4.5 hours) on tasks such as uploading call data and performing other related duties.</a:t>
            </a:r>
          </a:p>
          <a:p>
            <a:pPr marL="285750" indent="-285750">
              <a:buFont typeface="Wingdings" panose="05000000000000000000" pitchFamily="2" charset="2"/>
              <a:buChar char="Ø"/>
            </a:pPr>
            <a:endParaRPr lang="en-US" dirty="0">
              <a:solidFill>
                <a:schemeClr val="accent1">
                  <a:lumMod val="20000"/>
                  <a:lumOff val="80000"/>
                </a:schemeClr>
              </a:solidFill>
            </a:endParaRPr>
          </a:p>
          <a:p>
            <a:pPr marL="285750" indent="-285750">
              <a:buFont typeface="Wingdings" panose="05000000000000000000" pitchFamily="2" charset="2"/>
              <a:buChar char="Ø"/>
            </a:pPr>
            <a:r>
              <a:rPr lang="en-US" b="1" dirty="0">
                <a:solidFill>
                  <a:schemeClr val="accent4">
                    <a:lumMod val="40000"/>
                    <a:lumOff val="60000"/>
                  </a:schemeClr>
                </a:solidFill>
              </a:rPr>
              <a:t>Maximizing Agent Capacity</a:t>
            </a:r>
            <a:r>
              <a:rPr lang="en-US" b="1" dirty="0">
                <a:solidFill>
                  <a:schemeClr val="accent1">
                    <a:lumMod val="20000"/>
                    <a:lumOff val="80000"/>
                  </a:schemeClr>
                </a:solidFill>
              </a:rPr>
              <a:t>: </a:t>
            </a:r>
            <a:r>
              <a:rPr lang="en-US" dirty="0">
                <a:solidFill>
                  <a:schemeClr val="accent1">
                    <a:lumMod val="20000"/>
                    <a:lumOff val="80000"/>
                  </a:schemeClr>
                </a:solidFill>
              </a:rPr>
              <a:t>Agents are capable of handling more calls than the projected workload if they operate at full capacity, as there is additional time available for them to take on more calls.</a:t>
            </a:r>
            <a:endParaRPr lang="en-IN" dirty="0">
              <a:solidFill>
                <a:schemeClr val="accent1">
                  <a:lumMod val="20000"/>
                  <a:lumOff val="80000"/>
                </a:schemeClr>
              </a:solidFill>
            </a:endParaRPr>
          </a:p>
        </p:txBody>
      </p:sp>
    </p:spTree>
    <p:extLst>
      <p:ext uri="{BB962C8B-B14F-4D97-AF65-F5344CB8AC3E}">
        <p14:creationId xmlns:p14="http://schemas.microsoft.com/office/powerpoint/2010/main" val="235482126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225</TotalTime>
  <Words>1563</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Mainak Mukherjee</dc:creator>
  <cp:lastModifiedBy>Mainak Mukherjee</cp:lastModifiedBy>
  <cp:revision>27</cp:revision>
  <dcterms:created xsi:type="dcterms:W3CDTF">2024-08-29T18:30:37Z</dcterms:created>
  <dcterms:modified xsi:type="dcterms:W3CDTF">2024-09-03T04:26:37Z</dcterms:modified>
</cp:coreProperties>
</file>