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2" r:id="rId3"/>
    <p:sldId id="263" r:id="rId4"/>
    <p:sldId id="264" r:id="rId5"/>
    <p:sldId id="265" r:id="rId6"/>
    <p:sldId id="256" r:id="rId7"/>
    <p:sldId id="257" r:id="rId8"/>
    <p:sldId id="258" r:id="rId9"/>
    <p:sldId id="259" r:id="rId10"/>
    <p:sldId id="260"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97B8F3-2A7C-4E14-BDE3-39429FBA16A5}"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159758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7B8F3-2A7C-4E14-BDE3-39429FBA16A5}"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353717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7B8F3-2A7C-4E14-BDE3-39429FBA16A5}"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2042823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7B8F3-2A7C-4E14-BDE3-39429FBA16A5}"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86F7B-77BC-41D3-B204-BEDBAD4B4780}"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6592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7B8F3-2A7C-4E14-BDE3-39429FBA16A5}"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27636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97B8F3-2A7C-4E14-BDE3-39429FBA16A5}" type="datetimeFigureOut">
              <a:rPr lang="en-IN" smtClean="0"/>
              <a:t>31-05-2024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1256102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97B8F3-2A7C-4E14-BDE3-39429FBA16A5}" type="datetimeFigureOut">
              <a:rPr lang="en-IN" smtClean="0"/>
              <a:t>31-05-2024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1826361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7B8F3-2A7C-4E14-BDE3-39429FBA16A5}"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3436723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7B8F3-2A7C-4E14-BDE3-39429FBA16A5}"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309434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7B8F3-2A7C-4E14-BDE3-39429FBA16A5}"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362857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97B8F3-2A7C-4E14-BDE3-39429FBA16A5}"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338874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97B8F3-2A7C-4E14-BDE3-39429FBA16A5}"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1841351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97B8F3-2A7C-4E14-BDE3-39429FBA16A5}" type="datetimeFigureOut">
              <a:rPr lang="en-IN" smtClean="0"/>
              <a:t>31-05-2024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342180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97B8F3-2A7C-4E14-BDE3-39429FBA16A5}" type="datetimeFigureOut">
              <a:rPr lang="en-IN" smtClean="0"/>
              <a:t>31-05-2024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2018822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7B8F3-2A7C-4E14-BDE3-39429FBA16A5}" type="datetimeFigureOut">
              <a:rPr lang="en-IN" smtClean="0"/>
              <a:t>31-05-2024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2957730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97B8F3-2A7C-4E14-BDE3-39429FBA16A5}"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283395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97B8F3-2A7C-4E14-BDE3-39429FBA16A5}"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86F7B-77BC-41D3-B204-BEDBAD4B4780}" type="slidenum">
              <a:rPr lang="en-IN" smtClean="0"/>
              <a:t>‹#›</a:t>
            </a:fld>
            <a:endParaRPr lang="en-IN"/>
          </a:p>
        </p:txBody>
      </p:sp>
    </p:spTree>
    <p:extLst>
      <p:ext uri="{BB962C8B-B14F-4D97-AF65-F5344CB8AC3E}">
        <p14:creationId xmlns:p14="http://schemas.microsoft.com/office/powerpoint/2010/main" val="190522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97B8F3-2A7C-4E14-BDE3-39429FBA16A5}" type="datetimeFigureOut">
              <a:rPr lang="en-IN" smtClean="0"/>
              <a:t>31-05-2024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9186F7B-77BC-41D3-B204-BEDBAD4B4780}" type="slidenum">
              <a:rPr lang="en-IN" smtClean="0"/>
              <a:t>‹#›</a:t>
            </a:fld>
            <a:endParaRPr lang="en-IN"/>
          </a:p>
        </p:txBody>
      </p:sp>
    </p:spTree>
    <p:extLst>
      <p:ext uri="{BB962C8B-B14F-4D97-AF65-F5344CB8AC3E}">
        <p14:creationId xmlns:p14="http://schemas.microsoft.com/office/powerpoint/2010/main" val="254353880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A7669C-4D57-476B-931B-8BB411920C53}"/>
              </a:ext>
            </a:extLst>
          </p:cNvPr>
          <p:cNvSpPr txBox="1"/>
          <p:nvPr/>
        </p:nvSpPr>
        <p:spPr>
          <a:xfrm>
            <a:off x="9369287" y="6255027"/>
            <a:ext cx="3352800" cy="523220"/>
          </a:xfrm>
          <a:prstGeom prst="rect">
            <a:avLst/>
          </a:prstGeom>
          <a:noFill/>
        </p:spPr>
        <p:txBody>
          <a:bodyPr wrap="square" rtlCol="0">
            <a:spAutoFit/>
          </a:bodyPr>
          <a:lstStyle/>
          <a:p>
            <a:r>
              <a:rPr lang="en-US" sz="1400" dirty="0"/>
              <a:t>Created by- Mainak Mukherjee</a:t>
            </a:r>
          </a:p>
          <a:p>
            <a:r>
              <a:rPr lang="en-US" sz="1400" dirty="0"/>
              <a:t>Email- subha.mainak@gmail.com</a:t>
            </a:r>
            <a:endParaRPr lang="en-IN" sz="1400" dirty="0"/>
          </a:p>
        </p:txBody>
      </p:sp>
      <p:pic>
        <p:nvPicPr>
          <p:cNvPr id="8" name="Picture 7">
            <a:extLst>
              <a:ext uri="{FF2B5EF4-FFF2-40B4-BE49-F238E27FC236}">
                <a16:creationId xmlns:a16="http://schemas.microsoft.com/office/drawing/2014/main" id="{46AD26AA-969F-4011-B628-B8B21503B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836" y="1358347"/>
            <a:ext cx="7688323" cy="459187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 name="Rectangle 8">
            <a:extLst>
              <a:ext uri="{FF2B5EF4-FFF2-40B4-BE49-F238E27FC236}">
                <a16:creationId xmlns:a16="http://schemas.microsoft.com/office/drawing/2014/main" id="{B903815A-6A49-452B-AB52-E1917CD8511A}"/>
              </a:ext>
            </a:extLst>
          </p:cNvPr>
          <p:cNvSpPr/>
          <p:nvPr/>
        </p:nvSpPr>
        <p:spPr>
          <a:xfrm>
            <a:off x="1832650" y="190283"/>
            <a:ext cx="8526693" cy="1015663"/>
          </a:xfrm>
          <a:prstGeom prst="rect">
            <a:avLst/>
          </a:prstGeom>
          <a:noFill/>
        </p:spPr>
        <p:txBody>
          <a:bodyPr wrap="non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Hiring Process Analytics</a:t>
            </a:r>
            <a:endParaRPr lang="en-IN"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1" name="Picture 10">
            <a:extLst>
              <a:ext uri="{FF2B5EF4-FFF2-40B4-BE49-F238E27FC236}">
                <a16:creationId xmlns:a16="http://schemas.microsoft.com/office/drawing/2014/main" id="{A368974B-6A4A-44ED-ADF3-4D18966E2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89166"/>
            <a:ext cx="1100594" cy="768834"/>
          </a:xfrm>
          <a:prstGeom prst="rect">
            <a:avLst/>
          </a:prstGeom>
          <a:ln>
            <a:noFill/>
          </a:ln>
          <a:effectLst>
            <a:softEdge rad="112500"/>
          </a:effectLst>
        </p:spPr>
      </p:pic>
    </p:spTree>
    <p:extLst>
      <p:ext uri="{BB962C8B-B14F-4D97-AF65-F5344CB8AC3E}">
        <p14:creationId xmlns:p14="http://schemas.microsoft.com/office/powerpoint/2010/main" val="2092943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80A25C-A36C-4FEB-BCBA-CEEFDF339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267" y="1765852"/>
            <a:ext cx="8600661" cy="412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3E41101C-3133-4103-A4D5-9429BAE352BE}"/>
              </a:ext>
            </a:extLst>
          </p:cNvPr>
          <p:cNvSpPr txBox="1"/>
          <p:nvPr/>
        </p:nvSpPr>
        <p:spPr>
          <a:xfrm>
            <a:off x="974034" y="331304"/>
            <a:ext cx="10243932" cy="800219"/>
          </a:xfrm>
          <a:prstGeom prst="rect">
            <a:avLst/>
          </a:prstGeom>
          <a:noFill/>
        </p:spPr>
        <p:txBody>
          <a:bodyPr wrap="square" rtlCol="0">
            <a:spAutoFit/>
          </a:bodyPr>
          <a:lstStyle/>
          <a:p>
            <a:pPr algn="ctr"/>
            <a:r>
              <a:rPr lang="en-IN" sz="2800" b="1" dirty="0"/>
              <a:t>P</a:t>
            </a:r>
            <a:r>
              <a:rPr lang="en-IN" sz="2800" b="1" i="0" dirty="0">
                <a:effectLst/>
              </a:rPr>
              <a:t>osition Tier Analysis</a:t>
            </a:r>
          </a:p>
          <a:p>
            <a:r>
              <a:rPr lang="en-US" dirty="0"/>
              <a:t>Task:- </a:t>
            </a:r>
            <a:r>
              <a:rPr lang="en-US" b="0" i="0" dirty="0">
                <a:effectLst/>
                <a:latin typeface="Cambria" panose="02040503050406030204" pitchFamily="18" charset="0"/>
                <a:ea typeface="Cambria" panose="02040503050406030204" pitchFamily="18" charset="0"/>
              </a:rPr>
              <a:t>Use a chart or graph to represent the different position tiers within the company.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9119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6B3CFD-A032-4FB5-82AA-45BFD978B570}"/>
              </a:ext>
            </a:extLst>
          </p:cNvPr>
          <p:cNvSpPr txBox="1"/>
          <p:nvPr/>
        </p:nvSpPr>
        <p:spPr>
          <a:xfrm>
            <a:off x="3641033" y="161674"/>
            <a:ext cx="4909932" cy="707886"/>
          </a:xfrm>
          <a:prstGeom prst="rect">
            <a:avLst/>
          </a:prstGeom>
          <a:noFill/>
        </p:spPr>
        <p:txBody>
          <a:bodyPr wrap="square" rtlCol="0">
            <a:spAutoFit/>
          </a:bodyPr>
          <a:lstStyle/>
          <a:p>
            <a:r>
              <a:rPr lang="en-US" sz="4000" b="1" dirty="0"/>
              <a:t>-:Results Summary:-</a:t>
            </a:r>
            <a:endParaRPr lang="en-IN" sz="4000" b="1" dirty="0"/>
          </a:p>
        </p:txBody>
      </p:sp>
      <p:sp>
        <p:nvSpPr>
          <p:cNvPr id="6" name="TextBox 5">
            <a:extLst>
              <a:ext uri="{FF2B5EF4-FFF2-40B4-BE49-F238E27FC236}">
                <a16:creationId xmlns:a16="http://schemas.microsoft.com/office/drawing/2014/main" id="{D682E30E-BD00-4DFB-A05E-5873E1244FC3}"/>
              </a:ext>
            </a:extLst>
          </p:cNvPr>
          <p:cNvSpPr txBox="1"/>
          <p:nvPr/>
        </p:nvSpPr>
        <p:spPr>
          <a:xfrm>
            <a:off x="715617" y="1745209"/>
            <a:ext cx="10760765" cy="4647426"/>
          </a:xfrm>
          <a:prstGeom prst="rect">
            <a:avLst/>
          </a:prstGeom>
          <a:noFill/>
        </p:spPr>
        <p:txBody>
          <a:bodyPr wrap="square" rtlCol="0">
            <a:spAutoFit/>
          </a:bodyPr>
          <a:lstStyle/>
          <a:p>
            <a:r>
              <a:rPr lang="en-US" b="0" i="0" dirty="0">
                <a:effectLst/>
              </a:rPr>
              <a:t>Through the execution of the hiring analytics project, we achieved several key insights that have significantly contributed to our understanding of the hiring process within the company. The detailed analysis and visualizations provided us with actionable information to enhance our recruitment strategies and ensure a balanced, data-driven approach to hiring.</a:t>
            </a:r>
          </a:p>
          <a:p>
            <a:endParaRPr lang="en-US" dirty="0"/>
          </a:p>
          <a:p>
            <a:pPr marL="285750" indent="-285750">
              <a:buFont typeface="Arial" panose="020B0604020202020204" pitchFamily="34" charset="0"/>
              <a:buChar char="•"/>
            </a:pPr>
            <a:r>
              <a:rPr lang="en-US" sz="2000" b="1" i="0" dirty="0">
                <a:effectLst/>
              </a:rPr>
              <a:t>Enhanced Decision-Making</a:t>
            </a:r>
            <a:r>
              <a:rPr lang="en-US" b="1" i="0" dirty="0">
                <a:effectLst/>
              </a:rPr>
              <a:t>:</a:t>
            </a:r>
            <a:r>
              <a:rPr lang="en-US" b="0" i="0" dirty="0">
                <a:effectLst/>
              </a:rPr>
              <a:t> The project provided a data-driven foundation for making informed decisions regarding hiring strategies, salary structures, and departmental focus areas.</a:t>
            </a:r>
          </a:p>
          <a:p>
            <a:pPr marL="285750" indent="-285750">
              <a:buFont typeface="Arial" panose="020B0604020202020204" pitchFamily="34" charset="0"/>
              <a:buChar char="•"/>
            </a:pPr>
            <a:r>
              <a:rPr lang="en-US" sz="2000" b="1" i="0" dirty="0">
                <a:effectLst/>
              </a:rPr>
              <a:t>Identification of Trends and Patterns</a:t>
            </a:r>
            <a:r>
              <a:rPr lang="en-US" b="1" i="0" dirty="0">
                <a:effectLst/>
              </a:rPr>
              <a:t>:</a:t>
            </a:r>
            <a:r>
              <a:rPr lang="en-US" b="0" i="0" dirty="0">
                <a:effectLst/>
              </a:rPr>
              <a:t> Analyzing the hiring data allowed us to identify key trends and patterns, such as the balance in gender distribution and the concentration of salaries in specific ranges.</a:t>
            </a:r>
          </a:p>
          <a:p>
            <a:pPr marL="285750" indent="-285750">
              <a:buFont typeface="Arial" panose="020B0604020202020204" pitchFamily="34" charset="0"/>
              <a:buChar char="•"/>
            </a:pPr>
            <a:r>
              <a:rPr lang="en-US" sz="2000" b="1" i="0" dirty="0">
                <a:effectLst/>
              </a:rPr>
              <a:t>Resource Allocation</a:t>
            </a:r>
            <a:r>
              <a:rPr lang="en-US" b="1" i="0" dirty="0">
                <a:effectLst/>
              </a:rPr>
              <a:t>:</a:t>
            </a:r>
            <a:r>
              <a:rPr lang="en-US" b="0" i="0" dirty="0">
                <a:effectLst/>
              </a:rPr>
              <a:t> Understanding departmental growth helped in planning resource allocation and identifying departments that may require more recruitment efforts.</a:t>
            </a:r>
          </a:p>
          <a:p>
            <a:pPr marL="285750" indent="-285750">
              <a:buFont typeface="Arial" panose="020B0604020202020204" pitchFamily="34" charset="0"/>
              <a:buChar char="•"/>
            </a:pPr>
            <a:r>
              <a:rPr lang="en-US" sz="2000" b="1" i="0" dirty="0">
                <a:effectLst/>
              </a:rPr>
              <a:t>Strategic Planning</a:t>
            </a:r>
            <a:r>
              <a:rPr lang="en-US" b="1" i="0" dirty="0">
                <a:effectLst/>
              </a:rPr>
              <a:t>:</a:t>
            </a:r>
            <a:r>
              <a:rPr lang="en-US" b="0" i="0" dirty="0">
                <a:effectLst/>
              </a:rPr>
              <a:t> Insights from the position tier distribution supported our strategic planning in terms of career development and growth opportunities within the company.</a:t>
            </a:r>
          </a:p>
          <a:p>
            <a:endParaRPr lang="en-US" b="0" i="0" dirty="0">
              <a:effectLst/>
            </a:endParaRPr>
          </a:p>
          <a:p>
            <a:r>
              <a:rPr lang="en-US" b="0" i="0" dirty="0">
                <a:effectLst/>
              </a:rPr>
              <a:t>Overall, this project has significantly enhanced our understanding of the hiring process analytics, enabling us to optimize our recruitment practices and promote a diverse, equitable, and growth-oriented workplace.</a:t>
            </a:r>
          </a:p>
        </p:txBody>
      </p:sp>
      <p:sp>
        <p:nvSpPr>
          <p:cNvPr id="7" name="Arrow: Chevron 6">
            <a:extLst>
              <a:ext uri="{FF2B5EF4-FFF2-40B4-BE49-F238E27FC236}">
                <a16:creationId xmlns:a16="http://schemas.microsoft.com/office/drawing/2014/main" id="{362F000B-BBBE-4637-BAC9-271ED3E85793}"/>
              </a:ext>
            </a:extLst>
          </p:cNvPr>
          <p:cNvSpPr/>
          <p:nvPr/>
        </p:nvSpPr>
        <p:spPr>
          <a:xfrm>
            <a:off x="1212574" y="1104017"/>
            <a:ext cx="251791" cy="172278"/>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5B7EC7B8-D843-4511-9875-7B9745789DCF}"/>
              </a:ext>
            </a:extLst>
          </p:cNvPr>
          <p:cNvSpPr txBox="1"/>
          <p:nvPr/>
        </p:nvSpPr>
        <p:spPr>
          <a:xfrm>
            <a:off x="1444487" y="974469"/>
            <a:ext cx="9899373" cy="369332"/>
          </a:xfrm>
          <a:prstGeom prst="rect">
            <a:avLst/>
          </a:prstGeom>
          <a:noFill/>
        </p:spPr>
        <p:txBody>
          <a:bodyPr wrap="square" rtlCol="0">
            <a:spAutoFit/>
          </a:bodyPr>
          <a:lstStyle/>
          <a:p>
            <a:r>
              <a:rPr lang="en-US" dirty="0">
                <a:solidFill>
                  <a:srgbClr val="FFFF00"/>
                </a:solidFill>
              </a:rPr>
              <a:t>Total Males Hired- 2563          Total Females Hired- 1856           Overall Average Salary- $49,983 </a:t>
            </a:r>
            <a:endParaRPr lang="en-IN" dirty="0">
              <a:solidFill>
                <a:srgbClr val="FFFF00"/>
              </a:solidFill>
            </a:endParaRPr>
          </a:p>
        </p:txBody>
      </p:sp>
      <p:sp>
        <p:nvSpPr>
          <p:cNvPr id="9" name="Arrow: Chevron 8">
            <a:extLst>
              <a:ext uri="{FF2B5EF4-FFF2-40B4-BE49-F238E27FC236}">
                <a16:creationId xmlns:a16="http://schemas.microsoft.com/office/drawing/2014/main" id="{BC6673D0-D6BE-42FA-90AF-22874944D523}"/>
              </a:ext>
            </a:extLst>
          </p:cNvPr>
          <p:cNvSpPr/>
          <p:nvPr/>
        </p:nvSpPr>
        <p:spPr>
          <a:xfrm>
            <a:off x="4154555" y="1104017"/>
            <a:ext cx="251791" cy="172278"/>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BA72EA8E-B738-46D1-9535-DCDA196BA17D}"/>
              </a:ext>
            </a:extLst>
          </p:cNvPr>
          <p:cNvSpPr/>
          <p:nvPr/>
        </p:nvSpPr>
        <p:spPr>
          <a:xfrm>
            <a:off x="7368206" y="1104017"/>
            <a:ext cx="251791" cy="172278"/>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7299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CD3DBF-ECCC-4502-966B-932D1C9AF619}"/>
              </a:ext>
            </a:extLst>
          </p:cNvPr>
          <p:cNvSpPr txBox="1"/>
          <p:nvPr/>
        </p:nvSpPr>
        <p:spPr>
          <a:xfrm>
            <a:off x="3392556" y="689113"/>
            <a:ext cx="5406888" cy="707886"/>
          </a:xfrm>
          <a:prstGeom prst="rect">
            <a:avLst/>
          </a:prstGeom>
          <a:noFill/>
        </p:spPr>
        <p:txBody>
          <a:bodyPr wrap="square" rtlCol="0">
            <a:spAutoFit/>
          </a:bodyPr>
          <a:lstStyle/>
          <a:p>
            <a:r>
              <a:rPr lang="en-US" sz="4000" b="1" dirty="0"/>
              <a:t>-:Project Description:-</a:t>
            </a:r>
            <a:endParaRPr lang="en-IN" sz="4000" b="1" dirty="0"/>
          </a:p>
        </p:txBody>
      </p:sp>
      <p:sp>
        <p:nvSpPr>
          <p:cNvPr id="5" name="TextBox 4">
            <a:extLst>
              <a:ext uri="{FF2B5EF4-FFF2-40B4-BE49-F238E27FC236}">
                <a16:creationId xmlns:a16="http://schemas.microsoft.com/office/drawing/2014/main" id="{5247DA4E-002E-4751-9BE4-449BA29FA6E0}"/>
              </a:ext>
            </a:extLst>
          </p:cNvPr>
          <p:cNvSpPr txBox="1"/>
          <p:nvPr/>
        </p:nvSpPr>
        <p:spPr>
          <a:xfrm>
            <a:off x="1769165" y="1905506"/>
            <a:ext cx="8653669" cy="3046988"/>
          </a:xfrm>
          <a:prstGeom prst="rect">
            <a:avLst/>
          </a:prstGeom>
          <a:noFill/>
        </p:spPr>
        <p:txBody>
          <a:bodyPr wrap="square" rtlCol="0">
            <a:spAutoFit/>
          </a:bodyPr>
          <a:lstStyle/>
          <a:p>
            <a:r>
              <a:rPr lang="en-US" sz="2400" b="0" i="0" dirty="0">
                <a:effectLst/>
              </a:rPr>
              <a:t>The hiring process is a pivotal aspect of a company's long-term success. It requires a careful assessment of various factors to ensure that the recruitment not only benefits the organization but also contributes to the growth and development of the individual. This hiring analytics project aims to provide a comprehensive analysis of the hiring trends and patterns within our company, leveraging data-driven insights to optimize the recruitment process.</a:t>
            </a:r>
            <a:endParaRPr lang="en-IN" sz="2400" dirty="0"/>
          </a:p>
        </p:txBody>
      </p:sp>
    </p:spTree>
    <p:extLst>
      <p:ext uri="{BB962C8B-B14F-4D97-AF65-F5344CB8AC3E}">
        <p14:creationId xmlns:p14="http://schemas.microsoft.com/office/powerpoint/2010/main" val="65754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1B5A77-93D9-4FF7-AA82-ED7878091DFF}"/>
              </a:ext>
            </a:extLst>
          </p:cNvPr>
          <p:cNvSpPr txBox="1"/>
          <p:nvPr/>
        </p:nvSpPr>
        <p:spPr>
          <a:xfrm>
            <a:off x="4247321" y="505123"/>
            <a:ext cx="3697358" cy="707886"/>
          </a:xfrm>
          <a:prstGeom prst="rect">
            <a:avLst/>
          </a:prstGeom>
          <a:noFill/>
        </p:spPr>
        <p:txBody>
          <a:bodyPr wrap="square" rtlCol="0">
            <a:spAutoFit/>
          </a:bodyPr>
          <a:lstStyle/>
          <a:p>
            <a:r>
              <a:rPr lang="en-US" sz="4000" b="1" dirty="0"/>
              <a:t>-:Objectives:-</a:t>
            </a:r>
            <a:endParaRPr lang="en-IN" sz="4000" b="1" dirty="0"/>
          </a:p>
        </p:txBody>
      </p:sp>
      <p:sp>
        <p:nvSpPr>
          <p:cNvPr id="5" name="TextBox 4">
            <a:extLst>
              <a:ext uri="{FF2B5EF4-FFF2-40B4-BE49-F238E27FC236}">
                <a16:creationId xmlns:a16="http://schemas.microsoft.com/office/drawing/2014/main" id="{98226D60-735A-43A1-B37F-0C35BAFE5F57}"/>
              </a:ext>
            </a:extLst>
          </p:cNvPr>
          <p:cNvSpPr txBox="1"/>
          <p:nvPr/>
        </p:nvSpPr>
        <p:spPr>
          <a:xfrm>
            <a:off x="1769165" y="1643896"/>
            <a:ext cx="8653669" cy="4708981"/>
          </a:xfrm>
          <a:prstGeom prst="rect">
            <a:avLst/>
          </a:prstGeom>
          <a:noFill/>
        </p:spPr>
        <p:txBody>
          <a:bodyPr wrap="square" rtlCol="0">
            <a:spAutoFit/>
          </a:bodyPr>
          <a:lstStyle/>
          <a:p>
            <a:pPr marL="457200" indent="-457200">
              <a:buFont typeface="+mj-lt"/>
              <a:buAutoNum type="arabicPeriod"/>
            </a:pPr>
            <a:r>
              <a:rPr lang="en-US" sz="2400" b="1" i="0" dirty="0">
                <a:effectLst/>
              </a:rPr>
              <a:t>Gender Distribution of Hires</a:t>
            </a:r>
            <a:r>
              <a:rPr lang="en-US" sz="2000" b="1" i="0" dirty="0">
                <a:effectLst/>
              </a:rPr>
              <a:t>:</a:t>
            </a:r>
            <a:r>
              <a:rPr lang="en-US" sz="2000" b="0" i="0" dirty="0">
                <a:effectLst/>
              </a:rPr>
              <a:t> We need to determine the proportion of male and female hires to understand the gender diversity in the company.</a:t>
            </a:r>
          </a:p>
          <a:p>
            <a:pPr marL="457200" indent="-457200">
              <a:buFont typeface="+mj-lt"/>
              <a:buAutoNum type="arabicPeriod"/>
            </a:pPr>
            <a:r>
              <a:rPr lang="en-US" sz="2400" b="1" i="0" dirty="0">
                <a:effectLst/>
              </a:rPr>
              <a:t>Average Salary Analysis</a:t>
            </a:r>
            <a:r>
              <a:rPr lang="en-US" sz="2000" b="1" i="0" dirty="0">
                <a:effectLst/>
              </a:rPr>
              <a:t>:</a:t>
            </a:r>
            <a:r>
              <a:rPr lang="en-US" sz="2000" b="0" i="0" dirty="0">
                <a:effectLst/>
              </a:rPr>
              <a:t> We need to calculate the average salary offered to new hires to assess the company's compensation trends.</a:t>
            </a:r>
          </a:p>
          <a:p>
            <a:pPr marL="457200" indent="-457200">
              <a:buFont typeface="+mj-lt"/>
              <a:buAutoNum type="arabicPeriod"/>
            </a:pPr>
            <a:r>
              <a:rPr lang="en-US" sz="2400" b="1" i="0" dirty="0">
                <a:effectLst/>
              </a:rPr>
              <a:t>Salary Distribution</a:t>
            </a:r>
            <a:r>
              <a:rPr lang="en-US" sz="2000" b="1" i="0" dirty="0">
                <a:effectLst/>
              </a:rPr>
              <a:t>:</a:t>
            </a:r>
            <a:r>
              <a:rPr lang="en-US" sz="2000" b="0" i="0" dirty="0">
                <a:effectLst/>
              </a:rPr>
              <a:t> Creating salary class intervals to analyze the distribution of salaries and identify any disparities or trends.</a:t>
            </a:r>
          </a:p>
          <a:p>
            <a:pPr marL="457200" indent="-457200">
              <a:buFont typeface="+mj-lt"/>
              <a:buAutoNum type="arabicPeriod"/>
            </a:pPr>
            <a:r>
              <a:rPr lang="en-US" sz="2400" b="1" i="0" dirty="0">
                <a:effectLst/>
              </a:rPr>
              <a:t>Departmental Distribution</a:t>
            </a:r>
            <a:r>
              <a:rPr lang="en-US" sz="2000" b="1" i="0" dirty="0">
                <a:effectLst/>
              </a:rPr>
              <a:t>:</a:t>
            </a:r>
            <a:r>
              <a:rPr lang="en-US" sz="2000" b="0" i="0" dirty="0">
                <a:effectLst/>
              </a:rPr>
              <a:t> Visualizing the proportion of employees across different departments to understand departmental growth and resource allocation.</a:t>
            </a:r>
          </a:p>
          <a:p>
            <a:pPr marL="457200" indent="-457200">
              <a:buFont typeface="+mj-lt"/>
              <a:buAutoNum type="arabicPeriod"/>
            </a:pPr>
            <a:r>
              <a:rPr lang="en-US" sz="2400" b="1" i="0" dirty="0">
                <a:effectLst/>
              </a:rPr>
              <a:t>Position Tier Distribution</a:t>
            </a:r>
            <a:r>
              <a:rPr lang="en-US" sz="2000" b="1" i="0" dirty="0">
                <a:effectLst/>
              </a:rPr>
              <a:t>:</a:t>
            </a:r>
            <a:r>
              <a:rPr lang="en-US" sz="2000" b="0" i="0" dirty="0">
                <a:effectLst/>
              </a:rPr>
              <a:t> Analyzing and represent the distribution of different position tiers within the company to understand the hierarchy and growth opportunities.</a:t>
            </a:r>
          </a:p>
          <a:p>
            <a:pPr marL="457200" indent="-457200">
              <a:buFont typeface="+mj-lt"/>
              <a:buAutoNum type="arabicPeriod"/>
            </a:pPr>
            <a:endParaRPr lang="en-IN" sz="2000" dirty="0"/>
          </a:p>
        </p:txBody>
      </p:sp>
    </p:spTree>
    <p:extLst>
      <p:ext uri="{BB962C8B-B14F-4D97-AF65-F5344CB8AC3E}">
        <p14:creationId xmlns:p14="http://schemas.microsoft.com/office/powerpoint/2010/main" val="189017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BEB88F-5326-4FFB-964F-7615F049ACCA}"/>
              </a:ext>
            </a:extLst>
          </p:cNvPr>
          <p:cNvSpPr txBox="1"/>
          <p:nvPr/>
        </p:nvSpPr>
        <p:spPr>
          <a:xfrm>
            <a:off x="4247320" y="54166"/>
            <a:ext cx="3697358" cy="707886"/>
          </a:xfrm>
          <a:prstGeom prst="rect">
            <a:avLst/>
          </a:prstGeom>
          <a:noFill/>
        </p:spPr>
        <p:txBody>
          <a:bodyPr wrap="square" rtlCol="0">
            <a:spAutoFit/>
          </a:bodyPr>
          <a:lstStyle/>
          <a:p>
            <a:r>
              <a:rPr lang="en-US" sz="4000" b="1" dirty="0"/>
              <a:t>-:Approach:-</a:t>
            </a:r>
            <a:endParaRPr lang="en-IN" sz="4000" b="1" dirty="0"/>
          </a:p>
        </p:txBody>
      </p:sp>
      <p:sp>
        <p:nvSpPr>
          <p:cNvPr id="5" name="TextBox 4">
            <a:extLst>
              <a:ext uri="{FF2B5EF4-FFF2-40B4-BE49-F238E27FC236}">
                <a16:creationId xmlns:a16="http://schemas.microsoft.com/office/drawing/2014/main" id="{FD36B5CF-1247-420D-BE97-9F2CA0E98631}"/>
              </a:ext>
            </a:extLst>
          </p:cNvPr>
          <p:cNvSpPr txBox="1"/>
          <p:nvPr/>
        </p:nvSpPr>
        <p:spPr>
          <a:xfrm>
            <a:off x="622851" y="1000974"/>
            <a:ext cx="10946296" cy="5539978"/>
          </a:xfrm>
          <a:prstGeom prst="rect">
            <a:avLst/>
          </a:prstGeom>
          <a:noFill/>
        </p:spPr>
        <p:txBody>
          <a:bodyPr wrap="square" rtlCol="0">
            <a:spAutoFit/>
          </a:bodyPr>
          <a:lstStyle/>
          <a:p>
            <a:r>
              <a:rPr lang="en-US" sz="1600" b="0" i="0" dirty="0">
                <a:effectLst/>
              </a:rPr>
              <a:t>Our approach to the hiring analytics project involved a structured methodology to systematically analyze and interpret the recruitment data. The process was executed in several key steps, using specific techniques and tools within Microsoft Excel to ensure comprehensive and accurate insights.</a:t>
            </a:r>
          </a:p>
          <a:p>
            <a:endParaRPr lang="en-US" sz="1400" b="0" i="0" dirty="0">
              <a:effectLst/>
            </a:endParaRPr>
          </a:p>
          <a:p>
            <a:pPr marL="342900" indent="-342900">
              <a:buFont typeface="+mj-lt"/>
              <a:buAutoNum type="arabicPeriod"/>
            </a:pPr>
            <a:r>
              <a:rPr lang="en-IN" sz="1600" b="1" i="0" dirty="0">
                <a:effectLst/>
              </a:rPr>
              <a:t>Data Preparation</a:t>
            </a:r>
            <a:r>
              <a:rPr lang="en-IN" sz="1400" b="1" i="0" dirty="0">
                <a:effectLst/>
              </a:rPr>
              <a:t>:</a:t>
            </a:r>
            <a:r>
              <a:rPr lang="en-IN" sz="1400" b="1" dirty="0"/>
              <a:t> </a:t>
            </a:r>
          </a:p>
          <a:p>
            <a:pPr marL="457200" indent="-457200">
              <a:buFont typeface="Arial" panose="020B0604020202020204" pitchFamily="34" charset="0"/>
              <a:buChar char="•"/>
            </a:pPr>
            <a:r>
              <a:rPr lang="en-US" sz="1400" b="1" i="0" dirty="0">
                <a:effectLst/>
              </a:rPr>
              <a:t>Data Collection:</a:t>
            </a:r>
            <a:r>
              <a:rPr lang="en-US" sz="1400" b="0" i="0" dirty="0">
                <a:effectLst/>
              </a:rPr>
              <a:t> Gathered the dataset containing the following columns: application ID, interview date, status (hired/rejected), gender, department, post name, and offered salary.</a:t>
            </a:r>
          </a:p>
          <a:p>
            <a:pPr marL="457200" indent="-457200">
              <a:buFont typeface="Arial" panose="020B0604020202020204" pitchFamily="34" charset="0"/>
              <a:buChar char="•"/>
            </a:pPr>
            <a:r>
              <a:rPr lang="en-US" sz="1400" b="1" i="0" dirty="0">
                <a:effectLst/>
              </a:rPr>
              <a:t>Data Cleaning:</a:t>
            </a:r>
            <a:r>
              <a:rPr lang="en-US" sz="1400" b="0" i="0" dirty="0">
                <a:effectLst/>
              </a:rPr>
              <a:t> Ensured the dataset was free of errors, such as missing values, duplicates, and incorrect data types, to maintain data integrity.</a:t>
            </a:r>
          </a:p>
          <a:p>
            <a:endParaRPr lang="en-US" sz="1400" b="0" i="0" dirty="0">
              <a:effectLst/>
            </a:endParaRPr>
          </a:p>
          <a:p>
            <a:pPr marL="342900" indent="-342900">
              <a:buFont typeface="+mj-lt"/>
              <a:buAutoNum type="arabicPeriod" startAt="2"/>
            </a:pPr>
            <a:r>
              <a:rPr lang="en-IN" sz="1600" b="1" i="0" dirty="0">
                <a:effectLst/>
              </a:rPr>
              <a:t>Gender Distribution Analysis</a:t>
            </a:r>
            <a:r>
              <a:rPr lang="en-IN" sz="1400" b="1" i="0" dirty="0">
                <a:effectLst/>
              </a:rPr>
              <a:t>: </a:t>
            </a:r>
            <a:r>
              <a:rPr lang="en-US" sz="1400" b="0" i="0" dirty="0">
                <a:effectLst/>
              </a:rPr>
              <a:t>Applied filters to the 'status' column to select only the 'hired' candidates. </a:t>
            </a:r>
            <a:r>
              <a:rPr lang="en-US" sz="1400" i="0" dirty="0">
                <a:effectLst/>
              </a:rPr>
              <a:t>Counting Hires   by Gender: </a:t>
            </a:r>
            <a:r>
              <a:rPr lang="en-US" sz="1400" b="0" i="0" dirty="0">
                <a:effectLst/>
              </a:rPr>
              <a:t>Utilized the ‘=COUNTIFS’ function to count the number of male and female hires. Also analyzed it using pivot table and visualizing through </a:t>
            </a:r>
            <a:r>
              <a:rPr lang="en-US" sz="1400" dirty="0"/>
              <a:t>B</a:t>
            </a:r>
            <a:r>
              <a:rPr lang="en-US" sz="1400" b="0" i="0" dirty="0">
                <a:effectLst/>
              </a:rPr>
              <a:t>ar </a:t>
            </a:r>
            <a:r>
              <a:rPr lang="en-US" sz="1400" dirty="0"/>
              <a:t>C</a:t>
            </a:r>
            <a:r>
              <a:rPr lang="en-US" sz="1400" b="0" i="0" dirty="0">
                <a:effectLst/>
              </a:rPr>
              <a:t>hart.</a:t>
            </a:r>
          </a:p>
          <a:p>
            <a:endParaRPr lang="en-US" sz="1400" b="0" i="0" dirty="0">
              <a:effectLst/>
            </a:endParaRPr>
          </a:p>
          <a:p>
            <a:pPr marL="457200" indent="-457200">
              <a:buFont typeface="+mj-lt"/>
              <a:buAutoNum type="arabicPeriod" startAt="3"/>
            </a:pPr>
            <a:r>
              <a:rPr lang="en-IN" sz="1600" b="1" i="0" dirty="0">
                <a:effectLst/>
              </a:rPr>
              <a:t>Average Salary Calculation</a:t>
            </a:r>
            <a:r>
              <a:rPr lang="en-IN" sz="1400" b="1" i="0" dirty="0">
                <a:effectLst/>
              </a:rPr>
              <a:t>: </a:t>
            </a:r>
            <a:r>
              <a:rPr lang="en-US" sz="1400" b="0" i="0" dirty="0">
                <a:effectLst/>
              </a:rPr>
              <a:t>Created a Pivot Table to calculate the average salary offered to hired candidates and visualized through </a:t>
            </a:r>
            <a:r>
              <a:rPr lang="en-US" sz="1400" dirty="0"/>
              <a:t>B</a:t>
            </a:r>
            <a:r>
              <a:rPr lang="en-US" sz="1400" b="0" i="0" dirty="0">
                <a:effectLst/>
              </a:rPr>
              <a:t>ar Chart.</a:t>
            </a:r>
          </a:p>
          <a:p>
            <a:endParaRPr lang="en-US" sz="1400" b="0" i="0" dirty="0">
              <a:effectLst/>
            </a:endParaRPr>
          </a:p>
          <a:p>
            <a:pPr marL="457200" indent="-457200">
              <a:buFont typeface="+mj-lt"/>
              <a:buAutoNum type="arabicPeriod" startAt="4"/>
            </a:pPr>
            <a:r>
              <a:rPr lang="en-IN" sz="1600" b="1" i="0" dirty="0">
                <a:effectLst/>
              </a:rPr>
              <a:t>Salary Class Intervals Creation</a:t>
            </a:r>
            <a:r>
              <a:rPr lang="en-IN" sz="1400" b="1" i="0" dirty="0">
                <a:effectLst/>
              </a:rPr>
              <a:t>: </a:t>
            </a:r>
            <a:r>
              <a:rPr lang="en-US" sz="1400" b="0" i="0" dirty="0">
                <a:effectLst/>
              </a:rPr>
              <a:t>Created a Pivot Table to analyze salary distribution and visualized through </a:t>
            </a:r>
            <a:r>
              <a:rPr lang="en-US" sz="1400" dirty="0"/>
              <a:t>B</a:t>
            </a:r>
            <a:r>
              <a:rPr lang="en-US" sz="1400" b="0" i="0" dirty="0">
                <a:effectLst/>
              </a:rPr>
              <a:t>ar Chart.</a:t>
            </a:r>
          </a:p>
          <a:p>
            <a:pPr marL="457200" indent="-457200">
              <a:buFont typeface="+mj-lt"/>
              <a:buAutoNum type="arabicPeriod" startAt="4"/>
            </a:pPr>
            <a:endParaRPr lang="en-IN" sz="1400" b="1" i="0" dirty="0">
              <a:effectLst/>
            </a:endParaRPr>
          </a:p>
          <a:p>
            <a:pPr marL="457200" indent="-457200">
              <a:buFont typeface="+mj-lt"/>
              <a:buAutoNum type="arabicPeriod" startAt="5"/>
            </a:pPr>
            <a:r>
              <a:rPr lang="en-IN" sz="1600" b="1" i="0" dirty="0">
                <a:effectLst/>
              </a:rPr>
              <a:t>Departmental Distribution Visualization</a:t>
            </a:r>
            <a:r>
              <a:rPr lang="en-IN" sz="1400" b="1" i="0" dirty="0">
                <a:effectLst/>
              </a:rPr>
              <a:t>:</a:t>
            </a:r>
            <a:r>
              <a:rPr lang="en-IN" sz="1400" b="1" dirty="0"/>
              <a:t> </a:t>
            </a:r>
            <a:r>
              <a:rPr lang="en-US" sz="1400" b="0" i="0" dirty="0">
                <a:effectLst/>
              </a:rPr>
              <a:t>Inserted a Pivot Table to summarize the count of hires in each department.</a:t>
            </a:r>
            <a:r>
              <a:rPr lang="en-IN" sz="1400" b="1" dirty="0"/>
              <a:t> </a:t>
            </a:r>
            <a:r>
              <a:rPr lang="en-US" sz="1400" b="0" i="0" dirty="0">
                <a:effectLst/>
              </a:rPr>
              <a:t>Selected the Pivot Table data and inserted a Pie Chart to visualize the distribution of hires across departments.</a:t>
            </a:r>
          </a:p>
          <a:p>
            <a:endParaRPr lang="en-US" sz="1400" b="0" i="0" dirty="0">
              <a:effectLst/>
            </a:endParaRPr>
          </a:p>
          <a:p>
            <a:pPr marL="457200" indent="-457200">
              <a:buFont typeface="+mj-lt"/>
              <a:buAutoNum type="arabicPeriod" startAt="6"/>
            </a:pPr>
            <a:r>
              <a:rPr lang="en-IN" sz="1600" b="1" i="0" dirty="0">
                <a:effectLst/>
              </a:rPr>
              <a:t>Position Tier Distribution Representation</a:t>
            </a:r>
            <a:r>
              <a:rPr lang="en-IN" sz="1400" b="1" i="0" dirty="0">
                <a:effectLst/>
              </a:rPr>
              <a:t>:</a:t>
            </a:r>
            <a:r>
              <a:rPr lang="en-IN" sz="1400" b="1" dirty="0"/>
              <a:t>  </a:t>
            </a:r>
            <a:r>
              <a:rPr lang="en-US" sz="1400" b="0" i="0" dirty="0">
                <a:effectLst/>
              </a:rPr>
              <a:t>Inserted a Pivot Table to count the number of hires in each tier.</a:t>
            </a:r>
            <a:r>
              <a:rPr lang="en-IN" sz="1400" b="1" dirty="0"/>
              <a:t> </a:t>
            </a:r>
            <a:r>
              <a:rPr lang="en-US" sz="1400" b="0" i="0" dirty="0">
                <a:effectLst/>
              </a:rPr>
              <a:t>Selected the Pivot Table data and inserted a Bar Chart to represent the distribution of positions across different tiers.</a:t>
            </a:r>
            <a:endParaRPr lang="en-IN" sz="1400" b="1" i="0" dirty="0">
              <a:effectLst/>
            </a:endParaRPr>
          </a:p>
        </p:txBody>
      </p:sp>
    </p:spTree>
    <p:extLst>
      <p:ext uri="{BB962C8B-B14F-4D97-AF65-F5344CB8AC3E}">
        <p14:creationId xmlns:p14="http://schemas.microsoft.com/office/powerpoint/2010/main" val="1976375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4F9AE9-4419-4A2D-95B1-3B7A78E92D38}"/>
              </a:ext>
            </a:extLst>
          </p:cNvPr>
          <p:cNvSpPr txBox="1"/>
          <p:nvPr/>
        </p:nvSpPr>
        <p:spPr>
          <a:xfrm>
            <a:off x="3548268" y="610757"/>
            <a:ext cx="5095464" cy="707886"/>
          </a:xfrm>
          <a:prstGeom prst="rect">
            <a:avLst/>
          </a:prstGeom>
          <a:noFill/>
        </p:spPr>
        <p:txBody>
          <a:bodyPr wrap="square" rtlCol="0">
            <a:spAutoFit/>
          </a:bodyPr>
          <a:lstStyle/>
          <a:p>
            <a:r>
              <a:rPr lang="en-US" sz="4000" b="1" dirty="0"/>
              <a:t>-:</a:t>
            </a:r>
            <a:r>
              <a:rPr lang="en-IN" sz="4000" b="1" i="0" dirty="0">
                <a:effectLst/>
              </a:rPr>
              <a:t>Tech-Stack Used</a:t>
            </a:r>
            <a:r>
              <a:rPr lang="en-US" sz="4000" b="1" dirty="0"/>
              <a:t>:-</a:t>
            </a:r>
            <a:endParaRPr lang="en-IN" sz="4000" b="1" dirty="0"/>
          </a:p>
        </p:txBody>
      </p:sp>
      <p:sp>
        <p:nvSpPr>
          <p:cNvPr id="5" name="TextBox 4">
            <a:extLst>
              <a:ext uri="{FF2B5EF4-FFF2-40B4-BE49-F238E27FC236}">
                <a16:creationId xmlns:a16="http://schemas.microsoft.com/office/drawing/2014/main" id="{3E44162E-2075-4703-A335-E56A163E3E14}"/>
              </a:ext>
            </a:extLst>
          </p:cNvPr>
          <p:cNvSpPr txBox="1"/>
          <p:nvPr/>
        </p:nvSpPr>
        <p:spPr>
          <a:xfrm>
            <a:off x="1550504" y="1842053"/>
            <a:ext cx="9090992" cy="3908762"/>
          </a:xfrm>
          <a:prstGeom prst="rect">
            <a:avLst/>
          </a:prstGeom>
          <a:noFill/>
        </p:spPr>
        <p:txBody>
          <a:bodyPr wrap="square" rtlCol="0">
            <a:spAutoFit/>
          </a:bodyPr>
          <a:lstStyle/>
          <a:p>
            <a:r>
              <a:rPr lang="en-US" sz="2400" b="1" dirty="0"/>
              <a:t>Software</a:t>
            </a:r>
            <a:r>
              <a:rPr lang="en-US" sz="2000" dirty="0"/>
              <a:t>: Microsoft Excel [Office Professional Plus 2021]</a:t>
            </a:r>
          </a:p>
          <a:p>
            <a:endParaRPr lang="en-US" sz="2000" dirty="0"/>
          </a:p>
          <a:p>
            <a:r>
              <a:rPr lang="en-US" sz="2400" b="1" dirty="0"/>
              <a:t>Purpose</a:t>
            </a:r>
            <a:r>
              <a:rPr lang="en-US" sz="2000" dirty="0"/>
              <a:t>:</a:t>
            </a:r>
          </a:p>
          <a:p>
            <a:pPr marL="342900" indent="-342900">
              <a:buFont typeface="Arial" panose="020B0604020202020204" pitchFamily="34" charset="0"/>
              <a:buChar char="•"/>
            </a:pPr>
            <a:r>
              <a:rPr lang="en-IN" sz="2000" i="0" dirty="0">
                <a:effectLst/>
              </a:rPr>
              <a:t>Data Collection and Cleaning</a:t>
            </a:r>
            <a:endParaRPr lang="en-US" sz="2000" i="0" dirty="0">
              <a:effectLst/>
            </a:endParaRPr>
          </a:p>
          <a:p>
            <a:pPr marL="342900" indent="-342900">
              <a:buFont typeface="Arial" panose="020B0604020202020204" pitchFamily="34" charset="0"/>
              <a:buChar char="•"/>
            </a:pPr>
            <a:r>
              <a:rPr lang="en-IN" sz="2000" i="0" dirty="0">
                <a:effectLst/>
              </a:rPr>
              <a:t>Data Analysis</a:t>
            </a:r>
            <a:endParaRPr lang="en-US" sz="2000" dirty="0"/>
          </a:p>
          <a:p>
            <a:pPr marL="342900" indent="-342900">
              <a:buFont typeface="Arial" panose="020B0604020202020204" pitchFamily="34" charset="0"/>
              <a:buChar char="•"/>
            </a:pPr>
            <a:r>
              <a:rPr lang="en-IN" sz="2000" i="0" dirty="0">
                <a:effectLst/>
              </a:rPr>
              <a:t>Pivot Tables</a:t>
            </a:r>
            <a:endParaRPr lang="en-US" sz="2000" i="0" dirty="0">
              <a:effectLst/>
            </a:endParaRPr>
          </a:p>
          <a:p>
            <a:pPr marL="342900" indent="-342900">
              <a:buFont typeface="Arial" panose="020B0604020202020204" pitchFamily="34" charset="0"/>
              <a:buChar char="•"/>
            </a:pPr>
            <a:r>
              <a:rPr lang="en-IN" sz="2000" i="0" dirty="0">
                <a:effectLst/>
              </a:rPr>
              <a:t>Data Visualization using Bar Chart and Pie Chart</a:t>
            </a:r>
          </a:p>
          <a:p>
            <a:endParaRPr lang="en-IN" sz="2000" b="1" dirty="0"/>
          </a:p>
          <a:p>
            <a:endParaRPr lang="en-IN" sz="2000" b="1" dirty="0"/>
          </a:p>
          <a:p>
            <a:r>
              <a:rPr lang="en-US" sz="2000" b="0" i="0" dirty="0">
                <a:effectLst/>
              </a:rPr>
              <a:t>By leveraging Microsoft Excel 2022, we were able to efficiently prepare, analyze, and visualize the hiring data, leading to actionable insights and informed decision-making regarding the company's recruitment strategies.</a:t>
            </a:r>
            <a:endParaRPr lang="en-US" sz="2000" b="1" dirty="0"/>
          </a:p>
        </p:txBody>
      </p:sp>
    </p:spTree>
    <p:extLst>
      <p:ext uri="{BB962C8B-B14F-4D97-AF65-F5344CB8AC3E}">
        <p14:creationId xmlns:p14="http://schemas.microsoft.com/office/powerpoint/2010/main" val="70029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1B2571-DB08-451A-A7A4-E83456F02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956" y="1696623"/>
            <a:ext cx="6096000" cy="4054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1EF52CF9-61FA-432F-AB4E-8A75013D5819}"/>
              </a:ext>
            </a:extLst>
          </p:cNvPr>
          <p:cNvSpPr txBox="1"/>
          <p:nvPr/>
        </p:nvSpPr>
        <p:spPr>
          <a:xfrm>
            <a:off x="974034" y="331304"/>
            <a:ext cx="10243932" cy="800219"/>
          </a:xfrm>
          <a:prstGeom prst="rect">
            <a:avLst/>
          </a:prstGeom>
          <a:noFill/>
        </p:spPr>
        <p:txBody>
          <a:bodyPr wrap="square" rtlCol="0">
            <a:spAutoFit/>
          </a:bodyPr>
          <a:lstStyle/>
          <a:p>
            <a:pPr algn="ctr"/>
            <a:r>
              <a:rPr lang="en-US" sz="2800" b="1" dirty="0"/>
              <a:t>Hiring Analysis</a:t>
            </a:r>
          </a:p>
          <a:p>
            <a:r>
              <a:rPr lang="en-US" dirty="0"/>
              <a:t>Task:- </a:t>
            </a:r>
            <a:r>
              <a:rPr lang="en-US" sz="1600" b="0" i="0" dirty="0">
                <a:effectLst/>
                <a:latin typeface="Cambria" panose="02040503050406030204" pitchFamily="18" charset="0"/>
                <a:ea typeface="Cambria" panose="02040503050406030204" pitchFamily="18" charset="0"/>
              </a:rPr>
              <a:t>Determine the gender distribution of hires. How many males and females have been hired by the company?</a:t>
            </a:r>
            <a:endParaRPr lang="en-IN" sz="16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151A0F7A-2FDE-46B9-AB4D-E2FD993B8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6835" y="2795353"/>
            <a:ext cx="3081131" cy="1267293"/>
          </a:xfrm>
          <a:prstGeom prst="rect">
            <a:avLst/>
          </a:prstGeom>
        </p:spPr>
      </p:pic>
      <p:sp>
        <p:nvSpPr>
          <p:cNvPr id="6" name="Arrow: Down 5">
            <a:extLst>
              <a:ext uri="{FF2B5EF4-FFF2-40B4-BE49-F238E27FC236}">
                <a16:creationId xmlns:a16="http://schemas.microsoft.com/office/drawing/2014/main" id="{23FF4E65-AD5C-4628-9C0E-4BE4C0A32E8D}"/>
              </a:ext>
            </a:extLst>
          </p:cNvPr>
          <p:cNvSpPr/>
          <p:nvPr/>
        </p:nvSpPr>
        <p:spPr>
          <a:xfrm>
            <a:off x="4181060" y="5844208"/>
            <a:ext cx="251791" cy="23853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F64650B6-077B-490F-87A1-FF13D6066849}"/>
              </a:ext>
            </a:extLst>
          </p:cNvPr>
          <p:cNvSpPr txBox="1"/>
          <p:nvPr/>
        </p:nvSpPr>
        <p:spPr>
          <a:xfrm>
            <a:off x="3564835" y="6082747"/>
            <a:ext cx="1530625" cy="307777"/>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Using Pivot Table</a:t>
            </a:r>
            <a:endParaRPr lang="en-IN" sz="14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5717365E-A216-43D9-91F0-DCC370D95E06}"/>
              </a:ext>
            </a:extLst>
          </p:cNvPr>
          <p:cNvSpPr txBox="1"/>
          <p:nvPr/>
        </p:nvSpPr>
        <p:spPr>
          <a:xfrm>
            <a:off x="8189843" y="4341481"/>
            <a:ext cx="2975114" cy="1384995"/>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Using Excel Formula:-</a:t>
            </a:r>
          </a:p>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Male- =COUNTIFS(C:C, "Hired", D:D, "Male")</a:t>
            </a:r>
          </a:p>
          <a:p>
            <a:endParaRPr lang="en-US" sz="1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Female- =COUNTIFS(C:C, "Hired", D:D, “Female")</a:t>
            </a:r>
            <a:endParaRPr lang="en-IN" sz="1400" dirty="0">
              <a:latin typeface="Cambria" panose="02040503050406030204" pitchFamily="18" charset="0"/>
              <a:ea typeface="Cambria" panose="02040503050406030204" pitchFamily="18" charset="0"/>
            </a:endParaRPr>
          </a:p>
        </p:txBody>
      </p:sp>
      <p:sp>
        <p:nvSpPr>
          <p:cNvPr id="9" name="Arrow: Down 8">
            <a:extLst>
              <a:ext uri="{FF2B5EF4-FFF2-40B4-BE49-F238E27FC236}">
                <a16:creationId xmlns:a16="http://schemas.microsoft.com/office/drawing/2014/main" id="{897F1D91-32E0-4229-A782-DED669AF3E2F}"/>
              </a:ext>
            </a:extLst>
          </p:cNvPr>
          <p:cNvSpPr/>
          <p:nvPr/>
        </p:nvSpPr>
        <p:spPr>
          <a:xfrm>
            <a:off x="9551504" y="4129446"/>
            <a:ext cx="251791" cy="23853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0297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5E4321-500A-4036-B9CE-22528D900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9" y="2453100"/>
            <a:ext cx="3924921" cy="2580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562C6DA-C1F7-412F-B545-30C83B8EB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338" y="1616763"/>
            <a:ext cx="6832323" cy="42535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5B47C73E-78E7-4EC9-B633-CDA437BA3955}"/>
              </a:ext>
            </a:extLst>
          </p:cNvPr>
          <p:cNvSpPr txBox="1"/>
          <p:nvPr/>
        </p:nvSpPr>
        <p:spPr>
          <a:xfrm>
            <a:off x="974034" y="331304"/>
            <a:ext cx="10243932" cy="800219"/>
          </a:xfrm>
          <a:prstGeom prst="rect">
            <a:avLst/>
          </a:prstGeom>
          <a:noFill/>
        </p:spPr>
        <p:txBody>
          <a:bodyPr wrap="square" rtlCol="0">
            <a:spAutoFit/>
          </a:bodyPr>
          <a:lstStyle/>
          <a:p>
            <a:pPr algn="ctr"/>
            <a:r>
              <a:rPr lang="en-IN" sz="2800" b="1" i="0" dirty="0">
                <a:effectLst/>
              </a:rPr>
              <a:t>Salary Analysis</a:t>
            </a:r>
          </a:p>
          <a:p>
            <a:r>
              <a:rPr lang="en-US" dirty="0"/>
              <a:t>Task:- </a:t>
            </a:r>
            <a:r>
              <a:rPr lang="en-US" sz="1600" b="0" i="0" dirty="0">
                <a:effectLst/>
                <a:latin typeface="Cambria" panose="02040503050406030204" pitchFamily="18" charset="0"/>
                <a:ea typeface="Cambria" panose="02040503050406030204" pitchFamily="18" charset="0"/>
              </a:rPr>
              <a:t>What is the average salary offered by this company?</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6599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00F2CD-72D0-4D3E-8284-A9CA8200C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17" y="2420177"/>
            <a:ext cx="4600575" cy="26653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26928DC-3B50-43A7-8575-0315CCE64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808" y="1695449"/>
            <a:ext cx="7097575" cy="41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1B429B74-CC25-4B23-9A3F-E5B01780ED6A}"/>
              </a:ext>
            </a:extLst>
          </p:cNvPr>
          <p:cNvSpPr txBox="1"/>
          <p:nvPr/>
        </p:nvSpPr>
        <p:spPr>
          <a:xfrm>
            <a:off x="974034" y="331304"/>
            <a:ext cx="10243932" cy="800219"/>
          </a:xfrm>
          <a:prstGeom prst="rect">
            <a:avLst/>
          </a:prstGeom>
          <a:noFill/>
        </p:spPr>
        <p:txBody>
          <a:bodyPr wrap="square" rtlCol="0">
            <a:spAutoFit/>
          </a:bodyPr>
          <a:lstStyle/>
          <a:p>
            <a:pPr algn="ctr"/>
            <a:r>
              <a:rPr lang="en-IN" sz="2800" b="1" i="0" dirty="0">
                <a:effectLst/>
              </a:rPr>
              <a:t>Salary Distribution</a:t>
            </a:r>
          </a:p>
          <a:p>
            <a:r>
              <a:rPr lang="en-US" dirty="0"/>
              <a:t>Task:- </a:t>
            </a:r>
            <a:r>
              <a:rPr lang="en-US" b="0" i="0" dirty="0">
                <a:effectLst/>
                <a:latin typeface="Cambria" panose="02040503050406030204" pitchFamily="18" charset="0"/>
                <a:ea typeface="Cambria" panose="02040503050406030204" pitchFamily="18" charset="0"/>
              </a:rPr>
              <a:t>Create class intervals for the salaries in the company.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92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F1AB88-0991-41B3-9441-9850A0D97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27" y="2208452"/>
            <a:ext cx="3388829" cy="30745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486B6535-CDF1-4BE7-8079-C7B91D7C6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798" y="1700209"/>
            <a:ext cx="6980168" cy="40909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18330E07-A148-489E-9E5A-10D5B6D5EDBD}"/>
              </a:ext>
            </a:extLst>
          </p:cNvPr>
          <p:cNvSpPr txBox="1"/>
          <p:nvPr/>
        </p:nvSpPr>
        <p:spPr>
          <a:xfrm>
            <a:off x="974034" y="331304"/>
            <a:ext cx="10243932" cy="800219"/>
          </a:xfrm>
          <a:prstGeom prst="rect">
            <a:avLst/>
          </a:prstGeom>
          <a:noFill/>
        </p:spPr>
        <p:txBody>
          <a:bodyPr wrap="square" rtlCol="0">
            <a:spAutoFit/>
          </a:bodyPr>
          <a:lstStyle/>
          <a:p>
            <a:pPr algn="ctr"/>
            <a:r>
              <a:rPr lang="en-IN" sz="2800" b="1" i="0" dirty="0">
                <a:effectLst/>
              </a:rPr>
              <a:t>Departmental Analysis</a:t>
            </a:r>
          </a:p>
          <a:p>
            <a:r>
              <a:rPr lang="en-US" dirty="0"/>
              <a:t>Task:- </a:t>
            </a:r>
            <a:r>
              <a:rPr lang="en-US" b="0" i="0" dirty="0">
                <a:effectLst/>
                <a:latin typeface="Cambria" panose="02040503050406030204" pitchFamily="18" charset="0"/>
                <a:ea typeface="Cambria" panose="02040503050406030204" pitchFamily="18" charset="0"/>
              </a:rPr>
              <a:t>Show the proportion of people working in different departments.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8345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410</TotalTime>
  <Words>890</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Calisto MT</vt:lpstr>
      <vt:lpstr>Cambria</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Mainak Mukherjee</dc:creator>
  <cp:lastModifiedBy>Mainak Mukherjee</cp:lastModifiedBy>
  <cp:revision>25</cp:revision>
  <dcterms:created xsi:type="dcterms:W3CDTF">2024-05-30T13:23:16Z</dcterms:created>
  <dcterms:modified xsi:type="dcterms:W3CDTF">2024-05-31T12:06:30Z</dcterms:modified>
</cp:coreProperties>
</file>