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2.%20TRAINITY\Projects\Projectfile.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2.%20TRAINITY\Projects\Projectfile.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2.%20TRAINITY\Projects\Projectfile.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file:///D:\2.%20TRAINITY\Projects\Projectfil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2.%20TRAINITY\Projects\Projectfil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2.%20TRAINITY\Projects\Projectfil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2.%20TRAINITY\Projects\Projectfil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2.%20TRAINITY\Projects\Projectfil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2.%20TRAINITY\Projects\Projectfile.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2.%20TRAINITY\Projects\Projectfile.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2.%20TRAINITY\Projects\Projectfile.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[Projectfile.xlsx]Task 1. Pivot!PivotTable1</c:name>
    <c:fmtId val="37"/>
  </c:pivotSource>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IN" b="1">
                <a:solidFill>
                  <a:schemeClr val="bg1"/>
                </a:solidFill>
              </a:rPr>
              <a:t>Popularity by Market category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1"/>
          <c:order val="1"/>
          <c:tx>
            <c:strRef>
              <c:f>'Task 1. Pivot'!$C$3</c:f>
              <c:strCache>
                <c:ptCount val="1"/>
                <c:pt idx="0">
                  <c:v>Sum of Popularity</c:v>
                </c:pt>
              </c:strCache>
            </c:strRef>
          </c:tx>
          <c:spPr>
            <a:solidFill>
              <a:schemeClr val="accent2"/>
            </a:solidFill>
            <a:ln>
              <a:noFill/>
            </a:ln>
            <a:effectLst/>
          </c:spPr>
          <c:invertIfNegative val="0"/>
          <c:cat>
            <c:strRef>
              <c:f>'Task 1. Pivot'!$A$4:$A$73</c:f>
              <c:strCache>
                <c:ptCount val="70"/>
                <c:pt idx="0">
                  <c:v>Flex Fuel</c:v>
                </c:pt>
                <c:pt idx="1">
                  <c:v>Crossover</c:v>
                </c:pt>
                <c:pt idx="2">
                  <c:v>Luxury</c:v>
                </c:pt>
                <c:pt idx="3">
                  <c:v>Luxury,Performance</c:v>
                </c:pt>
                <c:pt idx="4">
                  <c:v>Performance</c:v>
                </c:pt>
                <c:pt idx="5">
                  <c:v>Hatchback</c:v>
                </c:pt>
                <c:pt idx="6">
                  <c:v>Luxury,High-Performance</c:v>
                </c:pt>
                <c:pt idx="7">
                  <c:v>Factory Tuner,Luxury,High-Performance</c:v>
                </c:pt>
                <c:pt idx="8">
                  <c:v>Crossover,Luxury</c:v>
                </c:pt>
                <c:pt idx="9">
                  <c:v>High-Performance</c:v>
                </c:pt>
                <c:pt idx="10">
                  <c:v>Exotic,High-Performance</c:v>
                </c:pt>
                <c:pt idx="11">
                  <c:v>Hatchback,Performance</c:v>
                </c:pt>
                <c:pt idx="12">
                  <c:v>Hybrid</c:v>
                </c:pt>
                <c:pt idx="13">
                  <c:v>Factory Tuner,High-Performance</c:v>
                </c:pt>
                <c:pt idx="14">
                  <c:v>Crossover,Performance</c:v>
                </c:pt>
                <c:pt idx="15">
                  <c:v>Factory Tuner,Performance</c:v>
                </c:pt>
                <c:pt idx="16">
                  <c:v>Hatchback,Hybrid</c:v>
                </c:pt>
                <c:pt idx="17">
                  <c:v>Crossover,Luxury,Performance</c:v>
                </c:pt>
                <c:pt idx="18">
                  <c:v>Diesel</c:v>
                </c:pt>
                <c:pt idx="19">
                  <c:v>Flex Fuel,Performance</c:v>
                </c:pt>
                <c:pt idx="20">
                  <c:v>Crossover,Flex Fuel</c:v>
                </c:pt>
                <c:pt idx="21">
                  <c:v>Crossover,Hatchback</c:v>
                </c:pt>
                <c:pt idx="22">
                  <c:v>Diesel,Luxury</c:v>
                </c:pt>
                <c:pt idx="23">
                  <c:v>Crossover,Hybrid</c:v>
                </c:pt>
                <c:pt idx="24">
                  <c:v>Flex Fuel,Diesel</c:v>
                </c:pt>
                <c:pt idx="25">
                  <c:v>Crossover,Luxury,Diesel</c:v>
                </c:pt>
                <c:pt idx="26">
                  <c:v>Hatchback,Luxury</c:v>
                </c:pt>
                <c:pt idx="27">
                  <c:v>Hatchback,Luxury,Performance</c:v>
                </c:pt>
                <c:pt idx="28">
                  <c:v>Hatchback,Factory Tuner,Performance</c:v>
                </c:pt>
                <c:pt idx="29">
                  <c:v>Crossover,Factory Tuner,Luxury,High-Performance</c:v>
                </c:pt>
                <c:pt idx="30">
                  <c:v>Factory Tuner,Luxury,Performance</c:v>
                </c:pt>
                <c:pt idx="31">
                  <c:v>Hatchback,Flex Fuel</c:v>
                </c:pt>
                <c:pt idx="32">
                  <c:v>Flex Fuel,Luxury,Performance</c:v>
                </c:pt>
                <c:pt idx="33">
                  <c:v>Exotic,Luxury,High-Performance</c:v>
                </c:pt>
                <c:pt idx="34">
                  <c:v>Luxury,Hybrid</c:v>
                </c:pt>
                <c:pt idx="35">
                  <c:v>Crossover,Flex Fuel,Performance</c:v>
                </c:pt>
                <c:pt idx="36">
                  <c:v>Flex Fuel,Luxury</c:v>
                </c:pt>
                <c:pt idx="37">
                  <c:v>Flex Fuel,Luxury,High-Performance</c:v>
                </c:pt>
                <c:pt idx="38">
                  <c:v>Exotic,Factory Tuner,Luxury,High-Performance</c:v>
                </c:pt>
                <c:pt idx="39">
                  <c:v>Luxury,Performance,Hybrid</c:v>
                </c:pt>
                <c:pt idx="40">
                  <c:v>Exotic,Factory Tuner,High-Performance</c:v>
                </c:pt>
                <c:pt idx="41">
                  <c:v>Hatchback,Factory Tuner,High-Performance</c:v>
                </c:pt>
                <c:pt idx="42">
                  <c:v>Crossover,Luxury,Hybrid</c:v>
                </c:pt>
                <c:pt idx="43">
                  <c:v>Crossover,Factory Tuner,Luxury,Performance</c:v>
                </c:pt>
                <c:pt idx="44">
                  <c:v>Hatchback,Diesel</c:v>
                </c:pt>
                <c:pt idx="45">
                  <c:v>Crossover,Hatchback,Performance</c:v>
                </c:pt>
                <c:pt idx="46">
                  <c:v>Crossover,Hatchback,Factory Tuner,Performance</c:v>
                </c:pt>
                <c:pt idx="47">
                  <c:v>Crossover,Flex Fuel,Luxury</c:v>
                </c:pt>
                <c:pt idx="48">
                  <c:v>Crossover,Flex Fuel,Luxury,Performance</c:v>
                </c:pt>
                <c:pt idx="49">
                  <c:v>Crossover,Luxury,High-Performance</c:v>
                </c:pt>
                <c:pt idx="50">
                  <c:v>Hatchback,Factory Tuner,Luxury,Performance</c:v>
                </c:pt>
                <c:pt idx="51">
                  <c:v>Crossover,Luxury,Performance,Hybrid</c:v>
                </c:pt>
                <c:pt idx="52">
                  <c:v>Exotic,Luxury,Performance</c:v>
                </c:pt>
                <c:pt idx="53">
                  <c:v>Luxury,High-Performance,Hybrid</c:v>
                </c:pt>
                <c:pt idx="54">
                  <c:v>Exotic,Flex Fuel,Factory Tuner,Luxury,High-Performance</c:v>
                </c:pt>
                <c:pt idx="55">
                  <c:v>Crossover,Diesel</c:v>
                </c:pt>
                <c:pt idx="56">
                  <c:v>Exotic,Flex Fuel,Luxury,High-Performance</c:v>
                </c:pt>
                <c:pt idx="57">
                  <c:v>Exotic,Factory Tuner,Luxury,Performance</c:v>
                </c:pt>
                <c:pt idx="58">
                  <c:v>Crossover,Hatchback,Luxury</c:v>
                </c:pt>
                <c:pt idx="59">
                  <c:v>Hatchback,Luxury,Hybrid</c:v>
                </c:pt>
                <c:pt idx="60">
                  <c:v>Exotic,Luxury</c:v>
                </c:pt>
                <c:pt idx="61">
                  <c:v>Factory Tuner,Luxury</c:v>
                </c:pt>
                <c:pt idx="62">
                  <c:v>Crossover,Factory Tuner,Performance</c:v>
                </c:pt>
                <c:pt idx="63">
                  <c:v>Flex Fuel,Performance,Hybrid</c:v>
                </c:pt>
                <c:pt idx="64">
                  <c:v>Flex Fuel,Hybrid</c:v>
                </c:pt>
                <c:pt idx="65">
                  <c:v>Flex Fuel,Factory Tuner,Luxury,High-Performance</c:v>
                </c:pt>
                <c:pt idx="66">
                  <c:v>Crossover,Exotic,Luxury,High-Performance</c:v>
                </c:pt>
                <c:pt idx="67">
                  <c:v>Crossover,Exotic,Luxury,Performance</c:v>
                </c:pt>
                <c:pt idx="68">
                  <c:v>Exotic,Luxury,High-Performance,Hybrid</c:v>
                </c:pt>
                <c:pt idx="69">
                  <c:v>Performance,Hybrid</c:v>
                </c:pt>
              </c:strCache>
            </c:strRef>
          </c:cat>
          <c:val>
            <c:numRef>
              <c:f>'Task 1. Pivot'!$C$4:$C$73</c:f>
              <c:numCache>
                <c:formatCode>General</c:formatCode>
                <c:ptCount val="70"/>
                <c:pt idx="0">
                  <c:v>1933488</c:v>
                </c:pt>
                <c:pt idx="1">
                  <c:v>1686521</c:v>
                </c:pt>
                <c:pt idx="2">
                  <c:v>942528</c:v>
                </c:pt>
                <c:pt idx="3">
                  <c:v>869930</c:v>
                </c:pt>
                <c:pt idx="4">
                  <c:v>800711</c:v>
                </c:pt>
                <c:pt idx="5">
                  <c:v>793901</c:v>
                </c:pt>
                <c:pt idx="6">
                  <c:v>557118</c:v>
                </c:pt>
                <c:pt idx="7">
                  <c:v>458674</c:v>
                </c:pt>
                <c:pt idx="8">
                  <c:v>362665</c:v>
                </c:pt>
                <c:pt idx="9">
                  <c:v>362468</c:v>
                </c:pt>
                <c:pt idx="10">
                  <c:v>317916</c:v>
                </c:pt>
                <c:pt idx="11">
                  <c:v>261991</c:v>
                </c:pt>
                <c:pt idx="12">
                  <c:v>258985</c:v>
                </c:pt>
                <c:pt idx="13">
                  <c:v>205790</c:v>
                </c:pt>
                <c:pt idx="14">
                  <c:v>178431</c:v>
                </c:pt>
                <c:pt idx="15">
                  <c:v>154246</c:v>
                </c:pt>
                <c:pt idx="16">
                  <c:v>152730</c:v>
                </c:pt>
                <c:pt idx="17">
                  <c:v>151968</c:v>
                </c:pt>
                <c:pt idx="18">
                  <c:v>145396</c:v>
                </c:pt>
                <c:pt idx="19">
                  <c:v>137891</c:v>
                </c:pt>
                <c:pt idx="20">
                  <c:v>132720</c:v>
                </c:pt>
                <c:pt idx="21">
                  <c:v>120650</c:v>
                </c:pt>
                <c:pt idx="22">
                  <c:v>116025</c:v>
                </c:pt>
                <c:pt idx="23">
                  <c:v>107662</c:v>
                </c:pt>
                <c:pt idx="24">
                  <c:v>90512</c:v>
                </c:pt>
                <c:pt idx="25">
                  <c:v>72463</c:v>
                </c:pt>
                <c:pt idx="26">
                  <c:v>63457</c:v>
                </c:pt>
                <c:pt idx="27">
                  <c:v>59513</c:v>
                </c:pt>
                <c:pt idx="28">
                  <c:v>47499</c:v>
                </c:pt>
                <c:pt idx="29">
                  <c:v>47410</c:v>
                </c:pt>
                <c:pt idx="30">
                  <c:v>43816</c:v>
                </c:pt>
                <c:pt idx="31">
                  <c:v>39599</c:v>
                </c:pt>
                <c:pt idx="32">
                  <c:v>38642</c:v>
                </c:pt>
                <c:pt idx="33">
                  <c:v>36899</c:v>
                </c:pt>
                <c:pt idx="34">
                  <c:v>34785</c:v>
                </c:pt>
                <c:pt idx="35">
                  <c:v>33942</c:v>
                </c:pt>
                <c:pt idx="36">
                  <c:v>29115</c:v>
                </c:pt>
                <c:pt idx="37">
                  <c:v>29004</c:v>
                </c:pt>
                <c:pt idx="38">
                  <c:v>26912</c:v>
                </c:pt>
                <c:pt idx="39">
                  <c:v>25665</c:v>
                </c:pt>
                <c:pt idx="40">
                  <c:v>21974</c:v>
                </c:pt>
                <c:pt idx="41">
                  <c:v>15667</c:v>
                </c:pt>
                <c:pt idx="42">
                  <c:v>15142</c:v>
                </c:pt>
                <c:pt idx="43">
                  <c:v>13037</c:v>
                </c:pt>
                <c:pt idx="44">
                  <c:v>12222</c:v>
                </c:pt>
                <c:pt idx="45">
                  <c:v>12054</c:v>
                </c:pt>
                <c:pt idx="46">
                  <c:v>12054</c:v>
                </c:pt>
                <c:pt idx="47">
                  <c:v>11732</c:v>
                </c:pt>
                <c:pt idx="48">
                  <c:v>9744</c:v>
                </c:pt>
                <c:pt idx="49">
                  <c:v>9335</c:v>
                </c:pt>
                <c:pt idx="50">
                  <c:v>7982</c:v>
                </c:pt>
                <c:pt idx="51">
                  <c:v>7832</c:v>
                </c:pt>
                <c:pt idx="52">
                  <c:v>7813</c:v>
                </c:pt>
                <c:pt idx="53">
                  <c:v>6826</c:v>
                </c:pt>
                <c:pt idx="54">
                  <c:v>6760</c:v>
                </c:pt>
                <c:pt idx="55">
                  <c:v>6111</c:v>
                </c:pt>
                <c:pt idx="56">
                  <c:v>5720</c:v>
                </c:pt>
                <c:pt idx="57">
                  <c:v>1560</c:v>
                </c:pt>
                <c:pt idx="58">
                  <c:v>1428</c:v>
                </c:pt>
                <c:pt idx="59">
                  <c:v>1362</c:v>
                </c:pt>
                <c:pt idx="60">
                  <c:v>1352</c:v>
                </c:pt>
                <c:pt idx="61">
                  <c:v>1234</c:v>
                </c:pt>
                <c:pt idx="62">
                  <c:v>840</c:v>
                </c:pt>
                <c:pt idx="63">
                  <c:v>310</c:v>
                </c:pt>
                <c:pt idx="64">
                  <c:v>310</c:v>
                </c:pt>
                <c:pt idx="65">
                  <c:v>258</c:v>
                </c:pt>
                <c:pt idx="66">
                  <c:v>238</c:v>
                </c:pt>
                <c:pt idx="67">
                  <c:v>238</c:v>
                </c:pt>
                <c:pt idx="68">
                  <c:v>204</c:v>
                </c:pt>
                <c:pt idx="69">
                  <c:v>155</c:v>
                </c:pt>
              </c:numCache>
            </c:numRef>
          </c:val>
          <c:extLst>
            <c:ext xmlns:c16="http://schemas.microsoft.com/office/drawing/2014/chart" uri="{C3380CC4-5D6E-409C-BE32-E72D297353CC}">
              <c16:uniqueId val="{00000000-F684-498B-9E21-1BA7D2004B6F}"/>
            </c:ext>
          </c:extLst>
        </c:ser>
        <c:dLbls>
          <c:showLegendKey val="0"/>
          <c:showVal val="0"/>
          <c:showCatName val="0"/>
          <c:showSerName val="0"/>
          <c:showPercent val="0"/>
          <c:showBubbleSize val="0"/>
        </c:dLbls>
        <c:gapWidth val="219"/>
        <c:axId val="1177185663"/>
        <c:axId val="1177181503"/>
      </c:barChart>
      <c:lineChart>
        <c:grouping val="standard"/>
        <c:varyColors val="0"/>
        <c:ser>
          <c:idx val="0"/>
          <c:order val="0"/>
          <c:tx>
            <c:strRef>
              <c:f>'Task 1. Pivot'!$B$3</c:f>
              <c:strCache>
                <c:ptCount val="1"/>
                <c:pt idx="0">
                  <c:v>No of Car Models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'Task 1. Pivot'!$A$4:$A$73</c:f>
              <c:strCache>
                <c:ptCount val="70"/>
                <c:pt idx="0">
                  <c:v>Flex Fuel</c:v>
                </c:pt>
                <c:pt idx="1">
                  <c:v>Crossover</c:v>
                </c:pt>
                <c:pt idx="2">
                  <c:v>Luxury</c:v>
                </c:pt>
                <c:pt idx="3">
                  <c:v>Luxury,Performance</c:v>
                </c:pt>
                <c:pt idx="4">
                  <c:v>Performance</c:v>
                </c:pt>
                <c:pt idx="5">
                  <c:v>Hatchback</c:v>
                </c:pt>
                <c:pt idx="6">
                  <c:v>Luxury,High-Performance</c:v>
                </c:pt>
                <c:pt idx="7">
                  <c:v>Factory Tuner,Luxury,High-Performance</c:v>
                </c:pt>
                <c:pt idx="8">
                  <c:v>Crossover,Luxury</c:v>
                </c:pt>
                <c:pt idx="9">
                  <c:v>High-Performance</c:v>
                </c:pt>
                <c:pt idx="10">
                  <c:v>Exotic,High-Performance</c:v>
                </c:pt>
                <c:pt idx="11">
                  <c:v>Hatchback,Performance</c:v>
                </c:pt>
                <c:pt idx="12">
                  <c:v>Hybrid</c:v>
                </c:pt>
                <c:pt idx="13">
                  <c:v>Factory Tuner,High-Performance</c:v>
                </c:pt>
                <c:pt idx="14">
                  <c:v>Crossover,Performance</c:v>
                </c:pt>
                <c:pt idx="15">
                  <c:v>Factory Tuner,Performance</c:v>
                </c:pt>
                <c:pt idx="16">
                  <c:v>Hatchback,Hybrid</c:v>
                </c:pt>
                <c:pt idx="17">
                  <c:v>Crossover,Luxury,Performance</c:v>
                </c:pt>
                <c:pt idx="18">
                  <c:v>Diesel</c:v>
                </c:pt>
                <c:pt idx="19">
                  <c:v>Flex Fuel,Performance</c:v>
                </c:pt>
                <c:pt idx="20">
                  <c:v>Crossover,Flex Fuel</c:v>
                </c:pt>
                <c:pt idx="21">
                  <c:v>Crossover,Hatchback</c:v>
                </c:pt>
                <c:pt idx="22">
                  <c:v>Diesel,Luxury</c:v>
                </c:pt>
                <c:pt idx="23">
                  <c:v>Crossover,Hybrid</c:v>
                </c:pt>
                <c:pt idx="24">
                  <c:v>Flex Fuel,Diesel</c:v>
                </c:pt>
                <c:pt idx="25">
                  <c:v>Crossover,Luxury,Diesel</c:v>
                </c:pt>
                <c:pt idx="26">
                  <c:v>Hatchback,Luxury</c:v>
                </c:pt>
                <c:pt idx="27">
                  <c:v>Hatchback,Luxury,Performance</c:v>
                </c:pt>
                <c:pt idx="28">
                  <c:v>Hatchback,Factory Tuner,Performance</c:v>
                </c:pt>
                <c:pt idx="29">
                  <c:v>Crossover,Factory Tuner,Luxury,High-Performance</c:v>
                </c:pt>
                <c:pt idx="30">
                  <c:v>Factory Tuner,Luxury,Performance</c:v>
                </c:pt>
                <c:pt idx="31">
                  <c:v>Hatchback,Flex Fuel</c:v>
                </c:pt>
                <c:pt idx="32">
                  <c:v>Flex Fuel,Luxury,Performance</c:v>
                </c:pt>
                <c:pt idx="33">
                  <c:v>Exotic,Luxury,High-Performance</c:v>
                </c:pt>
                <c:pt idx="34">
                  <c:v>Luxury,Hybrid</c:v>
                </c:pt>
                <c:pt idx="35">
                  <c:v>Crossover,Flex Fuel,Performance</c:v>
                </c:pt>
                <c:pt idx="36">
                  <c:v>Flex Fuel,Luxury</c:v>
                </c:pt>
                <c:pt idx="37">
                  <c:v>Flex Fuel,Luxury,High-Performance</c:v>
                </c:pt>
                <c:pt idx="38">
                  <c:v>Exotic,Factory Tuner,Luxury,High-Performance</c:v>
                </c:pt>
                <c:pt idx="39">
                  <c:v>Luxury,Performance,Hybrid</c:v>
                </c:pt>
                <c:pt idx="40">
                  <c:v>Exotic,Factory Tuner,High-Performance</c:v>
                </c:pt>
                <c:pt idx="41">
                  <c:v>Hatchback,Factory Tuner,High-Performance</c:v>
                </c:pt>
                <c:pt idx="42">
                  <c:v>Crossover,Luxury,Hybrid</c:v>
                </c:pt>
                <c:pt idx="43">
                  <c:v>Crossover,Factory Tuner,Luxury,Performance</c:v>
                </c:pt>
                <c:pt idx="44">
                  <c:v>Hatchback,Diesel</c:v>
                </c:pt>
                <c:pt idx="45">
                  <c:v>Crossover,Hatchback,Performance</c:v>
                </c:pt>
                <c:pt idx="46">
                  <c:v>Crossover,Hatchback,Factory Tuner,Performance</c:v>
                </c:pt>
                <c:pt idx="47">
                  <c:v>Crossover,Flex Fuel,Luxury</c:v>
                </c:pt>
                <c:pt idx="48">
                  <c:v>Crossover,Flex Fuel,Luxury,Performance</c:v>
                </c:pt>
                <c:pt idx="49">
                  <c:v>Crossover,Luxury,High-Performance</c:v>
                </c:pt>
                <c:pt idx="50">
                  <c:v>Hatchback,Factory Tuner,Luxury,Performance</c:v>
                </c:pt>
                <c:pt idx="51">
                  <c:v>Crossover,Luxury,Performance,Hybrid</c:v>
                </c:pt>
                <c:pt idx="52">
                  <c:v>Exotic,Luxury,Performance</c:v>
                </c:pt>
                <c:pt idx="53">
                  <c:v>Luxury,High-Performance,Hybrid</c:v>
                </c:pt>
                <c:pt idx="54">
                  <c:v>Exotic,Flex Fuel,Factory Tuner,Luxury,High-Performance</c:v>
                </c:pt>
                <c:pt idx="55">
                  <c:v>Crossover,Diesel</c:v>
                </c:pt>
                <c:pt idx="56">
                  <c:v>Exotic,Flex Fuel,Luxury,High-Performance</c:v>
                </c:pt>
                <c:pt idx="57">
                  <c:v>Exotic,Factory Tuner,Luxury,Performance</c:v>
                </c:pt>
                <c:pt idx="58">
                  <c:v>Crossover,Hatchback,Luxury</c:v>
                </c:pt>
                <c:pt idx="59">
                  <c:v>Hatchback,Luxury,Hybrid</c:v>
                </c:pt>
                <c:pt idx="60">
                  <c:v>Exotic,Luxury</c:v>
                </c:pt>
                <c:pt idx="61">
                  <c:v>Factory Tuner,Luxury</c:v>
                </c:pt>
                <c:pt idx="62">
                  <c:v>Crossover,Factory Tuner,Performance</c:v>
                </c:pt>
                <c:pt idx="63">
                  <c:v>Flex Fuel,Performance,Hybrid</c:v>
                </c:pt>
                <c:pt idx="64">
                  <c:v>Flex Fuel,Hybrid</c:v>
                </c:pt>
                <c:pt idx="65">
                  <c:v>Flex Fuel,Factory Tuner,Luxury,High-Performance</c:v>
                </c:pt>
                <c:pt idx="66">
                  <c:v>Crossover,Exotic,Luxury,High-Performance</c:v>
                </c:pt>
                <c:pt idx="67">
                  <c:v>Crossover,Exotic,Luxury,Performance</c:v>
                </c:pt>
                <c:pt idx="68">
                  <c:v>Exotic,Luxury,High-Performance,Hybrid</c:v>
                </c:pt>
                <c:pt idx="69">
                  <c:v>Performance,Hybrid</c:v>
                </c:pt>
              </c:strCache>
            </c:strRef>
          </c:cat>
          <c:val>
            <c:numRef>
              <c:f>'Task 1. Pivot'!$B$4:$B$73</c:f>
              <c:numCache>
                <c:formatCode>General</c:formatCode>
                <c:ptCount val="70"/>
                <c:pt idx="0">
                  <c:v>872</c:v>
                </c:pt>
                <c:pt idx="1">
                  <c:v>1103</c:v>
                </c:pt>
                <c:pt idx="2">
                  <c:v>851</c:v>
                </c:pt>
                <c:pt idx="3">
                  <c:v>673</c:v>
                </c:pt>
                <c:pt idx="4">
                  <c:v>584</c:v>
                </c:pt>
                <c:pt idx="5">
                  <c:v>614</c:v>
                </c:pt>
                <c:pt idx="6">
                  <c:v>334</c:v>
                </c:pt>
                <c:pt idx="7">
                  <c:v>215</c:v>
                </c:pt>
                <c:pt idx="8">
                  <c:v>410</c:v>
                </c:pt>
                <c:pt idx="9">
                  <c:v>199</c:v>
                </c:pt>
                <c:pt idx="10">
                  <c:v>252</c:v>
                </c:pt>
                <c:pt idx="11">
                  <c:v>252</c:v>
                </c:pt>
                <c:pt idx="12">
                  <c:v>123</c:v>
                </c:pt>
                <c:pt idx="13">
                  <c:v>106</c:v>
                </c:pt>
                <c:pt idx="14">
                  <c:v>69</c:v>
                </c:pt>
                <c:pt idx="15">
                  <c:v>89</c:v>
                </c:pt>
                <c:pt idx="16">
                  <c:v>72</c:v>
                </c:pt>
                <c:pt idx="17">
                  <c:v>113</c:v>
                </c:pt>
                <c:pt idx="18">
                  <c:v>84</c:v>
                </c:pt>
                <c:pt idx="19">
                  <c:v>81</c:v>
                </c:pt>
                <c:pt idx="20">
                  <c:v>64</c:v>
                </c:pt>
                <c:pt idx="21">
                  <c:v>72</c:v>
                </c:pt>
                <c:pt idx="22">
                  <c:v>51</c:v>
                </c:pt>
                <c:pt idx="23">
                  <c:v>42</c:v>
                </c:pt>
                <c:pt idx="24">
                  <c:v>16</c:v>
                </c:pt>
                <c:pt idx="25">
                  <c:v>33</c:v>
                </c:pt>
                <c:pt idx="26">
                  <c:v>46</c:v>
                </c:pt>
                <c:pt idx="27">
                  <c:v>38</c:v>
                </c:pt>
                <c:pt idx="28">
                  <c:v>22</c:v>
                </c:pt>
                <c:pt idx="29">
                  <c:v>26</c:v>
                </c:pt>
                <c:pt idx="30">
                  <c:v>31</c:v>
                </c:pt>
                <c:pt idx="31">
                  <c:v>7</c:v>
                </c:pt>
                <c:pt idx="32">
                  <c:v>28</c:v>
                </c:pt>
                <c:pt idx="33">
                  <c:v>79</c:v>
                </c:pt>
                <c:pt idx="34">
                  <c:v>48</c:v>
                </c:pt>
                <c:pt idx="35">
                  <c:v>6</c:v>
                </c:pt>
                <c:pt idx="36">
                  <c:v>39</c:v>
                </c:pt>
                <c:pt idx="37">
                  <c:v>33</c:v>
                </c:pt>
                <c:pt idx="38">
                  <c:v>52</c:v>
                </c:pt>
                <c:pt idx="39">
                  <c:v>11</c:v>
                </c:pt>
                <c:pt idx="40">
                  <c:v>21</c:v>
                </c:pt>
                <c:pt idx="41">
                  <c:v>13</c:v>
                </c:pt>
                <c:pt idx="42">
                  <c:v>24</c:v>
                </c:pt>
                <c:pt idx="43">
                  <c:v>5</c:v>
                </c:pt>
                <c:pt idx="44">
                  <c:v>14</c:v>
                </c:pt>
                <c:pt idx="45">
                  <c:v>6</c:v>
                </c:pt>
                <c:pt idx="46">
                  <c:v>6</c:v>
                </c:pt>
                <c:pt idx="47">
                  <c:v>10</c:v>
                </c:pt>
                <c:pt idx="48">
                  <c:v>6</c:v>
                </c:pt>
                <c:pt idx="49">
                  <c:v>9</c:v>
                </c:pt>
                <c:pt idx="50">
                  <c:v>9</c:v>
                </c:pt>
                <c:pt idx="51">
                  <c:v>2</c:v>
                </c:pt>
                <c:pt idx="52">
                  <c:v>36</c:v>
                </c:pt>
                <c:pt idx="53">
                  <c:v>12</c:v>
                </c:pt>
                <c:pt idx="54">
                  <c:v>13</c:v>
                </c:pt>
                <c:pt idx="55">
                  <c:v>7</c:v>
                </c:pt>
                <c:pt idx="56">
                  <c:v>11</c:v>
                </c:pt>
                <c:pt idx="57">
                  <c:v>3</c:v>
                </c:pt>
                <c:pt idx="58">
                  <c:v>7</c:v>
                </c:pt>
                <c:pt idx="59">
                  <c:v>3</c:v>
                </c:pt>
                <c:pt idx="60">
                  <c:v>12</c:v>
                </c:pt>
                <c:pt idx="61">
                  <c:v>2</c:v>
                </c:pt>
                <c:pt idx="62">
                  <c:v>4</c:v>
                </c:pt>
                <c:pt idx="63">
                  <c:v>2</c:v>
                </c:pt>
                <c:pt idx="64">
                  <c:v>2</c:v>
                </c:pt>
                <c:pt idx="65">
                  <c:v>1</c:v>
                </c:pt>
                <c:pt idx="66">
                  <c:v>1</c:v>
                </c:pt>
                <c:pt idx="67">
                  <c:v>1</c:v>
                </c:pt>
                <c:pt idx="68">
                  <c:v>1</c:v>
                </c:pt>
                <c:pt idx="69">
                  <c:v>1</c:v>
                </c:pt>
              </c:numCache>
            </c:numRef>
          </c:val>
          <c:smooth val="0"/>
          <c:extLst>
            <c:ext xmlns:c16="http://schemas.microsoft.com/office/drawing/2014/chart" uri="{C3380CC4-5D6E-409C-BE32-E72D297353CC}">
              <c16:uniqueId val="{00000001-F684-498B-9E21-1BA7D2004B6F}"/>
            </c:ext>
          </c:extLst>
        </c:ser>
        <c:dLbls>
          <c:showLegendKey val="0"/>
          <c:showVal val="0"/>
          <c:showCatName val="0"/>
          <c:showSerName val="0"/>
          <c:showPercent val="0"/>
          <c:showBubbleSize val="0"/>
        </c:dLbls>
        <c:marker val="1"/>
        <c:smooth val="0"/>
        <c:axId val="597927839"/>
        <c:axId val="597933247"/>
      </c:lineChart>
      <c:catAx>
        <c:axId val="11771856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177181503"/>
        <c:crosses val="autoZero"/>
        <c:auto val="1"/>
        <c:lblAlgn val="ctr"/>
        <c:lblOffset val="100"/>
        <c:noMultiLvlLbl val="0"/>
      </c:catAx>
      <c:valAx>
        <c:axId val="11771815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177185663"/>
        <c:crosses val="autoZero"/>
        <c:crossBetween val="between"/>
      </c:valAx>
      <c:valAx>
        <c:axId val="597933247"/>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97927839"/>
        <c:crosses val="max"/>
        <c:crossBetween val="between"/>
      </c:valAx>
      <c:catAx>
        <c:axId val="597927839"/>
        <c:scaling>
          <c:orientation val="minMax"/>
        </c:scaling>
        <c:delete val="1"/>
        <c:axPos val="b"/>
        <c:numFmt formatCode="General" sourceLinked="1"/>
        <c:majorTickMark val="out"/>
        <c:minorTickMark val="none"/>
        <c:tickLblPos val="nextTo"/>
        <c:crossAx val="597933247"/>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[Projectfile.xlsx]Dash 4!PivotTable5</c:name>
    <c:fmtId val="6"/>
  </c:pivotSource>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US"/>
              <a:t>Fuel efficiency of each body type over time</a:t>
            </a:r>
          </a:p>
        </c:rich>
      </c:tx>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ivotFmts>
      <c:pivotFmt>
        <c:idx val="0"/>
        <c:spPr>
          <a:pattFill prst="ltUpDiag">
            <a:fgClr>
              <a:schemeClr val="accent1"/>
            </a:fgClr>
            <a:bgClr>
              <a:schemeClr val="lt1"/>
            </a:bgClr>
          </a:pattFill>
          <a:ln w="34925" cap="rnd">
            <a:solidFill>
              <a:schemeClr val="lt1"/>
            </a:solidFill>
            <a:round/>
          </a:ln>
          <a:effectLst>
            <a:outerShdw dist="25400" dir="2700000" algn="tl" rotWithShape="0">
              <a:schemeClr val="accent1"/>
            </a:outerShdw>
          </a:effectLst>
        </c:spPr>
        <c:marker>
          <c:symbol val="circle"/>
          <c:size val="5"/>
          <c:spPr>
            <a:solidFill>
              <a:schemeClr val="accent1"/>
            </a:solidFill>
            <a:ln w="22225">
              <a:solidFill>
                <a:schemeClr val="l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pattFill prst="ltUpDiag">
            <a:fgClr>
              <a:schemeClr val="accent1"/>
            </a:fgClr>
            <a:bgClr>
              <a:schemeClr val="lt1"/>
            </a:bgClr>
          </a:pattFill>
          <a:ln w="34925" cap="rnd">
            <a:solidFill>
              <a:schemeClr val="lt1"/>
            </a:solidFill>
            <a:round/>
          </a:ln>
          <a:effectLst>
            <a:outerShdw dist="25400" dir="2700000" algn="tl" rotWithShape="0">
              <a:schemeClr val="accent1"/>
            </a:outerShdw>
          </a:effectLst>
        </c:spPr>
        <c:marker>
          <c:symbol val="circle"/>
          <c:size val="5"/>
          <c:spPr>
            <a:solidFill>
              <a:schemeClr val="accent1"/>
            </a:solidFill>
            <a:ln w="22225">
              <a:solidFill>
                <a:schemeClr val="l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pattFill prst="ltUpDiag">
            <a:fgClr>
              <a:schemeClr val="accent1"/>
            </a:fgClr>
            <a:bgClr>
              <a:schemeClr val="lt1"/>
            </a:bgClr>
          </a:pattFill>
          <a:ln w="34925" cap="rnd">
            <a:solidFill>
              <a:schemeClr val="lt1"/>
            </a:solidFill>
            <a:round/>
          </a:ln>
          <a:effectLst>
            <a:outerShdw dist="25400" dir="2700000" algn="tl" rotWithShape="0">
              <a:schemeClr val="accent1"/>
            </a:outerShdw>
          </a:effectLst>
        </c:spPr>
        <c:marker>
          <c:symbol val="circle"/>
          <c:size val="5"/>
          <c:spPr>
            <a:solidFill>
              <a:schemeClr val="accent1"/>
            </a:solidFill>
            <a:ln w="22225">
              <a:solidFill>
                <a:schemeClr val="l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'Dash 4'!$B$4</c:f>
              <c:strCache>
                <c:ptCount val="1"/>
                <c:pt idx="0">
                  <c:v>Total</c:v>
                </c:pt>
              </c:strCache>
            </c:strRef>
          </c:tx>
          <c:spPr>
            <a:ln w="34925" cap="rnd">
              <a:solidFill>
                <a:schemeClr val="lt1"/>
              </a:solidFill>
              <a:round/>
            </a:ln>
            <a:effectLst>
              <a:outerShdw dist="25400" dir="2700000" algn="tl" rotWithShape="0">
                <a:schemeClr val="accent1"/>
              </a:outerShdw>
            </a:effectLst>
          </c:spPr>
          <c:marker>
            <c:symbol val="circle"/>
            <c:size val="5"/>
            <c:spPr>
              <a:solidFill>
                <a:schemeClr val="accent1"/>
              </a:solidFill>
              <a:ln w="22225">
                <a:solidFill>
                  <a:schemeClr val="lt1"/>
                </a:solidFill>
                <a:round/>
              </a:ln>
              <a:effectLst/>
            </c:spPr>
          </c:marker>
          <c:trendline>
            <c:spPr>
              <a:ln w="28575" cap="rnd">
                <a:solidFill>
                  <a:schemeClr val="lt1">
                    <a:alpha val="50000"/>
                  </a:schemeClr>
                </a:solidFill>
                <a:round/>
              </a:ln>
              <a:effectLst/>
            </c:spPr>
            <c:trendlineType val="exp"/>
            <c:dispRSqr val="0"/>
            <c:dispEq val="0"/>
          </c:trendline>
          <c:trendline>
            <c:spPr>
              <a:ln w="28575" cap="rnd">
                <a:solidFill>
                  <a:schemeClr val="lt1">
                    <a:alpha val="50000"/>
                  </a:schemeClr>
                </a:solidFill>
                <a:round/>
              </a:ln>
              <a:effectLst/>
            </c:spPr>
            <c:trendlineType val="exp"/>
            <c:dispRSqr val="0"/>
            <c:dispEq val="0"/>
          </c:trendline>
          <c:trendline>
            <c:spPr>
              <a:ln w="28575" cap="rnd">
                <a:solidFill>
                  <a:schemeClr val="lt1">
                    <a:alpha val="50000"/>
                  </a:schemeClr>
                </a:solidFill>
                <a:round/>
              </a:ln>
              <a:effectLst/>
            </c:spPr>
            <c:trendlineType val="exp"/>
            <c:dispRSqr val="0"/>
            <c:dispEq val="0"/>
          </c:trendline>
          <c:trendline>
            <c:spPr>
              <a:ln w="28575" cap="rnd">
                <a:solidFill>
                  <a:schemeClr val="lt1">
                    <a:alpha val="50000"/>
                  </a:schemeClr>
                </a:solidFill>
                <a:round/>
              </a:ln>
              <a:effectLst/>
            </c:spPr>
            <c:trendlineType val="exp"/>
            <c:dispRSqr val="0"/>
            <c:dispEq val="0"/>
          </c:trendline>
          <c:cat>
            <c:strRef>
              <c:f>'Dash 4'!$A$5:$A$20</c:f>
              <c:strCache>
                <c:ptCount val="16"/>
                <c:pt idx="0">
                  <c:v>2dr Hatchback</c:v>
                </c:pt>
                <c:pt idx="1">
                  <c:v>2dr SUV</c:v>
                </c:pt>
                <c:pt idx="2">
                  <c:v>4dr Hatchback</c:v>
                </c:pt>
                <c:pt idx="3">
                  <c:v>4dr SUV</c:v>
                </c:pt>
                <c:pt idx="4">
                  <c:v>Cargo Minivan</c:v>
                </c:pt>
                <c:pt idx="5">
                  <c:v>Cargo Van</c:v>
                </c:pt>
                <c:pt idx="6">
                  <c:v>Convertible</c:v>
                </c:pt>
                <c:pt idx="7">
                  <c:v>Convertible SUV</c:v>
                </c:pt>
                <c:pt idx="8">
                  <c:v>Coupe</c:v>
                </c:pt>
                <c:pt idx="9">
                  <c:v>Crew Cab Pickup</c:v>
                </c:pt>
                <c:pt idx="10">
                  <c:v>Extended Cab Pickup</c:v>
                </c:pt>
                <c:pt idx="11">
                  <c:v>Passenger Minivan</c:v>
                </c:pt>
                <c:pt idx="12">
                  <c:v>Passenger Van</c:v>
                </c:pt>
                <c:pt idx="13">
                  <c:v>Regular Cab Pickup</c:v>
                </c:pt>
                <c:pt idx="14">
                  <c:v>Sedan</c:v>
                </c:pt>
                <c:pt idx="15">
                  <c:v>Wagon</c:v>
                </c:pt>
              </c:strCache>
            </c:strRef>
          </c:cat>
          <c:val>
            <c:numRef>
              <c:f>'Dash 4'!$B$5:$B$20</c:f>
              <c:numCache>
                <c:formatCode>0.0</c:formatCode>
                <c:ptCount val="16"/>
                <c:pt idx="0">
                  <c:v>30.938369781312126</c:v>
                </c:pt>
                <c:pt idx="1">
                  <c:v>19.115942028985508</c:v>
                </c:pt>
                <c:pt idx="2">
                  <c:v>35.266961651917406</c:v>
                </c:pt>
                <c:pt idx="3">
                  <c:v>24.423790322580643</c:v>
                </c:pt>
                <c:pt idx="4">
                  <c:v>24.514285714285716</c:v>
                </c:pt>
                <c:pt idx="5">
                  <c:v>16.610526315789475</c:v>
                </c:pt>
                <c:pt idx="6">
                  <c:v>25.788146279949558</c:v>
                </c:pt>
                <c:pt idx="7">
                  <c:v>23.724137931034484</c:v>
                </c:pt>
                <c:pt idx="8">
                  <c:v>25.776470588235295</c:v>
                </c:pt>
                <c:pt idx="9">
                  <c:v>21.057268722466961</c:v>
                </c:pt>
                <c:pt idx="10">
                  <c:v>20.136436597110755</c:v>
                </c:pt>
                <c:pt idx="11">
                  <c:v>23.58495145631068</c:v>
                </c:pt>
                <c:pt idx="12">
                  <c:v>17.1796875</c:v>
                </c:pt>
                <c:pt idx="13">
                  <c:v>20.619897959183675</c:v>
                </c:pt>
                <c:pt idx="14">
                  <c:v>29.839030866246265</c:v>
                </c:pt>
                <c:pt idx="15">
                  <c:v>27.812606473594549</c:v>
                </c:pt>
              </c:numCache>
            </c:numRef>
          </c:val>
          <c:smooth val="0"/>
          <c:extLst>
            <c:ext xmlns:c16="http://schemas.microsoft.com/office/drawing/2014/chart" uri="{C3380CC4-5D6E-409C-BE32-E72D297353CC}">
              <c16:uniqueId val="{00000004-23BB-4A68-BE34-3EE4113020BD}"/>
            </c:ext>
          </c:extLst>
        </c:ser>
        <c:dLbls>
          <c:showLegendKey val="0"/>
          <c:showVal val="0"/>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marker val="1"/>
        <c:smooth val="0"/>
        <c:axId val="1654029871"/>
        <c:axId val="1654043599"/>
      </c:lineChart>
      <c:catAx>
        <c:axId val="1654029871"/>
        <c:scaling>
          <c:orientation val="minMax"/>
        </c:scaling>
        <c:delete val="0"/>
        <c:axPos val="b"/>
        <c:numFmt formatCode="General"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900" b="0" i="0" u="none" strike="noStrike" kern="1200" spc="100" baseline="0">
                <a:solidFill>
                  <a:schemeClr val="lt1"/>
                </a:solidFill>
                <a:latin typeface="+mn-lt"/>
                <a:ea typeface="+mn-ea"/>
                <a:cs typeface="+mn-cs"/>
              </a:defRPr>
            </a:pPr>
            <a:endParaRPr lang="en-US"/>
          </a:p>
        </c:txPr>
        <c:crossAx val="1654043599"/>
        <c:crosses val="autoZero"/>
        <c:auto val="1"/>
        <c:lblAlgn val="ctr"/>
        <c:lblOffset val="100"/>
        <c:noMultiLvlLbl val="0"/>
      </c:catAx>
      <c:valAx>
        <c:axId val="1654043599"/>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16540298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200" b="1" i="0" u="none" strike="noStrike" baseline="0">
                <a:solidFill>
                  <a:sysClr val="windowText" lastClr="000000"/>
                </a:solidFill>
              </a:rPr>
              <a:t>Relationship between horsepower, MPG, and price across different car brands.</a:t>
            </a:r>
            <a:endParaRPr lang="en-US" sz="1200" b="1">
              <a:solidFill>
                <a:sysClr val="windowText" lastClr="000000"/>
              </a:solidFill>
            </a:endParaRPr>
          </a:p>
        </c:rich>
      </c:tx>
      <c:overlay val="0"/>
      <c:spPr>
        <a:solidFill>
          <a:srgbClr val="FFFF66"/>
        </a:solid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ubbleChart>
        <c:varyColors val="0"/>
        <c:ser>
          <c:idx val="0"/>
          <c:order val="0"/>
          <c:tx>
            <c:strRef>
              <c:f>'Dash 5'!$H$3</c:f>
              <c:strCache>
                <c:ptCount val="1"/>
                <c:pt idx="0">
                  <c:v>Average of highway MPG</c:v>
                </c:pt>
              </c:strCache>
            </c:strRef>
          </c:tx>
          <c:spPr>
            <a:solidFill>
              <a:schemeClr val="accent1"/>
            </a:solidFill>
            <a:ln>
              <a:noFill/>
            </a:ln>
            <a:effectLst/>
          </c:spPr>
          <c:invertIfNegative val="0"/>
          <c:dPt>
            <c:idx val="0"/>
            <c:invertIfNegative val="0"/>
            <c:bubble3D val="1"/>
            <c:spPr>
              <a:solidFill>
                <a:schemeClr val="tx1"/>
              </a:solidFill>
              <a:ln>
                <a:noFill/>
              </a:ln>
              <a:effectLst/>
            </c:spPr>
            <c:extLst>
              <c:ext xmlns:c16="http://schemas.microsoft.com/office/drawing/2014/chart" uri="{C3380CC4-5D6E-409C-BE32-E72D297353CC}">
                <c16:uniqueId val="{00000001-E540-408A-AA50-A5DEF0B584FD}"/>
              </c:ext>
            </c:extLst>
          </c:dPt>
          <c:dPt>
            <c:idx val="1"/>
            <c:invertIfNegative val="0"/>
            <c:bubble3D val="1"/>
            <c:spPr>
              <a:solidFill>
                <a:schemeClr val="accent3">
                  <a:lumMod val="50000"/>
                </a:schemeClr>
              </a:solidFill>
              <a:ln>
                <a:noFill/>
              </a:ln>
              <a:effectLst/>
            </c:spPr>
            <c:extLst>
              <c:ext xmlns:c16="http://schemas.microsoft.com/office/drawing/2014/chart" uri="{C3380CC4-5D6E-409C-BE32-E72D297353CC}">
                <c16:uniqueId val="{00000003-E540-408A-AA50-A5DEF0B584FD}"/>
              </c:ext>
            </c:extLst>
          </c:dPt>
          <c:dPt>
            <c:idx val="3"/>
            <c:invertIfNegative val="0"/>
            <c:bubble3D val="1"/>
            <c:spPr>
              <a:solidFill>
                <a:srgbClr val="00B0F0"/>
              </a:solidFill>
              <a:ln>
                <a:noFill/>
              </a:ln>
              <a:effectLst/>
            </c:spPr>
            <c:extLst>
              <c:ext xmlns:c16="http://schemas.microsoft.com/office/drawing/2014/chart" uri="{C3380CC4-5D6E-409C-BE32-E72D297353CC}">
                <c16:uniqueId val="{00000005-E540-408A-AA50-A5DEF0B584FD}"/>
              </c:ext>
            </c:extLst>
          </c:dPt>
          <c:dPt>
            <c:idx val="4"/>
            <c:invertIfNegative val="0"/>
            <c:bubble3D val="1"/>
            <c:spPr>
              <a:solidFill>
                <a:schemeClr val="accent2">
                  <a:lumMod val="60000"/>
                  <a:lumOff val="40000"/>
                </a:schemeClr>
              </a:solidFill>
              <a:ln>
                <a:noFill/>
              </a:ln>
              <a:effectLst/>
            </c:spPr>
            <c:extLst>
              <c:ext xmlns:c16="http://schemas.microsoft.com/office/drawing/2014/chart" uri="{C3380CC4-5D6E-409C-BE32-E72D297353CC}">
                <c16:uniqueId val="{00000007-E540-408A-AA50-A5DEF0B584FD}"/>
              </c:ext>
            </c:extLst>
          </c:dPt>
          <c:dPt>
            <c:idx val="5"/>
            <c:invertIfNegative val="0"/>
            <c:bubble3D val="1"/>
            <c:spPr>
              <a:solidFill>
                <a:schemeClr val="bg2">
                  <a:lumMod val="50000"/>
                </a:schemeClr>
              </a:solidFill>
              <a:ln>
                <a:noFill/>
              </a:ln>
              <a:effectLst/>
            </c:spPr>
            <c:extLst>
              <c:ext xmlns:c16="http://schemas.microsoft.com/office/drawing/2014/chart" uri="{C3380CC4-5D6E-409C-BE32-E72D297353CC}">
                <c16:uniqueId val="{00000009-E540-408A-AA50-A5DEF0B584FD}"/>
              </c:ext>
            </c:extLst>
          </c:dPt>
          <c:dPt>
            <c:idx val="6"/>
            <c:invertIfNegative val="0"/>
            <c:bubble3D val="1"/>
            <c:spPr>
              <a:solidFill>
                <a:srgbClr val="7030A0"/>
              </a:solidFill>
              <a:ln>
                <a:noFill/>
              </a:ln>
              <a:effectLst/>
            </c:spPr>
            <c:extLst>
              <c:ext xmlns:c16="http://schemas.microsoft.com/office/drawing/2014/chart" uri="{C3380CC4-5D6E-409C-BE32-E72D297353CC}">
                <c16:uniqueId val="{0000000B-E540-408A-AA50-A5DEF0B584FD}"/>
              </c:ext>
            </c:extLst>
          </c:dPt>
          <c:dPt>
            <c:idx val="8"/>
            <c:invertIfNegative val="0"/>
            <c:bubble3D val="1"/>
            <c:spPr>
              <a:solidFill>
                <a:srgbClr val="F90FBC"/>
              </a:solidFill>
              <a:ln>
                <a:noFill/>
              </a:ln>
              <a:effectLst/>
            </c:spPr>
            <c:extLst>
              <c:ext xmlns:c16="http://schemas.microsoft.com/office/drawing/2014/chart" uri="{C3380CC4-5D6E-409C-BE32-E72D297353CC}">
                <c16:uniqueId val="{0000000D-E540-408A-AA50-A5DEF0B584FD}"/>
              </c:ext>
            </c:extLst>
          </c:dPt>
          <c:dPt>
            <c:idx val="12"/>
            <c:invertIfNegative val="0"/>
            <c:bubble3D val="1"/>
            <c:spPr>
              <a:solidFill>
                <a:srgbClr val="FF0000"/>
              </a:solidFill>
              <a:ln>
                <a:noFill/>
              </a:ln>
              <a:effectLst/>
            </c:spPr>
            <c:extLst>
              <c:ext xmlns:c16="http://schemas.microsoft.com/office/drawing/2014/chart" uri="{C3380CC4-5D6E-409C-BE32-E72D297353CC}">
                <c16:uniqueId val="{0000000F-E540-408A-AA50-A5DEF0B584FD}"/>
              </c:ext>
            </c:extLst>
          </c:dPt>
          <c:dPt>
            <c:idx val="13"/>
            <c:invertIfNegative val="0"/>
            <c:bubble3D val="1"/>
            <c:spPr>
              <a:solidFill>
                <a:srgbClr val="FF3300"/>
              </a:solidFill>
              <a:ln>
                <a:noFill/>
              </a:ln>
              <a:effectLst/>
            </c:spPr>
            <c:extLst>
              <c:ext xmlns:c16="http://schemas.microsoft.com/office/drawing/2014/chart" uri="{C3380CC4-5D6E-409C-BE32-E72D297353CC}">
                <c16:uniqueId val="{00000011-E540-408A-AA50-A5DEF0B584FD}"/>
              </c:ext>
            </c:extLst>
          </c:dPt>
          <c:dPt>
            <c:idx val="14"/>
            <c:invertIfNegative val="0"/>
            <c:bubble3D val="1"/>
            <c:spPr>
              <a:solidFill>
                <a:schemeClr val="accent2"/>
              </a:solidFill>
              <a:ln>
                <a:noFill/>
              </a:ln>
              <a:effectLst/>
            </c:spPr>
            <c:extLst>
              <c:ext xmlns:c16="http://schemas.microsoft.com/office/drawing/2014/chart" uri="{C3380CC4-5D6E-409C-BE32-E72D297353CC}">
                <c16:uniqueId val="{00000013-E540-408A-AA50-A5DEF0B584FD}"/>
              </c:ext>
            </c:extLst>
          </c:dPt>
          <c:dPt>
            <c:idx val="16"/>
            <c:invertIfNegative val="0"/>
            <c:bubble3D val="1"/>
            <c:spPr>
              <a:solidFill>
                <a:srgbClr val="52AAB6"/>
              </a:solidFill>
              <a:ln>
                <a:noFill/>
              </a:ln>
              <a:effectLst/>
            </c:spPr>
            <c:extLst>
              <c:ext xmlns:c16="http://schemas.microsoft.com/office/drawing/2014/chart" uri="{C3380CC4-5D6E-409C-BE32-E72D297353CC}">
                <c16:uniqueId val="{00000015-E540-408A-AA50-A5DEF0B584FD}"/>
              </c:ext>
            </c:extLst>
          </c:dPt>
          <c:dPt>
            <c:idx val="17"/>
            <c:invertIfNegative val="0"/>
            <c:bubble3D val="1"/>
            <c:spPr>
              <a:solidFill>
                <a:srgbClr val="00B0F0"/>
              </a:solidFill>
              <a:ln>
                <a:noFill/>
              </a:ln>
              <a:effectLst/>
            </c:spPr>
            <c:extLst>
              <c:ext xmlns:c16="http://schemas.microsoft.com/office/drawing/2014/chart" uri="{C3380CC4-5D6E-409C-BE32-E72D297353CC}">
                <c16:uniqueId val="{00000017-E540-408A-AA50-A5DEF0B584FD}"/>
              </c:ext>
            </c:extLst>
          </c:dPt>
          <c:dPt>
            <c:idx val="18"/>
            <c:invertIfNegative val="0"/>
            <c:bubble3D val="1"/>
            <c:spPr>
              <a:solidFill>
                <a:srgbClr val="00B050"/>
              </a:solidFill>
              <a:ln>
                <a:noFill/>
              </a:ln>
              <a:effectLst/>
            </c:spPr>
            <c:extLst>
              <c:ext xmlns:c16="http://schemas.microsoft.com/office/drawing/2014/chart" uri="{C3380CC4-5D6E-409C-BE32-E72D297353CC}">
                <c16:uniqueId val="{00000019-E540-408A-AA50-A5DEF0B584FD}"/>
              </c:ext>
            </c:extLst>
          </c:dPt>
          <c:dPt>
            <c:idx val="22"/>
            <c:invertIfNegative val="0"/>
            <c:bubble3D val="1"/>
            <c:spPr>
              <a:solidFill>
                <a:srgbClr val="FFFF00"/>
              </a:solidFill>
              <a:ln>
                <a:noFill/>
              </a:ln>
              <a:effectLst/>
            </c:spPr>
            <c:extLst>
              <c:ext xmlns:c16="http://schemas.microsoft.com/office/drawing/2014/chart" uri="{C3380CC4-5D6E-409C-BE32-E72D297353CC}">
                <c16:uniqueId val="{0000001B-E540-408A-AA50-A5DEF0B584FD}"/>
              </c:ext>
            </c:extLst>
          </c:dPt>
          <c:dPt>
            <c:idx val="23"/>
            <c:invertIfNegative val="0"/>
            <c:bubble3D val="1"/>
            <c:spPr>
              <a:solidFill>
                <a:srgbClr val="F90FBC"/>
              </a:solidFill>
              <a:ln>
                <a:noFill/>
              </a:ln>
              <a:effectLst/>
            </c:spPr>
            <c:extLst>
              <c:ext xmlns:c16="http://schemas.microsoft.com/office/drawing/2014/chart" uri="{C3380CC4-5D6E-409C-BE32-E72D297353CC}">
                <c16:uniqueId val="{0000001D-E540-408A-AA50-A5DEF0B584FD}"/>
              </c:ext>
            </c:extLst>
          </c:dPt>
          <c:dPt>
            <c:idx val="25"/>
            <c:invertIfNegative val="0"/>
            <c:bubble3D val="1"/>
            <c:spPr>
              <a:solidFill>
                <a:srgbClr val="002060"/>
              </a:solidFill>
              <a:ln>
                <a:noFill/>
              </a:ln>
              <a:effectLst/>
            </c:spPr>
            <c:extLst>
              <c:ext xmlns:c16="http://schemas.microsoft.com/office/drawing/2014/chart" uri="{C3380CC4-5D6E-409C-BE32-E72D297353CC}">
                <c16:uniqueId val="{0000001F-E540-408A-AA50-A5DEF0B584FD}"/>
              </c:ext>
            </c:extLst>
          </c:dPt>
          <c:dPt>
            <c:idx val="26"/>
            <c:invertIfNegative val="0"/>
            <c:bubble3D val="1"/>
            <c:spPr>
              <a:solidFill>
                <a:srgbClr val="FF0000"/>
              </a:solidFill>
              <a:ln>
                <a:noFill/>
              </a:ln>
              <a:effectLst/>
            </c:spPr>
            <c:extLst>
              <c:ext xmlns:c16="http://schemas.microsoft.com/office/drawing/2014/chart" uri="{C3380CC4-5D6E-409C-BE32-E72D297353CC}">
                <c16:uniqueId val="{00000021-E540-408A-AA50-A5DEF0B584FD}"/>
              </c:ext>
            </c:extLst>
          </c:dPt>
          <c:dPt>
            <c:idx val="27"/>
            <c:invertIfNegative val="0"/>
            <c:bubble3D val="1"/>
            <c:spPr>
              <a:solidFill>
                <a:schemeClr val="accent2">
                  <a:lumMod val="75000"/>
                </a:schemeClr>
              </a:solidFill>
              <a:ln>
                <a:noFill/>
              </a:ln>
              <a:effectLst/>
            </c:spPr>
            <c:extLst>
              <c:ext xmlns:c16="http://schemas.microsoft.com/office/drawing/2014/chart" uri="{C3380CC4-5D6E-409C-BE32-E72D297353CC}">
                <c16:uniqueId val="{00000023-E540-408A-AA50-A5DEF0B584FD}"/>
              </c:ext>
            </c:extLst>
          </c:dPt>
          <c:dPt>
            <c:idx val="28"/>
            <c:invertIfNegative val="0"/>
            <c:bubble3D val="1"/>
            <c:spPr>
              <a:solidFill>
                <a:srgbClr val="00B0F0"/>
              </a:solidFill>
              <a:ln>
                <a:noFill/>
              </a:ln>
              <a:effectLst/>
            </c:spPr>
            <c:extLst>
              <c:ext xmlns:c16="http://schemas.microsoft.com/office/drawing/2014/chart" uri="{C3380CC4-5D6E-409C-BE32-E72D297353CC}">
                <c16:uniqueId val="{00000025-E540-408A-AA50-A5DEF0B584FD}"/>
              </c:ext>
            </c:extLst>
          </c:dPt>
          <c:dPt>
            <c:idx val="29"/>
            <c:invertIfNegative val="0"/>
            <c:bubble3D val="1"/>
            <c:spPr>
              <a:solidFill>
                <a:schemeClr val="bg2">
                  <a:lumMod val="50000"/>
                </a:schemeClr>
              </a:solidFill>
              <a:ln>
                <a:noFill/>
              </a:ln>
              <a:effectLst/>
            </c:spPr>
            <c:extLst>
              <c:ext xmlns:c16="http://schemas.microsoft.com/office/drawing/2014/chart" uri="{C3380CC4-5D6E-409C-BE32-E72D297353CC}">
                <c16:uniqueId val="{00000027-E540-408A-AA50-A5DEF0B584FD}"/>
              </c:ext>
            </c:extLst>
          </c:dPt>
          <c:dPt>
            <c:idx val="30"/>
            <c:invertIfNegative val="0"/>
            <c:bubble3D val="1"/>
            <c:spPr>
              <a:solidFill>
                <a:srgbClr val="00B050"/>
              </a:solidFill>
              <a:ln>
                <a:noFill/>
              </a:ln>
              <a:effectLst/>
            </c:spPr>
            <c:extLst>
              <c:ext xmlns:c16="http://schemas.microsoft.com/office/drawing/2014/chart" uri="{C3380CC4-5D6E-409C-BE32-E72D297353CC}">
                <c16:uniqueId val="{00000029-E540-408A-AA50-A5DEF0B584FD}"/>
              </c:ext>
            </c:extLst>
          </c:dPt>
          <c:dPt>
            <c:idx val="31"/>
            <c:invertIfNegative val="0"/>
            <c:bubble3D val="1"/>
            <c:spPr>
              <a:solidFill>
                <a:srgbClr val="00B0F0"/>
              </a:solidFill>
              <a:ln>
                <a:noFill/>
              </a:ln>
              <a:effectLst/>
            </c:spPr>
            <c:extLst>
              <c:ext xmlns:c16="http://schemas.microsoft.com/office/drawing/2014/chart" uri="{C3380CC4-5D6E-409C-BE32-E72D297353CC}">
                <c16:uniqueId val="{0000002B-E540-408A-AA50-A5DEF0B584FD}"/>
              </c:ext>
            </c:extLst>
          </c:dPt>
          <c:dPt>
            <c:idx val="35"/>
            <c:invertIfNegative val="0"/>
            <c:bubble3D val="1"/>
            <c:spPr>
              <a:solidFill>
                <a:srgbClr val="18DBF0"/>
              </a:solidFill>
              <a:ln>
                <a:noFill/>
              </a:ln>
              <a:effectLst/>
            </c:spPr>
            <c:extLst>
              <c:ext xmlns:c16="http://schemas.microsoft.com/office/drawing/2014/chart" uri="{C3380CC4-5D6E-409C-BE32-E72D297353CC}">
                <c16:uniqueId val="{0000002D-E540-408A-AA50-A5DEF0B584FD}"/>
              </c:ext>
            </c:extLst>
          </c:dPt>
          <c:dPt>
            <c:idx val="37"/>
            <c:invertIfNegative val="0"/>
            <c:bubble3D val="1"/>
            <c:spPr>
              <a:solidFill>
                <a:schemeClr val="bg1">
                  <a:lumMod val="50000"/>
                </a:schemeClr>
              </a:solidFill>
              <a:ln>
                <a:noFill/>
              </a:ln>
              <a:effectLst/>
            </c:spPr>
            <c:extLst>
              <c:ext xmlns:c16="http://schemas.microsoft.com/office/drawing/2014/chart" uri="{C3380CC4-5D6E-409C-BE32-E72D297353CC}">
                <c16:uniqueId val="{0000002F-E540-408A-AA50-A5DEF0B584FD}"/>
              </c:ext>
            </c:extLst>
          </c:dPt>
          <c:dPt>
            <c:idx val="38"/>
            <c:invertIfNegative val="0"/>
            <c:bubble3D val="1"/>
            <c:spPr>
              <a:solidFill>
                <a:srgbClr val="FFC000"/>
              </a:solidFill>
              <a:ln>
                <a:noFill/>
              </a:ln>
              <a:effectLst/>
            </c:spPr>
            <c:extLst>
              <c:ext xmlns:c16="http://schemas.microsoft.com/office/drawing/2014/chart" uri="{C3380CC4-5D6E-409C-BE32-E72D297353CC}">
                <c16:uniqueId val="{00000031-E540-408A-AA50-A5DEF0B584FD}"/>
              </c:ext>
            </c:extLst>
          </c:dPt>
          <c:dPt>
            <c:idx val="39"/>
            <c:invertIfNegative val="0"/>
            <c:bubble3D val="1"/>
            <c:spPr>
              <a:solidFill>
                <a:schemeClr val="accent2">
                  <a:lumMod val="75000"/>
                </a:schemeClr>
              </a:solidFill>
              <a:ln>
                <a:noFill/>
              </a:ln>
              <a:effectLst/>
            </c:spPr>
            <c:extLst>
              <c:ext xmlns:c16="http://schemas.microsoft.com/office/drawing/2014/chart" uri="{C3380CC4-5D6E-409C-BE32-E72D297353CC}">
                <c16:uniqueId val="{00000033-E540-408A-AA50-A5DEF0B584FD}"/>
              </c:ext>
            </c:extLst>
          </c:dPt>
          <c:dPt>
            <c:idx val="40"/>
            <c:invertIfNegative val="0"/>
            <c:bubble3D val="1"/>
            <c:spPr>
              <a:solidFill>
                <a:srgbClr val="800080"/>
              </a:solidFill>
              <a:ln>
                <a:noFill/>
              </a:ln>
              <a:effectLst/>
            </c:spPr>
            <c:extLst>
              <c:ext xmlns:c16="http://schemas.microsoft.com/office/drawing/2014/chart" uri="{C3380CC4-5D6E-409C-BE32-E72D297353CC}">
                <c16:uniqueId val="{00000035-E540-408A-AA50-A5DEF0B584FD}"/>
              </c:ext>
            </c:extLst>
          </c:dPt>
          <c:dPt>
            <c:idx val="41"/>
            <c:invertIfNegative val="0"/>
            <c:bubble3D val="1"/>
            <c:spPr>
              <a:solidFill>
                <a:schemeClr val="accent6">
                  <a:lumMod val="60000"/>
                  <a:lumOff val="40000"/>
                </a:schemeClr>
              </a:solidFill>
              <a:ln>
                <a:noFill/>
              </a:ln>
              <a:effectLst/>
            </c:spPr>
            <c:extLst>
              <c:ext xmlns:c16="http://schemas.microsoft.com/office/drawing/2014/chart" uri="{C3380CC4-5D6E-409C-BE32-E72D297353CC}">
                <c16:uniqueId val="{00000037-E540-408A-AA50-A5DEF0B584FD}"/>
              </c:ext>
            </c:extLst>
          </c:dPt>
          <c:dPt>
            <c:idx val="42"/>
            <c:invertIfNegative val="0"/>
            <c:bubble3D val="1"/>
            <c:spPr>
              <a:solidFill>
                <a:srgbClr val="92D050"/>
              </a:solidFill>
              <a:ln>
                <a:noFill/>
              </a:ln>
              <a:effectLst/>
            </c:spPr>
            <c:extLst>
              <c:ext xmlns:c16="http://schemas.microsoft.com/office/drawing/2014/chart" uri="{C3380CC4-5D6E-409C-BE32-E72D297353CC}">
                <c16:uniqueId val="{00000039-E540-408A-AA50-A5DEF0B584FD}"/>
              </c:ext>
            </c:extLst>
          </c:dPt>
          <c:dPt>
            <c:idx val="43"/>
            <c:invertIfNegative val="0"/>
            <c:bubble3D val="1"/>
            <c:spPr>
              <a:solidFill>
                <a:schemeClr val="accent4"/>
              </a:solidFill>
              <a:ln>
                <a:noFill/>
              </a:ln>
              <a:effectLst/>
            </c:spPr>
            <c:extLst>
              <c:ext xmlns:c16="http://schemas.microsoft.com/office/drawing/2014/chart" uri="{C3380CC4-5D6E-409C-BE32-E72D297353CC}">
                <c16:uniqueId val="{0000003B-E540-408A-AA50-A5DEF0B584FD}"/>
              </c:ext>
            </c:extLst>
          </c:dPt>
          <c:dPt>
            <c:idx val="45"/>
            <c:invertIfNegative val="0"/>
            <c:bubble3D val="1"/>
            <c:spPr>
              <a:solidFill>
                <a:srgbClr val="800080"/>
              </a:solidFill>
              <a:ln>
                <a:noFill/>
              </a:ln>
              <a:effectLst/>
            </c:spPr>
            <c:extLst>
              <c:ext xmlns:c16="http://schemas.microsoft.com/office/drawing/2014/chart" uri="{C3380CC4-5D6E-409C-BE32-E72D297353CC}">
                <c16:uniqueId val="{0000003D-E540-408A-AA50-A5DEF0B584FD}"/>
              </c:ext>
            </c:extLst>
          </c:dPt>
          <c:dPt>
            <c:idx val="46"/>
            <c:invertIfNegative val="0"/>
            <c:bubble3D val="1"/>
            <c:spPr>
              <a:solidFill>
                <a:srgbClr val="FFFF00"/>
              </a:solidFill>
              <a:ln>
                <a:noFill/>
              </a:ln>
              <a:effectLst/>
            </c:spPr>
            <c:extLst>
              <c:ext xmlns:c16="http://schemas.microsoft.com/office/drawing/2014/chart" uri="{C3380CC4-5D6E-409C-BE32-E72D297353CC}">
                <c16:uniqueId val="{0000003F-E540-408A-AA50-A5DEF0B584FD}"/>
              </c:ext>
            </c:extLst>
          </c:dPt>
          <c:dLbls>
            <c:dLbl>
              <c:idx val="0"/>
              <c:tx>
                <c:rich>
                  <a:bodyPr/>
                  <a:lstStyle/>
                  <a:p>
                    <a:fld id="{B2052824-FA7C-45BE-B5FB-958449B29E77}" type="CELLRANGE">
                      <a:rPr lang="en-US"/>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E540-408A-AA50-A5DEF0B584FD}"/>
                </c:ext>
              </c:extLst>
            </c:dLbl>
            <c:dLbl>
              <c:idx val="1"/>
              <c:tx>
                <c:rich>
                  <a:bodyPr/>
                  <a:lstStyle/>
                  <a:p>
                    <a:fld id="{3BFA03B3-FE9A-4253-AA12-25D58E3E5885}" type="CELLRANGE">
                      <a:rPr lang="en-IN"/>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E540-408A-AA50-A5DEF0B584FD}"/>
                </c:ext>
              </c:extLst>
            </c:dLbl>
            <c:dLbl>
              <c:idx val="2"/>
              <c:tx>
                <c:rich>
                  <a:bodyPr/>
                  <a:lstStyle/>
                  <a:p>
                    <a:fld id="{ADCCF2A3-05E8-4524-A637-C945E578938B}" type="CELLRANGE">
                      <a:rPr lang="en-IN"/>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0-E540-408A-AA50-A5DEF0B584FD}"/>
                </c:ext>
              </c:extLst>
            </c:dLbl>
            <c:dLbl>
              <c:idx val="3"/>
              <c:tx>
                <c:rich>
                  <a:bodyPr/>
                  <a:lstStyle/>
                  <a:p>
                    <a:fld id="{86E37192-886C-4BC0-A92F-6F0F764F1B48}" type="CELLRANGE">
                      <a:rPr lang="en-IN"/>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E540-408A-AA50-A5DEF0B584FD}"/>
                </c:ext>
              </c:extLst>
            </c:dLbl>
            <c:dLbl>
              <c:idx val="4"/>
              <c:tx>
                <c:rich>
                  <a:bodyPr/>
                  <a:lstStyle/>
                  <a:p>
                    <a:fld id="{3EC0601D-F225-4995-A849-5130E244EE8F}" type="CELLRANGE">
                      <a:rPr lang="en-IN"/>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E540-408A-AA50-A5DEF0B584FD}"/>
                </c:ext>
              </c:extLst>
            </c:dLbl>
            <c:dLbl>
              <c:idx val="5"/>
              <c:tx>
                <c:rich>
                  <a:bodyPr/>
                  <a:lstStyle/>
                  <a:p>
                    <a:fld id="{FE51437C-C24F-45C3-8598-6EFBC40CC0CF}" type="CELLRANGE">
                      <a:rPr lang="en-IN"/>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E540-408A-AA50-A5DEF0B584FD}"/>
                </c:ext>
              </c:extLst>
            </c:dLbl>
            <c:dLbl>
              <c:idx val="6"/>
              <c:tx>
                <c:rich>
                  <a:bodyPr/>
                  <a:lstStyle/>
                  <a:p>
                    <a:fld id="{505AD5EC-DF50-44D9-9AFD-2A58D91F9C9B}" type="CELLRANGE">
                      <a:rPr lang="en-IN"/>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E540-408A-AA50-A5DEF0B584FD}"/>
                </c:ext>
              </c:extLst>
            </c:dLbl>
            <c:dLbl>
              <c:idx val="7"/>
              <c:tx>
                <c:rich>
                  <a:bodyPr/>
                  <a:lstStyle/>
                  <a:p>
                    <a:fld id="{28599A85-2AF6-4664-BEAF-A490F990522D}" type="CELLRANGE">
                      <a:rPr lang="en-IN"/>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1-E540-408A-AA50-A5DEF0B584FD}"/>
                </c:ext>
              </c:extLst>
            </c:dLbl>
            <c:dLbl>
              <c:idx val="8"/>
              <c:tx>
                <c:rich>
                  <a:bodyPr/>
                  <a:lstStyle/>
                  <a:p>
                    <a:fld id="{8360BA17-7AB9-4095-A506-E7A7F9017BE3}" type="CELLRANGE">
                      <a:rPr lang="en-IN"/>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E540-408A-AA50-A5DEF0B584FD}"/>
                </c:ext>
              </c:extLst>
            </c:dLbl>
            <c:dLbl>
              <c:idx val="9"/>
              <c:tx>
                <c:rich>
                  <a:bodyPr/>
                  <a:lstStyle/>
                  <a:p>
                    <a:fld id="{FBDD6781-8FF9-47AE-B85A-B33E1BD9D844}" type="CELLRANGE">
                      <a:rPr lang="en-IN"/>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2-E540-408A-AA50-A5DEF0B584FD}"/>
                </c:ext>
              </c:extLst>
            </c:dLbl>
            <c:dLbl>
              <c:idx val="10"/>
              <c:tx>
                <c:rich>
                  <a:bodyPr/>
                  <a:lstStyle/>
                  <a:p>
                    <a:fld id="{023BE50E-7F27-4F3E-9947-2D253FDB568A}" type="CELLRANGE">
                      <a:rPr lang="en-IN"/>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3-E540-408A-AA50-A5DEF0B584FD}"/>
                </c:ext>
              </c:extLst>
            </c:dLbl>
            <c:dLbl>
              <c:idx val="11"/>
              <c:tx>
                <c:rich>
                  <a:bodyPr/>
                  <a:lstStyle/>
                  <a:p>
                    <a:fld id="{BA9B08AF-4AAE-4CBF-AA08-EFC8F391BD8F}" type="CELLRANGE">
                      <a:rPr lang="en-IN"/>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4-E540-408A-AA50-A5DEF0B584FD}"/>
                </c:ext>
              </c:extLst>
            </c:dLbl>
            <c:dLbl>
              <c:idx val="12"/>
              <c:tx>
                <c:rich>
                  <a:bodyPr/>
                  <a:lstStyle/>
                  <a:p>
                    <a:fld id="{7AB073CD-CCF0-487E-91E5-89F738B89B36}" type="CELLRANGE">
                      <a:rPr lang="en-IN"/>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E540-408A-AA50-A5DEF0B584FD}"/>
                </c:ext>
              </c:extLst>
            </c:dLbl>
            <c:dLbl>
              <c:idx val="13"/>
              <c:tx>
                <c:rich>
                  <a:bodyPr/>
                  <a:lstStyle/>
                  <a:p>
                    <a:fld id="{50BEACF6-D095-47A3-97DA-4C0F2705C6D9}" type="CELLRANGE">
                      <a:rPr lang="en-IN"/>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E540-408A-AA50-A5DEF0B584FD}"/>
                </c:ext>
              </c:extLst>
            </c:dLbl>
            <c:dLbl>
              <c:idx val="14"/>
              <c:tx>
                <c:rich>
                  <a:bodyPr/>
                  <a:lstStyle/>
                  <a:p>
                    <a:fld id="{CF6F8BB9-A149-4763-BCBA-F31C379F1EDB}" type="CELLRANGE">
                      <a:rPr lang="en-IN"/>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E540-408A-AA50-A5DEF0B584FD}"/>
                </c:ext>
              </c:extLst>
            </c:dLbl>
            <c:dLbl>
              <c:idx val="15"/>
              <c:tx>
                <c:rich>
                  <a:bodyPr/>
                  <a:lstStyle/>
                  <a:p>
                    <a:fld id="{391D8839-C7B0-4D20-AA9F-40E99ED92CEA}" type="CELLRANGE">
                      <a:rPr lang="en-IN"/>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5-E540-408A-AA50-A5DEF0B584FD}"/>
                </c:ext>
              </c:extLst>
            </c:dLbl>
            <c:dLbl>
              <c:idx val="16"/>
              <c:tx>
                <c:rich>
                  <a:bodyPr/>
                  <a:lstStyle/>
                  <a:p>
                    <a:fld id="{AD5B462D-D169-41D9-86B0-83C24D4A1DC3}" type="CELLRANGE">
                      <a:rPr lang="en-IN"/>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E540-408A-AA50-A5DEF0B584FD}"/>
                </c:ext>
              </c:extLst>
            </c:dLbl>
            <c:dLbl>
              <c:idx val="17"/>
              <c:tx>
                <c:rich>
                  <a:bodyPr/>
                  <a:lstStyle/>
                  <a:p>
                    <a:fld id="{1BAF3592-B1CD-470C-BF38-42F566A8A830}" type="CELLRANGE">
                      <a:rPr lang="en-IN"/>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7-E540-408A-AA50-A5DEF0B584FD}"/>
                </c:ext>
              </c:extLst>
            </c:dLbl>
            <c:dLbl>
              <c:idx val="18"/>
              <c:tx>
                <c:rich>
                  <a:bodyPr/>
                  <a:lstStyle/>
                  <a:p>
                    <a:fld id="{9F8C36C1-2FA8-48AA-8619-1CE53542CE32}" type="CELLRANGE">
                      <a:rPr lang="en-IN"/>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9-E540-408A-AA50-A5DEF0B584FD}"/>
                </c:ext>
              </c:extLst>
            </c:dLbl>
            <c:dLbl>
              <c:idx val="19"/>
              <c:tx>
                <c:rich>
                  <a:bodyPr/>
                  <a:lstStyle/>
                  <a:p>
                    <a:fld id="{5902DF3D-683B-4FFF-8ABD-3BB26BD50F84}" type="CELLRANGE">
                      <a:rPr lang="en-IN"/>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6-E540-408A-AA50-A5DEF0B584FD}"/>
                </c:ext>
              </c:extLst>
            </c:dLbl>
            <c:dLbl>
              <c:idx val="20"/>
              <c:tx>
                <c:rich>
                  <a:bodyPr/>
                  <a:lstStyle/>
                  <a:p>
                    <a:fld id="{777BEDD4-23B1-4FEC-87F1-EA226916B8C8}" type="CELLRANGE">
                      <a:rPr lang="en-IN"/>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7-E540-408A-AA50-A5DEF0B584FD}"/>
                </c:ext>
              </c:extLst>
            </c:dLbl>
            <c:dLbl>
              <c:idx val="21"/>
              <c:tx>
                <c:rich>
                  <a:bodyPr/>
                  <a:lstStyle/>
                  <a:p>
                    <a:fld id="{CD178D50-6508-4A10-A4C9-D3B44690EB30}" type="CELLRANGE">
                      <a:rPr lang="en-IN"/>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8-E540-408A-AA50-A5DEF0B584FD}"/>
                </c:ext>
              </c:extLst>
            </c:dLbl>
            <c:dLbl>
              <c:idx val="22"/>
              <c:tx>
                <c:rich>
                  <a:bodyPr/>
                  <a:lstStyle/>
                  <a:p>
                    <a:fld id="{6AAAFFB6-BCCE-4152-9DDD-B2F22D8D8B10}" type="CELLRANGE">
                      <a:rPr lang="en-IN"/>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B-E540-408A-AA50-A5DEF0B584FD}"/>
                </c:ext>
              </c:extLst>
            </c:dLbl>
            <c:dLbl>
              <c:idx val="23"/>
              <c:tx>
                <c:rich>
                  <a:bodyPr/>
                  <a:lstStyle/>
                  <a:p>
                    <a:fld id="{3CC93B31-EDF3-4B9D-98B2-D246ACEEFA9C}" type="CELLRANGE">
                      <a:rPr lang="en-IN"/>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D-E540-408A-AA50-A5DEF0B584FD}"/>
                </c:ext>
              </c:extLst>
            </c:dLbl>
            <c:dLbl>
              <c:idx val="24"/>
              <c:tx>
                <c:rich>
                  <a:bodyPr/>
                  <a:lstStyle/>
                  <a:p>
                    <a:fld id="{2B52837E-02BE-4403-A472-6BD4153D46C7}" type="CELLRANGE">
                      <a:rPr lang="en-IN"/>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9-E540-408A-AA50-A5DEF0B584FD}"/>
                </c:ext>
              </c:extLst>
            </c:dLbl>
            <c:dLbl>
              <c:idx val="25"/>
              <c:tx>
                <c:rich>
                  <a:bodyPr/>
                  <a:lstStyle/>
                  <a:p>
                    <a:fld id="{2E0C460C-4A78-4396-BD9F-48364648F1AE}" type="CELLRANGE">
                      <a:rPr lang="en-IN"/>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F-E540-408A-AA50-A5DEF0B584FD}"/>
                </c:ext>
              </c:extLst>
            </c:dLbl>
            <c:dLbl>
              <c:idx val="26"/>
              <c:tx>
                <c:rich>
                  <a:bodyPr/>
                  <a:lstStyle/>
                  <a:p>
                    <a:fld id="{ACFB5495-5F14-4B9D-AB76-4741872EC01F}" type="CELLRANGE">
                      <a:rPr lang="en-IN"/>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1-E540-408A-AA50-A5DEF0B584FD}"/>
                </c:ext>
              </c:extLst>
            </c:dLbl>
            <c:dLbl>
              <c:idx val="27"/>
              <c:tx>
                <c:rich>
                  <a:bodyPr/>
                  <a:lstStyle/>
                  <a:p>
                    <a:fld id="{B0C16FBA-B22C-49F5-B44F-625287B7D5A4}" type="CELLRANGE">
                      <a:rPr lang="en-IN"/>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3-E540-408A-AA50-A5DEF0B584FD}"/>
                </c:ext>
              </c:extLst>
            </c:dLbl>
            <c:dLbl>
              <c:idx val="28"/>
              <c:tx>
                <c:rich>
                  <a:bodyPr/>
                  <a:lstStyle/>
                  <a:p>
                    <a:fld id="{F54FFC7F-B888-4A6D-882A-6C399B491BE6}" type="CELLRANGE">
                      <a:rPr lang="en-IN"/>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5-E540-408A-AA50-A5DEF0B584FD}"/>
                </c:ext>
              </c:extLst>
            </c:dLbl>
            <c:dLbl>
              <c:idx val="29"/>
              <c:tx>
                <c:rich>
                  <a:bodyPr/>
                  <a:lstStyle/>
                  <a:p>
                    <a:fld id="{F7D3C639-C926-46CA-A295-C6607C60B505}" type="CELLRANGE">
                      <a:rPr lang="en-IN"/>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7-E540-408A-AA50-A5DEF0B584FD}"/>
                </c:ext>
              </c:extLst>
            </c:dLbl>
            <c:dLbl>
              <c:idx val="30"/>
              <c:tx>
                <c:rich>
                  <a:bodyPr/>
                  <a:lstStyle/>
                  <a:p>
                    <a:fld id="{215BFAFA-6B20-4F84-A158-75CC04B0F871}" type="CELLRANGE">
                      <a:rPr lang="en-IN"/>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9-E540-408A-AA50-A5DEF0B584FD}"/>
                </c:ext>
              </c:extLst>
            </c:dLbl>
            <c:dLbl>
              <c:idx val="31"/>
              <c:tx>
                <c:rich>
                  <a:bodyPr/>
                  <a:lstStyle/>
                  <a:p>
                    <a:fld id="{122EC35B-1829-4582-B2C5-1994258A21AD}" type="CELLRANGE">
                      <a:rPr lang="en-IN"/>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B-E540-408A-AA50-A5DEF0B584FD}"/>
                </c:ext>
              </c:extLst>
            </c:dLbl>
            <c:dLbl>
              <c:idx val="32"/>
              <c:tx>
                <c:rich>
                  <a:bodyPr/>
                  <a:lstStyle/>
                  <a:p>
                    <a:fld id="{B5ED1D43-514A-4B10-97BA-D91F8E3788CA}" type="CELLRANGE">
                      <a:rPr lang="en-IN"/>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A-E540-408A-AA50-A5DEF0B584FD}"/>
                </c:ext>
              </c:extLst>
            </c:dLbl>
            <c:dLbl>
              <c:idx val="33"/>
              <c:tx>
                <c:rich>
                  <a:bodyPr/>
                  <a:lstStyle/>
                  <a:p>
                    <a:fld id="{9BB66BFE-D175-4BEE-B873-1F5E2AFA5F04}" type="CELLRANGE">
                      <a:rPr lang="en-IN"/>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B-E540-408A-AA50-A5DEF0B584FD}"/>
                </c:ext>
              </c:extLst>
            </c:dLbl>
            <c:dLbl>
              <c:idx val="34"/>
              <c:tx>
                <c:rich>
                  <a:bodyPr/>
                  <a:lstStyle/>
                  <a:p>
                    <a:fld id="{6C88621D-23E6-427B-9442-D675C4B70B91}" type="CELLRANGE">
                      <a:rPr lang="en-IN"/>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C-E540-408A-AA50-A5DEF0B584FD}"/>
                </c:ext>
              </c:extLst>
            </c:dLbl>
            <c:dLbl>
              <c:idx val="35"/>
              <c:tx>
                <c:rich>
                  <a:bodyPr/>
                  <a:lstStyle/>
                  <a:p>
                    <a:fld id="{B1787480-82EB-4549-8055-1B45025C80D0}" type="CELLRANGE">
                      <a:rPr lang="en-IN"/>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D-E540-408A-AA50-A5DEF0B584FD}"/>
                </c:ext>
              </c:extLst>
            </c:dLbl>
            <c:dLbl>
              <c:idx val="36"/>
              <c:tx>
                <c:rich>
                  <a:bodyPr/>
                  <a:lstStyle/>
                  <a:p>
                    <a:fld id="{3626146B-62E4-4E12-A77D-7496B4661C23}" type="CELLRANGE">
                      <a:rPr lang="en-IN"/>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D-E540-408A-AA50-A5DEF0B584FD}"/>
                </c:ext>
              </c:extLst>
            </c:dLbl>
            <c:dLbl>
              <c:idx val="37"/>
              <c:tx>
                <c:rich>
                  <a:bodyPr/>
                  <a:lstStyle/>
                  <a:p>
                    <a:fld id="{ADF60B86-ABDB-4446-B832-383D0198BED8}" type="CELLRANGE">
                      <a:rPr lang="en-IN"/>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F-E540-408A-AA50-A5DEF0B584FD}"/>
                </c:ext>
              </c:extLst>
            </c:dLbl>
            <c:dLbl>
              <c:idx val="38"/>
              <c:tx>
                <c:rich>
                  <a:bodyPr/>
                  <a:lstStyle/>
                  <a:p>
                    <a:fld id="{7FB60902-0C5C-4010-9581-80CB8E1F5F08}" type="CELLRANGE">
                      <a:rPr lang="en-IN"/>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1-E540-408A-AA50-A5DEF0B584FD}"/>
                </c:ext>
              </c:extLst>
            </c:dLbl>
            <c:dLbl>
              <c:idx val="39"/>
              <c:tx>
                <c:rich>
                  <a:bodyPr/>
                  <a:lstStyle/>
                  <a:p>
                    <a:fld id="{056D545C-AC94-4296-9DD8-F2A663013EAD}" type="CELLRANGE">
                      <a:rPr lang="en-IN"/>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3-E540-408A-AA50-A5DEF0B584FD}"/>
                </c:ext>
              </c:extLst>
            </c:dLbl>
            <c:dLbl>
              <c:idx val="40"/>
              <c:tx>
                <c:rich>
                  <a:bodyPr/>
                  <a:lstStyle/>
                  <a:p>
                    <a:fld id="{8DADD8BA-37F7-49B8-AAD9-4C5C8540C162}" type="CELLRANGE">
                      <a:rPr lang="en-IN"/>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5-E540-408A-AA50-A5DEF0B584FD}"/>
                </c:ext>
              </c:extLst>
            </c:dLbl>
            <c:dLbl>
              <c:idx val="41"/>
              <c:tx>
                <c:rich>
                  <a:bodyPr/>
                  <a:lstStyle/>
                  <a:p>
                    <a:fld id="{24F59CD9-4439-49A9-A81F-6AC1FEFFFC1B}" type="CELLRANGE">
                      <a:rPr lang="en-IN"/>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7-E540-408A-AA50-A5DEF0B584FD}"/>
                </c:ext>
              </c:extLst>
            </c:dLbl>
            <c:dLbl>
              <c:idx val="42"/>
              <c:tx>
                <c:rich>
                  <a:bodyPr/>
                  <a:lstStyle/>
                  <a:p>
                    <a:fld id="{3295CA80-A924-452B-AA18-733B4AFAA7F7}" type="CELLRANGE">
                      <a:rPr lang="en-IN"/>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9-E540-408A-AA50-A5DEF0B584FD}"/>
                </c:ext>
              </c:extLst>
            </c:dLbl>
            <c:dLbl>
              <c:idx val="43"/>
              <c:tx>
                <c:rich>
                  <a:bodyPr/>
                  <a:lstStyle/>
                  <a:p>
                    <a:fld id="{12D06C5B-5FE4-4B39-B228-5644E9CDE37F}" type="CELLRANGE">
                      <a:rPr lang="en-IN"/>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B-E540-408A-AA50-A5DEF0B584FD}"/>
                </c:ext>
              </c:extLst>
            </c:dLbl>
            <c:dLbl>
              <c:idx val="44"/>
              <c:tx>
                <c:rich>
                  <a:bodyPr/>
                  <a:lstStyle/>
                  <a:p>
                    <a:fld id="{3A4C9EF7-301E-45D4-B0BF-69E7BDA589B4}" type="CELLRANGE">
                      <a:rPr lang="en-IN"/>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E-E540-408A-AA50-A5DEF0B584FD}"/>
                </c:ext>
              </c:extLst>
            </c:dLbl>
            <c:dLbl>
              <c:idx val="45"/>
              <c:tx>
                <c:rich>
                  <a:bodyPr/>
                  <a:lstStyle/>
                  <a:p>
                    <a:fld id="{FDEC17E3-DDCB-4627-B72C-DBB7C26C7556}" type="CELLRANGE">
                      <a:rPr lang="en-IN"/>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D-E540-408A-AA50-A5DEF0B584FD}"/>
                </c:ext>
              </c:extLst>
            </c:dLbl>
            <c:dLbl>
              <c:idx val="46"/>
              <c:tx>
                <c:rich>
                  <a:bodyPr/>
                  <a:lstStyle/>
                  <a:p>
                    <a:fld id="{C7984902-44A6-4D95-A081-9B1A9C86FE3D}" type="CELLRANGE">
                      <a:rPr lang="en-IN"/>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F-E540-408A-AA50-A5DEF0B584FD}"/>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xVal>
            <c:numRef>
              <c:f>'Dash 5'!$G$4:$G$50</c:f>
              <c:numCache>
                <c:formatCode>0</c:formatCode>
                <c:ptCount val="47"/>
                <c:pt idx="0">
                  <c:v>244.79761904761904</c:v>
                </c:pt>
                <c:pt idx="1">
                  <c:v>237</c:v>
                </c:pt>
                <c:pt idx="2">
                  <c:v>484.32258064516128</c:v>
                </c:pt>
                <c:pt idx="3">
                  <c:v>277.69512195121951</c:v>
                </c:pt>
                <c:pt idx="4">
                  <c:v>533.85135135135135</c:v>
                </c:pt>
                <c:pt idx="5">
                  <c:v>326.90718562874252</c:v>
                </c:pt>
                <c:pt idx="6">
                  <c:v>1001</c:v>
                </c:pt>
                <c:pt idx="7">
                  <c:v>219.24489795918367</c:v>
                </c:pt>
                <c:pt idx="8">
                  <c:v>332.30982367758185</c:v>
                </c:pt>
                <c:pt idx="9">
                  <c:v>247.05650224215248</c:v>
                </c:pt>
                <c:pt idx="10">
                  <c:v>229.13903743315507</c:v>
                </c:pt>
                <c:pt idx="11">
                  <c:v>244.4153354632588</c:v>
                </c:pt>
                <c:pt idx="12">
                  <c:v>509.91176470588238</c:v>
                </c:pt>
                <c:pt idx="13">
                  <c:v>143.5593220338983</c:v>
                </c:pt>
                <c:pt idx="14">
                  <c:v>243.09792626728111</c:v>
                </c:pt>
                <c:pt idx="15">
                  <c:v>347.33333333333331</c:v>
                </c:pt>
                <c:pt idx="16">
                  <c:v>259.84466019417476</c:v>
                </c:pt>
                <c:pt idx="17">
                  <c:v>195.74944071588368</c:v>
                </c:pt>
                <c:pt idx="18">
                  <c:v>261.23529411764707</c:v>
                </c:pt>
                <c:pt idx="19">
                  <c:v>201.91749174917493</c:v>
                </c:pt>
                <c:pt idx="20">
                  <c:v>310.06666666666666</c:v>
                </c:pt>
                <c:pt idx="21">
                  <c:v>206.82743362831857</c:v>
                </c:pt>
                <c:pt idx="22">
                  <c:v>614.07692307692309</c:v>
                </c:pt>
                <c:pt idx="23">
                  <c:v>322.09790209790208</c:v>
                </c:pt>
                <c:pt idx="24">
                  <c:v>277.41584158415844</c:v>
                </c:pt>
                <c:pt idx="25">
                  <c:v>284.91025641025641</c:v>
                </c:pt>
                <c:pt idx="26">
                  <c:v>275.9655172413793</c:v>
                </c:pt>
                <c:pt idx="27">
                  <c:v>420.79310344827587</c:v>
                </c:pt>
                <c:pt idx="28">
                  <c:v>590.5</c:v>
                </c:pt>
                <c:pt idx="29">
                  <c:v>169.19106699751862</c:v>
                </c:pt>
                <c:pt idx="30">
                  <c:v>610.4</c:v>
                </c:pt>
                <c:pt idx="31">
                  <c:v>350.18181818181819</c:v>
                </c:pt>
                <c:pt idx="32">
                  <c:v>174.45238095238096</c:v>
                </c:pt>
                <c:pt idx="33">
                  <c:v>239.92153284671534</c:v>
                </c:pt>
                <c:pt idx="34">
                  <c:v>177.46666666666667</c:v>
                </c:pt>
                <c:pt idx="35">
                  <c:v>131.5609756097561</c:v>
                </c:pt>
                <c:pt idx="36">
                  <c:v>190.29569892473117</c:v>
                </c:pt>
                <c:pt idx="37">
                  <c:v>392.79411764705884</c:v>
                </c:pt>
                <c:pt idx="38">
                  <c:v>487.54838709677421</c:v>
                </c:pt>
                <c:pt idx="39">
                  <c:v>220.52252252252254</c:v>
                </c:pt>
                <c:pt idx="40">
                  <c:v>154.43333333333334</c:v>
                </c:pt>
                <c:pt idx="41">
                  <c:v>400</c:v>
                </c:pt>
                <c:pt idx="42">
                  <c:v>197.30859375</c:v>
                </c:pt>
                <c:pt idx="43">
                  <c:v>160.33333333333334</c:v>
                </c:pt>
                <c:pt idx="44">
                  <c:v>236.25841184387619</c:v>
                </c:pt>
                <c:pt idx="45">
                  <c:v>190.12919254658385</c:v>
                </c:pt>
                <c:pt idx="46">
                  <c:v>230.97153024911032</c:v>
                </c:pt>
              </c:numCache>
            </c:numRef>
          </c:xVal>
          <c:yVal>
            <c:numRef>
              <c:f>'Dash 5'!$H$4:$H$50</c:f>
              <c:numCache>
                <c:formatCode>0</c:formatCode>
                <c:ptCount val="47"/>
                <c:pt idx="0">
                  <c:v>28.111111111111111</c:v>
                </c:pt>
                <c:pt idx="1">
                  <c:v>34</c:v>
                </c:pt>
                <c:pt idx="2">
                  <c:v>18.892473118279568</c:v>
                </c:pt>
                <c:pt idx="3">
                  <c:v>28.823170731707318</c:v>
                </c:pt>
                <c:pt idx="4">
                  <c:v>18.905405405405407</c:v>
                </c:pt>
                <c:pt idx="5">
                  <c:v>29.245508982035929</c:v>
                </c:pt>
                <c:pt idx="6">
                  <c:v>14</c:v>
                </c:pt>
                <c:pt idx="7">
                  <c:v>26.948979591836736</c:v>
                </c:pt>
                <c:pt idx="8">
                  <c:v>25.236775818639799</c:v>
                </c:pt>
                <c:pt idx="9">
                  <c:v>25.669058295964124</c:v>
                </c:pt>
                <c:pt idx="10">
                  <c:v>26.36898395721925</c:v>
                </c:pt>
                <c:pt idx="11">
                  <c:v>22.345047923322685</c:v>
                </c:pt>
                <c:pt idx="12">
                  <c:v>15.720588235294118</c:v>
                </c:pt>
                <c:pt idx="13">
                  <c:v>33.915254237288138</c:v>
                </c:pt>
                <c:pt idx="14">
                  <c:v>23.740783410138249</c:v>
                </c:pt>
                <c:pt idx="15">
                  <c:v>25.333333333333332</c:v>
                </c:pt>
                <c:pt idx="16">
                  <c:v>21.403883495145632</c:v>
                </c:pt>
                <c:pt idx="17">
                  <c:v>32.250559284116328</c:v>
                </c:pt>
                <c:pt idx="18">
                  <c:v>17.294117647058822</c:v>
                </c:pt>
                <c:pt idx="19">
                  <c:v>30.392739273927393</c:v>
                </c:pt>
                <c:pt idx="20">
                  <c:v>24.778787878787877</c:v>
                </c:pt>
                <c:pt idx="21">
                  <c:v>29.29646017699115</c:v>
                </c:pt>
                <c:pt idx="22">
                  <c:v>18.01923076923077</c:v>
                </c:pt>
                <c:pt idx="23">
                  <c:v>22.125874125874127</c:v>
                </c:pt>
                <c:pt idx="24">
                  <c:v>25.876237623762375</c:v>
                </c:pt>
                <c:pt idx="25">
                  <c:v>24.102564102564102</c:v>
                </c:pt>
                <c:pt idx="26">
                  <c:v>26.551724137931036</c:v>
                </c:pt>
                <c:pt idx="27">
                  <c:v>20.293103448275861</c:v>
                </c:pt>
                <c:pt idx="28">
                  <c:v>16</c:v>
                </c:pt>
                <c:pt idx="29">
                  <c:v>28.116625310173696</c:v>
                </c:pt>
                <c:pt idx="30">
                  <c:v>22.2</c:v>
                </c:pt>
                <c:pt idx="31">
                  <c:v>24.818181818181817</c:v>
                </c:pt>
                <c:pt idx="32">
                  <c:v>26.509523809523809</c:v>
                </c:pt>
                <c:pt idx="33">
                  <c:v>26.463503649635037</c:v>
                </c:pt>
                <c:pt idx="34">
                  <c:v>26.233333333333334</c:v>
                </c:pt>
                <c:pt idx="35">
                  <c:v>27.963414634146343</c:v>
                </c:pt>
                <c:pt idx="36">
                  <c:v>27.06989247311828</c:v>
                </c:pt>
                <c:pt idx="37">
                  <c:v>25.367647058823529</c:v>
                </c:pt>
                <c:pt idx="38">
                  <c:v>19.129032258064516</c:v>
                </c:pt>
                <c:pt idx="39">
                  <c:v>26.351351351351351</c:v>
                </c:pt>
                <c:pt idx="40">
                  <c:v>32.299999999999997</c:v>
                </c:pt>
                <c:pt idx="41">
                  <c:v>18</c:v>
                </c:pt>
                <c:pt idx="42">
                  <c:v>28.68359375</c:v>
                </c:pt>
                <c:pt idx="43">
                  <c:v>26.043103448275861</c:v>
                </c:pt>
                <c:pt idx="44">
                  <c:v>26.261103633916555</c:v>
                </c:pt>
                <c:pt idx="45">
                  <c:v>31.766459627329194</c:v>
                </c:pt>
                <c:pt idx="46">
                  <c:v>27.202846975088967</c:v>
                </c:pt>
              </c:numCache>
            </c:numRef>
          </c:yVal>
          <c:bubbleSize>
            <c:numRef>
              <c:f>'Dash 5'!$I$4:$I$50</c:f>
              <c:numCache>
                <c:formatCode>_(* #,##0_);_(* \(#,##0\);_(* "-"_);_(@_)</c:formatCode>
                <c:ptCount val="47"/>
                <c:pt idx="0">
                  <c:v>34887.5873015873</c:v>
                </c:pt>
                <c:pt idx="1">
                  <c:v>61600</c:v>
                </c:pt>
                <c:pt idx="2">
                  <c:v>197910.37634408602</c:v>
                </c:pt>
                <c:pt idx="3">
                  <c:v>53452.112804878052</c:v>
                </c:pt>
                <c:pt idx="4">
                  <c:v>247169.32432432432</c:v>
                </c:pt>
                <c:pt idx="5">
                  <c:v>61546.763473053892</c:v>
                </c:pt>
                <c:pt idx="6">
                  <c:v>1757223.6666666667</c:v>
                </c:pt>
                <c:pt idx="7">
                  <c:v>28206.612244897959</c:v>
                </c:pt>
                <c:pt idx="8">
                  <c:v>56231.317380352644</c:v>
                </c:pt>
                <c:pt idx="9">
                  <c:v>28273.356950672645</c:v>
                </c:pt>
                <c:pt idx="10">
                  <c:v>26722.962566844919</c:v>
                </c:pt>
                <c:pt idx="11">
                  <c:v>22390.059105431308</c:v>
                </c:pt>
                <c:pt idx="12">
                  <c:v>237383.82352941178</c:v>
                </c:pt>
                <c:pt idx="13">
                  <c:v>22206.016949152541</c:v>
                </c:pt>
                <c:pt idx="14">
                  <c:v>27393.420506912444</c:v>
                </c:pt>
                <c:pt idx="15">
                  <c:v>46616.666666666664</c:v>
                </c:pt>
                <c:pt idx="16">
                  <c:v>30493.299029126214</c:v>
                </c:pt>
                <c:pt idx="17">
                  <c:v>26629.818791946309</c:v>
                </c:pt>
                <c:pt idx="18">
                  <c:v>36464.411764705881</c:v>
                </c:pt>
                <c:pt idx="19">
                  <c:v>24597.036303630364</c:v>
                </c:pt>
                <c:pt idx="20">
                  <c:v>42394.21212121212</c:v>
                </c:pt>
                <c:pt idx="21">
                  <c:v>25112.389380530974</c:v>
                </c:pt>
                <c:pt idx="22">
                  <c:v>331567.30769230769</c:v>
                </c:pt>
                <c:pt idx="23">
                  <c:v>67823.216783216776</c:v>
                </c:pt>
                <c:pt idx="24">
                  <c:v>47549.069306930694</c:v>
                </c:pt>
                <c:pt idx="25">
                  <c:v>42494.371794871797</c:v>
                </c:pt>
                <c:pt idx="26">
                  <c:v>69188.275862068971</c:v>
                </c:pt>
                <c:pt idx="27">
                  <c:v>114207.70689655172</c:v>
                </c:pt>
                <c:pt idx="28">
                  <c:v>546221.875</c:v>
                </c:pt>
                <c:pt idx="29">
                  <c:v>19719.057071960298</c:v>
                </c:pt>
                <c:pt idx="30">
                  <c:v>239805</c:v>
                </c:pt>
                <c:pt idx="31">
                  <c:v>71537.809659090912</c:v>
                </c:pt>
                <c:pt idx="32">
                  <c:v>21215.471428571429</c:v>
                </c:pt>
                <c:pt idx="33">
                  <c:v>28513.366788321167</c:v>
                </c:pt>
                <c:pt idx="34">
                  <c:v>11542.54</c:v>
                </c:pt>
                <c:pt idx="35">
                  <c:v>3122.9024390243903</c:v>
                </c:pt>
                <c:pt idx="36">
                  <c:v>19321.548387096773</c:v>
                </c:pt>
                <c:pt idx="37">
                  <c:v>101622.39705882352</c:v>
                </c:pt>
                <c:pt idx="38">
                  <c:v>351130.6451612903</c:v>
                </c:pt>
                <c:pt idx="39">
                  <c:v>27413.504504504504</c:v>
                </c:pt>
                <c:pt idx="40">
                  <c:v>19932.5</c:v>
                </c:pt>
                <c:pt idx="41">
                  <c:v>213323.33333333334</c:v>
                </c:pt>
                <c:pt idx="42">
                  <c:v>24827.50390625</c:v>
                </c:pt>
                <c:pt idx="43">
                  <c:v>17900.956896551725</c:v>
                </c:pt>
                <c:pt idx="44">
                  <c:v>28946.153432032301</c:v>
                </c:pt>
                <c:pt idx="45">
                  <c:v>28076.2</c:v>
                </c:pt>
                <c:pt idx="46">
                  <c:v>28541.160142348755</c:v>
                </c:pt>
              </c:numCache>
            </c:numRef>
          </c:bubbleSize>
          <c:bubble3D val="1"/>
          <c:extLst>
            <c:ext xmlns:c15="http://schemas.microsoft.com/office/drawing/2012/chart" uri="{02D57815-91ED-43cb-92C2-25804820EDAC}">
              <c15:datalabelsRange>
                <c15:f>'Dash 5'!$F$4:$F$50</c15:f>
                <c15:dlblRangeCache>
                  <c:ptCount val="47"/>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Toyota</c:v>
                  </c:pt>
                  <c:pt idx="45">
                    <c:v>Volkswagen</c:v>
                  </c:pt>
                  <c:pt idx="46">
                    <c:v>Volvo</c:v>
                  </c:pt>
                </c15:dlblRangeCache>
              </c15:datalabelsRange>
            </c:ext>
            <c:ext xmlns:c16="http://schemas.microsoft.com/office/drawing/2014/chart" uri="{C3380CC4-5D6E-409C-BE32-E72D297353CC}">
              <c16:uniqueId val="{0000004F-E540-408A-AA50-A5DEF0B584FD}"/>
            </c:ext>
          </c:extLst>
        </c:ser>
        <c:dLbls>
          <c:dLblPos val="ctr"/>
          <c:showLegendKey val="0"/>
          <c:showVal val="1"/>
          <c:showCatName val="0"/>
          <c:showSerName val="0"/>
          <c:showPercent val="0"/>
          <c:showBubbleSize val="0"/>
        </c:dLbls>
        <c:bubbleScale val="100"/>
        <c:showNegBubbles val="0"/>
        <c:axId val="815473624"/>
        <c:axId val="815473952"/>
      </c:bubbleChart>
      <c:valAx>
        <c:axId val="815473624"/>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815473952"/>
        <c:crosses val="autoZero"/>
        <c:crossBetween val="midCat"/>
      </c:valAx>
      <c:valAx>
        <c:axId val="8154739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81547362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IN" sz="1800" b="1" i="0" baseline="0">
                <a:solidFill>
                  <a:srgbClr val="FFFF00"/>
                </a:solidFill>
                <a:effectLst/>
              </a:rPr>
              <a:t>Price Variation Based on Engine Power</a:t>
            </a:r>
            <a:endParaRPr lang="en-IN">
              <a:solidFill>
                <a:srgbClr val="FFFF00"/>
              </a:solidFill>
              <a:effectLst/>
            </a:endParaRPr>
          </a:p>
        </c:rich>
      </c:tx>
      <c:overlay val="0"/>
      <c:spPr>
        <a:solidFill>
          <a:schemeClr val="tx1">
            <a:lumMod val="95000"/>
            <a:lumOff val="5000"/>
          </a:schemeClr>
        </a:solid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'Task 2 Viz'!$B$1</c:f>
              <c:strCache>
                <c:ptCount val="1"/>
                <c:pt idx="0">
                  <c:v>Average of MSRP</c:v>
                </c:pt>
              </c:strCache>
            </c:strRef>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'Task 2 Viz'!$A$2:$A$356</c:f>
              <c:numCache>
                <c:formatCode>General</c:formatCode>
                <c:ptCount val="355"/>
                <c:pt idx="0">
                  <c:v>55</c:v>
                </c:pt>
                <c:pt idx="1">
                  <c:v>62</c:v>
                </c:pt>
                <c:pt idx="2">
                  <c:v>63</c:v>
                </c:pt>
                <c:pt idx="3">
                  <c:v>66</c:v>
                </c:pt>
                <c:pt idx="4">
                  <c:v>73</c:v>
                </c:pt>
                <c:pt idx="5">
                  <c:v>74</c:v>
                </c:pt>
                <c:pt idx="6">
                  <c:v>78</c:v>
                </c:pt>
                <c:pt idx="7">
                  <c:v>79</c:v>
                </c:pt>
                <c:pt idx="8">
                  <c:v>81</c:v>
                </c:pt>
                <c:pt idx="9">
                  <c:v>82</c:v>
                </c:pt>
                <c:pt idx="10">
                  <c:v>84</c:v>
                </c:pt>
                <c:pt idx="11">
                  <c:v>88</c:v>
                </c:pt>
                <c:pt idx="12">
                  <c:v>90</c:v>
                </c:pt>
                <c:pt idx="13">
                  <c:v>92</c:v>
                </c:pt>
                <c:pt idx="14">
                  <c:v>93</c:v>
                </c:pt>
                <c:pt idx="15">
                  <c:v>94</c:v>
                </c:pt>
                <c:pt idx="16">
                  <c:v>95</c:v>
                </c:pt>
                <c:pt idx="17">
                  <c:v>96</c:v>
                </c:pt>
                <c:pt idx="18">
                  <c:v>97</c:v>
                </c:pt>
                <c:pt idx="19">
                  <c:v>98</c:v>
                </c:pt>
                <c:pt idx="20">
                  <c:v>99</c:v>
                </c:pt>
                <c:pt idx="21">
                  <c:v>100</c:v>
                </c:pt>
                <c:pt idx="22">
                  <c:v>101</c:v>
                </c:pt>
                <c:pt idx="23">
                  <c:v>102</c:v>
                </c:pt>
                <c:pt idx="24">
                  <c:v>103</c:v>
                </c:pt>
                <c:pt idx="25">
                  <c:v>105</c:v>
                </c:pt>
                <c:pt idx="26">
                  <c:v>106</c:v>
                </c:pt>
                <c:pt idx="27">
                  <c:v>107</c:v>
                </c:pt>
                <c:pt idx="28">
                  <c:v>108</c:v>
                </c:pt>
                <c:pt idx="29">
                  <c:v>109</c:v>
                </c:pt>
                <c:pt idx="30">
                  <c:v>110</c:v>
                </c:pt>
                <c:pt idx="31">
                  <c:v>111</c:v>
                </c:pt>
                <c:pt idx="32">
                  <c:v>113</c:v>
                </c:pt>
                <c:pt idx="33">
                  <c:v>114</c:v>
                </c:pt>
                <c:pt idx="34">
                  <c:v>115</c:v>
                </c:pt>
                <c:pt idx="35">
                  <c:v>116</c:v>
                </c:pt>
                <c:pt idx="36">
                  <c:v>118</c:v>
                </c:pt>
                <c:pt idx="37">
                  <c:v>119</c:v>
                </c:pt>
                <c:pt idx="38">
                  <c:v>120</c:v>
                </c:pt>
                <c:pt idx="39">
                  <c:v>121</c:v>
                </c:pt>
                <c:pt idx="40">
                  <c:v>122</c:v>
                </c:pt>
                <c:pt idx="41">
                  <c:v>123</c:v>
                </c:pt>
                <c:pt idx="42">
                  <c:v>124</c:v>
                </c:pt>
                <c:pt idx="43">
                  <c:v>125</c:v>
                </c:pt>
                <c:pt idx="44">
                  <c:v>126</c:v>
                </c:pt>
                <c:pt idx="45">
                  <c:v>127</c:v>
                </c:pt>
                <c:pt idx="46">
                  <c:v>128</c:v>
                </c:pt>
                <c:pt idx="47">
                  <c:v>130</c:v>
                </c:pt>
                <c:pt idx="48">
                  <c:v>131</c:v>
                </c:pt>
                <c:pt idx="49">
                  <c:v>132</c:v>
                </c:pt>
                <c:pt idx="50">
                  <c:v>133</c:v>
                </c:pt>
                <c:pt idx="51">
                  <c:v>134</c:v>
                </c:pt>
                <c:pt idx="52">
                  <c:v>135</c:v>
                </c:pt>
                <c:pt idx="53">
                  <c:v>136</c:v>
                </c:pt>
                <c:pt idx="54">
                  <c:v>137</c:v>
                </c:pt>
                <c:pt idx="55">
                  <c:v>138</c:v>
                </c:pt>
                <c:pt idx="56">
                  <c:v>140</c:v>
                </c:pt>
                <c:pt idx="57">
                  <c:v>141</c:v>
                </c:pt>
                <c:pt idx="58">
                  <c:v>142</c:v>
                </c:pt>
                <c:pt idx="59">
                  <c:v>143</c:v>
                </c:pt>
                <c:pt idx="60">
                  <c:v>144</c:v>
                </c:pt>
                <c:pt idx="61">
                  <c:v>145</c:v>
                </c:pt>
                <c:pt idx="62">
                  <c:v>146</c:v>
                </c:pt>
                <c:pt idx="63">
                  <c:v>147</c:v>
                </c:pt>
                <c:pt idx="64">
                  <c:v>148</c:v>
                </c:pt>
                <c:pt idx="65">
                  <c:v>150</c:v>
                </c:pt>
                <c:pt idx="66">
                  <c:v>151</c:v>
                </c:pt>
                <c:pt idx="67">
                  <c:v>152</c:v>
                </c:pt>
                <c:pt idx="68">
                  <c:v>153</c:v>
                </c:pt>
                <c:pt idx="69">
                  <c:v>155</c:v>
                </c:pt>
                <c:pt idx="70">
                  <c:v>156</c:v>
                </c:pt>
                <c:pt idx="71">
                  <c:v>157</c:v>
                </c:pt>
                <c:pt idx="72">
                  <c:v>158</c:v>
                </c:pt>
                <c:pt idx="73">
                  <c:v>159</c:v>
                </c:pt>
                <c:pt idx="74">
                  <c:v>160</c:v>
                </c:pt>
                <c:pt idx="75">
                  <c:v>161</c:v>
                </c:pt>
                <c:pt idx="76">
                  <c:v>162</c:v>
                </c:pt>
                <c:pt idx="77">
                  <c:v>163</c:v>
                </c:pt>
                <c:pt idx="78">
                  <c:v>164</c:v>
                </c:pt>
                <c:pt idx="79">
                  <c:v>165</c:v>
                </c:pt>
                <c:pt idx="80">
                  <c:v>166</c:v>
                </c:pt>
                <c:pt idx="81">
                  <c:v>167</c:v>
                </c:pt>
                <c:pt idx="82">
                  <c:v>168</c:v>
                </c:pt>
                <c:pt idx="83">
                  <c:v>169</c:v>
                </c:pt>
                <c:pt idx="84">
                  <c:v>170</c:v>
                </c:pt>
                <c:pt idx="85">
                  <c:v>171</c:v>
                </c:pt>
                <c:pt idx="86">
                  <c:v>172</c:v>
                </c:pt>
                <c:pt idx="87">
                  <c:v>173</c:v>
                </c:pt>
                <c:pt idx="88">
                  <c:v>174</c:v>
                </c:pt>
                <c:pt idx="89">
                  <c:v>175</c:v>
                </c:pt>
                <c:pt idx="90">
                  <c:v>176</c:v>
                </c:pt>
                <c:pt idx="91">
                  <c:v>177</c:v>
                </c:pt>
                <c:pt idx="92">
                  <c:v>178</c:v>
                </c:pt>
                <c:pt idx="93">
                  <c:v>179</c:v>
                </c:pt>
                <c:pt idx="94">
                  <c:v>180</c:v>
                </c:pt>
                <c:pt idx="95">
                  <c:v>181</c:v>
                </c:pt>
                <c:pt idx="96">
                  <c:v>182</c:v>
                </c:pt>
                <c:pt idx="97">
                  <c:v>184</c:v>
                </c:pt>
                <c:pt idx="98">
                  <c:v>185</c:v>
                </c:pt>
                <c:pt idx="99">
                  <c:v>186</c:v>
                </c:pt>
                <c:pt idx="100">
                  <c:v>187</c:v>
                </c:pt>
                <c:pt idx="101">
                  <c:v>188</c:v>
                </c:pt>
                <c:pt idx="102">
                  <c:v>189</c:v>
                </c:pt>
                <c:pt idx="103">
                  <c:v>190</c:v>
                </c:pt>
                <c:pt idx="104">
                  <c:v>191</c:v>
                </c:pt>
                <c:pt idx="105">
                  <c:v>192</c:v>
                </c:pt>
                <c:pt idx="106">
                  <c:v>193</c:v>
                </c:pt>
                <c:pt idx="107">
                  <c:v>194</c:v>
                </c:pt>
                <c:pt idx="108">
                  <c:v>195</c:v>
                </c:pt>
                <c:pt idx="109">
                  <c:v>196</c:v>
                </c:pt>
                <c:pt idx="110">
                  <c:v>197</c:v>
                </c:pt>
                <c:pt idx="111">
                  <c:v>198</c:v>
                </c:pt>
                <c:pt idx="112">
                  <c:v>199</c:v>
                </c:pt>
                <c:pt idx="113">
                  <c:v>200</c:v>
                </c:pt>
                <c:pt idx="114">
                  <c:v>201</c:v>
                </c:pt>
                <c:pt idx="115">
                  <c:v>202</c:v>
                </c:pt>
                <c:pt idx="116">
                  <c:v>203</c:v>
                </c:pt>
                <c:pt idx="117">
                  <c:v>204</c:v>
                </c:pt>
                <c:pt idx="118">
                  <c:v>205</c:v>
                </c:pt>
                <c:pt idx="119">
                  <c:v>206</c:v>
                </c:pt>
                <c:pt idx="120">
                  <c:v>207</c:v>
                </c:pt>
                <c:pt idx="121">
                  <c:v>208</c:v>
                </c:pt>
                <c:pt idx="122">
                  <c:v>210</c:v>
                </c:pt>
                <c:pt idx="123">
                  <c:v>211</c:v>
                </c:pt>
                <c:pt idx="124">
                  <c:v>212</c:v>
                </c:pt>
                <c:pt idx="125">
                  <c:v>214</c:v>
                </c:pt>
                <c:pt idx="126">
                  <c:v>215</c:v>
                </c:pt>
                <c:pt idx="127">
                  <c:v>217</c:v>
                </c:pt>
                <c:pt idx="128">
                  <c:v>218</c:v>
                </c:pt>
                <c:pt idx="129">
                  <c:v>219</c:v>
                </c:pt>
                <c:pt idx="130">
                  <c:v>220</c:v>
                </c:pt>
                <c:pt idx="131">
                  <c:v>221</c:v>
                </c:pt>
                <c:pt idx="132">
                  <c:v>222</c:v>
                </c:pt>
                <c:pt idx="133">
                  <c:v>223</c:v>
                </c:pt>
                <c:pt idx="134">
                  <c:v>224</c:v>
                </c:pt>
                <c:pt idx="135">
                  <c:v>225</c:v>
                </c:pt>
                <c:pt idx="136">
                  <c:v>227</c:v>
                </c:pt>
                <c:pt idx="137">
                  <c:v>228</c:v>
                </c:pt>
                <c:pt idx="138">
                  <c:v>230</c:v>
                </c:pt>
                <c:pt idx="139">
                  <c:v>231</c:v>
                </c:pt>
                <c:pt idx="140">
                  <c:v>232</c:v>
                </c:pt>
                <c:pt idx="141">
                  <c:v>234</c:v>
                </c:pt>
                <c:pt idx="142">
                  <c:v>235</c:v>
                </c:pt>
                <c:pt idx="143">
                  <c:v>236</c:v>
                </c:pt>
                <c:pt idx="144">
                  <c:v>237</c:v>
                </c:pt>
                <c:pt idx="145">
                  <c:v>238</c:v>
                </c:pt>
                <c:pt idx="146">
                  <c:v>239</c:v>
                </c:pt>
                <c:pt idx="147">
                  <c:v>240</c:v>
                </c:pt>
                <c:pt idx="148">
                  <c:v>241</c:v>
                </c:pt>
                <c:pt idx="149">
                  <c:v>242</c:v>
                </c:pt>
                <c:pt idx="150">
                  <c:v>244</c:v>
                </c:pt>
                <c:pt idx="151">
                  <c:v>245</c:v>
                </c:pt>
                <c:pt idx="152">
                  <c:v>248</c:v>
                </c:pt>
                <c:pt idx="153">
                  <c:v>250</c:v>
                </c:pt>
                <c:pt idx="154">
                  <c:v>251</c:v>
                </c:pt>
                <c:pt idx="155">
                  <c:v>252</c:v>
                </c:pt>
                <c:pt idx="156">
                  <c:v>253</c:v>
                </c:pt>
                <c:pt idx="157">
                  <c:v>254</c:v>
                </c:pt>
                <c:pt idx="158">
                  <c:v>255</c:v>
                </c:pt>
                <c:pt idx="159">
                  <c:v>256</c:v>
                </c:pt>
                <c:pt idx="160">
                  <c:v>257</c:v>
                </c:pt>
                <c:pt idx="161">
                  <c:v>259</c:v>
                </c:pt>
                <c:pt idx="162">
                  <c:v>260</c:v>
                </c:pt>
                <c:pt idx="163">
                  <c:v>261</c:v>
                </c:pt>
                <c:pt idx="164">
                  <c:v>263</c:v>
                </c:pt>
                <c:pt idx="165">
                  <c:v>264</c:v>
                </c:pt>
                <c:pt idx="166">
                  <c:v>265</c:v>
                </c:pt>
                <c:pt idx="167">
                  <c:v>266</c:v>
                </c:pt>
                <c:pt idx="168">
                  <c:v>268</c:v>
                </c:pt>
                <c:pt idx="169">
                  <c:v>270</c:v>
                </c:pt>
                <c:pt idx="170">
                  <c:v>271</c:v>
                </c:pt>
                <c:pt idx="171">
                  <c:v>272</c:v>
                </c:pt>
                <c:pt idx="172">
                  <c:v>273</c:v>
                </c:pt>
                <c:pt idx="173">
                  <c:v>274</c:v>
                </c:pt>
                <c:pt idx="174">
                  <c:v>275</c:v>
                </c:pt>
                <c:pt idx="175">
                  <c:v>276</c:v>
                </c:pt>
                <c:pt idx="176">
                  <c:v>278</c:v>
                </c:pt>
                <c:pt idx="177">
                  <c:v>279</c:v>
                </c:pt>
                <c:pt idx="178">
                  <c:v>280</c:v>
                </c:pt>
                <c:pt idx="179">
                  <c:v>281</c:v>
                </c:pt>
                <c:pt idx="180">
                  <c:v>282</c:v>
                </c:pt>
                <c:pt idx="181">
                  <c:v>283</c:v>
                </c:pt>
                <c:pt idx="182">
                  <c:v>284</c:v>
                </c:pt>
                <c:pt idx="183">
                  <c:v>285</c:v>
                </c:pt>
                <c:pt idx="184">
                  <c:v>287</c:v>
                </c:pt>
                <c:pt idx="185">
                  <c:v>288</c:v>
                </c:pt>
                <c:pt idx="186">
                  <c:v>290</c:v>
                </c:pt>
                <c:pt idx="187">
                  <c:v>291</c:v>
                </c:pt>
                <c:pt idx="188">
                  <c:v>292</c:v>
                </c:pt>
                <c:pt idx="189">
                  <c:v>293</c:v>
                </c:pt>
                <c:pt idx="190">
                  <c:v>295</c:v>
                </c:pt>
                <c:pt idx="191">
                  <c:v>296</c:v>
                </c:pt>
                <c:pt idx="192">
                  <c:v>297</c:v>
                </c:pt>
                <c:pt idx="193">
                  <c:v>298</c:v>
                </c:pt>
                <c:pt idx="194">
                  <c:v>300</c:v>
                </c:pt>
                <c:pt idx="195">
                  <c:v>301</c:v>
                </c:pt>
                <c:pt idx="196">
                  <c:v>302</c:v>
                </c:pt>
                <c:pt idx="197">
                  <c:v>303</c:v>
                </c:pt>
                <c:pt idx="198">
                  <c:v>304</c:v>
                </c:pt>
                <c:pt idx="199">
                  <c:v>305</c:v>
                </c:pt>
                <c:pt idx="200">
                  <c:v>306</c:v>
                </c:pt>
                <c:pt idx="201">
                  <c:v>308</c:v>
                </c:pt>
                <c:pt idx="202">
                  <c:v>310</c:v>
                </c:pt>
                <c:pt idx="203">
                  <c:v>311</c:v>
                </c:pt>
                <c:pt idx="204">
                  <c:v>315</c:v>
                </c:pt>
                <c:pt idx="205">
                  <c:v>316</c:v>
                </c:pt>
                <c:pt idx="206">
                  <c:v>317</c:v>
                </c:pt>
                <c:pt idx="207">
                  <c:v>318</c:v>
                </c:pt>
                <c:pt idx="208">
                  <c:v>320</c:v>
                </c:pt>
                <c:pt idx="209">
                  <c:v>321</c:v>
                </c:pt>
                <c:pt idx="210">
                  <c:v>322</c:v>
                </c:pt>
                <c:pt idx="211">
                  <c:v>323</c:v>
                </c:pt>
                <c:pt idx="212">
                  <c:v>325</c:v>
                </c:pt>
                <c:pt idx="213">
                  <c:v>328</c:v>
                </c:pt>
                <c:pt idx="214">
                  <c:v>329</c:v>
                </c:pt>
                <c:pt idx="215">
                  <c:v>330</c:v>
                </c:pt>
                <c:pt idx="216">
                  <c:v>332</c:v>
                </c:pt>
                <c:pt idx="217">
                  <c:v>333</c:v>
                </c:pt>
                <c:pt idx="218">
                  <c:v>335</c:v>
                </c:pt>
                <c:pt idx="219">
                  <c:v>337</c:v>
                </c:pt>
                <c:pt idx="220">
                  <c:v>338</c:v>
                </c:pt>
                <c:pt idx="221">
                  <c:v>340</c:v>
                </c:pt>
                <c:pt idx="222">
                  <c:v>342</c:v>
                </c:pt>
                <c:pt idx="223">
                  <c:v>343</c:v>
                </c:pt>
                <c:pt idx="224">
                  <c:v>345</c:v>
                </c:pt>
                <c:pt idx="225">
                  <c:v>348</c:v>
                </c:pt>
                <c:pt idx="226">
                  <c:v>349</c:v>
                </c:pt>
                <c:pt idx="227">
                  <c:v>350</c:v>
                </c:pt>
                <c:pt idx="228">
                  <c:v>354</c:v>
                </c:pt>
                <c:pt idx="229">
                  <c:v>355</c:v>
                </c:pt>
                <c:pt idx="230">
                  <c:v>359</c:v>
                </c:pt>
                <c:pt idx="231">
                  <c:v>360</c:v>
                </c:pt>
                <c:pt idx="232">
                  <c:v>361</c:v>
                </c:pt>
                <c:pt idx="233">
                  <c:v>362</c:v>
                </c:pt>
                <c:pt idx="234">
                  <c:v>365</c:v>
                </c:pt>
                <c:pt idx="235">
                  <c:v>370</c:v>
                </c:pt>
                <c:pt idx="236">
                  <c:v>372</c:v>
                </c:pt>
                <c:pt idx="237">
                  <c:v>375</c:v>
                </c:pt>
                <c:pt idx="238">
                  <c:v>377</c:v>
                </c:pt>
                <c:pt idx="239">
                  <c:v>380</c:v>
                </c:pt>
                <c:pt idx="240">
                  <c:v>381</c:v>
                </c:pt>
                <c:pt idx="241">
                  <c:v>382</c:v>
                </c:pt>
                <c:pt idx="242">
                  <c:v>383</c:v>
                </c:pt>
                <c:pt idx="243">
                  <c:v>385</c:v>
                </c:pt>
                <c:pt idx="244">
                  <c:v>386</c:v>
                </c:pt>
                <c:pt idx="245">
                  <c:v>389</c:v>
                </c:pt>
                <c:pt idx="246">
                  <c:v>390</c:v>
                </c:pt>
                <c:pt idx="247">
                  <c:v>394</c:v>
                </c:pt>
                <c:pt idx="248">
                  <c:v>395</c:v>
                </c:pt>
                <c:pt idx="249">
                  <c:v>400</c:v>
                </c:pt>
                <c:pt idx="250">
                  <c:v>401</c:v>
                </c:pt>
                <c:pt idx="251">
                  <c:v>402</c:v>
                </c:pt>
                <c:pt idx="252">
                  <c:v>403</c:v>
                </c:pt>
                <c:pt idx="253">
                  <c:v>404</c:v>
                </c:pt>
                <c:pt idx="254">
                  <c:v>410</c:v>
                </c:pt>
                <c:pt idx="255">
                  <c:v>415</c:v>
                </c:pt>
                <c:pt idx="256">
                  <c:v>416</c:v>
                </c:pt>
                <c:pt idx="257">
                  <c:v>420</c:v>
                </c:pt>
                <c:pt idx="258">
                  <c:v>424</c:v>
                </c:pt>
                <c:pt idx="259">
                  <c:v>425</c:v>
                </c:pt>
                <c:pt idx="260">
                  <c:v>426</c:v>
                </c:pt>
                <c:pt idx="261">
                  <c:v>429</c:v>
                </c:pt>
                <c:pt idx="262">
                  <c:v>430</c:v>
                </c:pt>
                <c:pt idx="263">
                  <c:v>435</c:v>
                </c:pt>
                <c:pt idx="264">
                  <c:v>438</c:v>
                </c:pt>
                <c:pt idx="265">
                  <c:v>440</c:v>
                </c:pt>
                <c:pt idx="266">
                  <c:v>442</c:v>
                </c:pt>
                <c:pt idx="267">
                  <c:v>443</c:v>
                </c:pt>
                <c:pt idx="268">
                  <c:v>444</c:v>
                </c:pt>
                <c:pt idx="269">
                  <c:v>445</c:v>
                </c:pt>
                <c:pt idx="270">
                  <c:v>449</c:v>
                </c:pt>
                <c:pt idx="271">
                  <c:v>450</c:v>
                </c:pt>
                <c:pt idx="272">
                  <c:v>451</c:v>
                </c:pt>
                <c:pt idx="273">
                  <c:v>453</c:v>
                </c:pt>
                <c:pt idx="274">
                  <c:v>454</c:v>
                </c:pt>
                <c:pt idx="275">
                  <c:v>455</c:v>
                </c:pt>
                <c:pt idx="276">
                  <c:v>456</c:v>
                </c:pt>
                <c:pt idx="277">
                  <c:v>460</c:v>
                </c:pt>
                <c:pt idx="278">
                  <c:v>464</c:v>
                </c:pt>
                <c:pt idx="279">
                  <c:v>467</c:v>
                </c:pt>
                <c:pt idx="280">
                  <c:v>469</c:v>
                </c:pt>
                <c:pt idx="281">
                  <c:v>470</c:v>
                </c:pt>
                <c:pt idx="282">
                  <c:v>475</c:v>
                </c:pt>
                <c:pt idx="283">
                  <c:v>480</c:v>
                </c:pt>
                <c:pt idx="284">
                  <c:v>483</c:v>
                </c:pt>
                <c:pt idx="285">
                  <c:v>485</c:v>
                </c:pt>
                <c:pt idx="286">
                  <c:v>490</c:v>
                </c:pt>
                <c:pt idx="287">
                  <c:v>493</c:v>
                </c:pt>
                <c:pt idx="288">
                  <c:v>500</c:v>
                </c:pt>
                <c:pt idx="289">
                  <c:v>503</c:v>
                </c:pt>
                <c:pt idx="290">
                  <c:v>505</c:v>
                </c:pt>
                <c:pt idx="291">
                  <c:v>510</c:v>
                </c:pt>
                <c:pt idx="292">
                  <c:v>515</c:v>
                </c:pt>
                <c:pt idx="293">
                  <c:v>518</c:v>
                </c:pt>
                <c:pt idx="294">
                  <c:v>520</c:v>
                </c:pt>
                <c:pt idx="295">
                  <c:v>521</c:v>
                </c:pt>
                <c:pt idx="296">
                  <c:v>523</c:v>
                </c:pt>
                <c:pt idx="297">
                  <c:v>525</c:v>
                </c:pt>
                <c:pt idx="298">
                  <c:v>526</c:v>
                </c:pt>
                <c:pt idx="299">
                  <c:v>530</c:v>
                </c:pt>
                <c:pt idx="300">
                  <c:v>532</c:v>
                </c:pt>
                <c:pt idx="301">
                  <c:v>535</c:v>
                </c:pt>
                <c:pt idx="302">
                  <c:v>536</c:v>
                </c:pt>
                <c:pt idx="303">
                  <c:v>540</c:v>
                </c:pt>
                <c:pt idx="304">
                  <c:v>543</c:v>
                </c:pt>
                <c:pt idx="305">
                  <c:v>545</c:v>
                </c:pt>
                <c:pt idx="306">
                  <c:v>550</c:v>
                </c:pt>
                <c:pt idx="307">
                  <c:v>552</c:v>
                </c:pt>
                <c:pt idx="308">
                  <c:v>553</c:v>
                </c:pt>
                <c:pt idx="309">
                  <c:v>556</c:v>
                </c:pt>
                <c:pt idx="310">
                  <c:v>557</c:v>
                </c:pt>
                <c:pt idx="311">
                  <c:v>560</c:v>
                </c:pt>
                <c:pt idx="312">
                  <c:v>562</c:v>
                </c:pt>
                <c:pt idx="313">
                  <c:v>563</c:v>
                </c:pt>
                <c:pt idx="314">
                  <c:v>565</c:v>
                </c:pt>
                <c:pt idx="315">
                  <c:v>567</c:v>
                </c:pt>
                <c:pt idx="316">
                  <c:v>568</c:v>
                </c:pt>
                <c:pt idx="317">
                  <c:v>570</c:v>
                </c:pt>
                <c:pt idx="318">
                  <c:v>572</c:v>
                </c:pt>
                <c:pt idx="319">
                  <c:v>573</c:v>
                </c:pt>
                <c:pt idx="320">
                  <c:v>577</c:v>
                </c:pt>
                <c:pt idx="321">
                  <c:v>580</c:v>
                </c:pt>
                <c:pt idx="322">
                  <c:v>582</c:v>
                </c:pt>
                <c:pt idx="323">
                  <c:v>583</c:v>
                </c:pt>
                <c:pt idx="324">
                  <c:v>592</c:v>
                </c:pt>
                <c:pt idx="325">
                  <c:v>597</c:v>
                </c:pt>
                <c:pt idx="326">
                  <c:v>600</c:v>
                </c:pt>
                <c:pt idx="327">
                  <c:v>604</c:v>
                </c:pt>
                <c:pt idx="328">
                  <c:v>605</c:v>
                </c:pt>
                <c:pt idx="329">
                  <c:v>610</c:v>
                </c:pt>
                <c:pt idx="330">
                  <c:v>611</c:v>
                </c:pt>
                <c:pt idx="331">
                  <c:v>616</c:v>
                </c:pt>
                <c:pt idx="332">
                  <c:v>617</c:v>
                </c:pt>
                <c:pt idx="333">
                  <c:v>620</c:v>
                </c:pt>
                <c:pt idx="334">
                  <c:v>621</c:v>
                </c:pt>
                <c:pt idx="335">
                  <c:v>622</c:v>
                </c:pt>
                <c:pt idx="336">
                  <c:v>624</c:v>
                </c:pt>
                <c:pt idx="337">
                  <c:v>626</c:v>
                </c:pt>
                <c:pt idx="338">
                  <c:v>631</c:v>
                </c:pt>
                <c:pt idx="339">
                  <c:v>632</c:v>
                </c:pt>
                <c:pt idx="340">
                  <c:v>640</c:v>
                </c:pt>
                <c:pt idx="341">
                  <c:v>641</c:v>
                </c:pt>
                <c:pt idx="342">
                  <c:v>645</c:v>
                </c:pt>
                <c:pt idx="343">
                  <c:v>650</c:v>
                </c:pt>
                <c:pt idx="344">
                  <c:v>651</c:v>
                </c:pt>
                <c:pt idx="345">
                  <c:v>660</c:v>
                </c:pt>
                <c:pt idx="346">
                  <c:v>661</c:v>
                </c:pt>
                <c:pt idx="347">
                  <c:v>662</c:v>
                </c:pt>
                <c:pt idx="348">
                  <c:v>670</c:v>
                </c:pt>
                <c:pt idx="349">
                  <c:v>700</c:v>
                </c:pt>
                <c:pt idx="350">
                  <c:v>707</c:v>
                </c:pt>
                <c:pt idx="351">
                  <c:v>720</c:v>
                </c:pt>
                <c:pt idx="352">
                  <c:v>731</c:v>
                </c:pt>
                <c:pt idx="353">
                  <c:v>750</c:v>
                </c:pt>
                <c:pt idx="354">
                  <c:v>1001</c:v>
                </c:pt>
              </c:numCache>
            </c:numRef>
          </c:xVal>
          <c:yVal>
            <c:numRef>
              <c:f>'Task 2 Viz'!$B$2:$B$356</c:f>
              <c:numCache>
                <c:formatCode>_-[$$-409]* #,##0.00_ ;_-[$$-409]* \-#,##0.00\ ;_-[$$-409]* "-"??_ ;_-@_ </c:formatCode>
                <c:ptCount val="355"/>
                <c:pt idx="0">
                  <c:v>2000</c:v>
                </c:pt>
                <c:pt idx="1">
                  <c:v>2000</c:v>
                </c:pt>
                <c:pt idx="2">
                  <c:v>2000</c:v>
                </c:pt>
                <c:pt idx="3">
                  <c:v>2000</c:v>
                </c:pt>
                <c:pt idx="4">
                  <c:v>2000</c:v>
                </c:pt>
                <c:pt idx="5">
                  <c:v>8116.9444444444443</c:v>
                </c:pt>
                <c:pt idx="6">
                  <c:v>15082.5</c:v>
                </c:pt>
                <c:pt idx="7">
                  <c:v>5584.25</c:v>
                </c:pt>
                <c:pt idx="8">
                  <c:v>2000</c:v>
                </c:pt>
                <c:pt idx="9">
                  <c:v>2000</c:v>
                </c:pt>
                <c:pt idx="10">
                  <c:v>14493.333333333334</c:v>
                </c:pt>
                <c:pt idx="11">
                  <c:v>2000</c:v>
                </c:pt>
                <c:pt idx="12">
                  <c:v>2000</c:v>
                </c:pt>
                <c:pt idx="13">
                  <c:v>2000</c:v>
                </c:pt>
                <c:pt idx="14">
                  <c:v>2013.5357142857142</c:v>
                </c:pt>
                <c:pt idx="15">
                  <c:v>7667.5</c:v>
                </c:pt>
                <c:pt idx="16">
                  <c:v>2005.7272727272727</c:v>
                </c:pt>
                <c:pt idx="17">
                  <c:v>2000</c:v>
                </c:pt>
                <c:pt idx="18">
                  <c:v>2000</c:v>
                </c:pt>
                <c:pt idx="19">
                  <c:v>18931.5625</c:v>
                </c:pt>
                <c:pt idx="20">
                  <c:v>21377.692307692309</c:v>
                </c:pt>
                <c:pt idx="21">
                  <c:v>5685.7777777777774</c:v>
                </c:pt>
                <c:pt idx="22">
                  <c:v>18061.363636363636</c:v>
                </c:pt>
                <c:pt idx="23">
                  <c:v>2000</c:v>
                </c:pt>
                <c:pt idx="24">
                  <c:v>13152.5</c:v>
                </c:pt>
                <c:pt idx="25">
                  <c:v>2000</c:v>
                </c:pt>
                <c:pt idx="26">
                  <c:v>14055.387096774193</c:v>
                </c:pt>
                <c:pt idx="27">
                  <c:v>10857.5</c:v>
                </c:pt>
                <c:pt idx="28">
                  <c:v>11488.387096774193</c:v>
                </c:pt>
                <c:pt idx="29">
                  <c:v>15747.5</c:v>
                </c:pt>
                <c:pt idx="30">
                  <c:v>7424.21875</c:v>
                </c:pt>
                <c:pt idx="31">
                  <c:v>10500</c:v>
                </c:pt>
                <c:pt idx="32">
                  <c:v>2000</c:v>
                </c:pt>
                <c:pt idx="33">
                  <c:v>2000</c:v>
                </c:pt>
                <c:pt idx="34">
                  <c:v>12758.48275862069</c:v>
                </c:pt>
                <c:pt idx="35">
                  <c:v>2057.4</c:v>
                </c:pt>
                <c:pt idx="36">
                  <c:v>2000</c:v>
                </c:pt>
                <c:pt idx="37">
                  <c:v>4129.5</c:v>
                </c:pt>
                <c:pt idx="38">
                  <c:v>12122.074626865671</c:v>
                </c:pt>
                <c:pt idx="39">
                  <c:v>23375</c:v>
                </c:pt>
                <c:pt idx="40">
                  <c:v>14629.325000000001</c:v>
                </c:pt>
                <c:pt idx="41">
                  <c:v>18175</c:v>
                </c:pt>
                <c:pt idx="42">
                  <c:v>19567.5</c:v>
                </c:pt>
                <c:pt idx="43">
                  <c:v>5956.8918918918916</c:v>
                </c:pt>
                <c:pt idx="44">
                  <c:v>15162.733333333334</c:v>
                </c:pt>
                <c:pt idx="45">
                  <c:v>15947.155172413793</c:v>
                </c:pt>
                <c:pt idx="46">
                  <c:v>17043.636363636364</c:v>
                </c:pt>
                <c:pt idx="47">
                  <c:v>15810.717647058824</c:v>
                </c:pt>
                <c:pt idx="48">
                  <c:v>22123.333333333332</c:v>
                </c:pt>
                <c:pt idx="49">
                  <c:v>16328.984615384616</c:v>
                </c:pt>
                <c:pt idx="50">
                  <c:v>27615</c:v>
                </c:pt>
                <c:pt idx="51">
                  <c:v>14864.84090909091</c:v>
                </c:pt>
                <c:pt idx="52">
                  <c:v>6950.5333333333338</c:v>
                </c:pt>
                <c:pt idx="53">
                  <c:v>2000</c:v>
                </c:pt>
                <c:pt idx="54">
                  <c:v>16702.5</c:v>
                </c:pt>
                <c:pt idx="55">
                  <c:v>18629.939698492461</c:v>
                </c:pt>
                <c:pt idx="56">
                  <c:v>15131.755244755244</c:v>
                </c:pt>
                <c:pt idx="57">
                  <c:v>12485.161290322581</c:v>
                </c:pt>
                <c:pt idx="58">
                  <c:v>6668.75</c:v>
                </c:pt>
                <c:pt idx="59">
                  <c:v>15058.697674418605</c:v>
                </c:pt>
                <c:pt idx="60">
                  <c:v>2000</c:v>
                </c:pt>
                <c:pt idx="61">
                  <c:v>14339.53125</c:v>
                </c:pt>
                <c:pt idx="62">
                  <c:v>22928.333333333332</c:v>
                </c:pt>
                <c:pt idx="63">
                  <c:v>18881.470588235294</c:v>
                </c:pt>
                <c:pt idx="64">
                  <c:v>19867.074468085106</c:v>
                </c:pt>
                <c:pt idx="65">
                  <c:v>14843.521551724138</c:v>
                </c:pt>
                <c:pt idx="66">
                  <c:v>2000</c:v>
                </c:pt>
                <c:pt idx="67">
                  <c:v>17221.275000000001</c:v>
                </c:pt>
                <c:pt idx="68">
                  <c:v>16277.217391304348</c:v>
                </c:pt>
                <c:pt idx="69">
                  <c:v>16489.104575163397</c:v>
                </c:pt>
                <c:pt idx="70">
                  <c:v>2000</c:v>
                </c:pt>
                <c:pt idx="71">
                  <c:v>21887.1875</c:v>
                </c:pt>
                <c:pt idx="72">
                  <c:v>17426</c:v>
                </c:pt>
                <c:pt idx="73">
                  <c:v>25157.857142857141</c:v>
                </c:pt>
                <c:pt idx="74">
                  <c:v>12872.849315068494</c:v>
                </c:pt>
                <c:pt idx="75">
                  <c:v>9797.434782608696</c:v>
                </c:pt>
                <c:pt idx="76">
                  <c:v>11077.90909090909</c:v>
                </c:pt>
                <c:pt idx="77">
                  <c:v>2000</c:v>
                </c:pt>
                <c:pt idx="78">
                  <c:v>15178.135135135135</c:v>
                </c:pt>
                <c:pt idx="79">
                  <c:v>10638.04109589041</c:v>
                </c:pt>
                <c:pt idx="80">
                  <c:v>23425.824561403508</c:v>
                </c:pt>
                <c:pt idx="81">
                  <c:v>27730.454545454544</c:v>
                </c:pt>
                <c:pt idx="82">
                  <c:v>16907.727272727272</c:v>
                </c:pt>
                <c:pt idx="83">
                  <c:v>25110.760869565216</c:v>
                </c:pt>
                <c:pt idx="84">
                  <c:v>21882.490028490029</c:v>
                </c:pt>
                <c:pt idx="85">
                  <c:v>23739.31818181818</c:v>
                </c:pt>
                <c:pt idx="86">
                  <c:v>9377.7272727272721</c:v>
                </c:pt>
                <c:pt idx="87">
                  <c:v>22238.898305084746</c:v>
                </c:pt>
                <c:pt idx="88">
                  <c:v>24555.909090909092</c:v>
                </c:pt>
                <c:pt idx="89">
                  <c:v>22103.402298850575</c:v>
                </c:pt>
                <c:pt idx="90">
                  <c:v>23431.333333333332</c:v>
                </c:pt>
                <c:pt idx="91">
                  <c:v>21349.121212121212</c:v>
                </c:pt>
                <c:pt idx="92">
                  <c:v>23607.8125</c:v>
                </c:pt>
                <c:pt idx="93">
                  <c:v>22397.36842105263</c:v>
                </c:pt>
                <c:pt idx="94">
                  <c:v>20945.014814814815</c:v>
                </c:pt>
                <c:pt idx="95">
                  <c:v>20239.125</c:v>
                </c:pt>
                <c:pt idx="96">
                  <c:v>27928.793103448275</c:v>
                </c:pt>
                <c:pt idx="97">
                  <c:v>24931.647058823528</c:v>
                </c:pt>
                <c:pt idx="98">
                  <c:v>24449.165975103733</c:v>
                </c:pt>
                <c:pt idx="99">
                  <c:v>35506.111111111109</c:v>
                </c:pt>
                <c:pt idx="100">
                  <c:v>37388.333333333336</c:v>
                </c:pt>
                <c:pt idx="101">
                  <c:v>26115.296296296296</c:v>
                </c:pt>
                <c:pt idx="102">
                  <c:v>31552.857142857141</c:v>
                </c:pt>
                <c:pt idx="103">
                  <c:v>16578.446969696968</c:v>
                </c:pt>
                <c:pt idx="104">
                  <c:v>28348.333333333332</c:v>
                </c:pt>
                <c:pt idx="105">
                  <c:v>26905.857142857141</c:v>
                </c:pt>
                <c:pt idx="106">
                  <c:v>19114.833333333332</c:v>
                </c:pt>
                <c:pt idx="107">
                  <c:v>31230.695652173912</c:v>
                </c:pt>
                <c:pt idx="108">
                  <c:v>22488.589285714286</c:v>
                </c:pt>
                <c:pt idx="109">
                  <c:v>29107</c:v>
                </c:pt>
                <c:pt idx="110">
                  <c:v>29258.642857142859</c:v>
                </c:pt>
                <c:pt idx="111">
                  <c:v>26725</c:v>
                </c:pt>
                <c:pt idx="112">
                  <c:v>17488.428571428572</c:v>
                </c:pt>
                <c:pt idx="113">
                  <c:v>22825.277533039647</c:v>
                </c:pt>
                <c:pt idx="114">
                  <c:v>26964.066666666666</c:v>
                </c:pt>
                <c:pt idx="115">
                  <c:v>25838.888888888891</c:v>
                </c:pt>
                <c:pt idx="116">
                  <c:v>25797.599999999999</c:v>
                </c:pt>
                <c:pt idx="117">
                  <c:v>39720</c:v>
                </c:pt>
                <c:pt idx="118">
                  <c:v>19093.833333333332</c:v>
                </c:pt>
                <c:pt idx="119">
                  <c:v>33706.666666666664</c:v>
                </c:pt>
                <c:pt idx="120">
                  <c:v>25654.534883720931</c:v>
                </c:pt>
                <c:pt idx="121">
                  <c:v>31813.28125</c:v>
                </c:pt>
                <c:pt idx="122">
                  <c:v>27990.6</c:v>
                </c:pt>
                <c:pt idx="123">
                  <c:v>28506.666666666668</c:v>
                </c:pt>
                <c:pt idx="124">
                  <c:v>21282.799999999999</c:v>
                </c:pt>
                <c:pt idx="125">
                  <c:v>2000</c:v>
                </c:pt>
                <c:pt idx="126">
                  <c:v>25981.48717948718</c:v>
                </c:pt>
                <c:pt idx="127">
                  <c:v>25236.63157894737</c:v>
                </c:pt>
                <c:pt idx="128">
                  <c:v>30024.833333333332</c:v>
                </c:pt>
                <c:pt idx="129">
                  <c:v>22589.166666666668</c:v>
                </c:pt>
                <c:pt idx="130">
                  <c:v>28005.596491228069</c:v>
                </c:pt>
                <c:pt idx="131">
                  <c:v>30385</c:v>
                </c:pt>
                <c:pt idx="132">
                  <c:v>2502.5238095238096</c:v>
                </c:pt>
                <c:pt idx="133">
                  <c:v>37070</c:v>
                </c:pt>
                <c:pt idx="134">
                  <c:v>21999.285714285714</c:v>
                </c:pt>
                <c:pt idx="135">
                  <c:v>21993.013888888891</c:v>
                </c:pt>
                <c:pt idx="136">
                  <c:v>31713.163265306124</c:v>
                </c:pt>
                <c:pt idx="137">
                  <c:v>14932.125</c:v>
                </c:pt>
                <c:pt idx="138">
                  <c:v>8000.102272727273</c:v>
                </c:pt>
                <c:pt idx="139">
                  <c:v>33579</c:v>
                </c:pt>
                <c:pt idx="140">
                  <c:v>35211.666666666664</c:v>
                </c:pt>
                <c:pt idx="141">
                  <c:v>25205</c:v>
                </c:pt>
                <c:pt idx="142">
                  <c:v>33022.481481481482</c:v>
                </c:pt>
                <c:pt idx="143">
                  <c:v>18774.047619047618</c:v>
                </c:pt>
                <c:pt idx="144">
                  <c:v>44545</c:v>
                </c:pt>
                <c:pt idx="145">
                  <c:v>2310</c:v>
                </c:pt>
                <c:pt idx="146">
                  <c:v>41679.6875</c:v>
                </c:pt>
                <c:pt idx="147">
                  <c:v>40566.824626865673</c:v>
                </c:pt>
                <c:pt idx="148">
                  <c:v>44030</c:v>
                </c:pt>
                <c:pt idx="149">
                  <c:v>29335.25</c:v>
                </c:pt>
                <c:pt idx="150">
                  <c:v>28945.666666666668</c:v>
                </c:pt>
                <c:pt idx="151">
                  <c:v>34991.111111111109</c:v>
                </c:pt>
                <c:pt idx="152">
                  <c:v>39399.482758620688</c:v>
                </c:pt>
                <c:pt idx="153">
                  <c:v>37022.283333333333</c:v>
                </c:pt>
                <c:pt idx="154">
                  <c:v>39233.333333333336</c:v>
                </c:pt>
                <c:pt idx="155">
                  <c:v>34719.342465753427</c:v>
                </c:pt>
                <c:pt idx="156">
                  <c:v>27984.076923076922</c:v>
                </c:pt>
                <c:pt idx="157">
                  <c:v>79450</c:v>
                </c:pt>
                <c:pt idx="158">
                  <c:v>30489.113207547169</c:v>
                </c:pt>
                <c:pt idx="159">
                  <c:v>32263.928571428572</c:v>
                </c:pt>
                <c:pt idx="160">
                  <c:v>73565</c:v>
                </c:pt>
                <c:pt idx="161">
                  <c:v>32062.058823529413</c:v>
                </c:pt>
                <c:pt idx="162">
                  <c:v>28919.022556390977</c:v>
                </c:pt>
                <c:pt idx="163">
                  <c:v>28033.59</c:v>
                </c:pt>
                <c:pt idx="164">
                  <c:v>33572.083333333336</c:v>
                </c:pt>
                <c:pt idx="165">
                  <c:v>29475.909090909092</c:v>
                </c:pt>
                <c:pt idx="166">
                  <c:v>37554.212765957447</c:v>
                </c:pt>
                <c:pt idx="167">
                  <c:v>37342.647058823532</c:v>
                </c:pt>
                <c:pt idx="168">
                  <c:v>38392.476190476191</c:v>
                </c:pt>
                <c:pt idx="169">
                  <c:v>37733.904109589042</c:v>
                </c:pt>
                <c:pt idx="170">
                  <c:v>33610</c:v>
                </c:pt>
                <c:pt idx="171">
                  <c:v>44745</c:v>
                </c:pt>
                <c:pt idx="172">
                  <c:v>34382.5</c:v>
                </c:pt>
                <c:pt idx="173">
                  <c:v>29517.272727272728</c:v>
                </c:pt>
                <c:pt idx="174">
                  <c:v>37859.130081300813</c:v>
                </c:pt>
                <c:pt idx="175">
                  <c:v>34174.133333333331</c:v>
                </c:pt>
                <c:pt idx="176">
                  <c:v>33241.011904761908</c:v>
                </c:pt>
                <c:pt idx="177">
                  <c:v>39550</c:v>
                </c:pt>
                <c:pt idx="178">
                  <c:v>38298.625</c:v>
                </c:pt>
                <c:pt idx="179">
                  <c:v>36850.128205128203</c:v>
                </c:pt>
                <c:pt idx="180">
                  <c:v>31179.692307692309</c:v>
                </c:pt>
                <c:pt idx="181">
                  <c:v>31522.285714285714</c:v>
                </c:pt>
                <c:pt idx="182">
                  <c:v>36205</c:v>
                </c:pt>
                <c:pt idx="183">
                  <c:v>33693.272357723574</c:v>
                </c:pt>
                <c:pt idx="184">
                  <c:v>34806</c:v>
                </c:pt>
                <c:pt idx="185">
                  <c:v>42149.883720930229</c:v>
                </c:pt>
                <c:pt idx="186">
                  <c:v>39716.583333333336</c:v>
                </c:pt>
                <c:pt idx="187">
                  <c:v>31186.73076923077</c:v>
                </c:pt>
                <c:pt idx="188">
                  <c:v>37669.328358208957</c:v>
                </c:pt>
                <c:pt idx="189">
                  <c:v>36562.5</c:v>
                </c:pt>
                <c:pt idx="190">
                  <c:v>33911.599999999999</c:v>
                </c:pt>
                <c:pt idx="191">
                  <c:v>38333.23529411765</c:v>
                </c:pt>
                <c:pt idx="192">
                  <c:v>36045</c:v>
                </c:pt>
                <c:pt idx="193">
                  <c:v>32500</c:v>
                </c:pt>
                <c:pt idx="194">
                  <c:v>42883.921875</c:v>
                </c:pt>
                <c:pt idx="195">
                  <c:v>56299.166666666664</c:v>
                </c:pt>
                <c:pt idx="196">
                  <c:v>45303.212765957447</c:v>
                </c:pt>
                <c:pt idx="197">
                  <c:v>42417.692307692305</c:v>
                </c:pt>
                <c:pt idx="198">
                  <c:v>47918.611111111109</c:v>
                </c:pt>
                <c:pt idx="199">
                  <c:v>33357.404494382019</c:v>
                </c:pt>
                <c:pt idx="200">
                  <c:v>38707.096774193546</c:v>
                </c:pt>
                <c:pt idx="201">
                  <c:v>47554.807692307695</c:v>
                </c:pt>
                <c:pt idx="202">
                  <c:v>38537.195121951219</c:v>
                </c:pt>
                <c:pt idx="203">
                  <c:v>47647.333333333336</c:v>
                </c:pt>
                <c:pt idx="204">
                  <c:v>62973.885714285716</c:v>
                </c:pt>
                <c:pt idx="205">
                  <c:v>55366.666666666664</c:v>
                </c:pt>
                <c:pt idx="206">
                  <c:v>39502.5</c:v>
                </c:pt>
                <c:pt idx="207">
                  <c:v>45958.333333333336</c:v>
                </c:pt>
                <c:pt idx="208">
                  <c:v>46454.985507246376</c:v>
                </c:pt>
                <c:pt idx="209">
                  <c:v>50863.333333333336</c:v>
                </c:pt>
                <c:pt idx="210">
                  <c:v>91613.090909090912</c:v>
                </c:pt>
                <c:pt idx="211">
                  <c:v>28395</c:v>
                </c:pt>
                <c:pt idx="212">
                  <c:v>47803.709677419356</c:v>
                </c:pt>
                <c:pt idx="213">
                  <c:v>38858.571428571428</c:v>
                </c:pt>
                <c:pt idx="214">
                  <c:v>63276.956521739128</c:v>
                </c:pt>
                <c:pt idx="215">
                  <c:v>45984.035087719298</c:v>
                </c:pt>
                <c:pt idx="216">
                  <c:v>49511.182795698922</c:v>
                </c:pt>
                <c:pt idx="217">
                  <c:v>58593.24324324324</c:v>
                </c:pt>
                <c:pt idx="218">
                  <c:v>56743.333333333336</c:v>
                </c:pt>
                <c:pt idx="219">
                  <c:v>34595</c:v>
                </c:pt>
                <c:pt idx="220">
                  <c:v>61613.333333333336</c:v>
                </c:pt>
                <c:pt idx="221">
                  <c:v>62809.75</c:v>
                </c:pt>
                <c:pt idx="222">
                  <c:v>42140</c:v>
                </c:pt>
                <c:pt idx="223">
                  <c:v>61883.333333333336</c:v>
                </c:pt>
                <c:pt idx="224">
                  <c:v>49577.047619047618</c:v>
                </c:pt>
                <c:pt idx="225">
                  <c:v>38193.478260869568</c:v>
                </c:pt>
                <c:pt idx="226">
                  <c:v>5999</c:v>
                </c:pt>
                <c:pt idx="227">
                  <c:v>69126.973684210519</c:v>
                </c:pt>
                <c:pt idx="228">
                  <c:v>56850</c:v>
                </c:pt>
                <c:pt idx="229">
                  <c:v>49661.550632911392</c:v>
                </c:pt>
                <c:pt idx="230">
                  <c:v>78885</c:v>
                </c:pt>
                <c:pt idx="231">
                  <c:v>52170.366666666669</c:v>
                </c:pt>
                <c:pt idx="232">
                  <c:v>29310</c:v>
                </c:pt>
                <c:pt idx="233">
                  <c:v>64845</c:v>
                </c:pt>
                <c:pt idx="234">
                  <c:v>54265.888888888891</c:v>
                </c:pt>
                <c:pt idx="235">
                  <c:v>65478.181818181816</c:v>
                </c:pt>
                <c:pt idx="236">
                  <c:v>8488</c:v>
                </c:pt>
                <c:pt idx="237">
                  <c:v>44341.052631578947</c:v>
                </c:pt>
                <c:pt idx="238">
                  <c:v>62950</c:v>
                </c:pt>
                <c:pt idx="239">
                  <c:v>71105.277777777781</c:v>
                </c:pt>
                <c:pt idx="240">
                  <c:v>42510.526315789473</c:v>
                </c:pt>
                <c:pt idx="241">
                  <c:v>67592.857142857145</c:v>
                </c:pt>
                <c:pt idx="242">
                  <c:v>87146.666666666672</c:v>
                </c:pt>
                <c:pt idx="243">
                  <c:v>51156.276595744683</c:v>
                </c:pt>
                <c:pt idx="244">
                  <c:v>76931.428571428565</c:v>
                </c:pt>
                <c:pt idx="245">
                  <c:v>3647.3333333333335</c:v>
                </c:pt>
                <c:pt idx="246">
                  <c:v>52886.409090909088</c:v>
                </c:pt>
                <c:pt idx="247">
                  <c:v>129833.33333333333</c:v>
                </c:pt>
                <c:pt idx="248">
                  <c:v>45273.857142857145</c:v>
                </c:pt>
                <c:pt idx="249">
                  <c:v>106833.69230769231</c:v>
                </c:pt>
                <c:pt idx="250">
                  <c:v>100964.66666666667</c:v>
                </c:pt>
                <c:pt idx="251">
                  <c:v>63927.333333333336</c:v>
                </c:pt>
                <c:pt idx="252">
                  <c:v>66572.222222222219</c:v>
                </c:pt>
                <c:pt idx="253">
                  <c:v>90385.75</c:v>
                </c:pt>
                <c:pt idx="254">
                  <c:v>67466.666666666672</c:v>
                </c:pt>
                <c:pt idx="255">
                  <c:v>52196.666666666664</c:v>
                </c:pt>
                <c:pt idx="256">
                  <c:v>72964.28571428571</c:v>
                </c:pt>
                <c:pt idx="257">
                  <c:v>90892.857142857145</c:v>
                </c:pt>
                <c:pt idx="258">
                  <c:v>83000</c:v>
                </c:pt>
                <c:pt idx="259">
                  <c:v>69795.692307692312</c:v>
                </c:pt>
                <c:pt idx="260">
                  <c:v>38180</c:v>
                </c:pt>
                <c:pt idx="261">
                  <c:v>82775</c:v>
                </c:pt>
                <c:pt idx="262">
                  <c:v>128269.33333333333</c:v>
                </c:pt>
                <c:pt idx="263">
                  <c:v>48635.454545454544</c:v>
                </c:pt>
                <c:pt idx="264">
                  <c:v>120313.33333333333</c:v>
                </c:pt>
                <c:pt idx="265">
                  <c:v>104875</c:v>
                </c:pt>
                <c:pt idx="266">
                  <c:v>225027.5</c:v>
                </c:pt>
                <c:pt idx="267">
                  <c:v>83561.875</c:v>
                </c:pt>
                <c:pt idx="268">
                  <c:v>125636</c:v>
                </c:pt>
                <c:pt idx="269">
                  <c:v>87391.666666666672</c:v>
                </c:pt>
                <c:pt idx="270">
                  <c:v>105654.16666666667</c:v>
                </c:pt>
                <c:pt idx="271">
                  <c:v>140946.11111111112</c:v>
                </c:pt>
                <c:pt idx="272">
                  <c:v>62950</c:v>
                </c:pt>
                <c:pt idx="273">
                  <c:v>433797.69230769231</c:v>
                </c:pt>
                <c:pt idx="274">
                  <c:v>153233.25</c:v>
                </c:pt>
                <c:pt idx="275">
                  <c:v>56131.333333333336</c:v>
                </c:pt>
                <c:pt idx="276">
                  <c:v>111200</c:v>
                </c:pt>
                <c:pt idx="277">
                  <c:v>81028.461538461532</c:v>
                </c:pt>
                <c:pt idx="278">
                  <c:v>61680</c:v>
                </c:pt>
                <c:pt idx="279">
                  <c:v>68452.5</c:v>
                </c:pt>
                <c:pt idx="280">
                  <c:v>70990</c:v>
                </c:pt>
                <c:pt idx="281">
                  <c:v>210122.5</c:v>
                </c:pt>
                <c:pt idx="282">
                  <c:v>109875</c:v>
                </c:pt>
                <c:pt idx="283">
                  <c:v>88900</c:v>
                </c:pt>
                <c:pt idx="284">
                  <c:v>204594.86666666667</c:v>
                </c:pt>
                <c:pt idx="285">
                  <c:v>63142.368421052633</c:v>
                </c:pt>
                <c:pt idx="286">
                  <c:v>215795</c:v>
                </c:pt>
                <c:pt idx="287">
                  <c:v>133205</c:v>
                </c:pt>
                <c:pt idx="288">
                  <c:v>211003.5294117647</c:v>
                </c:pt>
                <c:pt idx="289">
                  <c:v>92341.666666666672</c:v>
                </c:pt>
                <c:pt idx="290">
                  <c:v>244651.25</c:v>
                </c:pt>
                <c:pt idx="291">
                  <c:v>174418.15151515152</c:v>
                </c:pt>
                <c:pt idx="292">
                  <c:v>221966.33333333334</c:v>
                </c:pt>
                <c:pt idx="293">
                  <c:v>97250</c:v>
                </c:pt>
                <c:pt idx="294">
                  <c:v>154840</c:v>
                </c:pt>
                <c:pt idx="295">
                  <c:v>212383.33333333334</c:v>
                </c:pt>
                <c:pt idx="296">
                  <c:v>162261.11111111112</c:v>
                </c:pt>
                <c:pt idx="297">
                  <c:v>163500</c:v>
                </c:pt>
                <c:pt idx="298">
                  <c:v>55711.666666666664</c:v>
                </c:pt>
                <c:pt idx="299">
                  <c:v>339193.33333333331</c:v>
                </c:pt>
                <c:pt idx="300">
                  <c:v>302902.8</c:v>
                </c:pt>
                <c:pt idx="301">
                  <c:v>141200</c:v>
                </c:pt>
                <c:pt idx="302">
                  <c:v>149050</c:v>
                </c:pt>
                <c:pt idx="303">
                  <c:v>154113.79999999999</c:v>
                </c:pt>
                <c:pt idx="304">
                  <c:v>398083.33333333331</c:v>
                </c:pt>
                <c:pt idx="305">
                  <c:v>108454</c:v>
                </c:pt>
                <c:pt idx="306">
                  <c:v>162461.48148148149</c:v>
                </c:pt>
                <c:pt idx="307">
                  <c:v>177779.5</c:v>
                </c:pt>
                <c:pt idx="308">
                  <c:v>198973</c:v>
                </c:pt>
                <c:pt idx="309">
                  <c:v>64335</c:v>
                </c:pt>
                <c:pt idx="310">
                  <c:v>147300</c:v>
                </c:pt>
                <c:pt idx="311">
                  <c:v>161412.5</c:v>
                </c:pt>
                <c:pt idx="312">
                  <c:v>238519.28571428571</c:v>
                </c:pt>
                <c:pt idx="313">
                  <c:v>262271.66666666669</c:v>
                </c:pt>
                <c:pt idx="314">
                  <c:v>208144.16666666666</c:v>
                </c:pt>
                <c:pt idx="315">
                  <c:v>156050</c:v>
                </c:pt>
                <c:pt idx="316">
                  <c:v>300346.66666666669</c:v>
                </c:pt>
                <c:pt idx="317">
                  <c:v>218218.75</c:v>
                </c:pt>
                <c:pt idx="318">
                  <c:v>337000</c:v>
                </c:pt>
                <c:pt idx="319">
                  <c:v>156000</c:v>
                </c:pt>
                <c:pt idx="320">
                  <c:v>126197</c:v>
                </c:pt>
                <c:pt idx="321">
                  <c:v>140902</c:v>
                </c:pt>
                <c:pt idx="322">
                  <c:v>225350</c:v>
                </c:pt>
                <c:pt idx="323">
                  <c:v>210776.66666666666</c:v>
                </c:pt>
                <c:pt idx="324">
                  <c:v>229000</c:v>
                </c:pt>
                <c:pt idx="325">
                  <c:v>289872</c:v>
                </c:pt>
                <c:pt idx="326">
                  <c:v>180243.63636363635</c:v>
                </c:pt>
                <c:pt idx="327">
                  <c:v>431000</c:v>
                </c:pt>
                <c:pt idx="328">
                  <c:v>277700</c:v>
                </c:pt>
                <c:pt idx="329">
                  <c:v>232000</c:v>
                </c:pt>
                <c:pt idx="330">
                  <c:v>315561.5</c:v>
                </c:pt>
                <c:pt idx="331">
                  <c:v>219000</c:v>
                </c:pt>
                <c:pt idx="332">
                  <c:v>495000</c:v>
                </c:pt>
                <c:pt idx="333">
                  <c:v>754508.33333333337</c:v>
                </c:pt>
                <c:pt idx="334">
                  <c:v>236538.88888888888</c:v>
                </c:pt>
                <c:pt idx="335">
                  <c:v>275000</c:v>
                </c:pt>
                <c:pt idx="336">
                  <c:v>294425</c:v>
                </c:pt>
                <c:pt idx="337">
                  <c:v>243840</c:v>
                </c:pt>
                <c:pt idx="338">
                  <c:v>392385.71428571426</c:v>
                </c:pt>
                <c:pt idx="339">
                  <c:v>357300</c:v>
                </c:pt>
                <c:pt idx="340">
                  <c:v>96675</c:v>
                </c:pt>
                <c:pt idx="341">
                  <c:v>341908.33333333331</c:v>
                </c:pt>
                <c:pt idx="342">
                  <c:v>99709.28571428571</c:v>
                </c:pt>
                <c:pt idx="343">
                  <c:v>150726.66666666666</c:v>
                </c:pt>
                <c:pt idx="344">
                  <c:v>295000</c:v>
                </c:pt>
                <c:pt idx="345">
                  <c:v>643330</c:v>
                </c:pt>
                <c:pt idx="346">
                  <c:v>410000</c:v>
                </c:pt>
                <c:pt idx="347">
                  <c:v>57155</c:v>
                </c:pt>
                <c:pt idx="348">
                  <c:v>450000</c:v>
                </c:pt>
                <c:pt idx="349">
                  <c:v>420250</c:v>
                </c:pt>
                <c:pt idx="350">
                  <c:v>63486.666666666664</c:v>
                </c:pt>
                <c:pt idx="351">
                  <c:v>523225</c:v>
                </c:pt>
                <c:pt idx="352">
                  <c:v>317257</c:v>
                </c:pt>
                <c:pt idx="353">
                  <c:v>513100</c:v>
                </c:pt>
                <c:pt idx="354">
                  <c:v>1757223.6666666667</c:v>
                </c:pt>
              </c:numCache>
            </c:numRef>
          </c:yVal>
          <c:smooth val="0"/>
          <c:extLst>
            <c:ext xmlns:c16="http://schemas.microsoft.com/office/drawing/2014/chart" uri="{C3380CC4-5D6E-409C-BE32-E72D297353CC}">
              <c16:uniqueId val="{00000000-1D61-41B1-8862-157782E55BD8}"/>
            </c:ext>
          </c:extLst>
        </c:ser>
        <c:dLbls>
          <c:showLegendKey val="0"/>
          <c:showVal val="0"/>
          <c:showCatName val="0"/>
          <c:showSerName val="0"/>
          <c:showPercent val="0"/>
          <c:showBubbleSize val="0"/>
        </c:dLbls>
        <c:axId val="1744249343"/>
        <c:axId val="1744260575"/>
      </c:scatterChart>
      <c:valAx>
        <c:axId val="1744249343"/>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r>
                  <a:rPr lang="en-IN">
                    <a:solidFill>
                      <a:schemeClr val="bg1"/>
                    </a:solidFill>
                  </a:rPr>
                  <a:t>Engine HP</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744260575"/>
        <c:crosses val="autoZero"/>
        <c:crossBetween val="midCat"/>
      </c:valAx>
      <c:valAx>
        <c:axId val="1744260575"/>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bg1"/>
                    </a:solidFill>
                    <a:latin typeface="+mn-lt"/>
                    <a:ea typeface="+mn-ea"/>
                    <a:cs typeface="+mn-cs"/>
                  </a:defRPr>
                </a:pPr>
                <a:r>
                  <a:rPr lang="en-IN">
                    <a:solidFill>
                      <a:schemeClr val="bg1"/>
                    </a:solidFill>
                  </a:rPr>
                  <a:t>Price</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title>
        <c:numFmt formatCode="_-[$$-409]* #,##0.00_ ;_-[$$-409]* \-#,##0.00\ ;_-[$$-409]* &quot;-&quot;??_ ;_-@_ "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744249343"/>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solidFill>
                  <a:schemeClr val="tx1"/>
                </a:solidFill>
              </a:rPr>
              <a:t>Importance</a:t>
            </a:r>
            <a:r>
              <a:rPr lang="en-IN" baseline="0">
                <a:solidFill>
                  <a:schemeClr val="tx1"/>
                </a:solidFill>
              </a:rPr>
              <a:t> of Car Features on Price</a:t>
            </a:r>
            <a:endParaRPr lang="en-IN">
              <a:solidFill>
                <a:schemeClr val="tx1"/>
              </a:solidFill>
            </a:endParaRPr>
          </a:p>
        </c:rich>
      </c:tx>
      <c:overlay val="0"/>
      <c:spPr>
        <a:solidFill>
          <a:srgbClr val="FFFF00"/>
        </a:solid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dLbl>
              <c:idx val="0"/>
              <c:layout>
                <c:manualLayout>
                  <c:x val="-1.8053295467797922E-17"/>
                  <c:y val="-7.053853910358856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933-4419-B278-9869A22C5249}"/>
                </c:ext>
              </c:extLst>
            </c:dLbl>
            <c:dLbl>
              <c:idx val="1"/>
              <c:layout>
                <c:manualLayout>
                  <c:x val="1.9694731659281144E-3"/>
                  <c:y val="-5.30389812571562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933-4419-B278-9869A22C5249}"/>
                </c:ext>
              </c:extLst>
            </c:dLbl>
            <c:dLbl>
              <c:idx val="2"/>
              <c:layout>
                <c:manualLayout>
                  <c:x val="3.9389463318561923E-3"/>
                  <c:y val="-0.1528931559883623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933-4419-B278-9869A22C5249}"/>
                </c:ext>
              </c:extLst>
            </c:dLbl>
            <c:dLbl>
              <c:idx val="3"/>
              <c:layout>
                <c:manualLayout>
                  <c:x val="0"/>
                  <c:y val="-6.476570854025200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933-4419-B278-9869A22C5249}"/>
                </c:ext>
              </c:extLst>
            </c:dLbl>
            <c:dLbl>
              <c:idx val="4"/>
              <c:layout>
                <c:manualLayout>
                  <c:x val="0"/>
                  <c:y val="-6.296161686558977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933-4419-B278-9869A22C5249}"/>
                </c:ext>
              </c:extLst>
            </c:dLbl>
            <c:dLbl>
              <c:idx val="5"/>
              <c:layout>
                <c:manualLayout>
                  <c:x val="-1.4442636374238338E-16"/>
                  <c:y val="-0.1534350404797175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933-4419-B278-9869A22C5249}"/>
                </c:ext>
              </c:extLst>
            </c:dLbl>
            <c:dLbl>
              <c:idx val="6"/>
              <c:layout>
                <c:manualLayout>
                  <c:x val="3.9389463318562287E-3"/>
                  <c:y val="-4.7080895592998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2933-4419-B278-9869A22C5249}"/>
                </c:ext>
              </c:extLst>
            </c:dLbl>
            <c:dLbl>
              <c:idx val="7"/>
              <c:layout>
                <c:manualLayout>
                  <c:x val="0"/>
                  <c:y val="-6.503612519476437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933-4419-B278-9869A22C5249}"/>
                </c:ext>
              </c:extLst>
            </c:dLbl>
            <c:dLbl>
              <c:idx val="8"/>
              <c:layout>
                <c:manualLayout>
                  <c:x val="3.9389463318560839E-3"/>
                  <c:y val="-8.082173025137191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2933-4419-B278-9869A22C5249}"/>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'Task 3 Final'!$L$20:$L$28</c:f>
              <c:strCache>
                <c:ptCount val="9"/>
                <c:pt idx="0">
                  <c:v>Engine Fuel Type</c:v>
                </c:pt>
                <c:pt idx="1">
                  <c:v>Driven_Wheels</c:v>
                </c:pt>
                <c:pt idx="2">
                  <c:v>Vehicle Size</c:v>
                </c:pt>
                <c:pt idx="3">
                  <c:v>Vehicle Style</c:v>
                </c:pt>
                <c:pt idx="4">
                  <c:v>Engine HP</c:v>
                </c:pt>
                <c:pt idx="5">
                  <c:v>Engine Cylinders</c:v>
                </c:pt>
                <c:pt idx="6">
                  <c:v>Number of Doors</c:v>
                </c:pt>
                <c:pt idx="7">
                  <c:v>highway MPG</c:v>
                </c:pt>
                <c:pt idx="8">
                  <c:v>city mpg</c:v>
                </c:pt>
              </c:strCache>
            </c:strRef>
          </c:cat>
          <c:val>
            <c:numRef>
              <c:f>'Task 3 Final'!$M$20:$M$28</c:f>
              <c:numCache>
                <c:formatCode>General</c:formatCode>
                <c:ptCount val="9"/>
                <c:pt idx="0">
                  <c:v>389.44222198181728</c:v>
                </c:pt>
                <c:pt idx="1">
                  <c:v>-3207.6795365358985</c:v>
                </c:pt>
                <c:pt idx="2">
                  <c:v>-15736.984209896546</c:v>
                </c:pt>
                <c:pt idx="3">
                  <c:v>388.83796866449973</c:v>
                </c:pt>
                <c:pt idx="4">
                  <c:v>322.37049871724059</c:v>
                </c:pt>
                <c:pt idx="5">
                  <c:v>10559.43911092001</c:v>
                </c:pt>
                <c:pt idx="6">
                  <c:v>-1439.7698152859266</c:v>
                </c:pt>
                <c:pt idx="7">
                  <c:v>575.13767359270832</c:v>
                </c:pt>
                <c:pt idx="8">
                  <c:v>1064.526474473558</c:v>
                </c:pt>
              </c:numCache>
            </c:numRef>
          </c:val>
          <c:extLst>
            <c:ext xmlns:c16="http://schemas.microsoft.com/office/drawing/2014/chart" uri="{C3380CC4-5D6E-409C-BE32-E72D297353CC}">
              <c16:uniqueId val="{00000009-2933-4419-B278-9869A22C5249}"/>
            </c:ext>
          </c:extLst>
        </c:ser>
        <c:dLbls>
          <c:showLegendKey val="0"/>
          <c:showVal val="1"/>
          <c:showCatName val="0"/>
          <c:showSerName val="0"/>
          <c:showPercent val="0"/>
          <c:showBubbleSize val="0"/>
        </c:dLbls>
        <c:gapWidth val="150"/>
        <c:shape val="box"/>
        <c:axId val="1177197311"/>
        <c:axId val="1177184415"/>
        <c:axId val="0"/>
      </c:bar3DChart>
      <c:catAx>
        <c:axId val="1177197311"/>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solidFill>
                      <a:sysClr val="windowText" lastClr="000000"/>
                    </a:solidFill>
                  </a:rPr>
                  <a:t>Car</a:t>
                </a:r>
                <a:r>
                  <a:rPr lang="en-IN" baseline="0">
                    <a:solidFill>
                      <a:sysClr val="windowText" lastClr="000000"/>
                    </a:solidFill>
                  </a:rPr>
                  <a:t> features</a:t>
                </a:r>
                <a:endParaRPr lang="en-IN">
                  <a:solidFill>
                    <a:sysClr val="windowText" lastClr="000000"/>
                  </a:solidFill>
                </a:endParaRPr>
              </a:p>
            </c:rich>
          </c:tx>
          <c:overlay val="0"/>
          <c:spPr>
            <a:solidFill>
              <a:srgbClr val="FFC000"/>
            </a:solid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low"/>
        <c:spPr>
          <a:noFill/>
          <a:ln>
            <a:noFill/>
          </a:ln>
          <a:effectLst/>
        </c:spPr>
        <c:txPr>
          <a:bodyPr rot="-5400000" spcFirstLastPara="1" vertOverflow="ellipsis" wrap="square" anchor="ctr" anchorCtr="1"/>
          <a:lstStyle/>
          <a:p>
            <a:pPr>
              <a:defRPr sz="1000" b="1" i="0" u="none" strike="noStrike" kern="1200" baseline="0">
                <a:solidFill>
                  <a:schemeClr val="lt1">
                    <a:lumMod val="85000"/>
                  </a:schemeClr>
                </a:solidFill>
                <a:latin typeface="+mn-lt"/>
                <a:ea typeface="+mn-ea"/>
                <a:cs typeface="+mn-cs"/>
              </a:defRPr>
            </a:pPr>
            <a:endParaRPr lang="en-US"/>
          </a:p>
        </c:txPr>
        <c:crossAx val="1177184415"/>
        <c:crosses val="autoZero"/>
        <c:auto val="1"/>
        <c:lblAlgn val="ctr"/>
        <c:lblOffset val="100"/>
        <c:noMultiLvlLbl val="0"/>
      </c:catAx>
      <c:valAx>
        <c:axId val="1177184415"/>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solidFill>
                      <a:sysClr val="windowText" lastClr="000000"/>
                    </a:solidFill>
                  </a:rPr>
                  <a:t>COEfficient</a:t>
                </a:r>
                <a:r>
                  <a:rPr lang="en-IN" baseline="0">
                    <a:solidFill>
                      <a:sysClr val="windowText" lastClr="000000"/>
                    </a:solidFill>
                  </a:rPr>
                  <a:t> values</a:t>
                </a:r>
                <a:endParaRPr lang="en-IN">
                  <a:solidFill>
                    <a:sysClr val="windowText" lastClr="000000"/>
                  </a:solidFill>
                </a:endParaRPr>
              </a:p>
            </c:rich>
          </c:tx>
          <c:overlay val="0"/>
          <c:spPr>
            <a:solidFill>
              <a:srgbClr val="FFC000"/>
            </a:solid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771973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200">
                <a:solidFill>
                  <a:schemeClr val="bg1"/>
                </a:solidFill>
              </a:rPr>
              <a:t>10 Top level Manufacturers</a:t>
            </a:r>
            <a:r>
              <a:rPr lang="en-US" sz="1200" baseline="0">
                <a:solidFill>
                  <a:schemeClr val="bg1"/>
                </a:solidFill>
              </a:rPr>
              <a:t> with average MSRP</a:t>
            </a:r>
            <a:endParaRPr lang="en-US" sz="1200">
              <a:solidFill>
                <a:schemeClr val="bg1"/>
              </a:solidFill>
            </a:endParaRPr>
          </a:p>
        </c:rich>
      </c:tx>
      <c:overlay val="0"/>
      <c:spPr>
        <a:solidFill>
          <a:schemeClr val="tx1">
            <a:lumMod val="95000"/>
            <a:lumOff val="5000"/>
          </a:schemeClr>
        </a:solid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'Task 4'!$E$3</c:f>
              <c:strCache>
                <c:ptCount val="1"/>
                <c:pt idx="0">
                  <c:v>Average of MSRP</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'Task 4'!$D$4:$D$13</c:f>
              <c:strCache>
                <c:ptCount val="10"/>
                <c:pt idx="0">
                  <c:v>Maserati</c:v>
                </c:pt>
                <c:pt idx="1">
                  <c:v>Aston Martin</c:v>
                </c:pt>
                <c:pt idx="2">
                  <c:v>Spyker</c:v>
                </c:pt>
                <c:pt idx="3">
                  <c:v>Ferrari</c:v>
                </c:pt>
                <c:pt idx="4">
                  <c:v>McLaren</c:v>
                </c:pt>
                <c:pt idx="5">
                  <c:v>Bentley</c:v>
                </c:pt>
                <c:pt idx="6">
                  <c:v>Lamborghini</c:v>
                </c:pt>
                <c:pt idx="7">
                  <c:v>Rolls-Royce</c:v>
                </c:pt>
                <c:pt idx="8">
                  <c:v>Maybach</c:v>
                </c:pt>
                <c:pt idx="9">
                  <c:v>Bugatti</c:v>
                </c:pt>
              </c:strCache>
            </c:strRef>
          </c:cat>
          <c:val>
            <c:numRef>
              <c:f>'Task 4'!$E$4:$E$13</c:f>
              <c:numCache>
                <c:formatCode>_-[$$-409]* #,##0_ ;_-[$$-409]* \-#,##0\ ;_-[$$-409]* "-"??_ ;_-@_ </c:formatCode>
                <c:ptCount val="10"/>
                <c:pt idx="0">
                  <c:v>114207.70689655172</c:v>
                </c:pt>
                <c:pt idx="1">
                  <c:v>197910.37634408602</c:v>
                </c:pt>
                <c:pt idx="2">
                  <c:v>213323.33333333334</c:v>
                </c:pt>
                <c:pt idx="3">
                  <c:v>237383.82352941178</c:v>
                </c:pt>
                <c:pt idx="4">
                  <c:v>239805</c:v>
                </c:pt>
                <c:pt idx="5">
                  <c:v>247169.32432432432</c:v>
                </c:pt>
                <c:pt idx="6">
                  <c:v>331567.30769230769</c:v>
                </c:pt>
                <c:pt idx="7">
                  <c:v>351130.6451612903</c:v>
                </c:pt>
                <c:pt idx="8">
                  <c:v>546221.875</c:v>
                </c:pt>
                <c:pt idx="9">
                  <c:v>1757223.6666666667</c:v>
                </c:pt>
              </c:numCache>
            </c:numRef>
          </c:val>
          <c:extLst>
            <c:ext xmlns:c16="http://schemas.microsoft.com/office/drawing/2014/chart" uri="{C3380CC4-5D6E-409C-BE32-E72D297353CC}">
              <c16:uniqueId val="{00000000-3925-4B6C-BE46-6991A3EBDDB0}"/>
            </c:ext>
          </c:extLst>
        </c:ser>
        <c:dLbls>
          <c:showLegendKey val="0"/>
          <c:showVal val="1"/>
          <c:showCatName val="0"/>
          <c:showSerName val="0"/>
          <c:showPercent val="0"/>
          <c:showBubbleSize val="0"/>
        </c:dLbls>
        <c:gapWidth val="150"/>
        <c:shape val="box"/>
        <c:axId val="1928261679"/>
        <c:axId val="1928274575"/>
        <c:axId val="0"/>
      </c:bar3DChart>
      <c:catAx>
        <c:axId val="1928261679"/>
        <c:scaling>
          <c:orientation val="minMax"/>
        </c:scaling>
        <c:delete val="0"/>
        <c:axPos val="l"/>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solidFill>
                      <a:sysClr val="windowText" lastClr="000000"/>
                    </a:solidFill>
                  </a:rPr>
                  <a:t>Manufacturers</a:t>
                </a:r>
              </a:p>
            </c:rich>
          </c:tx>
          <c:overlay val="0"/>
          <c:spPr>
            <a:solidFill>
              <a:srgbClr val="FFFF00"/>
            </a:solid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crossAx val="1928274575"/>
        <c:crosses val="autoZero"/>
        <c:auto val="1"/>
        <c:lblAlgn val="ctr"/>
        <c:lblOffset val="100"/>
        <c:noMultiLvlLbl val="0"/>
      </c:catAx>
      <c:valAx>
        <c:axId val="1928274575"/>
        <c:scaling>
          <c:orientation val="minMax"/>
        </c:scaling>
        <c:delete val="0"/>
        <c:axPos val="b"/>
        <c:majorGridlines>
          <c:spPr>
            <a:ln w="9525" cap="flat" cmpd="sng" algn="ctr">
              <a:solidFill>
                <a:schemeClr val="dk1">
                  <a:lumMod val="50000"/>
                  <a:lumOff val="5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solidFill>
                      <a:sysClr val="windowText" lastClr="000000"/>
                    </a:solidFill>
                  </a:rPr>
                  <a:t>Price</a:t>
                </a:r>
              </a:p>
            </c:rich>
          </c:tx>
          <c:overlay val="0"/>
          <c:spPr>
            <a:solidFill>
              <a:srgbClr val="FFFF00"/>
            </a:solid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_-[$$-409]* #,##0_ ;_-[$$-409]* \-#,##0\ ;_-[$$-409]* &quot;-&quot;??_ ;_-@_ "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crossAx val="19282616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200" b="1" i="0" u="none" strike="noStrike" kern="1200" spc="100" baseline="0">
                <a:solidFill>
                  <a:schemeClr val="bg1"/>
                </a:solidFill>
                <a:effectLst>
                  <a:outerShdw blurRad="50800" dist="38100" dir="5400000" algn="t" rotWithShape="0">
                    <a:prstClr val="black">
                      <a:alpha val="40000"/>
                    </a:prstClr>
                  </a:outerShdw>
                </a:effectLst>
                <a:latin typeface="+mn-lt"/>
                <a:ea typeface="+mn-ea"/>
                <a:cs typeface="+mn-cs"/>
              </a:defRPr>
            </a:pPr>
            <a:r>
              <a:rPr lang="en-US" sz="1200" b="1" i="0" u="none" strike="noStrike" kern="1200" spc="100" baseline="0">
                <a:solidFill>
                  <a:schemeClr val="bg1"/>
                </a:solidFill>
                <a:effectLst>
                  <a:outerShdw blurRad="50800" dist="38100" dir="5400000" algn="t" rotWithShape="0">
                    <a:prstClr val="black">
                      <a:alpha val="40000"/>
                    </a:prstClr>
                  </a:outerShdw>
                </a:effectLst>
                <a:latin typeface="+mn-lt"/>
                <a:ea typeface="+mn-ea"/>
                <a:cs typeface="+mn-cs"/>
              </a:rPr>
              <a:t>10 Bottom level Manufacturers with average MSRP </a:t>
            </a:r>
          </a:p>
        </c:rich>
      </c:tx>
      <c:overlay val="0"/>
      <c:spPr>
        <a:solidFill>
          <a:schemeClr val="tx1">
            <a:lumMod val="95000"/>
            <a:lumOff val="5000"/>
          </a:schemeClr>
        </a:solidFill>
        <a:ln>
          <a:noFill/>
        </a:ln>
        <a:effectLst/>
      </c:spPr>
      <c:txPr>
        <a:bodyPr rot="0" spcFirstLastPara="1" vertOverflow="ellipsis" vert="horz" wrap="square" anchor="ctr" anchorCtr="1"/>
        <a:lstStyle/>
        <a:p>
          <a:pPr algn="ctr" rtl="0">
            <a:defRPr lang="en-US" sz="1200" b="1" i="0" u="none" strike="noStrike" kern="1200" spc="100" baseline="0">
              <a:solidFill>
                <a:schemeClr val="bg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'Task 4'!$E$17</c:f>
              <c:strCache>
                <c:ptCount val="1"/>
                <c:pt idx="0">
                  <c:v>Average of MSRP</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'Task 4'!$D$18:$D$27</c:f>
              <c:strCache>
                <c:ptCount val="10"/>
                <c:pt idx="0">
                  <c:v>Plymouth</c:v>
                </c:pt>
                <c:pt idx="1">
                  <c:v>Oldsmobile</c:v>
                </c:pt>
                <c:pt idx="2">
                  <c:v>Suzuki</c:v>
                </c:pt>
                <c:pt idx="3">
                  <c:v>Pontiac</c:v>
                </c:pt>
                <c:pt idx="4">
                  <c:v>Mazda</c:v>
                </c:pt>
                <c:pt idx="5">
                  <c:v>Scion</c:v>
                </c:pt>
                <c:pt idx="6">
                  <c:v>Mitsubishi</c:v>
                </c:pt>
                <c:pt idx="7">
                  <c:v>FIAT</c:v>
                </c:pt>
                <c:pt idx="8">
                  <c:v>Dodge</c:v>
                </c:pt>
                <c:pt idx="9">
                  <c:v>Hyundai</c:v>
                </c:pt>
              </c:strCache>
            </c:strRef>
          </c:cat>
          <c:val>
            <c:numRef>
              <c:f>'Task 4'!$E$18:$E$27</c:f>
              <c:numCache>
                <c:formatCode>_-[$$-409]* #,##0_ ;_-[$$-409]* \-#,##0\ ;_-[$$-409]* "-"??_ ;_-@_ </c:formatCode>
                <c:ptCount val="10"/>
                <c:pt idx="0">
                  <c:v>3122.9024390243903</c:v>
                </c:pt>
                <c:pt idx="1">
                  <c:v>11542.54</c:v>
                </c:pt>
                <c:pt idx="2">
                  <c:v>17900.956896551725</c:v>
                </c:pt>
                <c:pt idx="3">
                  <c:v>19321.548387096773</c:v>
                </c:pt>
                <c:pt idx="4">
                  <c:v>19719.057071960298</c:v>
                </c:pt>
                <c:pt idx="5">
                  <c:v>19932.5</c:v>
                </c:pt>
                <c:pt idx="6">
                  <c:v>21215.471428571429</c:v>
                </c:pt>
                <c:pt idx="7">
                  <c:v>22206.016949152541</c:v>
                </c:pt>
                <c:pt idx="8">
                  <c:v>22390.059105431308</c:v>
                </c:pt>
                <c:pt idx="9">
                  <c:v>24597.036303630364</c:v>
                </c:pt>
              </c:numCache>
            </c:numRef>
          </c:val>
          <c:extLst>
            <c:ext xmlns:c16="http://schemas.microsoft.com/office/drawing/2014/chart" uri="{C3380CC4-5D6E-409C-BE32-E72D297353CC}">
              <c16:uniqueId val="{00000000-4F64-42C9-86BF-1EA93527EA94}"/>
            </c:ext>
          </c:extLst>
        </c:ser>
        <c:dLbls>
          <c:showLegendKey val="0"/>
          <c:showVal val="1"/>
          <c:showCatName val="0"/>
          <c:showSerName val="0"/>
          <c:showPercent val="0"/>
          <c:showBubbleSize val="0"/>
        </c:dLbls>
        <c:gapWidth val="150"/>
        <c:shape val="box"/>
        <c:axId val="1928293711"/>
        <c:axId val="1928287055"/>
        <c:axId val="0"/>
      </c:bar3DChart>
      <c:catAx>
        <c:axId val="1928293711"/>
        <c:scaling>
          <c:orientation val="minMax"/>
        </c:scaling>
        <c:delete val="0"/>
        <c:axPos val="l"/>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solidFill>
                      <a:sysClr val="windowText" lastClr="000000"/>
                    </a:solidFill>
                  </a:rPr>
                  <a:t>Manufacturers</a:t>
                </a:r>
              </a:p>
            </c:rich>
          </c:tx>
          <c:overlay val="0"/>
          <c:spPr>
            <a:solidFill>
              <a:srgbClr val="FFFF00"/>
            </a:solid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crossAx val="1928287055"/>
        <c:crosses val="autoZero"/>
        <c:auto val="1"/>
        <c:lblAlgn val="ctr"/>
        <c:lblOffset val="100"/>
        <c:noMultiLvlLbl val="0"/>
      </c:catAx>
      <c:valAx>
        <c:axId val="1928287055"/>
        <c:scaling>
          <c:orientation val="minMax"/>
        </c:scaling>
        <c:delete val="0"/>
        <c:axPos val="b"/>
        <c:majorGridlines>
          <c:spPr>
            <a:ln w="9525" cap="flat" cmpd="sng" algn="ctr">
              <a:solidFill>
                <a:schemeClr val="dk1">
                  <a:lumMod val="50000"/>
                  <a:lumOff val="5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solidFill>
                      <a:sysClr val="windowText" lastClr="000000"/>
                    </a:solidFill>
                  </a:rPr>
                  <a:t>Price</a:t>
                </a:r>
              </a:p>
            </c:rich>
          </c:tx>
          <c:overlay val="0"/>
          <c:spPr>
            <a:solidFill>
              <a:srgbClr val="FFFF00"/>
            </a:solid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_-[$$-409]* #,##0_ ;_-[$$-409]* \-#,##0\ ;_-[$$-409]* &quot;-&quot;??_ ;_-@_ "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crossAx val="19282937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a:solidFill>
                  <a:sysClr val="windowText" lastClr="000000"/>
                </a:solidFill>
              </a:rPr>
              <a:t>Relationship between Fuel-efficiency and Engine cyliders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'Task 5'!$B$15</c:f>
              <c:strCache>
                <c:ptCount val="1"/>
                <c:pt idx="0">
                  <c:v>Average of highway MPG</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exp"/>
            <c:dispRSqr val="0"/>
            <c:dispEq val="0"/>
          </c:trendline>
          <c:xVal>
            <c:numRef>
              <c:f>'Task 5'!$A$16:$A$24</c:f>
              <c:numCache>
                <c:formatCode>General</c:formatCode>
                <c:ptCount val="9"/>
                <c:pt idx="0">
                  <c:v>0</c:v>
                </c:pt>
                <c:pt idx="1">
                  <c:v>3</c:v>
                </c:pt>
                <c:pt idx="2">
                  <c:v>4</c:v>
                </c:pt>
                <c:pt idx="3">
                  <c:v>5</c:v>
                </c:pt>
                <c:pt idx="4">
                  <c:v>6</c:v>
                </c:pt>
                <c:pt idx="5">
                  <c:v>8</c:v>
                </c:pt>
                <c:pt idx="6">
                  <c:v>10</c:v>
                </c:pt>
                <c:pt idx="7">
                  <c:v>12</c:v>
                </c:pt>
                <c:pt idx="8">
                  <c:v>16</c:v>
                </c:pt>
              </c:numCache>
            </c:numRef>
          </c:xVal>
          <c:yVal>
            <c:numRef>
              <c:f>'Task 5'!$B$16:$B$24</c:f>
              <c:numCache>
                <c:formatCode>0.00</c:formatCode>
                <c:ptCount val="9"/>
                <c:pt idx="0">
                  <c:v>103</c:v>
                </c:pt>
                <c:pt idx="1">
                  <c:v>38.666666666666664</c:v>
                </c:pt>
                <c:pt idx="2">
                  <c:v>31.501370440649378</c:v>
                </c:pt>
                <c:pt idx="3">
                  <c:v>26.657777777777778</c:v>
                </c:pt>
                <c:pt idx="4">
                  <c:v>23.879642058165548</c:v>
                </c:pt>
                <c:pt idx="5">
                  <c:v>20.082717872968981</c:v>
                </c:pt>
                <c:pt idx="6">
                  <c:v>20.014705882352942</c:v>
                </c:pt>
                <c:pt idx="7">
                  <c:v>17.737991266375545</c:v>
                </c:pt>
                <c:pt idx="8">
                  <c:v>14</c:v>
                </c:pt>
              </c:numCache>
            </c:numRef>
          </c:yVal>
          <c:smooth val="0"/>
          <c:extLst>
            <c:ext xmlns:c16="http://schemas.microsoft.com/office/drawing/2014/chart" uri="{C3380CC4-5D6E-409C-BE32-E72D297353CC}">
              <c16:uniqueId val="{00000001-9C7B-43A0-B847-20DC33F8C5F8}"/>
            </c:ext>
          </c:extLst>
        </c:ser>
        <c:dLbls>
          <c:showLegendKey val="0"/>
          <c:showVal val="0"/>
          <c:showCatName val="0"/>
          <c:showSerName val="0"/>
          <c:showPercent val="0"/>
          <c:showBubbleSize val="0"/>
        </c:dLbls>
        <c:axId val="1921454416"/>
        <c:axId val="1921455248"/>
      </c:scatterChart>
      <c:valAx>
        <c:axId val="192145441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solidFill>
                      <a:sysClr val="windowText" lastClr="000000"/>
                    </a:solidFill>
                  </a:rPr>
                  <a:t>Engine Cylinders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921455248"/>
        <c:crosses val="autoZero"/>
        <c:crossBetween val="midCat"/>
      </c:valAx>
      <c:valAx>
        <c:axId val="19214552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solidFill>
                      <a:sysClr val="windowText" lastClr="000000"/>
                    </a:solidFill>
                  </a:rPr>
                  <a:t>Highway MPG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921454416"/>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a:innerShdw blurRad="114300">
        <a:prstClr val="black"/>
      </a:innerShdw>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[Projectfile.xlsx]Dash 1!PivotTable5</c:name>
    <c:fmtId val="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400" b="1" i="0" u="none" strike="noStrike" baseline="0">
                <a:solidFill>
                  <a:schemeClr val="bg1"/>
                </a:solidFill>
                <a:effectLst>
                  <a:outerShdw blurRad="50800" dist="38100" dir="5400000" algn="t" rotWithShape="0">
                    <a:prstClr val="black">
                      <a:alpha val="40000"/>
                    </a:prstClr>
                  </a:outerShdw>
                </a:effectLst>
                <a:latin typeface="Algerian" panose="04020705040A02060702" pitchFamily="82" charset="0"/>
              </a:rPr>
              <a:t>Distribution of car prices by brand and body style</a:t>
            </a:r>
            <a:endParaRPr lang="en-IN" sz="1400" b="1">
              <a:solidFill>
                <a:schemeClr val="bg1"/>
              </a:solidFill>
              <a:latin typeface="Algerian" panose="04020705040A02060702" pitchFamily="82" charset="0"/>
            </a:endParaRPr>
          </a:p>
        </c:rich>
      </c:tx>
      <c:overlay val="0"/>
      <c:spPr>
        <a:solidFill>
          <a:schemeClr val="tx1">
            <a:lumMod val="95000"/>
            <a:lumOff val="5000"/>
          </a:schemeClr>
        </a:solid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'Dash 1'!$B$3:$B$4</c:f>
              <c:strCache>
                <c:ptCount val="1"/>
                <c:pt idx="0">
                  <c:v>2dr Hatchback</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 1'!$A$5:$A$51</c:f>
              <c:strCache>
                <c:ptCount val="47"/>
                <c:pt idx="0">
                  <c:v>Chevrolet</c:v>
                </c:pt>
                <c:pt idx="1">
                  <c:v>Mercedes-Benz</c:v>
                </c:pt>
                <c:pt idx="2">
                  <c:v>Ford</c:v>
                </c:pt>
                <c:pt idx="3">
                  <c:v>Volkswagen</c:v>
                </c:pt>
                <c:pt idx="4">
                  <c:v>Cadillac</c:v>
                </c:pt>
                <c:pt idx="5">
                  <c:v>Toyota</c:v>
                </c:pt>
                <c:pt idx="6">
                  <c:v>BMW</c:v>
                </c:pt>
                <c:pt idx="7">
                  <c:v>Aston Martin</c:v>
                </c:pt>
                <c:pt idx="8">
                  <c:v>Bentley</c:v>
                </c:pt>
                <c:pt idx="9">
                  <c:v>Audi</c:v>
                </c:pt>
                <c:pt idx="10">
                  <c:v>Lamborghini</c:v>
                </c:pt>
                <c:pt idx="11">
                  <c:v>Ferrari</c:v>
                </c:pt>
                <c:pt idx="12">
                  <c:v>GMC</c:v>
                </c:pt>
                <c:pt idx="13">
                  <c:v>Nissan</c:v>
                </c:pt>
                <c:pt idx="14">
                  <c:v>Dodge</c:v>
                </c:pt>
                <c:pt idx="15">
                  <c:v>Infiniti</c:v>
                </c:pt>
                <c:pt idx="16">
                  <c:v>Porsche</c:v>
                </c:pt>
                <c:pt idx="17">
                  <c:v>Honda</c:v>
                </c:pt>
                <c:pt idx="18">
                  <c:v>Rolls-Royce</c:v>
                </c:pt>
                <c:pt idx="19">
                  <c:v>Land Rover</c:v>
                </c:pt>
                <c:pt idx="20">
                  <c:v>Lexus</c:v>
                </c:pt>
                <c:pt idx="21">
                  <c:v>Acura</c:v>
                </c:pt>
                <c:pt idx="22">
                  <c:v>Maybach</c:v>
                </c:pt>
                <c:pt idx="23">
                  <c:v>Volvo</c:v>
                </c:pt>
                <c:pt idx="24">
                  <c:v>Mazda</c:v>
                </c:pt>
                <c:pt idx="25">
                  <c:v>Hyundai</c:v>
                </c:pt>
                <c:pt idx="26">
                  <c:v>Lincoln</c:v>
                </c:pt>
                <c:pt idx="27">
                  <c:v>Maserati</c:v>
                </c:pt>
                <c:pt idx="28">
                  <c:v>Subaru</c:v>
                </c:pt>
                <c:pt idx="29">
                  <c:v>Suzuki</c:v>
                </c:pt>
                <c:pt idx="30">
                  <c:v>Kia</c:v>
                </c:pt>
                <c:pt idx="31">
                  <c:v>Buick</c:v>
                </c:pt>
                <c:pt idx="32">
                  <c:v>Bugatti</c:v>
                </c:pt>
                <c:pt idx="33">
                  <c:v>Chrysler</c:v>
                </c:pt>
                <c:pt idx="34">
                  <c:v>Mitsubishi</c:v>
                </c:pt>
                <c:pt idx="35">
                  <c:v>Pontiac</c:v>
                </c:pt>
                <c:pt idx="36">
                  <c:v>Saab</c:v>
                </c:pt>
                <c:pt idx="37">
                  <c:v>Lotus</c:v>
                </c:pt>
                <c:pt idx="38">
                  <c:v>Oldsmobile</c:v>
                </c:pt>
                <c:pt idx="39">
                  <c:v>FIAT</c:v>
                </c:pt>
                <c:pt idx="40">
                  <c:v>McLaren</c:v>
                </c:pt>
                <c:pt idx="41">
                  <c:v>Scion</c:v>
                </c:pt>
                <c:pt idx="42">
                  <c:v>Spyker</c:v>
                </c:pt>
                <c:pt idx="43">
                  <c:v>HUMMER</c:v>
                </c:pt>
                <c:pt idx="44">
                  <c:v>Alfa Romeo</c:v>
                </c:pt>
                <c:pt idx="45">
                  <c:v>Plymouth</c:v>
                </c:pt>
                <c:pt idx="46">
                  <c:v>Genesis</c:v>
                </c:pt>
              </c:strCache>
            </c:strRef>
          </c:cat>
          <c:val>
            <c:numRef>
              <c:f>'Dash 1'!$B$5:$B$51</c:f>
              <c:numCache>
                <c:formatCode>General</c:formatCode>
                <c:ptCount val="47"/>
                <c:pt idx="0" formatCode="_-[$$-409]* #,##0_ ;_-[$$-409]* \-#,##0\ ;_-[$$-409]* &quot;-&quot;??_ ;_-@_ ">
                  <c:v>8000</c:v>
                </c:pt>
                <c:pt idx="2" formatCode="_-[$$-409]* #,##0_ ;_-[$$-409]* \-#,##0\ ;_-[$$-409]* &quot;-&quot;??_ ;_-@_ ">
                  <c:v>36000</c:v>
                </c:pt>
                <c:pt idx="3" formatCode="_-[$$-409]* #,##0_ ;_-[$$-409]* \-#,##0\ ;_-[$$-409]* &quot;-&quot;??_ ;_-@_ ">
                  <c:v>4171275</c:v>
                </c:pt>
                <c:pt idx="5" formatCode="_-[$$-409]* #,##0_ ;_-[$$-409]* \-#,##0\ ;_-[$$-409]* &quot;-&quot;??_ ;_-@_ ">
                  <c:v>473750</c:v>
                </c:pt>
                <c:pt idx="6" formatCode="_-[$$-409]* #,##0_ ;_-[$$-409]* \-#,##0\ ;_-[$$-409]* &quot;-&quot;??_ ;_-@_ ">
                  <c:v>80097</c:v>
                </c:pt>
                <c:pt idx="9" formatCode="_-[$$-409]* #,##0_ ;_-[$$-409]* \-#,##0\ ;_-[$$-409]* &quot;-&quot;??_ ;_-@_ ">
                  <c:v>4000</c:v>
                </c:pt>
                <c:pt idx="13" formatCode="_-[$$-409]* #,##0_ ;_-[$$-409]* \-#,##0\ ;_-[$$-409]* &quot;-&quot;??_ ;_-@_ ">
                  <c:v>14683</c:v>
                </c:pt>
                <c:pt idx="14" formatCode="_-[$$-409]* #,##0_ ;_-[$$-409]* \-#,##0\ ;_-[$$-409]* &quot;-&quot;??_ ;_-@_ ">
                  <c:v>48000</c:v>
                </c:pt>
                <c:pt idx="16" formatCode="_-[$$-409]* #,##0_ ;_-[$$-409]* \-#,##0\ ;_-[$$-409]* &quot;-&quot;??_ ;_-@_ ">
                  <c:v>28827</c:v>
                </c:pt>
                <c:pt idx="17" formatCode="_-[$$-409]* #,##0_ ;_-[$$-409]* \-#,##0\ ;_-[$$-409]* &quot;-&quot;??_ ;_-@_ ">
                  <c:v>413200</c:v>
                </c:pt>
                <c:pt idx="21" formatCode="_-[$$-409]* #,##0_ ;_-[$$-409]* \-#,##0\ ;_-[$$-409]* &quot;-&quot;??_ ;_-@_ ">
                  <c:v>480917</c:v>
                </c:pt>
                <c:pt idx="23" formatCode="_-[$$-409]* #,##0_ ;_-[$$-409]* \-#,##0\ ;_-[$$-409]* &quot;-&quot;??_ ;_-@_ ">
                  <c:v>157550</c:v>
                </c:pt>
                <c:pt idx="24" formatCode="_-[$$-409]* #,##0_ ;_-[$$-409]* \-#,##0\ ;_-[$$-409]* &quot;-&quot;??_ ;_-@_ ">
                  <c:v>22000</c:v>
                </c:pt>
                <c:pt idx="25" formatCode="_-[$$-409]* #,##0_ ;_-[$$-409]* \-#,##0\ ;_-[$$-409]* &quot;-&quot;??_ ;_-@_ ">
                  <c:v>1038050</c:v>
                </c:pt>
                <c:pt idx="28" formatCode="_-[$$-409]* #,##0_ ;_-[$$-409]* \-#,##0\ ;_-[$$-409]* &quot;-&quot;??_ ;_-@_ ">
                  <c:v>12000</c:v>
                </c:pt>
                <c:pt idx="29" formatCode="_-[$$-409]* #,##0_ ;_-[$$-409]* \-#,##0\ ;_-[$$-409]* &quot;-&quot;??_ ;_-@_ ">
                  <c:v>46496</c:v>
                </c:pt>
                <c:pt idx="33" formatCode="_-[$$-409]* #,##0_ ;_-[$$-409]* \-#,##0\ ;_-[$$-409]* &quot;-&quot;??_ ;_-@_ ">
                  <c:v>98805</c:v>
                </c:pt>
                <c:pt idx="34" formatCode="_-[$$-409]* #,##0_ ;_-[$$-409]* \-#,##0\ ;_-[$$-409]* &quot;-&quot;??_ ;_-@_ ">
                  <c:v>394868</c:v>
                </c:pt>
                <c:pt idx="35" formatCode="_-[$$-409]* #,##0_ ;_-[$$-409]* \-#,##0\ ;_-[$$-409]* &quot;-&quot;??_ ;_-@_ ">
                  <c:v>163505</c:v>
                </c:pt>
                <c:pt idx="36" formatCode="_-[$$-409]* #,##0_ ;_-[$$-409]* \-#,##0\ ;_-[$$-409]* &quot;-&quot;??_ ;_-@_ ">
                  <c:v>14000</c:v>
                </c:pt>
                <c:pt idx="39" formatCode="_-[$$-409]* #,##0_ ;_-[$$-409]* \-#,##0\ ;_-[$$-409]* &quot;-&quot;??_ ;_-@_ ">
                  <c:v>325315</c:v>
                </c:pt>
                <c:pt idx="41" formatCode="_-[$$-409]* #,##0_ ;_-[$$-409]* \-#,##0\ ;_-[$$-409]* &quot;-&quot;??_ ;_-@_ ">
                  <c:v>366325</c:v>
                </c:pt>
                <c:pt idx="45" formatCode="_-[$$-409]* #,##0_ ;_-[$$-409]* \-#,##0\ ;_-[$$-409]* &quot;-&quot;??_ ;_-@_ ">
                  <c:v>42000</c:v>
                </c:pt>
              </c:numCache>
            </c:numRef>
          </c:val>
          <c:extLst>
            <c:ext xmlns:c16="http://schemas.microsoft.com/office/drawing/2014/chart" uri="{C3380CC4-5D6E-409C-BE32-E72D297353CC}">
              <c16:uniqueId val="{00000000-0189-4BFF-A537-991771F792CC}"/>
            </c:ext>
          </c:extLst>
        </c:ser>
        <c:ser>
          <c:idx val="1"/>
          <c:order val="1"/>
          <c:tx>
            <c:strRef>
              <c:f>'Dash 1'!$C$3:$C$4</c:f>
              <c:strCache>
                <c:ptCount val="1"/>
                <c:pt idx="0">
                  <c:v>2dr SUV</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 1'!$A$5:$A$51</c:f>
              <c:strCache>
                <c:ptCount val="47"/>
                <c:pt idx="0">
                  <c:v>Chevrolet</c:v>
                </c:pt>
                <c:pt idx="1">
                  <c:v>Mercedes-Benz</c:v>
                </c:pt>
                <c:pt idx="2">
                  <c:v>Ford</c:v>
                </c:pt>
                <c:pt idx="3">
                  <c:v>Volkswagen</c:v>
                </c:pt>
                <c:pt idx="4">
                  <c:v>Cadillac</c:v>
                </c:pt>
                <c:pt idx="5">
                  <c:v>Toyota</c:v>
                </c:pt>
                <c:pt idx="6">
                  <c:v>BMW</c:v>
                </c:pt>
                <c:pt idx="7">
                  <c:v>Aston Martin</c:v>
                </c:pt>
                <c:pt idx="8">
                  <c:v>Bentley</c:v>
                </c:pt>
                <c:pt idx="9">
                  <c:v>Audi</c:v>
                </c:pt>
                <c:pt idx="10">
                  <c:v>Lamborghini</c:v>
                </c:pt>
                <c:pt idx="11">
                  <c:v>Ferrari</c:v>
                </c:pt>
                <c:pt idx="12">
                  <c:v>GMC</c:v>
                </c:pt>
                <c:pt idx="13">
                  <c:v>Nissan</c:v>
                </c:pt>
                <c:pt idx="14">
                  <c:v>Dodge</c:v>
                </c:pt>
                <c:pt idx="15">
                  <c:v>Infiniti</c:v>
                </c:pt>
                <c:pt idx="16">
                  <c:v>Porsche</c:v>
                </c:pt>
                <c:pt idx="17">
                  <c:v>Honda</c:v>
                </c:pt>
                <c:pt idx="18">
                  <c:v>Rolls-Royce</c:v>
                </c:pt>
                <c:pt idx="19">
                  <c:v>Land Rover</c:v>
                </c:pt>
                <c:pt idx="20">
                  <c:v>Lexus</c:v>
                </c:pt>
                <c:pt idx="21">
                  <c:v>Acura</c:v>
                </c:pt>
                <c:pt idx="22">
                  <c:v>Maybach</c:v>
                </c:pt>
                <c:pt idx="23">
                  <c:v>Volvo</c:v>
                </c:pt>
                <c:pt idx="24">
                  <c:v>Mazda</c:v>
                </c:pt>
                <c:pt idx="25">
                  <c:v>Hyundai</c:v>
                </c:pt>
                <c:pt idx="26">
                  <c:v>Lincoln</c:v>
                </c:pt>
                <c:pt idx="27">
                  <c:v>Maserati</c:v>
                </c:pt>
                <c:pt idx="28">
                  <c:v>Subaru</c:v>
                </c:pt>
                <c:pt idx="29">
                  <c:v>Suzuki</c:v>
                </c:pt>
                <c:pt idx="30">
                  <c:v>Kia</c:v>
                </c:pt>
                <c:pt idx="31">
                  <c:v>Buick</c:v>
                </c:pt>
                <c:pt idx="32">
                  <c:v>Bugatti</c:v>
                </c:pt>
                <c:pt idx="33">
                  <c:v>Chrysler</c:v>
                </c:pt>
                <c:pt idx="34">
                  <c:v>Mitsubishi</c:v>
                </c:pt>
                <c:pt idx="35">
                  <c:v>Pontiac</c:v>
                </c:pt>
                <c:pt idx="36">
                  <c:v>Saab</c:v>
                </c:pt>
                <c:pt idx="37">
                  <c:v>Lotus</c:v>
                </c:pt>
                <c:pt idx="38">
                  <c:v>Oldsmobile</c:v>
                </c:pt>
                <c:pt idx="39">
                  <c:v>FIAT</c:v>
                </c:pt>
                <c:pt idx="40">
                  <c:v>McLaren</c:v>
                </c:pt>
                <c:pt idx="41">
                  <c:v>Scion</c:v>
                </c:pt>
                <c:pt idx="42">
                  <c:v>Spyker</c:v>
                </c:pt>
                <c:pt idx="43">
                  <c:v>HUMMER</c:v>
                </c:pt>
                <c:pt idx="44">
                  <c:v>Alfa Romeo</c:v>
                </c:pt>
                <c:pt idx="45">
                  <c:v>Plymouth</c:v>
                </c:pt>
                <c:pt idx="46">
                  <c:v>Genesis</c:v>
                </c:pt>
              </c:strCache>
            </c:strRef>
          </c:cat>
          <c:val>
            <c:numRef>
              <c:f>'Dash 1'!$C$5:$C$51</c:f>
              <c:numCache>
                <c:formatCode>General</c:formatCode>
                <c:ptCount val="47"/>
                <c:pt idx="0" formatCode="_-[$$-409]* #,##0_ ;_-[$$-409]* \-#,##0\ ;_-[$$-409]* &quot;-&quot;??_ ;_-@_ ">
                  <c:v>213310</c:v>
                </c:pt>
                <c:pt idx="2" formatCode="_-[$$-409]* #,##0_ ;_-[$$-409]* \-#,##0\ ;_-[$$-409]* &quot;-&quot;??_ ;_-@_ ">
                  <c:v>479873</c:v>
                </c:pt>
                <c:pt idx="12" formatCode="_-[$$-409]* #,##0_ ;_-[$$-409]* \-#,##0\ ;_-[$$-409]* &quot;-&quot;??_ ;_-@_ ">
                  <c:v>144319</c:v>
                </c:pt>
                <c:pt idx="14" formatCode="_-[$$-409]* #,##0_ ;_-[$$-409]* \-#,##0\ ;_-[$$-409]* &quot;-&quot;??_ ;_-@_ ">
                  <c:v>44000</c:v>
                </c:pt>
                <c:pt idx="19" formatCode="_-[$$-409]* #,##0_ ;_-[$$-409]* \-#,##0\ ;_-[$$-409]* &quot;-&quot;??_ ;_-@_ ">
                  <c:v>476394</c:v>
                </c:pt>
                <c:pt idx="24" formatCode="_-[$$-409]* #,##0_ ;_-[$$-409]* \-#,##0\ ;_-[$$-409]* &quot;-&quot;??_ ;_-@_ ">
                  <c:v>24000</c:v>
                </c:pt>
                <c:pt idx="29" formatCode="_-[$$-409]* #,##0_ ;_-[$$-409]* \-#,##0\ ;_-[$$-409]* &quot;-&quot;??_ ;_-@_ ">
                  <c:v>14000</c:v>
                </c:pt>
              </c:numCache>
            </c:numRef>
          </c:val>
          <c:extLst>
            <c:ext xmlns:c16="http://schemas.microsoft.com/office/drawing/2014/chart" uri="{C3380CC4-5D6E-409C-BE32-E72D297353CC}">
              <c16:uniqueId val="{00000001-0189-4BFF-A537-991771F792CC}"/>
            </c:ext>
          </c:extLst>
        </c:ser>
        <c:ser>
          <c:idx val="2"/>
          <c:order val="2"/>
          <c:tx>
            <c:strRef>
              <c:f>'Dash 1'!$D$3:$D$4</c:f>
              <c:strCache>
                <c:ptCount val="1"/>
                <c:pt idx="0">
                  <c:v>4dr Hatchback</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 1'!$A$5:$A$51</c:f>
              <c:strCache>
                <c:ptCount val="47"/>
                <c:pt idx="0">
                  <c:v>Chevrolet</c:v>
                </c:pt>
                <c:pt idx="1">
                  <c:v>Mercedes-Benz</c:v>
                </c:pt>
                <c:pt idx="2">
                  <c:v>Ford</c:v>
                </c:pt>
                <c:pt idx="3">
                  <c:v>Volkswagen</c:v>
                </c:pt>
                <c:pt idx="4">
                  <c:v>Cadillac</c:v>
                </c:pt>
                <c:pt idx="5">
                  <c:v>Toyota</c:v>
                </c:pt>
                <c:pt idx="6">
                  <c:v>BMW</c:v>
                </c:pt>
                <c:pt idx="7">
                  <c:v>Aston Martin</c:v>
                </c:pt>
                <c:pt idx="8">
                  <c:v>Bentley</c:v>
                </c:pt>
                <c:pt idx="9">
                  <c:v>Audi</c:v>
                </c:pt>
                <c:pt idx="10">
                  <c:v>Lamborghini</c:v>
                </c:pt>
                <c:pt idx="11">
                  <c:v>Ferrari</c:v>
                </c:pt>
                <c:pt idx="12">
                  <c:v>GMC</c:v>
                </c:pt>
                <c:pt idx="13">
                  <c:v>Nissan</c:v>
                </c:pt>
                <c:pt idx="14">
                  <c:v>Dodge</c:v>
                </c:pt>
                <c:pt idx="15">
                  <c:v>Infiniti</c:v>
                </c:pt>
                <c:pt idx="16">
                  <c:v>Porsche</c:v>
                </c:pt>
                <c:pt idx="17">
                  <c:v>Honda</c:v>
                </c:pt>
                <c:pt idx="18">
                  <c:v>Rolls-Royce</c:v>
                </c:pt>
                <c:pt idx="19">
                  <c:v>Land Rover</c:v>
                </c:pt>
                <c:pt idx="20">
                  <c:v>Lexus</c:v>
                </c:pt>
                <c:pt idx="21">
                  <c:v>Acura</c:v>
                </c:pt>
                <c:pt idx="22">
                  <c:v>Maybach</c:v>
                </c:pt>
                <c:pt idx="23">
                  <c:v>Volvo</c:v>
                </c:pt>
                <c:pt idx="24">
                  <c:v>Mazda</c:v>
                </c:pt>
                <c:pt idx="25">
                  <c:v>Hyundai</c:v>
                </c:pt>
                <c:pt idx="26">
                  <c:v>Lincoln</c:v>
                </c:pt>
                <c:pt idx="27">
                  <c:v>Maserati</c:v>
                </c:pt>
                <c:pt idx="28">
                  <c:v>Subaru</c:v>
                </c:pt>
                <c:pt idx="29">
                  <c:v>Suzuki</c:v>
                </c:pt>
                <c:pt idx="30">
                  <c:v>Kia</c:v>
                </c:pt>
                <c:pt idx="31">
                  <c:v>Buick</c:v>
                </c:pt>
                <c:pt idx="32">
                  <c:v>Bugatti</c:v>
                </c:pt>
                <c:pt idx="33">
                  <c:v>Chrysler</c:v>
                </c:pt>
                <c:pt idx="34">
                  <c:v>Mitsubishi</c:v>
                </c:pt>
                <c:pt idx="35">
                  <c:v>Pontiac</c:v>
                </c:pt>
                <c:pt idx="36">
                  <c:v>Saab</c:v>
                </c:pt>
                <c:pt idx="37">
                  <c:v>Lotus</c:v>
                </c:pt>
                <c:pt idx="38">
                  <c:v>Oldsmobile</c:v>
                </c:pt>
                <c:pt idx="39">
                  <c:v>FIAT</c:v>
                </c:pt>
                <c:pt idx="40">
                  <c:v>McLaren</c:v>
                </c:pt>
                <c:pt idx="41">
                  <c:v>Scion</c:v>
                </c:pt>
                <c:pt idx="42">
                  <c:v>Spyker</c:v>
                </c:pt>
                <c:pt idx="43">
                  <c:v>HUMMER</c:v>
                </c:pt>
                <c:pt idx="44">
                  <c:v>Alfa Romeo</c:v>
                </c:pt>
                <c:pt idx="45">
                  <c:v>Plymouth</c:v>
                </c:pt>
                <c:pt idx="46">
                  <c:v>Genesis</c:v>
                </c:pt>
              </c:strCache>
            </c:strRef>
          </c:cat>
          <c:val>
            <c:numRef>
              <c:f>'Dash 1'!$D$5:$D$51</c:f>
              <c:numCache>
                <c:formatCode>_-[$$-409]* #,##0_ ;_-[$$-409]* \-#,##0\ ;_-[$$-409]* "-"??_ ;_-@_ </c:formatCode>
                <c:ptCount val="47"/>
                <c:pt idx="0">
                  <c:v>1209735</c:v>
                </c:pt>
                <c:pt idx="1">
                  <c:v>122800</c:v>
                </c:pt>
                <c:pt idx="2">
                  <c:v>480155</c:v>
                </c:pt>
                <c:pt idx="3">
                  <c:v>3222275</c:v>
                </c:pt>
                <c:pt idx="5">
                  <c:v>1397750</c:v>
                </c:pt>
                <c:pt idx="6">
                  <c:v>1144950</c:v>
                </c:pt>
                <c:pt idx="13">
                  <c:v>1023090</c:v>
                </c:pt>
                <c:pt idx="14">
                  <c:v>18000</c:v>
                </c:pt>
                <c:pt idx="17">
                  <c:v>2015270</c:v>
                </c:pt>
                <c:pt idx="20">
                  <c:v>94700</c:v>
                </c:pt>
                <c:pt idx="21">
                  <c:v>357440</c:v>
                </c:pt>
                <c:pt idx="24">
                  <c:v>853180</c:v>
                </c:pt>
                <c:pt idx="25">
                  <c:v>528880</c:v>
                </c:pt>
                <c:pt idx="28">
                  <c:v>678060</c:v>
                </c:pt>
                <c:pt idx="29">
                  <c:v>584387</c:v>
                </c:pt>
                <c:pt idx="30">
                  <c:v>406960</c:v>
                </c:pt>
                <c:pt idx="34">
                  <c:v>338850</c:v>
                </c:pt>
                <c:pt idx="35">
                  <c:v>162975</c:v>
                </c:pt>
                <c:pt idx="36">
                  <c:v>36586</c:v>
                </c:pt>
                <c:pt idx="41">
                  <c:v>282470</c:v>
                </c:pt>
                <c:pt idx="45">
                  <c:v>16000</c:v>
                </c:pt>
              </c:numCache>
            </c:numRef>
          </c:val>
          <c:extLst>
            <c:ext xmlns:c16="http://schemas.microsoft.com/office/drawing/2014/chart" uri="{C3380CC4-5D6E-409C-BE32-E72D297353CC}">
              <c16:uniqueId val="{00000002-0189-4BFF-A537-991771F792CC}"/>
            </c:ext>
          </c:extLst>
        </c:ser>
        <c:ser>
          <c:idx val="3"/>
          <c:order val="3"/>
          <c:tx>
            <c:strRef>
              <c:f>'Dash 1'!$E$3:$E$4</c:f>
              <c:strCache>
                <c:ptCount val="1"/>
                <c:pt idx="0">
                  <c:v>4dr SUV</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 1'!$A$5:$A$51</c:f>
              <c:strCache>
                <c:ptCount val="47"/>
                <c:pt idx="0">
                  <c:v>Chevrolet</c:v>
                </c:pt>
                <c:pt idx="1">
                  <c:v>Mercedes-Benz</c:v>
                </c:pt>
                <c:pt idx="2">
                  <c:v>Ford</c:v>
                </c:pt>
                <c:pt idx="3">
                  <c:v>Volkswagen</c:v>
                </c:pt>
                <c:pt idx="4">
                  <c:v>Cadillac</c:v>
                </c:pt>
                <c:pt idx="5">
                  <c:v>Toyota</c:v>
                </c:pt>
                <c:pt idx="6">
                  <c:v>BMW</c:v>
                </c:pt>
                <c:pt idx="7">
                  <c:v>Aston Martin</c:v>
                </c:pt>
                <c:pt idx="8">
                  <c:v>Bentley</c:v>
                </c:pt>
                <c:pt idx="9">
                  <c:v>Audi</c:v>
                </c:pt>
                <c:pt idx="10">
                  <c:v>Lamborghini</c:v>
                </c:pt>
                <c:pt idx="11">
                  <c:v>Ferrari</c:v>
                </c:pt>
                <c:pt idx="12">
                  <c:v>GMC</c:v>
                </c:pt>
                <c:pt idx="13">
                  <c:v>Nissan</c:v>
                </c:pt>
                <c:pt idx="14">
                  <c:v>Dodge</c:v>
                </c:pt>
                <c:pt idx="15">
                  <c:v>Infiniti</c:v>
                </c:pt>
                <c:pt idx="16">
                  <c:v>Porsche</c:v>
                </c:pt>
                <c:pt idx="17">
                  <c:v>Honda</c:v>
                </c:pt>
                <c:pt idx="18">
                  <c:v>Rolls-Royce</c:v>
                </c:pt>
                <c:pt idx="19">
                  <c:v>Land Rover</c:v>
                </c:pt>
                <c:pt idx="20">
                  <c:v>Lexus</c:v>
                </c:pt>
                <c:pt idx="21">
                  <c:v>Acura</c:v>
                </c:pt>
                <c:pt idx="22">
                  <c:v>Maybach</c:v>
                </c:pt>
                <c:pt idx="23">
                  <c:v>Volvo</c:v>
                </c:pt>
                <c:pt idx="24">
                  <c:v>Mazda</c:v>
                </c:pt>
                <c:pt idx="25">
                  <c:v>Hyundai</c:v>
                </c:pt>
                <c:pt idx="26">
                  <c:v>Lincoln</c:v>
                </c:pt>
                <c:pt idx="27">
                  <c:v>Maserati</c:v>
                </c:pt>
                <c:pt idx="28">
                  <c:v>Subaru</c:v>
                </c:pt>
                <c:pt idx="29">
                  <c:v>Suzuki</c:v>
                </c:pt>
                <c:pt idx="30">
                  <c:v>Kia</c:v>
                </c:pt>
                <c:pt idx="31">
                  <c:v>Buick</c:v>
                </c:pt>
                <c:pt idx="32">
                  <c:v>Bugatti</c:v>
                </c:pt>
                <c:pt idx="33">
                  <c:v>Chrysler</c:v>
                </c:pt>
                <c:pt idx="34">
                  <c:v>Mitsubishi</c:v>
                </c:pt>
                <c:pt idx="35">
                  <c:v>Pontiac</c:v>
                </c:pt>
                <c:pt idx="36">
                  <c:v>Saab</c:v>
                </c:pt>
                <c:pt idx="37">
                  <c:v>Lotus</c:v>
                </c:pt>
                <c:pt idx="38">
                  <c:v>Oldsmobile</c:v>
                </c:pt>
                <c:pt idx="39">
                  <c:v>FIAT</c:v>
                </c:pt>
                <c:pt idx="40">
                  <c:v>McLaren</c:v>
                </c:pt>
                <c:pt idx="41">
                  <c:v>Scion</c:v>
                </c:pt>
                <c:pt idx="42">
                  <c:v>Spyker</c:v>
                </c:pt>
                <c:pt idx="43">
                  <c:v>HUMMER</c:v>
                </c:pt>
                <c:pt idx="44">
                  <c:v>Alfa Romeo</c:v>
                </c:pt>
                <c:pt idx="45">
                  <c:v>Plymouth</c:v>
                </c:pt>
                <c:pt idx="46">
                  <c:v>Genesis</c:v>
                </c:pt>
              </c:strCache>
            </c:strRef>
          </c:cat>
          <c:val>
            <c:numRef>
              <c:f>'Dash 1'!$E$5:$E$51</c:f>
              <c:numCache>
                <c:formatCode>_-[$$-409]* #,##0_ ;_-[$$-409]* \-#,##0\ ;_-[$$-409]* "-"??_ ;_-@_ </c:formatCode>
                <c:ptCount val="47"/>
                <c:pt idx="0">
                  <c:v>6569568</c:v>
                </c:pt>
                <c:pt idx="1">
                  <c:v>4924810</c:v>
                </c:pt>
                <c:pt idx="2">
                  <c:v>4370871</c:v>
                </c:pt>
                <c:pt idx="3">
                  <c:v>2084955</c:v>
                </c:pt>
                <c:pt idx="4">
                  <c:v>7182555</c:v>
                </c:pt>
                <c:pt idx="5">
                  <c:v>4957050</c:v>
                </c:pt>
                <c:pt idx="6">
                  <c:v>3160950</c:v>
                </c:pt>
                <c:pt idx="9">
                  <c:v>2674900</c:v>
                </c:pt>
                <c:pt idx="12">
                  <c:v>6641919</c:v>
                </c:pt>
                <c:pt idx="13">
                  <c:v>4149630</c:v>
                </c:pt>
                <c:pt idx="14">
                  <c:v>2572405</c:v>
                </c:pt>
                <c:pt idx="15">
                  <c:v>4340200</c:v>
                </c:pt>
                <c:pt idx="16">
                  <c:v>1815200</c:v>
                </c:pt>
                <c:pt idx="17">
                  <c:v>3953209</c:v>
                </c:pt>
                <c:pt idx="19">
                  <c:v>9076595</c:v>
                </c:pt>
                <c:pt idx="20">
                  <c:v>3152974</c:v>
                </c:pt>
                <c:pt idx="21">
                  <c:v>2663505</c:v>
                </c:pt>
                <c:pt idx="23">
                  <c:v>3219000</c:v>
                </c:pt>
                <c:pt idx="24">
                  <c:v>3222525</c:v>
                </c:pt>
                <c:pt idx="25">
                  <c:v>2128890</c:v>
                </c:pt>
                <c:pt idx="26">
                  <c:v>3422570</c:v>
                </c:pt>
                <c:pt idx="27">
                  <c:v>155000</c:v>
                </c:pt>
                <c:pt idx="28">
                  <c:v>3020230</c:v>
                </c:pt>
                <c:pt idx="29">
                  <c:v>2362141</c:v>
                </c:pt>
                <c:pt idx="30">
                  <c:v>2049645</c:v>
                </c:pt>
                <c:pt idx="31">
                  <c:v>2141770</c:v>
                </c:pt>
                <c:pt idx="33">
                  <c:v>250545</c:v>
                </c:pt>
                <c:pt idx="34">
                  <c:v>2066505</c:v>
                </c:pt>
                <c:pt idx="35">
                  <c:v>401550</c:v>
                </c:pt>
                <c:pt idx="36">
                  <c:v>541905</c:v>
                </c:pt>
                <c:pt idx="38">
                  <c:v>238150</c:v>
                </c:pt>
                <c:pt idx="39">
                  <c:v>369305</c:v>
                </c:pt>
                <c:pt idx="43">
                  <c:v>377490</c:v>
                </c:pt>
              </c:numCache>
            </c:numRef>
          </c:val>
          <c:extLst>
            <c:ext xmlns:c16="http://schemas.microsoft.com/office/drawing/2014/chart" uri="{C3380CC4-5D6E-409C-BE32-E72D297353CC}">
              <c16:uniqueId val="{00000003-0189-4BFF-A537-991771F792CC}"/>
            </c:ext>
          </c:extLst>
        </c:ser>
        <c:ser>
          <c:idx val="4"/>
          <c:order val="4"/>
          <c:tx>
            <c:strRef>
              <c:f>'Dash 1'!$F$3:$F$4</c:f>
              <c:strCache>
                <c:ptCount val="1"/>
                <c:pt idx="0">
                  <c:v>Cargo Minivan</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 1'!$A$5:$A$51</c:f>
              <c:strCache>
                <c:ptCount val="47"/>
                <c:pt idx="0">
                  <c:v>Chevrolet</c:v>
                </c:pt>
                <c:pt idx="1">
                  <c:v>Mercedes-Benz</c:v>
                </c:pt>
                <c:pt idx="2">
                  <c:v>Ford</c:v>
                </c:pt>
                <c:pt idx="3">
                  <c:v>Volkswagen</c:v>
                </c:pt>
                <c:pt idx="4">
                  <c:v>Cadillac</c:v>
                </c:pt>
                <c:pt idx="5">
                  <c:v>Toyota</c:v>
                </c:pt>
                <c:pt idx="6">
                  <c:v>BMW</c:v>
                </c:pt>
                <c:pt idx="7">
                  <c:v>Aston Martin</c:v>
                </c:pt>
                <c:pt idx="8">
                  <c:v>Bentley</c:v>
                </c:pt>
                <c:pt idx="9">
                  <c:v>Audi</c:v>
                </c:pt>
                <c:pt idx="10">
                  <c:v>Lamborghini</c:v>
                </c:pt>
                <c:pt idx="11">
                  <c:v>Ferrari</c:v>
                </c:pt>
                <c:pt idx="12">
                  <c:v>GMC</c:v>
                </c:pt>
                <c:pt idx="13">
                  <c:v>Nissan</c:v>
                </c:pt>
                <c:pt idx="14">
                  <c:v>Dodge</c:v>
                </c:pt>
                <c:pt idx="15">
                  <c:v>Infiniti</c:v>
                </c:pt>
                <c:pt idx="16">
                  <c:v>Porsche</c:v>
                </c:pt>
                <c:pt idx="17">
                  <c:v>Honda</c:v>
                </c:pt>
                <c:pt idx="18">
                  <c:v>Rolls-Royce</c:v>
                </c:pt>
                <c:pt idx="19">
                  <c:v>Land Rover</c:v>
                </c:pt>
                <c:pt idx="20">
                  <c:v>Lexus</c:v>
                </c:pt>
                <c:pt idx="21">
                  <c:v>Acura</c:v>
                </c:pt>
                <c:pt idx="22">
                  <c:v>Maybach</c:v>
                </c:pt>
                <c:pt idx="23">
                  <c:v>Volvo</c:v>
                </c:pt>
                <c:pt idx="24">
                  <c:v>Mazda</c:v>
                </c:pt>
                <c:pt idx="25">
                  <c:v>Hyundai</c:v>
                </c:pt>
                <c:pt idx="26">
                  <c:v>Lincoln</c:v>
                </c:pt>
                <c:pt idx="27">
                  <c:v>Maserati</c:v>
                </c:pt>
                <c:pt idx="28">
                  <c:v>Subaru</c:v>
                </c:pt>
                <c:pt idx="29">
                  <c:v>Suzuki</c:v>
                </c:pt>
                <c:pt idx="30">
                  <c:v>Kia</c:v>
                </c:pt>
                <c:pt idx="31">
                  <c:v>Buick</c:v>
                </c:pt>
                <c:pt idx="32">
                  <c:v>Bugatti</c:v>
                </c:pt>
                <c:pt idx="33">
                  <c:v>Chrysler</c:v>
                </c:pt>
                <c:pt idx="34">
                  <c:v>Mitsubishi</c:v>
                </c:pt>
                <c:pt idx="35">
                  <c:v>Pontiac</c:v>
                </c:pt>
                <c:pt idx="36">
                  <c:v>Saab</c:v>
                </c:pt>
                <c:pt idx="37">
                  <c:v>Lotus</c:v>
                </c:pt>
                <c:pt idx="38">
                  <c:v>Oldsmobile</c:v>
                </c:pt>
                <c:pt idx="39">
                  <c:v>FIAT</c:v>
                </c:pt>
                <c:pt idx="40">
                  <c:v>McLaren</c:v>
                </c:pt>
                <c:pt idx="41">
                  <c:v>Scion</c:v>
                </c:pt>
                <c:pt idx="42">
                  <c:v>Spyker</c:v>
                </c:pt>
                <c:pt idx="43">
                  <c:v>HUMMER</c:v>
                </c:pt>
                <c:pt idx="44">
                  <c:v>Alfa Romeo</c:v>
                </c:pt>
                <c:pt idx="45">
                  <c:v>Plymouth</c:v>
                </c:pt>
                <c:pt idx="46">
                  <c:v>Genesis</c:v>
                </c:pt>
              </c:strCache>
            </c:strRef>
          </c:cat>
          <c:val>
            <c:numRef>
              <c:f>'Dash 1'!$F$5:$F$51</c:f>
              <c:numCache>
                <c:formatCode>_-[$$-409]* #,##0_ ;_-[$$-409]* \-#,##0\ ;_-[$$-409]* "-"??_ ;_-@_ </c:formatCode>
                <c:ptCount val="47"/>
                <c:pt idx="0">
                  <c:v>420150</c:v>
                </c:pt>
                <c:pt idx="1">
                  <c:v>28950</c:v>
                </c:pt>
                <c:pt idx="2">
                  <c:v>680770</c:v>
                </c:pt>
                <c:pt idx="12">
                  <c:v>142750</c:v>
                </c:pt>
                <c:pt idx="13">
                  <c:v>128620</c:v>
                </c:pt>
                <c:pt idx="14">
                  <c:v>60520</c:v>
                </c:pt>
                <c:pt idx="34">
                  <c:v>2000</c:v>
                </c:pt>
              </c:numCache>
            </c:numRef>
          </c:val>
          <c:extLst>
            <c:ext xmlns:c16="http://schemas.microsoft.com/office/drawing/2014/chart" uri="{C3380CC4-5D6E-409C-BE32-E72D297353CC}">
              <c16:uniqueId val="{00000004-0189-4BFF-A537-991771F792CC}"/>
            </c:ext>
          </c:extLst>
        </c:ser>
        <c:ser>
          <c:idx val="5"/>
          <c:order val="5"/>
          <c:tx>
            <c:strRef>
              <c:f>'Dash 1'!$G$3:$G$4</c:f>
              <c:strCache>
                <c:ptCount val="1"/>
                <c:pt idx="0">
                  <c:v>Cargo Van</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 1'!$A$5:$A$51</c:f>
              <c:strCache>
                <c:ptCount val="47"/>
                <c:pt idx="0">
                  <c:v>Chevrolet</c:v>
                </c:pt>
                <c:pt idx="1">
                  <c:v>Mercedes-Benz</c:v>
                </c:pt>
                <c:pt idx="2">
                  <c:v>Ford</c:v>
                </c:pt>
                <c:pt idx="3">
                  <c:v>Volkswagen</c:v>
                </c:pt>
                <c:pt idx="4">
                  <c:v>Cadillac</c:v>
                </c:pt>
                <c:pt idx="5">
                  <c:v>Toyota</c:v>
                </c:pt>
                <c:pt idx="6">
                  <c:v>BMW</c:v>
                </c:pt>
                <c:pt idx="7">
                  <c:v>Aston Martin</c:v>
                </c:pt>
                <c:pt idx="8">
                  <c:v>Bentley</c:v>
                </c:pt>
                <c:pt idx="9">
                  <c:v>Audi</c:v>
                </c:pt>
                <c:pt idx="10">
                  <c:v>Lamborghini</c:v>
                </c:pt>
                <c:pt idx="11">
                  <c:v>Ferrari</c:v>
                </c:pt>
                <c:pt idx="12">
                  <c:v>GMC</c:v>
                </c:pt>
                <c:pt idx="13">
                  <c:v>Nissan</c:v>
                </c:pt>
                <c:pt idx="14">
                  <c:v>Dodge</c:v>
                </c:pt>
                <c:pt idx="15">
                  <c:v>Infiniti</c:v>
                </c:pt>
                <c:pt idx="16">
                  <c:v>Porsche</c:v>
                </c:pt>
                <c:pt idx="17">
                  <c:v>Honda</c:v>
                </c:pt>
                <c:pt idx="18">
                  <c:v>Rolls-Royce</c:v>
                </c:pt>
                <c:pt idx="19">
                  <c:v>Land Rover</c:v>
                </c:pt>
                <c:pt idx="20">
                  <c:v>Lexus</c:v>
                </c:pt>
                <c:pt idx="21">
                  <c:v>Acura</c:v>
                </c:pt>
                <c:pt idx="22">
                  <c:v>Maybach</c:v>
                </c:pt>
                <c:pt idx="23">
                  <c:v>Volvo</c:v>
                </c:pt>
                <c:pt idx="24">
                  <c:v>Mazda</c:v>
                </c:pt>
                <c:pt idx="25">
                  <c:v>Hyundai</c:v>
                </c:pt>
                <c:pt idx="26">
                  <c:v>Lincoln</c:v>
                </c:pt>
                <c:pt idx="27">
                  <c:v>Maserati</c:v>
                </c:pt>
                <c:pt idx="28">
                  <c:v>Subaru</c:v>
                </c:pt>
                <c:pt idx="29">
                  <c:v>Suzuki</c:v>
                </c:pt>
                <c:pt idx="30">
                  <c:v>Kia</c:v>
                </c:pt>
                <c:pt idx="31">
                  <c:v>Buick</c:v>
                </c:pt>
                <c:pt idx="32">
                  <c:v>Bugatti</c:v>
                </c:pt>
                <c:pt idx="33">
                  <c:v>Chrysler</c:v>
                </c:pt>
                <c:pt idx="34">
                  <c:v>Mitsubishi</c:v>
                </c:pt>
                <c:pt idx="35">
                  <c:v>Pontiac</c:v>
                </c:pt>
                <c:pt idx="36">
                  <c:v>Saab</c:v>
                </c:pt>
                <c:pt idx="37">
                  <c:v>Lotus</c:v>
                </c:pt>
                <c:pt idx="38">
                  <c:v>Oldsmobile</c:v>
                </c:pt>
                <c:pt idx="39">
                  <c:v>FIAT</c:v>
                </c:pt>
                <c:pt idx="40">
                  <c:v>McLaren</c:v>
                </c:pt>
                <c:pt idx="41">
                  <c:v>Scion</c:v>
                </c:pt>
                <c:pt idx="42">
                  <c:v>Spyker</c:v>
                </c:pt>
                <c:pt idx="43">
                  <c:v>HUMMER</c:v>
                </c:pt>
                <c:pt idx="44">
                  <c:v>Alfa Romeo</c:v>
                </c:pt>
                <c:pt idx="45">
                  <c:v>Plymouth</c:v>
                </c:pt>
                <c:pt idx="46">
                  <c:v>Genesis</c:v>
                </c:pt>
              </c:strCache>
            </c:strRef>
          </c:cat>
          <c:val>
            <c:numRef>
              <c:f>'Dash 1'!$G$5:$G$51</c:f>
              <c:numCache>
                <c:formatCode>General</c:formatCode>
                <c:ptCount val="47"/>
                <c:pt idx="0" formatCode="_-[$$-409]* #,##0_ ;_-[$$-409]* \-#,##0\ ;_-[$$-409]* &quot;-&quot;??_ ;_-@_ ">
                  <c:v>78688</c:v>
                </c:pt>
                <c:pt idx="2" formatCode="_-[$$-409]* #,##0_ ;_-[$$-409]* \-#,##0\ ;_-[$$-409]* &quot;-&quot;??_ ;_-@_ ">
                  <c:v>566351</c:v>
                </c:pt>
                <c:pt idx="12" formatCode="_-[$$-409]* #,##0_ ;_-[$$-409]* \-#,##0\ ;_-[$$-409]* &quot;-&quot;??_ ;_-@_ ">
                  <c:v>468085</c:v>
                </c:pt>
                <c:pt idx="14" formatCode="_-[$$-409]* #,##0_ ;_-[$$-409]* \-#,##0\ ;_-[$$-409]* &quot;-&quot;??_ ;_-@_ ">
                  <c:v>338497</c:v>
                </c:pt>
              </c:numCache>
            </c:numRef>
          </c:val>
          <c:extLst>
            <c:ext xmlns:c16="http://schemas.microsoft.com/office/drawing/2014/chart" uri="{C3380CC4-5D6E-409C-BE32-E72D297353CC}">
              <c16:uniqueId val="{00000005-0189-4BFF-A537-991771F792CC}"/>
            </c:ext>
          </c:extLst>
        </c:ser>
        <c:ser>
          <c:idx val="6"/>
          <c:order val="6"/>
          <c:tx>
            <c:strRef>
              <c:f>'Dash 1'!$H$3:$H$4</c:f>
              <c:strCache>
                <c:ptCount val="1"/>
                <c:pt idx="0">
                  <c:v>Convertible</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 1'!$A$5:$A$51</c:f>
              <c:strCache>
                <c:ptCount val="47"/>
                <c:pt idx="0">
                  <c:v>Chevrolet</c:v>
                </c:pt>
                <c:pt idx="1">
                  <c:v>Mercedes-Benz</c:v>
                </c:pt>
                <c:pt idx="2">
                  <c:v>Ford</c:v>
                </c:pt>
                <c:pt idx="3">
                  <c:v>Volkswagen</c:v>
                </c:pt>
                <c:pt idx="4">
                  <c:v>Cadillac</c:v>
                </c:pt>
                <c:pt idx="5">
                  <c:v>Toyota</c:v>
                </c:pt>
                <c:pt idx="6">
                  <c:v>BMW</c:v>
                </c:pt>
                <c:pt idx="7">
                  <c:v>Aston Martin</c:v>
                </c:pt>
                <c:pt idx="8">
                  <c:v>Bentley</c:v>
                </c:pt>
                <c:pt idx="9">
                  <c:v>Audi</c:v>
                </c:pt>
                <c:pt idx="10">
                  <c:v>Lamborghini</c:v>
                </c:pt>
                <c:pt idx="11">
                  <c:v>Ferrari</c:v>
                </c:pt>
                <c:pt idx="12">
                  <c:v>GMC</c:v>
                </c:pt>
                <c:pt idx="13">
                  <c:v>Nissan</c:v>
                </c:pt>
                <c:pt idx="14">
                  <c:v>Dodge</c:v>
                </c:pt>
                <c:pt idx="15">
                  <c:v>Infiniti</c:v>
                </c:pt>
                <c:pt idx="16">
                  <c:v>Porsche</c:v>
                </c:pt>
                <c:pt idx="17">
                  <c:v>Honda</c:v>
                </c:pt>
                <c:pt idx="18">
                  <c:v>Rolls-Royce</c:v>
                </c:pt>
                <c:pt idx="19">
                  <c:v>Land Rover</c:v>
                </c:pt>
                <c:pt idx="20">
                  <c:v>Lexus</c:v>
                </c:pt>
                <c:pt idx="21">
                  <c:v>Acura</c:v>
                </c:pt>
                <c:pt idx="22">
                  <c:v>Maybach</c:v>
                </c:pt>
                <c:pt idx="23">
                  <c:v>Volvo</c:v>
                </c:pt>
                <c:pt idx="24">
                  <c:v>Mazda</c:v>
                </c:pt>
                <c:pt idx="25">
                  <c:v>Hyundai</c:v>
                </c:pt>
                <c:pt idx="26">
                  <c:v>Lincoln</c:v>
                </c:pt>
                <c:pt idx="27">
                  <c:v>Maserati</c:v>
                </c:pt>
                <c:pt idx="28">
                  <c:v>Subaru</c:v>
                </c:pt>
                <c:pt idx="29">
                  <c:v>Suzuki</c:v>
                </c:pt>
                <c:pt idx="30">
                  <c:v>Kia</c:v>
                </c:pt>
                <c:pt idx="31">
                  <c:v>Buick</c:v>
                </c:pt>
                <c:pt idx="32">
                  <c:v>Bugatti</c:v>
                </c:pt>
                <c:pt idx="33">
                  <c:v>Chrysler</c:v>
                </c:pt>
                <c:pt idx="34">
                  <c:v>Mitsubishi</c:v>
                </c:pt>
                <c:pt idx="35">
                  <c:v>Pontiac</c:v>
                </c:pt>
                <c:pt idx="36">
                  <c:v>Saab</c:v>
                </c:pt>
                <c:pt idx="37">
                  <c:v>Lotus</c:v>
                </c:pt>
                <c:pt idx="38">
                  <c:v>Oldsmobile</c:v>
                </c:pt>
                <c:pt idx="39">
                  <c:v>FIAT</c:v>
                </c:pt>
                <c:pt idx="40">
                  <c:v>McLaren</c:v>
                </c:pt>
                <c:pt idx="41">
                  <c:v>Scion</c:v>
                </c:pt>
                <c:pt idx="42">
                  <c:v>Spyker</c:v>
                </c:pt>
                <c:pt idx="43">
                  <c:v>HUMMER</c:v>
                </c:pt>
                <c:pt idx="44">
                  <c:v>Alfa Romeo</c:v>
                </c:pt>
                <c:pt idx="45">
                  <c:v>Plymouth</c:v>
                </c:pt>
                <c:pt idx="46">
                  <c:v>Genesis</c:v>
                </c:pt>
              </c:strCache>
            </c:strRef>
          </c:cat>
          <c:val>
            <c:numRef>
              <c:f>'Dash 1'!$H$5:$H$51</c:f>
              <c:numCache>
                <c:formatCode>_-[$$-409]* #,##0_ ;_-[$$-409]* \-#,##0\ ;_-[$$-409]* "-"??_ ;_-@_ </c:formatCode>
                <c:ptCount val="47"/>
                <c:pt idx="0">
                  <c:v>2953245</c:v>
                </c:pt>
                <c:pt idx="1">
                  <c:v>5753964</c:v>
                </c:pt>
                <c:pt idx="2">
                  <c:v>730007</c:v>
                </c:pt>
                <c:pt idx="3">
                  <c:v>3612631</c:v>
                </c:pt>
                <c:pt idx="4">
                  <c:v>985607</c:v>
                </c:pt>
                <c:pt idx="5">
                  <c:v>386668</c:v>
                </c:pt>
                <c:pt idx="6">
                  <c:v>4502671</c:v>
                </c:pt>
                <c:pt idx="7">
                  <c:v>7321655</c:v>
                </c:pt>
                <c:pt idx="8">
                  <c:v>6012870</c:v>
                </c:pt>
                <c:pt idx="9">
                  <c:v>3291405</c:v>
                </c:pt>
                <c:pt idx="10">
                  <c:v>7064450</c:v>
                </c:pt>
                <c:pt idx="11">
                  <c:v>4723811</c:v>
                </c:pt>
                <c:pt idx="13">
                  <c:v>1406552</c:v>
                </c:pt>
                <c:pt idx="14">
                  <c:v>12000</c:v>
                </c:pt>
                <c:pt idx="15">
                  <c:v>980050</c:v>
                </c:pt>
                <c:pt idx="16">
                  <c:v>4504586</c:v>
                </c:pt>
                <c:pt idx="17">
                  <c:v>252135</c:v>
                </c:pt>
                <c:pt idx="18">
                  <c:v>2141365</c:v>
                </c:pt>
                <c:pt idx="20">
                  <c:v>472065</c:v>
                </c:pt>
                <c:pt idx="22">
                  <c:v>2762750</c:v>
                </c:pt>
                <c:pt idx="23">
                  <c:v>121600</c:v>
                </c:pt>
                <c:pt idx="24">
                  <c:v>870505</c:v>
                </c:pt>
                <c:pt idx="27">
                  <c:v>2342963</c:v>
                </c:pt>
                <c:pt idx="31">
                  <c:v>179325</c:v>
                </c:pt>
                <c:pt idx="33">
                  <c:v>630105</c:v>
                </c:pt>
                <c:pt idx="34">
                  <c:v>209893</c:v>
                </c:pt>
                <c:pt idx="35">
                  <c:v>473481</c:v>
                </c:pt>
                <c:pt idx="36">
                  <c:v>632628</c:v>
                </c:pt>
                <c:pt idx="37">
                  <c:v>413260</c:v>
                </c:pt>
                <c:pt idx="38">
                  <c:v>2000</c:v>
                </c:pt>
                <c:pt idx="39">
                  <c:v>327965</c:v>
                </c:pt>
                <c:pt idx="40">
                  <c:v>280225</c:v>
                </c:pt>
                <c:pt idx="42">
                  <c:v>219990</c:v>
                </c:pt>
                <c:pt idx="44">
                  <c:v>129800</c:v>
                </c:pt>
                <c:pt idx="45">
                  <c:v>85631</c:v>
                </c:pt>
              </c:numCache>
            </c:numRef>
          </c:val>
          <c:extLst>
            <c:ext xmlns:c16="http://schemas.microsoft.com/office/drawing/2014/chart" uri="{C3380CC4-5D6E-409C-BE32-E72D297353CC}">
              <c16:uniqueId val="{00000006-0189-4BFF-A537-991771F792CC}"/>
            </c:ext>
          </c:extLst>
        </c:ser>
        <c:ser>
          <c:idx val="7"/>
          <c:order val="7"/>
          <c:tx>
            <c:strRef>
              <c:f>'Dash 1'!$I$3:$I$4</c:f>
              <c:strCache>
                <c:ptCount val="1"/>
                <c:pt idx="0">
                  <c:v>Convertible SUV</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 1'!$A$5:$A$51</c:f>
              <c:strCache>
                <c:ptCount val="47"/>
                <c:pt idx="0">
                  <c:v>Chevrolet</c:v>
                </c:pt>
                <c:pt idx="1">
                  <c:v>Mercedes-Benz</c:v>
                </c:pt>
                <c:pt idx="2">
                  <c:v>Ford</c:v>
                </c:pt>
                <c:pt idx="3">
                  <c:v>Volkswagen</c:v>
                </c:pt>
                <c:pt idx="4">
                  <c:v>Cadillac</c:v>
                </c:pt>
                <c:pt idx="5">
                  <c:v>Toyota</c:v>
                </c:pt>
                <c:pt idx="6">
                  <c:v>BMW</c:v>
                </c:pt>
                <c:pt idx="7">
                  <c:v>Aston Martin</c:v>
                </c:pt>
                <c:pt idx="8">
                  <c:v>Bentley</c:v>
                </c:pt>
                <c:pt idx="9">
                  <c:v>Audi</c:v>
                </c:pt>
                <c:pt idx="10">
                  <c:v>Lamborghini</c:v>
                </c:pt>
                <c:pt idx="11">
                  <c:v>Ferrari</c:v>
                </c:pt>
                <c:pt idx="12">
                  <c:v>GMC</c:v>
                </c:pt>
                <c:pt idx="13">
                  <c:v>Nissan</c:v>
                </c:pt>
                <c:pt idx="14">
                  <c:v>Dodge</c:v>
                </c:pt>
                <c:pt idx="15">
                  <c:v>Infiniti</c:v>
                </c:pt>
                <c:pt idx="16">
                  <c:v>Porsche</c:v>
                </c:pt>
                <c:pt idx="17">
                  <c:v>Honda</c:v>
                </c:pt>
                <c:pt idx="18">
                  <c:v>Rolls-Royce</c:v>
                </c:pt>
                <c:pt idx="19">
                  <c:v>Land Rover</c:v>
                </c:pt>
                <c:pt idx="20">
                  <c:v>Lexus</c:v>
                </c:pt>
                <c:pt idx="21">
                  <c:v>Acura</c:v>
                </c:pt>
                <c:pt idx="22">
                  <c:v>Maybach</c:v>
                </c:pt>
                <c:pt idx="23">
                  <c:v>Volvo</c:v>
                </c:pt>
                <c:pt idx="24">
                  <c:v>Mazda</c:v>
                </c:pt>
                <c:pt idx="25">
                  <c:v>Hyundai</c:v>
                </c:pt>
                <c:pt idx="26">
                  <c:v>Lincoln</c:v>
                </c:pt>
                <c:pt idx="27">
                  <c:v>Maserati</c:v>
                </c:pt>
                <c:pt idx="28">
                  <c:v>Subaru</c:v>
                </c:pt>
                <c:pt idx="29">
                  <c:v>Suzuki</c:v>
                </c:pt>
                <c:pt idx="30">
                  <c:v>Kia</c:v>
                </c:pt>
                <c:pt idx="31">
                  <c:v>Buick</c:v>
                </c:pt>
                <c:pt idx="32">
                  <c:v>Bugatti</c:v>
                </c:pt>
                <c:pt idx="33">
                  <c:v>Chrysler</c:v>
                </c:pt>
                <c:pt idx="34">
                  <c:v>Mitsubishi</c:v>
                </c:pt>
                <c:pt idx="35">
                  <c:v>Pontiac</c:v>
                </c:pt>
                <c:pt idx="36">
                  <c:v>Saab</c:v>
                </c:pt>
                <c:pt idx="37">
                  <c:v>Lotus</c:v>
                </c:pt>
                <c:pt idx="38">
                  <c:v>Oldsmobile</c:v>
                </c:pt>
                <c:pt idx="39">
                  <c:v>FIAT</c:v>
                </c:pt>
                <c:pt idx="40">
                  <c:v>McLaren</c:v>
                </c:pt>
                <c:pt idx="41">
                  <c:v>Scion</c:v>
                </c:pt>
                <c:pt idx="42">
                  <c:v>Spyker</c:v>
                </c:pt>
                <c:pt idx="43">
                  <c:v>HUMMER</c:v>
                </c:pt>
                <c:pt idx="44">
                  <c:v>Alfa Romeo</c:v>
                </c:pt>
                <c:pt idx="45">
                  <c:v>Plymouth</c:v>
                </c:pt>
                <c:pt idx="46">
                  <c:v>Genesis</c:v>
                </c:pt>
              </c:strCache>
            </c:strRef>
          </c:cat>
          <c:val>
            <c:numRef>
              <c:f>'Dash 1'!$I$5:$I$51</c:f>
              <c:numCache>
                <c:formatCode>General</c:formatCode>
                <c:ptCount val="47"/>
                <c:pt idx="0" formatCode="_-[$$-409]* #,##0_ ;_-[$$-409]* \-#,##0\ ;_-[$$-409]* &quot;-&quot;??_ ;_-@_ ">
                  <c:v>106300</c:v>
                </c:pt>
                <c:pt idx="13" formatCode="_-[$$-409]* #,##0_ ;_-[$$-409]* \-#,##0\ ;_-[$$-409]* &quot;-&quot;??_ ;_-@_ ">
                  <c:v>131075</c:v>
                </c:pt>
                <c:pt idx="19" formatCode="_-[$$-409]* #,##0_ ;_-[$$-409]* \-#,##0\ ;_-[$$-409]* &quot;-&quot;??_ ;_-@_ ">
                  <c:v>145731</c:v>
                </c:pt>
                <c:pt idx="29" formatCode="_-[$$-409]* #,##0_ ;_-[$$-409]* \-#,##0\ ;_-[$$-409]* &quot;-&quot;??_ ;_-@_ ">
                  <c:v>122194</c:v>
                </c:pt>
              </c:numCache>
            </c:numRef>
          </c:val>
          <c:extLst>
            <c:ext xmlns:c16="http://schemas.microsoft.com/office/drawing/2014/chart" uri="{C3380CC4-5D6E-409C-BE32-E72D297353CC}">
              <c16:uniqueId val="{00000007-0189-4BFF-A537-991771F792CC}"/>
            </c:ext>
          </c:extLst>
        </c:ser>
        <c:ser>
          <c:idx val="8"/>
          <c:order val="8"/>
          <c:tx>
            <c:strRef>
              <c:f>'Dash 1'!$J$3:$J$4</c:f>
              <c:strCache>
                <c:ptCount val="1"/>
                <c:pt idx="0">
                  <c:v>Coupe</c:v>
                </c:pt>
              </c:strCache>
            </c:strRef>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 1'!$A$5:$A$51</c:f>
              <c:strCache>
                <c:ptCount val="47"/>
                <c:pt idx="0">
                  <c:v>Chevrolet</c:v>
                </c:pt>
                <c:pt idx="1">
                  <c:v>Mercedes-Benz</c:v>
                </c:pt>
                <c:pt idx="2">
                  <c:v>Ford</c:v>
                </c:pt>
                <c:pt idx="3">
                  <c:v>Volkswagen</c:v>
                </c:pt>
                <c:pt idx="4">
                  <c:v>Cadillac</c:v>
                </c:pt>
                <c:pt idx="5">
                  <c:v>Toyota</c:v>
                </c:pt>
                <c:pt idx="6">
                  <c:v>BMW</c:v>
                </c:pt>
                <c:pt idx="7">
                  <c:v>Aston Martin</c:v>
                </c:pt>
                <c:pt idx="8">
                  <c:v>Bentley</c:v>
                </c:pt>
                <c:pt idx="9">
                  <c:v>Audi</c:v>
                </c:pt>
                <c:pt idx="10">
                  <c:v>Lamborghini</c:v>
                </c:pt>
                <c:pt idx="11">
                  <c:v>Ferrari</c:v>
                </c:pt>
                <c:pt idx="12">
                  <c:v>GMC</c:v>
                </c:pt>
                <c:pt idx="13">
                  <c:v>Nissan</c:v>
                </c:pt>
                <c:pt idx="14">
                  <c:v>Dodge</c:v>
                </c:pt>
                <c:pt idx="15">
                  <c:v>Infiniti</c:v>
                </c:pt>
                <c:pt idx="16">
                  <c:v>Porsche</c:v>
                </c:pt>
                <c:pt idx="17">
                  <c:v>Honda</c:v>
                </c:pt>
                <c:pt idx="18">
                  <c:v>Rolls-Royce</c:v>
                </c:pt>
                <c:pt idx="19">
                  <c:v>Land Rover</c:v>
                </c:pt>
                <c:pt idx="20">
                  <c:v>Lexus</c:v>
                </c:pt>
                <c:pt idx="21">
                  <c:v>Acura</c:v>
                </c:pt>
                <c:pt idx="22">
                  <c:v>Maybach</c:v>
                </c:pt>
                <c:pt idx="23">
                  <c:v>Volvo</c:v>
                </c:pt>
                <c:pt idx="24">
                  <c:v>Mazda</c:v>
                </c:pt>
                <c:pt idx="25">
                  <c:v>Hyundai</c:v>
                </c:pt>
                <c:pt idx="26">
                  <c:v>Lincoln</c:v>
                </c:pt>
                <c:pt idx="27">
                  <c:v>Maserati</c:v>
                </c:pt>
                <c:pt idx="28">
                  <c:v>Subaru</c:v>
                </c:pt>
                <c:pt idx="29">
                  <c:v>Suzuki</c:v>
                </c:pt>
                <c:pt idx="30">
                  <c:v>Kia</c:v>
                </c:pt>
                <c:pt idx="31">
                  <c:v>Buick</c:v>
                </c:pt>
                <c:pt idx="32">
                  <c:v>Bugatti</c:v>
                </c:pt>
                <c:pt idx="33">
                  <c:v>Chrysler</c:v>
                </c:pt>
                <c:pt idx="34">
                  <c:v>Mitsubishi</c:v>
                </c:pt>
                <c:pt idx="35">
                  <c:v>Pontiac</c:v>
                </c:pt>
                <c:pt idx="36">
                  <c:v>Saab</c:v>
                </c:pt>
                <c:pt idx="37">
                  <c:v>Lotus</c:v>
                </c:pt>
                <c:pt idx="38">
                  <c:v>Oldsmobile</c:v>
                </c:pt>
                <c:pt idx="39">
                  <c:v>FIAT</c:v>
                </c:pt>
                <c:pt idx="40">
                  <c:v>McLaren</c:v>
                </c:pt>
                <c:pt idx="41">
                  <c:v>Scion</c:v>
                </c:pt>
                <c:pt idx="42">
                  <c:v>Spyker</c:v>
                </c:pt>
                <c:pt idx="43">
                  <c:v>HUMMER</c:v>
                </c:pt>
                <c:pt idx="44">
                  <c:v>Alfa Romeo</c:v>
                </c:pt>
                <c:pt idx="45">
                  <c:v>Plymouth</c:v>
                </c:pt>
                <c:pt idx="46">
                  <c:v>Genesis</c:v>
                </c:pt>
              </c:strCache>
            </c:strRef>
          </c:cat>
          <c:val>
            <c:numRef>
              <c:f>'Dash 1'!$J$5:$J$51</c:f>
              <c:numCache>
                <c:formatCode>_-[$$-409]* #,##0_ ;_-[$$-409]* \-#,##0\ ;_-[$$-409]* "-"??_ ;_-@_ </c:formatCode>
                <c:ptCount val="47"/>
                <c:pt idx="0">
                  <c:v>3504525</c:v>
                </c:pt>
                <c:pt idx="1">
                  <c:v>6473107</c:v>
                </c:pt>
                <c:pt idx="2">
                  <c:v>1398144</c:v>
                </c:pt>
                <c:pt idx="3">
                  <c:v>8000</c:v>
                </c:pt>
                <c:pt idx="4">
                  <c:v>2953574</c:v>
                </c:pt>
                <c:pt idx="5">
                  <c:v>811995</c:v>
                </c:pt>
                <c:pt idx="6">
                  <c:v>3419051</c:v>
                </c:pt>
                <c:pt idx="7">
                  <c:v>9635275</c:v>
                </c:pt>
                <c:pt idx="8">
                  <c:v>6356760</c:v>
                </c:pt>
                <c:pt idx="9">
                  <c:v>3556290</c:v>
                </c:pt>
                <c:pt idx="10">
                  <c:v>10177050</c:v>
                </c:pt>
                <c:pt idx="11">
                  <c:v>11418289</c:v>
                </c:pt>
                <c:pt idx="13">
                  <c:v>2943632</c:v>
                </c:pt>
                <c:pt idx="14">
                  <c:v>3264627</c:v>
                </c:pt>
                <c:pt idx="15">
                  <c:v>2175750</c:v>
                </c:pt>
                <c:pt idx="16">
                  <c:v>4758533</c:v>
                </c:pt>
                <c:pt idx="17">
                  <c:v>1588705</c:v>
                </c:pt>
                <c:pt idx="18">
                  <c:v>2204675</c:v>
                </c:pt>
                <c:pt idx="20">
                  <c:v>1016472</c:v>
                </c:pt>
                <c:pt idx="21">
                  <c:v>793748</c:v>
                </c:pt>
                <c:pt idx="23">
                  <c:v>6000</c:v>
                </c:pt>
                <c:pt idx="24">
                  <c:v>14000</c:v>
                </c:pt>
                <c:pt idx="25">
                  <c:v>724070</c:v>
                </c:pt>
                <c:pt idx="26">
                  <c:v>25342</c:v>
                </c:pt>
                <c:pt idx="27">
                  <c:v>1972284</c:v>
                </c:pt>
                <c:pt idx="28">
                  <c:v>356476</c:v>
                </c:pt>
                <c:pt idx="30">
                  <c:v>142630</c:v>
                </c:pt>
                <c:pt idx="31">
                  <c:v>18534</c:v>
                </c:pt>
                <c:pt idx="32">
                  <c:v>5271671</c:v>
                </c:pt>
                <c:pt idx="33">
                  <c:v>114510</c:v>
                </c:pt>
                <c:pt idx="35">
                  <c:v>667715</c:v>
                </c:pt>
                <c:pt idx="37">
                  <c:v>1593200</c:v>
                </c:pt>
                <c:pt idx="38">
                  <c:v>286015</c:v>
                </c:pt>
                <c:pt idx="40">
                  <c:v>918800</c:v>
                </c:pt>
                <c:pt idx="41">
                  <c:v>330210</c:v>
                </c:pt>
                <c:pt idx="42">
                  <c:v>419980</c:v>
                </c:pt>
                <c:pt idx="44">
                  <c:v>178200</c:v>
                </c:pt>
                <c:pt idx="45">
                  <c:v>14000</c:v>
                </c:pt>
              </c:numCache>
            </c:numRef>
          </c:val>
          <c:extLst>
            <c:ext xmlns:c16="http://schemas.microsoft.com/office/drawing/2014/chart" uri="{C3380CC4-5D6E-409C-BE32-E72D297353CC}">
              <c16:uniqueId val="{00000008-0189-4BFF-A537-991771F792CC}"/>
            </c:ext>
          </c:extLst>
        </c:ser>
        <c:ser>
          <c:idx val="9"/>
          <c:order val="9"/>
          <c:tx>
            <c:strRef>
              <c:f>'Dash 1'!$K$3:$K$4</c:f>
              <c:strCache>
                <c:ptCount val="1"/>
                <c:pt idx="0">
                  <c:v>Crew Cab Pickup</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 1'!$A$5:$A$51</c:f>
              <c:strCache>
                <c:ptCount val="47"/>
                <c:pt idx="0">
                  <c:v>Chevrolet</c:v>
                </c:pt>
                <c:pt idx="1">
                  <c:v>Mercedes-Benz</c:v>
                </c:pt>
                <c:pt idx="2">
                  <c:v>Ford</c:v>
                </c:pt>
                <c:pt idx="3">
                  <c:v>Volkswagen</c:v>
                </c:pt>
                <c:pt idx="4">
                  <c:v>Cadillac</c:v>
                </c:pt>
                <c:pt idx="5">
                  <c:v>Toyota</c:v>
                </c:pt>
                <c:pt idx="6">
                  <c:v>BMW</c:v>
                </c:pt>
                <c:pt idx="7">
                  <c:v>Aston Martin</c:v>
                </c:pt>
                <c:pt idx="8">
                  <c:v>Bentley</c:v>
                </c:pt>
                <c:pt idx="9">
                  <c:v>Audi</c:v>
                </c:pt>
                <c:pt idx="10">
                  <c:v>Lamborghini</c:v>
                </c:pt>
                <c:pt idx="11">
                  <c:v>Ferrari</c:v>
                </c:pt>
                <c:pt idx="12">
                  <c:v>GMC</c:v>
                </c:pt>
                <c:pt idx="13">
                  <c:v>Nissan</c:v>
                </c:pt>
                <c:pt idx="14">
                  <c:v>Dodge</c:v>
                </c:pt>
                <c:pt idx="15">
                  <c:v>Infiniti</c:v>
                </c:pt>
                <c:pt idx="16">
                  <c:v>Porsche</c:v>
                </c:pt>
                <c:pt idx="17">
                  <c:v>Honda</c:v>
                </c:pt>
                <c:pt idx="18">
                  <c:v>Rolls-Royce</c:v>
                </c:pt>
                <c:pt idx="19">
                  <c:v>Land Rover</c:v>
                </c:pt>
                <c:pt idx="20">
                  <c:v>Lexus</c:v>
                </c:pt>
                <c:pt idx="21">
                  <c:v>Acura</c:v>
                </c:pt>
                <c:pt idx="22">
                  <c:v>Maybach</c:v>
                </c:pt>
                <c:pt idx="23">
                  <c:v>Volvo</c:v>
                </c:pt>
                <c:pt idx="24">
                  <c:v>Mazda</c:v>
                </c:pt>
                <c:pt idx="25">
                  <c:v>Hyundai</c:v>
                </c:pt>
                <c:pt idx="26">
                  <c:v>Lincoln</c:v>
                </c:pt>
                <c:pt idx="27">
                  <c:v>Maserati</c:v>
                </c:pt>
                <c:pt idx="28">
                  <c:v>Subaru</c:v>
                </c:pt>
                <c:pt idx="29">
                  <c:v>Suzuki</c:v>
                </c:pt>
                <c:pt idx="30">
                  <c:v>Kia</c:v>
                </c:pt>
                <c:pt idx="31">
                  <c:v>Buick</c:v>
                </c:pt>
                <c:pt idx="32">
                  <c:v>Bugatti</c:v>
                </c:pt>
                <c:pt idx="33">
                  <c:v>Chrysler</c:v>
                </c:pt>
                <c:pt idx="34">
                  <c:v>Mitsubishi</c:v>
                </c:pt>
                <c:pt idx="35">
                  <c:v>Pontiac</c:v>
                </c:pt>
                <c:pt idx="36">
                  <c:v>Saab</c:v>
                </c:pt>
                <c:pt idx="37">
                  <c:v>Lotus</c:v>
                </c:pt>
                <c:pt idx="38">
                  <c:v>Oldsmobile</c:v>
                </c:pt>
                <c:pt idx="39">
                  <c:v>FIAT</c:v>
                </c:pt>
                <c:pt idx="40">
                  <c:v>McLaren</c:v>
                </c:pt>
                <c:pt idx="41">
                  <c:v>Scion</c:v>
                </c:pt>
                <c:pt idx="42">
                  <c:v>Spyker</c:v>
                </c:pt>
                <c:pt idx="43">
                  <c:v>HUMMER</c:v>
                </c:pt>
                <c:pt idx="44">
                  <c:v>Alfa Romeo</c:v>
                </c:pt>
                <c:pt idx="45">
                  <c:v>Plymouth</c:v>
                </c:pt>
                <c:pt idx="46">
                  <c:v>Genesis</c:v>
                </c:pt>
              </c:strCache>
            </c:strRef>
          </c:cat>
          <c:val>
            <c:numRef>
              <c:f>'Dash 1'!$K$5:$K$51</c:f>
              <c:numCache>
                <c:formatCode>General</c:formatCode>
                <c:ptCount val="47"/>
                <c:pt idx="0" formatCode="_-[$$-409]* #,##0_ ;_-[$$-409]* \-#,##0\ ;_-[$$-409]* &quot;-&quot;??_ ;_-@_ ">
                  <c:v>5927617</c:v>
                </c:pt>
                <c:pt idx="2" formatCode="_-[$$-409]* #,##0_ ;_-[$$-409]* \-#,##0\ ;_-[$$-409]* &quot;-&quot;??_ ;_-@_ ">
                  <c:v>3812353</c:v>
                </c:pt>
                <c:pt idx="4" formatCode="_-[$$-409]* #,##0_ ;_-[$$-409]* \-#,##0\ ;_-[$$-409]* &quot;-&quot;??_ ;_-@_ ">
                  <c:v>599150</c:v>
                </c:pt>
                <c:pt idx="5" formatCode="_-[$$-409]* #,##0_ ;_-[$$-409]* \-#,##0\ ;_-[$$-409]* &quot;-&quot;??_ ;_-@_ ">
                  <c:v>3893760</c:v>
                </c:pt>
                <c:pt idx="12" formatCode="_-[$$-409]* #,##0_ ;_-[$$-409]* \-#,##0\ ;_-[$$-409]* &quot;-&quot;??_ ;_-@_ ">
                  <c:v>4062482</c:v>
                </c:pt>
                <c:pt idx="13" formatCode="_-[$$-409]* #,##0_ ;_-[$$-409]* \-#,##0\ ;_-[$$-409]* &quot;-&quot;??_ ;_-@_ ">
                  <c:v>2422300</c:v>
                </c:pt>
                <c:pt idx="14" formatCode="_-[$$-409]* #,##0_ ;_-[$$-409]* \-#,##0\ ;_-[$$-409]* &quot;-&quot;??_ ;_-@_ ">
                  <c:v>2235775</c:v>
                </c:pt>
                <c:pt idx="17" formatCode="_-[$$-409]* #,##0_ ;_-[$$-409]* \-#,##0\ ;_-[$$-409]* &quot;-&quot;??_ ;_-@_ ">
                  <c:v>787720</c:v>
                </c:pt>
                <c:pt idx="26" formatCode="_-[$$-409]* #,##0_ ;_-[$$-409]* \-#,##0\ ;_-[$$-409]* &quot;-&quot;??_ ;_-@_ ">
                  <c:v>453260</c:v>
                </c:pt>
                <c:pt idx="28" formatCode="_-[$$-409]* #,##0_ ;_-[$$-409]* \-#,##0\ ;_-[$$-409]* &quot;-&quot;??_ ;_-@_ ">
                  <c:v>365975</c:v>
                </c:pt>
                <c:pt idx="29" formatCode="_-[$$-409]* #,##0_ ;_-[$$-409]* \-#,##0\ ;_-[$$-409]* &quot;-&quot;??_ ;_-@_ ">
                  <c:v>304131</c:v>
                </c:pt>
                <c:pt idx="34" formatCode="_-[$$-409]* #,##0_ ;_-[$$-409]* \-#,##0\ ;_-[$$-409]* &quot;-&quot;??_ ;_-@_ ">
                  <c:v>240210</c:v>
                </c:pt>
                <c:pt idx="43" formatCode="_-[$$-409]* #,##0_ ;_-[$$-409]* \-#,##0\ ;_-[$$-409]* &quot;-&quot;??_ ;_-@_ ">
                  <c:v>242405</c:v>
                </c:pt>
              </c:numCache>
            </c:numRef>
          </c:val>
          <c:extLst>
            <c:ext xmlns:c16="http://schemas.microsoft.com/office/drawing/2014/chart" uri="{C3380CC4-5D6E-409C-BE32-E72D297353CC}">
              <c16:uniqueId val="{00000009-0189-4BFF-A537-991771F792CC}"/>
            </c:ext>
          </c:extLst>
        </c:ser>
        <c:ser>
          <c:idx val="10"/>
          <c:order val="10"/>
          <c:tx>
            <c:strRef>
              <c:f>'Dash 1'!$L$3:$L$4</c:f>
              <c:strCache>
                <c:ptCount val="1"/>
                <c:pt idx="0">
                  <c:v>Extended Cab Pickup</c:v>
                </c:pt>
              </c:strCache>
            </c:strRef>
          </c:tx>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 1'!$A$5:$A$51</c:f>
              <c:strCache>
                <c:ptCount val="47"/>
                <c:pt idx="0">
                  <c:v>Chevrolet</c:v>
                </c:pt>
                <c:pt idx="1">
                  <c:v>Mercedes-Benz</c:v>
                </c:pt>
                <c:pt idx="2">
                  <c:v>Ford</c:v>
                </c:pt>
                <c:pt idx="3">
                  <c:v>Volkswagen</c:v>
                </c:pt>
                <c:pt idx="4">
                  <c:v>Cadillac</c:v>
                </c:pt>
                <c:pt idx="5">
                  <c:v>Toyota</c:v>
                </c:pt>
                <c:pt idx="6">
                  <c:v>BMW</c:v>
                </c:pt>
                <c:pt idx="7">
                  <c:v>Aston Martin</c:v>
                </c:pt>
                <c:pt idx="8">
                  <c:v>Bentley</c:v>
                </c:pt>
                <c:pt idx="9">
                  <c:v>Audi</c:v>
                </c:pt>
                <c:pt idx="10">
                  <c:v>Lamborghini</c:v>
                </c:pt>
                <c:pt idx="11">
                  <c:v>Ferrari</c:v>
                </c:pt>
                <c:pt idx="12">
                  <c:v>GMC</c:v>
                </c:pt>
                <c:pt idx="13">
                  <c:v>Nissan</c:v>
                </c:pt>
                <c:pt idx="14">
                  <c:v>Dodge</c:v>
                </c:pt>
                <c:pt idx="15">
                  <c:v>Infiniti</c:v>
                </c:pt>
                <c:pt idx="16">
                  <c:v>Porsche</c:v>
                </c:pt>
                <c:pt idx="17">
                  <c:v>Honda</c:v>
                </c:pt>
                <c:pt idx="18">
                  <c:v>Rolls-Royce</c:v>
                </c:pt>
                <c:pt idx="19">
                  <c:v>Land Rover</c:v>
                </c:pt>
                <c:pt idx="20">
                  <c:v>Lexus</c:v>
                </c:pt>
                <c:pt idx="21">
                  <c:v>Acura</c:v>
                </c:pt>
                <c:pt idx="22">
                  <c:v>Maybach</c:v>
                </c:pt>
                <c:pt idx="23">
                  <c:v>Volvo</c:v>
                </c:pt>
                <c:pt idx="24">
                  <c:v>Mazda</c:v>
                </c:pt>
                <c:pt idx="25">
                  <c:v>Hyundai</c:v>
                </c:pt>
                <c:pt idx="26">
                  <c:v>Lincoln</c:v>
                </c:pt>
                <c:pt idx="27">
                  <c:v>Maserati</c:v>
                </c:pt>
                <c:pt idx="28">
                  <c:v>Subaru</c:v>
                </c:pt>
                <c:pt idx="29">
                  <c:v>Suzuki</c:v>
                </c:pt>
                <c:pt idx="30">
                  <c:v>Kia</c:v>
                </c:pt>
                <c:pt idx="31">
                  <c:v>Buick</c:v>
                </c:pt>
                <c:pt idx="32">
                  <c:v>Bugatti</c:v>
                </c:pt>
                <c:pt idx="33">
                  <c:v>Chrysler</c:v>
                </c:pt>
                <c:pt idx="34">
                  <c:v>Mitsubishi</c:v>
                </c:pt>
                <c:pt idx="35">
                  <c:v>Pontiac</c:v>
                </c:pt>
                <c:pt idx="36">
                  <c:v>Saab</c:v>
                </c:pt>
                <c:pt idx="37">
                  <c:v>Lotus</c:v>
                </c:pt>
                <c:pt idx="38">
                  <c:v>Oldsmobile</c:v>
                </c:pt>
                <c:pt idx="39">
                  <c:v>FIAT</c:v>
                </c:pt>
                <c:pt idx="40">
                  <c:v>McLaren</c:v>
                </c:pt>
                <c:pt idx="41">
                  <c:v>Scion</c:v>
                </c:pt>
                <c:pt idx="42">
                  <c:v>Spyker</c:v>
                </c:pt>
                <c:pt idx="43">
                  <c:v>HUMMER</c:v>
                </c:pt>
                <c:pt idx="44">
                  <c:v>Alfa Romeo</c:v>
                </c:pt>
                <c:pt idx="45">
                  <c:v>Plymouth</c:v>
                </c:pt>
                <c:pt idx="46">
                  <c:v>Genesis</c:v>
                </c:pt>
              </c:strCache>
            </c:strRef>
          </c:cat>
          <c:val>
            <c:numRef>
              <c:f>'Dash 1'!$L$5:$L$51</c:f>
              <c:numCache>
                <c:formatCode>General</c:formatCode>
                <c:ptCount val="47"/>
                <c:pt idx="0" formatCode="_-[$$-409]* #,##0_ ;_-[$$-409]* \-#,##0\ ;_-[$$-409]* &quot;-&quot;??_ ;_-@_ ">
                  <c:v>3117951</c:v>
                </c:pt>
                <c:pt idx="2" formatCode="_-[$$-409]* #,##0_ ;_-[$$-409]* \-#,##0\ ;_-[$$-409]* &quot;-&quot;??_ ;_-@_ ">
                  <c:v>2285584</c:v>
                </c:pt>
                <c:pt idx="5" formatCode="_-[$$-409]* #,##0_ ;_-[$$-409]* \-#,##0\ ;_-[$$-409]* &quot;-&quot;??_ ;_-@_ ">
                  <c:v>3558504</c:v>
                </c:pt>
                <c:pt idx="12" formatCode="_-[$$-409]* #,##0_ ;_-[$$-409]* \-#,##0\ ;_-[$$-409]* &quot;-&quot;??_ ;_-@_ ">
                  <c:v>2183866</c:v>
                </c:pt>
                <c:pt idx="13" formatCode="_-[$$-409]* #,##0_ ;_-[$$-409]* \-#,##0\ ;_-[$$-409]* &quot;-&quot;??_ ;_-@_ ">
                  <c:v>1026379</c:v>
                </c:pt>
                <c:pt idx="14" formatCode="_-[$$-409]* #,##0_ ;_-[$$-409]* \-#,##0\ ;_-[$$-409]* &quot;-&quot;??_ ;_-@_ ">
                  <c:v>864172</c:v>
                </c:pt>
                <c:pt idx="24" formatCode="_-[$$-409]* #,##0_ ;_-[$$-409]* \-#,##0\ ;_-[$$-409]* &quot;-&quot;??_ ;_-@_ ">
                  <c:v>580033</c:v>
                </c:pt>
                <c:pt idx="29" formatCode="_-[$$-409]* #,##0_ ;_-[$$-409]* \-#,##0\ ;_-[$$-409]* &quot;-&quot;??_ ;_-@_ ">
                  <c:v>259659</c:v>
                </c:pt>
                <c:pt idx="34" formatCode="_-[$$-409]* #,##0_ ;_-[$$-409]* \-#,##0\ ;_-[$$-409]* &quot;-&quot;??_ ;_-@_ ">
                  <c:v>134360</c:v>
                </c:pt>
              </c:numCache>
            </c:numRef>
          </c:val>
          <c:extLst>
            <c:ext xmlns:c16="http://schemas.microsoft.com/office/drawing/2014/chart" uri="{C3380CC4-5D6E-409C-BE32-E72D297353CC}">
              <c16:uniqueId val="{0000000A-0189-4BFF-A537-991771F792CC}"/>
            </c:ext>
          </c:extLst>
        </c:ser>
        <c:ser>
          <c:idx val="11"/>
          <c:order val="11"/>
          <c:tx>
            <c:strRef>
              <c:f>'Dash 1'!$M$3:$M$4</c:f>
              <c:strCache>
                <c:ptCount val="1"/>
                <c:pt idx="0">
                  <c:v>Passenger Minivan</c:v>
                </c:pt>
              </c:strCache>
            </c:strRef>
          </c:tx>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 1'!$A$5:$A$51</c:f>
              <c:strCache>
                <c:ptCount val="47"/>
                <c:pt idx="0">
                  <c:v>Chevrolet</c:v>
                </c:pt>
                <c:pt idx="1">
                  <c:v>Mercedes-Benz</c:v>
                </c:pt>
                <c:pt idx="2">
                  <c:v>Ford</c:v>
                </c:pt>
                <c:pt idx="3">
                  <c:v>Volkswagen</c:v>
                </c:pt>
                <c:pt idx="4">
                  <c:v>Cadillac</c:v>
                </c:pt>
                <c:pt idx="5">
                  <c:v>Toyota</c:v>
                </c:pt>
                <c:pt idx="6">
                  <c:v>BMW</c:v>
                </c:pt>
                <c:pt idx="7">
                  <c:v>Aston Martin</c:v>
                </c:pt>
                <c:pt idx="8">
                  <c:v>Bentley</c:v>
                </c:pt>
                <c:pt idx="9">
                  <c:v>Audi</c:v>
                </c:pt>
                <c:pt idx="10">
                  <c:v>Lamborghini</c:v>
                </c:pt>
                <c:pt idx="11">
                  <c:v>Ferrari</c:v>
                </c:pt>
                <c:pt idx="12">
                  <c:v>GMC</c:v>
                </c:pt>
                <c:pt idx="13">
                  <c:v>Nissan</c:v>
                </c:pt>
                <c:pt idx="14">
                  <c:v>Dodge</c:v>
                </c:pt>
                <c:pt idx="15">
                  <c:v>Infiniti</c:v>
                </c:pt>
                <c:pt idx="16">
                  <c:v>Porsche</c:v>
                </c:pt>
                <c:pt idx="17">
                  <c:v>Honda</c:v>
                </c:pt>
                <c:pt idx="18">
                  <c:v>Rolls-Royce</c:v>
                </c:pt>
                <c:pt idx="19">
                  <c:v>Land Rover</c:v>
                </c:pt>
                <c:pt idx="20">
                  <c:v>Lexus</c:v>
                </c:pt>
                <c:pt idx="21">
                  <c:v>Acura</c:v>
                </c:pt>
                <c:pt idx="22">
                  <c:v>Maybach</c:v>
                </c:pt>
                <c:pt idx="23">
                  <c:v>Volvo</c:v>
                </c:pt>
                <c:pt idx="24">
                  <c:v>Mazda</c:v>
                </c:pt>
                <c:pt idx="25">
                  <c:v>Hyundai</c:v>
                </c:pt>
                <c:pt idx="26">
                  <c:v>Lincoln</c:v>
                </c:pt>
                <c:pt idx="27">
                  <c:v>Maserati</c:v>
                </c:pt>
                <c:pt idx="28">
                  <c:v>Subaru</c:v>
                </c:pt>
                <c:pt idx="29">
                  <c:v>Suzuki</c:v>
                </c:pt>
                <c:pt idx="30">
                  <c:v>Kia</c:v>
                </c:pt>
                <c:pt idx="31">
                  <c:v>Buick</c:v>
                </c:pt>
                <c:pt idx="32">
                  <c:v>Bugatti</c:v>
                </c:pt>
                <c:pt idx="33">
                  <c:v>Chrysler</c:v>
                </c:pt>
                <c:pt idx="34">
                  <c:v>Mitsubishi</c:v>
                </c:pt>
                <c:pt idx="35">
                  <c:v>Pontiac</c:v>
                </c:pt>
                <c:pt idx="36">
                  <c:v>Saab</c:v>
                </c:pt>
                <c:pt idx="37">
                  <c:v>Lotus</c:v>
                </c:pt>
                <c:pt idx="38">
                  <c:v>Oldsmobile</c:v>
                </c:pt>
                <c:pt idx="39">
                  <c:v>FIAT</c:v>
                </c:pt>
                <c:pt idx="40">
                  <c:v>McLaren</c:v>
                </c:pt>
                <c:pt idx="41">
                  <c:v>Scion</c:v>
                </c:pt>
                <c:pt idx="42">
                  <c:v>Spyker</c:v>
                </c:pt>
                <c:pt idx="43">
                  <c:v>HUMMER</c:v>
                </c:pt>
                <c:pt idx="44">
                  <c:v>Alfa Romeo</c:v>
                </c:pt>
                <c:pt idx="45">
                  <c:v>Plymouth</c:v>
                </c:pt>
                <c:pt idx="46">
                  <c:v>Genesis</c:v>
                </c:pt>
              </c:strCache>
            </c:strRef>
          </c:cat>
          <c:val>
            <c:numRef>
              <c:f>'Dash 1'!$M$5:$M$51</c:f>
              <c:numCache>
                <c:formatCode>_-[$$-409]* #,##0_ ;_-[$$-409]* \-#,##0\ ;_-[$$-409]* "-"??_ ;_-@_ </c:formatCode>
                <c:ptCount val="47"/>
                <c:pt idx="0">
                  <c:v>1178515</c:v>
                </c:pt>
                <c:pt idx="1">
                  <c:v>32500</c:v>
                </c:pt>
                <c:pt idx="2">
                  <c:v>1271330</c:v>
                </c:pt>
                <c:pt idx="3">
                  <c:v>1038130</c:v>
                </c:pt>
                <c:pt idx="5">
                  <c:v>1956518</c:v>
                </c:pt>
                <c:pt idx="12">
                  <c:v>150630</c:v>
                </c:pt>
                <c:pt idx="13">
                  <c:v>413320</c:v>
                </c:pt>
                <c:pt idx="14">
                  <c:v>557425</c:v>
                </c:pt>
                <c:pt idx="17">
                  <c:v>553185</c:v>
                </c:pt>
                <c:pt idx="24">
                  <c:v>443130</c:v>
                </c:pt>
                <c:pt idx="25">
                  <c:v>133075</c:v>
                </c:pt>
                <c:pt idx="30">
                  <c:v>494650</c:v>
                </c:pt>
                <c:pt idx="31">
                  <c:v>330065</c:v>
                </c:pt>
                <c:pt idx="33">
                  <c:v>922295</c:v>
                </c:pt>
                <c:pt idx="34">
                  <c:v>2000</c:v>
                </c:pt>
                <c:pt idx="35">
                  <c:v>541192</c:v>
                </c:pt>
                <c:pt idx="38">
                  <c:v>492055</c:v>
                </c:pt>
                <c:pt idx="45">
                  <c:v>33688</c:v>
                </c:pt>
              </c:numCache>
            </c:numRef>
          </c:val>
          <c:extLst>
            <c:ext xmlns:c16="http://schemas.microsoft.com/office/drawing/2014/chart" uri="{C3380CC4-5D6E-409C-BE32-E72D297353CC}">
              <c16:uniqueId val="{0000000B-0189-4BFF-A537-991771F792CC}"/>
            </c:ext>
          </c:extLst>
        </c:ser>
        <c:ser>
          <c:idx val="12"/>
          <c:order val="12"/>
          <c:tx>
            <c:strRef>
              <c:f>'Dash 1'!$N$3:$N$4</c:f>
              <c:strCache>
                <c:ptCount val="1"/>
                <c:pt idx="0">
                  <c:v>Passenger Van</c:v>
                </c:pt>
              </c:strCache>
            </c:strRef>
          </c:tx>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 1'!$A$5:$A$51</c:f>
              <c:strCache>
                <c:ptCount val="47"/>
                <c:pt idx="0">
                  <c:v>Chevrolet</c:v>
                </c:pt>
                <c:pt idx="1">
                  <c:v>Mercedes-Benz</c:v>
                </c:pt>
                <c:pt idx="2">
                  <c:v>Ford</c:v>
                </c:pt>
                <c:pt idx="3">
                  <c:v>Volkswagen</c:v>
                </c:pt>
                <c:pt idx="4">
                  <c:v>Cadillac</c:v>
                </c:pt>
                <c:pt idx="5">
                  <c:v>Toyota</c:v>
                </c:pt>
                <c:pt idx="6">
                  <c:v>BMW</c:v>
                </c:pt>
                <c:pt idx="7">
                  <c:v>Aston Martin</c:v>
                </c:pt>
                <c:pt idx="8">
                  <c:v>Bentley</c:v>
                </c:pt>
                <c:pt idx="9">
                  <c:v>Audi</c:v>
                </c:pt>
                <c:pt idx="10">
                  <c:v>Lamborghini</c:v>
                </c:pt>
                <c:pt idx="11">
                  <c:v>Ferrari</c:v>
                </c:pt>
                <c:pt idx="12">
                  <c:v>GMC</c:v>
                </c:pt>
                <c:pt idx="13">
                  <c:v>Nissan</c:v>
                </c:pt>
                <c:pt idx="14">
                  <c:v>Dodge</c:v>
                </c:pt>
                <c:pt idx="15">
                  <c:v>Infiniti</c:v>
                </c:pt>
                <c:pt idx="16">
                  <c:v>Porsche</c:v>
                </c:pt>
                <c:pt idx="17">
                  <c:v>Honda</c:v>
                </c:pt>
                <c:pt idx="18">
                  <c:v>Rolls-Royce</c:v>
                </c:pt>
                <c:pt idx="19">
                  <c:v>Land Rover</c:v>
                </c:pt>
                <c:pt idx="20">
                  <c:v>Lexus</c:v>
                </c:pt>
                <c:pt idx="21">
                  <c:v>Acura</c:v>
                </c:pt>
                <c:pt idx="22">
                  <c:v>Maybach</c:v>
                </c:pt>
                <c:pt idx="23">
                  <c:v>Volvo</c:v>
                </c:pt>
                <c:pt idx="24">
                  <c:v>Mazda</c:v>
                </c:pt>
                <c:pt idx="25">
                  <c:v>Hyundai</c:v>
                </c:pt>
                <c:pt idx="26">
                  <c:v>Lincoln</c:v>
                </c:pt>
                <c:pt idx="27">
                  <c:v>Maserati</c:v>
                </c:pt>
                <c:pt idx="28">
                  <c:v>Subaru</c:v>
                </c:pt>
                <c:pt idx="29">
                  <c:v>Suzuki</c:v>
                </c:pt>
                <c:pt idx="30">
                  <c:v>Kia</c:v>
                </c:pt>
                <c:pt idx="31">
                  <c:v>Buick</c:v>
                </c:pt>
                <c:pt idx="32">
                  <c:v>Bugatti</c:v>
                </c:pt>
                <c:pt idx="33">
                  <c:v>Chrysler</c:v>
                </c:pt>
                <c:pt idx="34">
                  <c:v>Mitsubishi</c:v>
                </c:pt>
                <c:pt idx="35">
                  <c:v>Pontiac</c:v>
                </c:pt>
                <c:pt idx="36">
                  <c:v>Saab</c:v>
                </c:pt>
                <c:pt idx="37">
                  <c:v>Lotus</c:v>
                </c:pt>
                <c:pt idx="38">
                  <c:v>Oldsmobile</c:v>
                </c:pt>
                <c:pt idx="39">
                  <c:v>FIAT</c:v>
                </c:pt>
                <c:pt idx="40">
                  <c:v>McLaren</c:v>
                </c:pt>
                <c:pt idx="41">
                  <c:v>Scion</c:v>
                </c:pt>
                <c:pt idx="42">
                  <c:v>Spyker</c:v>
                </c:pt>
                <c:pt idx="43">
                  <c:v>HUMMER</c:v>
                </c:pt>
                <c:pt idx="44">
                  <c:v>Alfa Romeo</c:v>
                </c:pt>
                <c:pt idx="45">
                  <c:v>Plymouth</c:v>
                </c:pt>
                <c:pt idx="46">
                  <c:v>Genesis</c:v>
                </c:pt>
              </c:strCache>
            </c:strRef>
          </c:cat>
          <c:val>
            <c:numRef>
              <c:f>'Dash 1'!$N$5:$N$51</c:f>
              <c:numCache>
                <c:formatCode>General</c:formatCode>
                <c:ptCount val="47"/>
                <c:pt idx="0" formatCode="_-[$$-409]* #,##0_ ;_-[$$-409]* \-#,##0\ ;_-[$$-409]* &quot;-&quot;??_ ;_-@_ ">
                  <c:v>607670</c:v>
                </c:pt>
                <c:pt idx="2" formatCode="_-[$$-409]* #,##0_ ;_-[$$-409]* \-#,##0\ ;_-[$$-409]* &quot;-&quot;??_ ;_-@_ ">
                  <c:v>2431898</c:v>
                </c:pt>
                <c:pt idx="12" formatCode="_-[$$-409]* #,##0_ ;_-[$$-409]* \-#,##0\ ;_-[$$-409]* &quot;-&quot;??_ ;_-@_ ">
                  <c:v>603670</c:v>
                </c:pt>
                <c:pt idx="14" formatCode="_-[$$-409]* #,##0_ ;_-[$$-409]* \-#,##0\ ;_-[$$-409]* &quot;-&quot;??_ ;_-@_ ">
                  <c:v>70708</c:v>
                </c:pt>
              </c:numCache>
            </c:numRef>
          </c:val>
          <c:extLst>
            <c:ext xmlns:c16="http://schemas.microsoft.com/office/drawing/2014/chart" uri="{C3380CC4-5D6E-409C-BE32-E72D297353CC}">
              <c16:uniqueId val="{0000000C-0189-4BFF-A537-991771F792CC}"/>
            </c:ext>
          </c:extLst>
        </c:ser>
        <c:ser>
          <c:idx val="13"/>
          <c:order val="13"/>
          <c:tx>
            <c:strRef>
              <c:f>'Dash 1'!$O$3:$O$4</c:f>
              <c:strCache>
                <c:ptCount val="1"/>
                <c:pt idx="0">
                  <c:v>Regular Cab Pickup</c:v>
                </c:pt>
              </c:strCache>
            </c:strRef>
          </c:tx>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 1'!$A$5:$A$51</c:f>
              <c:strCache>
                <c:ptCount val="47"/>
                <c:pt idx="0">
                  <c:v>Chevrolet</c:v>
                </c:pt>
                <c:pt idx="1">
                  <c:v>Mercedes-Benz</c:v>
                </c:pt>
                <c:pt idx="2">
                  <c:v>Ford</c:v>
                </c:pt>
                <c:pt idx="3">
                  <c:v>Volkswagen</c:v>
                </c:pt>
                <c:pt idx="4">
                  <c:v>Cadillac</c:v>
                </c:pt>
                <c:pt idx="5">
                  <c:v>Toyota</c:v>
                </c:pt>
                <c:pt idx="6">
                  <c:v>BMW</c:v>
                </c:pt>
                <c:pt idx="7">
                  <c:v>Aston Martin</c:v>
                </c:pt>
                <c:pt idx="8">
                  <c:v>Bentley</c:v>
                </c:pt>
                <c:pt idx="9">
                  <c:v>Audi</c:v>
                </c:pt>
                <c:pt idx="10">
                  <c:v>Lamborghini</c:v>
                </c:pt>
                <c:pt idx="11">
                  <c:v>Ferrari</c:v>
                </c:pt>
                <c:pt idx="12">
                  <c:v>GMC</c:v>
                </c:pt>
                <c:pt idx="13">
                  <c:v>Nissan</c:v>
                </c:pt>
                <c:pt idx="14">
                  <c:v>Dodge</c:v>
                </c:pt>
                <c:pt idx="15">
                  <c:v>Infiniti</c:v>
                </c:pt>
                <c:pt idx="16">
                  <c:v>Porsche</c:v>
                </c:pt>
                <c:pt idx="17">
                  <c:v>Honda</c:v>
                </c:pt>
                <c:pt idx="18">
                  <c:v>Rolls-Royce</c:v>
                </c:pt>
                <c:pt idx="19">
                  <c:v>Land Rover</c:v>
                </c:pt>
                <c:pt idx="20">
                  <c:v>Lexus</c:v>
                </c:pt>
                <c:pt idx="21">
                  <c:v>Acura</c:v>
                </c:pt>
                <c:pt idx="22">
                  <c:v>Maybach</c:v>
                </c:pt>
                <c:pt idx="23">
                  <c:v>Volvo</c:v>
                </c:pt>
                <c:pt idx="24">
                  <c:v>Mazda</c:v>
                </c:pt>
                <c:pt idx="25">
                  <c:v>Hyundai</c:v>
                </c:pt>
                <c:pt idx="26">
                  <c:v>Lincoln</c:v>
                </c:pt>
                <c:pt idx="27">
                  <c:v>Maserati</c:v>
                </c:pt>
                <c:pt idx="28">
                  <c:v>Subaru</c:v>
                </c:pt>
                <c:pt idx="29">
                  <c:v>Suzuki</c:v>
                </c:pt>
                <c:pt idx="30">
                  <c:v>Kia</c:v>
                </c:pt>
                <c:pt idx="31">
                  <c:v>Buick</c:v>
                </c:pt>
                <c:pt idx="32">
                  <c:v>Bugatti</c:v>
                </c:pt>
                <c:pt idx="33">
                  <c:v>Chrysler</c:v>
                </c:pt>
                <c:pt idx="34">
                  <c:v>Mitsubishi</c:v>
                </c:pt>
                <c:pt idx="35">
                  <c:v>Pontiac</c:v>
                </c:pt>
                <c:pt idx="36">
                  <c:v>Saab</c:v>
                </c:pt>
                <c:pt idx="37">
                  <c:v>Lotus</c:v>
                </c:pt>
                <c:pt idx="38">
                  <c:v>Oldsmobile</c:v>
                </c:pt>
                <c:pt idx="39">
                  <c:v>FIAT</c:v>
                </c:pt>
                <c:pt idx="40">
                  <c:v>McLaren</c:v>
                </c:pt>
                <c:pt idx="41">
                  <c:v>Scion</c:v>
                </c:pt>
                <c:pt idx="42">
                  <c:v>Spyker</c:v>
                </c:pt>
                <c:pt idx="43">
                  <c:v>HUMMER</c:v>
                </c:pt>
                <c:pt idx="44">
                  <c:v>Alfa Romeo</c:v>
                </c:pt>
                <c:pt idx="45">
                  <c:v>Plymouth</c:v>
                </c:pt>
                <c:pt idx="46">
                  <c:v>Genesis</c:v>
                </c:pt>
              </c:strCache>
            </c:strRef>
          </c:cat>
          <c:val>
            <c:numRef>
              <c:f>'Dash 1'!$O$5:$O$51</c:f>
              <c:numCache>
                <c:formatCode>General</c:formatCode>
                <c:ptCount val="47"/>
                <c:pt idx="0" formatCode="_-[$$-409]* #,##0_ ;_-[$$-409]* \-#,##0\ ;_-[$$-409]* &quot;-&quot;??_ ;_-@_ ">
                  <c:v>2260032</c:v>
                </c:pt>
                <c:pt idx="2" formatCode="_-[$$-409]* #,##0_ ;_-[$$-409]* \-#,##0\ ;_-[$$-409]* &quot;-&quot;??_ ;_-@_ ">
                  <c:v>1299240</c:v>
                </c:pt>
                <c:pt idx="5" formatCode="_-[$$-409]* #,##0_ ;_-[$$-409]* \-#,##0\ ;_-[$$-409]* &quot;-&quot;??_ ;_-@_ ">
                  <c:v>373446</c:v>
                </c:pt>
                <c:pt idx="12" formatCode="_-[$$-409]* #,##0_ ;_-[$$-409]* \-#,##0\ ;_-[$$-409]* &quot;-&quot;??_ ;_-@_ ">
                  <c:v>1306328</c:v>
                </c:pt>
                <c:pt idx="13" formatCode="_-[$$-409]* #,##0_ ;_-[$$-409]* \-#,##0\ ;_-[$$-409]* &quot;-&quot;??_ ;_-@_ ">
                  <c:v>21914</c:v>
                </c:pt>
                <c:pt idx="14" formatCode="_-[$$-409]* #,##0_ ;_-[$$-409]* \-#,##0\ ;_-[$$-409]* &quot;-&quot;??_ ;_-@_ ">
                  <c:v>719408</c:v>
                </c:pt>
                <c:pt idx="24" formatCode="_-[$$-409]* #,##0_ ;_-[$$-409]* \-#,##0\ ;_-[$$-409]* &quot;-&quot;??_ ;_-@_ ">
                  <c:v>265486</c:v>
                </c:pt>
                <c:pt idx="34" formatCode="_-[$$-409]* #,##0_ ;_-[$$-409]* \-#,##0\ ;_-[$$-409]* &quot;-&quot;??_ ;_-@_ ">
                  <c:v>8000</c:v>
                </c:pt>
              </c:numCache>
            </c:numRef>
          </c:val>
          <c:extLst>
            <c:ext xmlns:c16="http://schemas.microsoft.com/office/drawing/2014/chart" uri="{C3380CC4-5D6E-409C-BE32-E72D297353CC}">
              <c16:uniqueId val="{0000000D-0189-4BFF-A537-991771F792CC}"/>
            </c:ext>
          </c:extLst>
        </c:ser>
        <c:ser>
          <c:idx val="14"/>
          <c:order val="14"/>
          <c:tx>
            <c:strRef>
              <c:f>'Dash 1'!$P$3:$P$4</c:f>
              <c:strCache>
                <c:ptCount val="1"/>
                <c:pt idx="0">
                  <c:v>Sedan</c:v>
                </c:pt>
              </c:strCache>
            </c:strRef>
          </c:tx>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 1'!$A$5:$A$51</c:f>
              <c:strCache>
                <c:ptCount val="47"/>
                <c:pt idx="0">
                  <c:v>Chevrolet</c:v>
                </c:pt>
                <c:pt idx="1">
                  <c:v>Mercedes-Benz</c:v>
                </c:pt>
                <c:pt idx="2">
                  <c:v>Ford</c:v>
                </c:pt>
                <c:pt idx="3">
                  <c:v>Volkswagen</c:v>
                </c:pt>
                <c:pt idx="4">
                  <c:v>Cadillac</c:v>
                </c:pt>
                <c:pt idx="5">
                  <c:v>Toyota</c:v>
                </c:pt>
                <c:pt idx="6">
                  <c:v>BMW</c:v>
                </c:pt>
                <c:pt idx="7">
                  <c:v>Aston Martin</c:v>
                </c:pt>
                <c:pt idx="8">
                  <c:v>Bentley</c:v>
                </c:pt>
                <c:pt idx="9">
                  <c:v>Audi</c:v>
                </c:pt>
                <c:pt idx="10">
                  <c:v>Lamborghini</c:v>
                </c:pt>
                <c:pt idx="11">
                  <c:v>Ferrari</c:v>
                </c:pt>
                <c:pt idx="12">
                  <c:v>GMC</c:v>
                </c:pt>
                <c:pt idx="13">
                  <c:v>Nissan</c:v>
                </c:pt>
                <c:pt idx="14">
                  <c:v>Dodge</c:v>
                </c:pt>
                <c:pt idx="15">
                  <c:v>Infiniti</c:v>
                </c:pt>
                <c:pt idx="16">
                  <c:v>Porsche</c:v>
                </c:pt>
                <c:pt idx="17">
                  <c:v>Honda</c:v>
                </c:pt>
                <c:pt idx="18">
                  <c:v>Rolls-Royce</c:v>
                </c:pt>
                <c:pt idx="19">
                  <c:v>Land Rover</c:v>
                </c:pt>
                <c:pt idx="20">
                  <c:v>Lexus</c:v>
                </c:pt>
                <c:pt idx="21">
                  <c:v>Acura</c:v>
                </c:pt>
                <c:pt idx="22">
                  <c:v>Maybach</c:v>
                </c:pt>
                <c:pt idx="23">
                  <c:v>Volvo</c:v>
                </c:pt>
                <c:pt idx="24">
                  <c:v>Mazda</c:v>
                </c:pt>
                <c:pt idx="25">
                  <c:v>Hyundai</c:v>
                </c:pt>
                <c:pt idx="26">
                  <c:v>Lincoln</c:v>
                </c:pt>
                <c:pt idx="27">
                  <c:v>Maserati</c:v>
                </c:pt>
                <c:pt idx="28">
                  <c:v>Subaru</c:v>
                </c:pt>
                <c:pt idx="29">
                  <c:v>Suzuki</c:v>
                </c:pt>
                <c:pt idx="30">
                  <c:v>Kia</c:v>
                </c:pt>
                <c:pt idx="31">
                  <c:v>Buick</c:v>
                </c:pt>
                <c:pt idx="32">
                  <c:v>Bugatti</c:v>
                </c:pt>
                <c:pt idx="33">
                  <c:v>Chrysler</c:v>
                </c:pt>
                <c:pt idx="34">
                  <c:v>Mitsubishi</c:v>
                </c:pt>
                <c:pt idx="35">
                  <c:v>Pontiac</c:v>
                </c:pt>
                <c:pt idx="36">
                  <c:v>Saab</c:v>
                </c:pt>
                <c:pt idx="37">
                  <c:v>Lotus</c:v>
                </c:pt>
                <c:pt idx="38">
                  <c:v>Oldsmobile</c:v>
                </c:pt>
                <c:pt idx="39">
                  <c:v>FIAT</c:v>
                </c:pt>
                <c:pt idx="40">
                  <c:v>McLaren</c:v>
                </c:pt>
                <c:pt idx="41">
                  <c:v>Scion</c:v>
                </c:pt>
                <c:pt idx="42">
                  <c:v>Spyker</c:v>
                </c:pt>
                <c:pt idx="43">
                  <c:v>HUMMER</c:v>
                </c:pt>
                <c:pt idx="44">
                  <c:v>Alfa Romeo</c:v>
                </c:pt>
                <c:pt idx="45">
                  <c:v>Plymouth</c:v>
                </c:pt>
                <c:pt idx="46">
                  <c:v>Genesis</c:v>
                </c:pt>
              </c:strCache>
            </c:strRef>
          </c:cat>
          <c:val>
            <c:numRef>
              <c:f>'Dash 1'!$P$5:$P$51</c:f>
              <c:numCache>
                <c:formatCode>_-[$$-409]* #,##0_ ;_-[$$-409]* \-#,##0\ ;_-[$$-409]* "-"??_ ;_-@_ </c:formatCode>
                <c:ptCount val="47"/>
                <c:pt idx="0">
                  <c:v>3068812</c:v>
                </c:pt>
                <c:pt idx="1">
                  <c:v>7080243</c:v>
                </c:pt>
                <c:pt idx="2">
                  <c:v>2299348</c:v>
                </c:pt>
                <c:pt idx="3">
                  <c:v>6760050</c:v>
                </c:pt>
                <c:pt idx="4">
                  <c:v>9418847</c:v>
                </c:pt>
                <c:pt idx="5">
                  <c:v>2459596</c:v>
                </c:pt>
                <c:pt idx="6">
                  <c:v>7989300</c:v>
                </c:pt>
                <c:pt idx="7">
                  <c:v>1448735</c:v>
                </c:pt>
                <c:pt idx="8">
                  <c:v>5920900</c:v>
                </c:pt>
                <c:pt idx="9">
                  <c:v>7158348</c:v>
                </c:pt>
                <c:pt idx="13">
                  <c:v>1769130</c:v>
                </c:pt>
                <c:pt idx="14">
                  <c:v>2417585</c:v>
                </c:pt>
                <c:pt idx="15">
                  <c:v>6494090</c:v>
                </c:pt>
                <c:pt idx="16">
                  <c:v>2713500</c:v>
                </c:pt>
                <c:pt idx="17">
                  <c:v>2340105</c:v>
                </c:pt>
                <c:pt idx="18">
                  <c:v>6539010</c:v>
                </c:pt>
                <c:pt idx="20">
                  <c:v>4837596</c:v>
                </c:pt>
                <c:pt idx="21">
                  <c:v>4294702</c:v>
                </c:pt>
                <c:pt idx="22">
                  <c:v>5976800</c:v>
                </c:pt>
                <c:pt idx="23">
                  <c:v>2086945</c:v>
                </c:pt>
                <c:pt idx="24">
                  <c:v>1618571</c:v>
                </c:pt>
                <c:pt idx="25">
                  <c:v>2899937</c:v>
                </c:pt>
                <c:pt idx="26">
                  <c:v>2458245</c:v>
                </c:pt>
                <c:pt idx="27">
                  <c:v>2153800</c:v>
                </c:pt>
                <c:pt idx="28">
                  <c:v>1913100</c:v>
                </c:pt>
                <c:pt idx="29">
                  <c:v>1850818</c:v>
                </c:pt>
                <c:pt idx="30">
                  <c:v>1980360</c:v>
                </c:pt>
                <c:pt idx="31">
                  <c:v>2850590</c:v>
                </c:pt>
                <c:pt idx="33">
                  <c:v>2479859</c:v>
                </c:pt>
                <c:pt idx="34">
                  <c:v>1058563</c:v>
                </c:pt>
                <c:pt idx="35">
                  <c:v>1160535</c:v>
                </c:pt>
                <c:pt idx="36">
                  <c:v>1066500</c:v>
                </c:pt>
                <c:pt idx="38">
                  <c:v>691161</c:v>
                </c:pt>
                <c:pt idx="41">
                  <c:v>32500</c:v>
                </c:pt>
                <c:pt idx="45">
                  <c:v>46759</c:v>
                </c:pt>
                <c:pt idx="46">
                  <c:v>139850</c:v>
                </c:pt>
              </c:numCache>
            </c:numRef>
          </c:val>
          <c:extLst>
            <c:ext xmlns:c16="http://schemas.microsoft.com/office/drawing/2014/chart" uri="{C3380CC4-5D6E-409C-BE32-E72D297353CC}">
              <c16:uniqueId val="{0000000E-0189-4BFF-A537-991771F792CC}"/>
            </c:ext>
          </c:extLst>
        </c:ser>
        <c:ser>
          <c:idx val="15"/>
          <c:order val="15"/>
          <c:tx>
            <c:strRef>
              <c:f>'Dash 1'!$Q$3:$Q$4</c:f>
              <c:strCache>
                <c:ptCount val="1"/>
                <c:pt idx="0">
                  <c:v>Wagon</c:v>
                </c:pt>
              </c:strCache>
            </c:strRef>
          </c:tx>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 1'!$A$5:$A$51</c:f>
              <c:strCache>
                <c:ptCount val="47"/>
                <c:pt idx="0">
                  <c:v>Chevrolet</c:v>
                </c:pt>
                <c:pt idx="1">
                  <c:v>Mercedes-Benz</c:v>
                </c:pt>
                <c:pt idx="2">
                  <c:v>Ford</c:v>
                </c:pt>
                <c:pt idx="3">
                  <c:v>Volkswagen</c:v>
                </c:pt>
                <c:pt idx="4">
                  <c:v>Cadillac</c:v>
                </c:pt>
                <c:pt idx="5">
                  <c:v>Toyota</c:v>
                </c:pt>
                <c:pt idx="6">
                  <c:v>BMW</c:v>
                </c:pt>
                <c:pt idx="7">
                  <c:v>Aston Martin</c:v>
                </c:pt>
                <c:pt idx="8">
                  <c:v>Bentley</c:v>
                </c:pt>
                <c:pt idx="9">
                  <c:v>Audi</c:v>
                </c:pt>
                <c:pt idx="10">
                  <c:v>Lamborghini</c:v>
                </c:pt>
                <c:pt idx="11">
                  <c:v>Ferrari</c:v>
                </c:pt>
                <c:pt idx="12">
                  <c:v>GMC</c:v>
                </c:pt>
                <c:pt idx="13">
                  <c:v>Nissan</c:v>
                </c:pt>
                <c:pt idx="14">
                  <c:v>Dodge</c:v>
                </c:pt>
                <c:pt idx="15">
                  <c:v>Infiniti</c:v>
                </c:pt>
                <c:pt idx="16">
                  <c:v>Porsche</c:v>
                </c:pt>
                <c:pt idx="17">
                  <c:v>Honda</c:v>
                </c:pt>
                <c:pt idx="18">
                  <c:v>Rolls-Royce</c:v>
                </c:pt>
                <c:pt idx="19">
                  <c:v>Land Rover</c:v>
                </c:pt>
                <c:pt idx="20">
                  <c:v>Lexus</c:v>
                </c:pt>
                <c:pt idx="21">
                  <c:v>Acura</c:v>
                </c:pt>
                <c:pt idx="22">
                  <c:v>Maybach</c:v>
                </c:pt>
                <c:pt idx="23">
                  <c:v>Volvo</c:v>
                </c:pt>
                <c:pt idx="24">
                  <c:v>Mazda</c:v>
                </c:pt>
                <c:pt idx="25">
                  <c:v>Hyundai</c:v>
                </c:pt>
                <c:pt idx="26">
                  <c:v>Lincoln</c:v>
                </c:pt>
                <c:pt idx="27">
                  <c:v>Maserati</c:v>
                </c:pt>
                <c:pt idx="28">
                  <c:v>Subaru</c:v>
                </c:pt>
                <c:pt idx="29">
                  <c:v>Suzuki</c:v>
                </c:pt>
                <c:pt idx="30">
                  <c:v>Kia</c:v>
                </c:pt>
                <c:pt idx="31">
                  <c:v>Buick</c:v>
                </c:pt>
                <c:pt idx="32">
                  <c:v>Bugatti</c:v>
                </c:pt>
                <c:pt idx="33">
                  <c:v>Chrysler</c:v>
                </c:pt>
                <c:pt idx="34">
                  <c:v>Mitsubishi</c:v>
                </c:pt>
                <c:pt idx="35">
                  <c:v>Pontiac</c:v>
                </c:pt>
                <c:pt idx="36">
                  <c:v>Saab</c:v>
                </c:pt>
                <c:pt idx="37">
                  <c:v>Lotus</c:v>
                </c:pt>
                <c:pt idx="38">
                  <c:v>Oldsmobile</c:v>
                </c:pt>
                <c:pt idx="39">
                  <c:v>FIAT</c:v>
                </c:pt>
                <c:pt idx="40">
                  <c:v>McLaren</c:v>
                </c:pt>
                <c:pt idx="41">
                  <c:v>Scion</c:v>
                </c:pt>
                <c:pt idx="42">
                  <c:v>Spyker</c:v>
                </c:pt>
                <c:pt idx="43">
                  <c:v>HUMMER</c:v>
                </c:pt>
                <c:pt idx="44">
                  <c:v>Alfa Romeo</c:v>
                </c:pt>
                <c:pt idx="45">
                  <c:v>Plymouth</c:v>
                </c:pt>
                <c:pt idx="46">
                  <c:v>Genesis</c:v>
                </c:pt>
              </c:strCache>
            </c:strRef>
          </c:cat>
          <c:val>
            <c:numRef>
              <c:f>'Dash 1'!$Q$5:$Q$51</c:f>
              <c:numCache>
                <c:formatCode>_-[$$-409]* #,##0_ ;_-[$$-409]* \-#,##0\ ;_-[$$-409]* "-"??_ ;_-@_ </c:formatCode>
                <c:ptCount val="47"/>
                <c:pt idx="0">
                  <c:v>300675</c:v>
                </c:pt>
                <c:pt idx="1">
                  <c:v>764935</c:v>
                </c:pt>
                <c:pt idx="2">
                  <c:v>1635565</c:v>
                </c:pt>
                <c:pt idx="3">
                  <c:v>1704025</c:v>
                </c:pt>
                <c:pt idx="4">
                  <c:v>1184100</c:v>
                </c:pt>
                <c:pt idx="5">
                  <c:v>1237955</c:v>
                </c:pt>
                <c:pt idx="6">
                  <c:v>259600</c:v>
                </c:pt>
                <c:pt idx="9">
                  <c:v>847350</c:v>
                </c:pt>
                <c:pt idx="13">
                  <c:v>175000</c:v>
                </c:pt>
                <c:pt idx="14">
                  <c:v>793055</c:v>
                </c:pt>
                <c:pt idx="20">
                  <c:v>31105</c:v>
                </c:pt>
                <c:pt idx="21">
                  <c:v>201360</c:v>
                </c:pt>
                <c:pt idx="23">
                  <c:v>2428971</c:v>
                </c:pt>
                <c:pt idx="24">
                  <c:v>33350</c:v>
                </c:pt>
                <c:pt idx="26">
                  <c:v>269705</c:v>
                </c:pt>
                <c:pt idx="28">
                  <c:v>10000</c:v>
                </c:pt>
                <c:pt idx="29">
                  <c:v>685707</c:v>
                </c:pt>
                <c:pt idx="30">
                  <c:v>601155</c:v>
                </c:pt>
                <c:pt idx="31">
                  <c:v>8212</c:v>
                </c:pt>
                <c:pt idx="33">
                  <c:v>501075</c:v>
                </c:pt>
                <c:pt idx="35">
                  <c:v>22855</c:v>
                </c:pt>
                <c:pt idx="36">
                  <c:v>751280</c:v>
                </c:pt>
                <c:pt idx="38">
                  <c:v>22000</c:v>
                </c:pt>
                <c:pt idx="39">
                  <c:v>287570</c:v>
                </c:pt>
                <c:pt idx="41">
                  <c:v>184445</c:v>
                </c:pt>
                <c:pt idx="45">
                  <c:v>18000</c:v>
                </c:pt>
              </c:numCache>
            </c:numRef>
          </c:val>
          <c:extLst>
            <c:ext xmlns:c16="http://schemas.microsoft.com/office/drawing/2014/chart" uri="{C3380CC4-5D6E-409C-BE32-E72D297353CC}">
              <c16:uniqueId val="{0000000F-0189-4BFF-A537-991771F792CC}"/>
            </c:ext>
          </c:extLst>
        </c:ser>
        <c:dLbls>
          <c:showLegendKey val="0"/>
          <c:showVal val="0"/>
          <c:showCatName val="0"/>
          <c:showSerName val="0"/>
          <c:showPercent val="0"/>
          <c:showBubbleSize val="0"/>
        </c:dLbls>
        <c:gapWidth val="150"/>
        <c:overlap val="100"/>
        <c:axId val="705507248"/>
        <c:axId val="705507664"/>
      </c:barChart>
      <c:catAx>
        <c:axId val="705507248"/>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sz="1200">
                    <a:solidFill>
                      <a:schemeClr val="bg1"/>
                    </a:solidFill>
                  </a:rPr>
                  <a:t>Car  Brands</a:t>
                </a:r>
              </a:p>
            </c:rich>
          </c:tx>
          <c:overlay val="0"/>
          <c:spPr>
            <a:solidFill>
              <a:schemeClr val="tx1"/>
            </a:solid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05507664"/>
        <c:crosses val="autoZero"/>
        <c:auto val="1"/>
        <c:lblAlgn val="ctr"/>
        <c:lblOffset val="100"/>
        <c:noMultiLvlLbl val="0"/>
      </c:catAx>
      <c:valAx>
        <c:axId val="70550766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sz="1200">
                    <a:solidFill>
                      <a:schemeClr val="bg1"/>
                    </a:solidFill>
                  </a:rPr>
                  <a:t>Car   Price</a:t>
                </a:r>
              </a:p>
            </c:rich>
          </c:tx>
          <c:overlay val="0"/>
          <c:spPr>
            <a:solidFill>
              <a:schemeClr val="tx1"/>
            </a:solid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_-[$$-409]* #,##0_ ;_-[$$-409]* \-#,##0\ ;_-[$$-409]* &quot;-&quot;??_ ;_-@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055072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[Projectfile.xlsx]Dash 2!PivotTable8</c:name>
    <c:fmtId val="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200" b="1" i="0" u="none" strike="noStrike" baseline="0">
                <a:solidFill>
                  <a:schemeClr val="bg1"/>
                </a:solidFill>
              </a:rPr>
              <a:t>Comparison between the average MSRPs across different car</a:t>
            </a:r>
          </a:p>
          <a:p>
            <a:pPr>
              <a:defRPr/>
            </a:pPr>
            <a:r>
              <a:rPr lang="en-IN" sz="1200" b="1" i="0" u="none" strike="noStrike" baseline="0">
                <a:solidFill>
                  <a:schemeClr val="bg1"/>
                </a:solidFill>
              </a:rPr>
              <a:t>brands and body styles</a:t>
            </a:r>
            <a:endParaRPr lang="en-IN" sz="1200" b="1">
              <a:solidFill>
                <a:schemeClr val="bg1"/>
              </a:solidFill>
            </a:endParaRP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'Dash 2'!$B$3:$B$4</c:f>
              <c:strCache>
                <c:ptCount val="1"/>
                <c:pt idx="0">
                  <c:v>2dr Hatchback</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 2'!$A$5:$A$51</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Alfa Romeo</c:v>
                </c:pt>
                <c:pt idx="15">
                  <c:v>BMW</c:v>
                </c:pt>
                <c:pt idx="16">
                  <c:v>Cadillac</c:v>
                </c:pt>
                <c:pt idx="17">
                  <c:v>Audi</c:v>
                </c:pt>
                <c:pt idx="18">
                  <c:v>Lexus</c:v>
                </c:pt>
                <c:pt idx="19">
                  <c:v>Genesis</c:v>
                </c:pt>
                <c:pt idx="20">
                  <c:v>Lincoln</c:v>
                </c:pt>
                <c:pt idx="21">
                  <c:v>Infiniti</c:v>
                </c:pt>
                <c:pt idx="22">
                  <c:v>HUMMER</c:v>
                </c:pt>
                <c:pt idx="23">
                  <c:v>Acura</c:v>
                </c:pt>
                <c:pt idx="24">
                  <c:v>GMC</c:v>
                </c:pt>
                <c:pt idx="25">
                  <c:v>Toyota</c:v>
                </c:pt>
                <c:pt idx="26">
                  <c:v>Volvo</c:v>
                </c:pt>
                <c:pt idx="27">
                  <c:v>Nissan</c:v>
                </c:pt>
                <c:pt idx="28">
                  <c:v>Chevrolet</c:v>
                </c:pt>
                <c:pt idx="29">
                  <c:v>Buick</c:v>
                </c:pt>
                <c:pt idx="30">
                  <c:v>Volkswagen</c:v>
                </c:pt>
                <c:pt idx="31">
                  <c:v>Saab</c:v>
                </c:pt>
                <c:pt idx="32">
                  <c:v>Ford</c:v>
                </c:pt>
                <c:pt idx="33">
                  <c:v>Chrysler</c:v>
                </c:pt>
                <c:pt idx="34">
                  <c:v>Honda</c:v>
                </c:pt>
                <c:pt idx="35">
                  <c:v>Kia</c:v>
                </c:pt>
                <c:pt idx="36">
                  <c:v>Subaru</c:v>
                </c:pt>
                <c:pt idx="37">
                  <c:v>Hyundai</c:v>
                </c:pt>
                <c:pt idx="38">
                  <c:v>Dodge</c:v>
                </c:pt>
                <c:pt idx="39">
                  <c:v>FIAT</c:v>
                </c:pt>
                <c:pt idx="40">
                  <c:v>Mitsubishi</c:v>
                </c:pt>
                <c:pt idx="41">
                  <c:v>Scion</c:v>
                </c:pt>
                <c:pt idx="42">
                  <c:v>Mazda</c:v>
                </c:pt>
                <c:pt idx="43">
                  <c:v>Pontiac</c:v>
                </c:pt>
                <c:pt idx="44">
                  <c:v>Suzuki</c:v>
                </c:pt>
                <c:pt idx="45">
                  <c:v>Oldsmobile</c:v>
                </c:pt>
                <c:pt idx="46">
                  <c:v>Plymouth</c:v>
                </c:pt>
              </c:strCache>
            </c:strRef>
          </c:cat>
          <c:val>
            <c:numRef>
              <c:f>'Dash 2'!$B$5:$B$51</c:f>
              <c:numCache>
                <c:formatCode>General</c:formatCode>
                <c:ptCount val="47"/>
                <c:pt idx="10" formatCode="_-[$$-409]* #,##0_ ;_-[$$-409]* \-#,##0\ ;_-[$$-409]* &quot;-&quot;??_ ;_-@_ ">
                  <c:v>5765.4</c:v>
                </c:pt>
                <c:pt idx="15" formatCode="_-[$$-409]* #,##0_ ;_-[$$-409]* \-#,##0\ ;_-[$$-409]* &quot;-&quot;??_ ;_-@_ ">
                  <c:v>26699</c:v>
                </c:pt>
                <c:pt idx="17" formatCode="_-[$$-409]* #,##0_ ;_-[$$-409]* \-#,##0\ ;_-[$$-409]* &quot;-&quot;??_ ;_-@_ ">
                  <c:v>2000</c:v>
                </c:pt>
                <c:pt idx="23" formatCode="_-[$$-409]* #,##0_ ;_-[$$-409]* \-#,##0\ ;_-[$$-409]* &quot;-&quot;??_ ;_-@_ ">
                  <c:v>17175.607142857141</c:v>
                </c:pt>
                <c:pt idx="25" formatCode="_-[$$-409]* #,##0_ ;_-[$$-409]* \-#,##0\ ;_-[$$-409]* &quot;-&quot;??_ ;_-@_ ">
                  <c:v>18950</c:v>
                </c:pt>
                <c:pt idx="26" formatCode="_-[$$-409]* #,##0_ ;_-[$$-409]* \-#,##0\ ;_-[$$-409]* &quot;-&quot;??_ ;_-@_ ">
                  <c:v>26258.333333333332</c:v>
                </c:pt>
                <c:pt idx="27" formatCode="_-[$$-409]* #,##0_ ;_-[$$-409]* \-#,##0\ ;_-[$$-409]* &quot;-&quot;??_ ;_-@_ ">
                  <c:v>2097.5714285714284</c:v>
                </c:pt>
                <c:pt idx="28" formatCode="_-[$$-409]* #,##0_ ;_-[$$-409]* \-#,##0\ ;_-[$$-409]* &quot;-&quot;??_ ;_-@_ ">
                  <c:v>2000</c:v>
                </c:pt>
                <c:pt idx="30" formatCode="_-[$$-409]* #,##0_ ;_-[$$-409]* \-#,##0\ ;_-[$$-409]* &quot;-&quot;??_ ;_-@_ ">
                  <c:v>24251.598837209302</c:v>
                </c:pt>
                <c:pt idx="31" formatCode="_-[$$-409]* #,##0_ ;_-[$$-409]* \-#,##0\ ;_-[$$-409]* &quot;-&quot;??_ ;_-@_ ">
                  <c:v>2000</c:v>
                </c:pt>
                <c:pt idx="32" formatCode="_-[$$-409]* #,##0_ ;_-[$$-409]* \-#,##0\ ;_-[$$-409]* &quot;-&quot;??_ ;_-@_ ">
                  <c:v>2000</c:v>
                </c:pt>
                <c:pt idx="33" formatCode="_-[$$-409]* #,##0_ ;_-[$$-409]* \-#,##0\ ;_-[$$-409]* &quot;-&quot;??_ ;_-@_ ">
                  <c:v>32935</c:v>
                </c:pt>
                <c:pt idx="34" formatCode="_-[$$-409]* #,##0_ ;_-[$$-409]* \-#,##0\ ;_-[$$-409]* &quot;-&quot;??_ ;_-@_ ">
                  <c:v>17216.666666666668</c:v>
                </c:pt>
                <c:pt idx="36" formatCode="_-[$$-409]* #,##0_ ;_-[$$-409]* \-#,##0\ ;_-[$$-409]* &quot;-&quot;??_ ;_-@_ ">
                  <c:v>2000</c:v>
                </c:pt>
                <c:pt idx="37" formatCode="_-[$$-409]* #,##0_ ;_-[$$-409]* \-#,##0\ ;_-[$$-409]* &quot;-&quot;??_ ;_-@_ ">
                  <c:v>18536.607142857141</c:v>
                </c:pt>
                <c:pt idx="38" formatCode="_-[$$-409]* #,##0_ ;_-[$$-409]* \-#,##0\ ;_-[$$-409]* &quot;-&quot;??_ ;_-@_ ">
                  <c:v>2000</c:v>
                </c:pt>
                <c:pt idx="39" formatCode="_-[$$-409]* #,##0_ ;_-[$$-409]* \-#,##0\ ;_-[$$-409]* &quot;-&quot;??_ ;_-@_ ">
                  <c:v>19136.176470588234</c:v>
                </c:pt>
                <c:pt idx="40" formatCode="_-[$$-409]* #,##0_ ;_-[$$-409]* \-#,##0\ ;_-[$$-409]* &quot;-&quot;??_ ;_-@_ ">
                  <c:v>13162.266666666666</c:v>
                </c:pt>
                <c:pt idx="41" formatCode="_-[$$-409]* #,##0_ ;_-[$$-409]* \-#,##0\ ;_-[$$-409]* &quot;-&quot;??_ ;_-@_ ">
                  <c:v>20351.388888888891</c:v>
                </c:pt>
                <c:pt idx="42" formatCode="_-[$$-409]* #,##0_ ;_-[$$-409]* \-#,##0\ ;_-[$$-409]* &quot;-&quot;??_ ;_-@_ ">
                  <c:v>2000</c:v>
                </c:pt>
                <c:pt idx="43" formatCode="_-[$$-409]* #,##0_ ;_-[$$-409]* \-#,##0\ ;_-[$$-409]* &quot;-&quot;??_ ;_-@_ ">
                  <c:v>18167.222222222223</c:v>
                </c:pt>
                <c:pt idx="44" formatCode="_-[$$-409]* #,##0_ ;_-[$$-409]* \-#,##0\ ;_-[$$-409]* &quot;-&quot;??_ ;_-@_ ">
                  <c:v>6642.2857142857147</c:v>
                </c:pt>
                <c:pt idx="46" formatCode="_-[$$-409]* #,##0_ ;_-[$$-409]* \-#,##0\ ;_-[$$-409]* &quot;-&quot;??_ ;_-@_ ">
                  <c:v>2000</c:v>
                </c:pt>
              </c:numCache>
            </c:numRef>
          </c:val>
          <c:extLst>
            <c:ext xmlns:c16="http://schemas.microsoft.com/office/drawing/2014/chart" uri="{C3380CC4-5D6E-409C-BE32-E72D297353CC}">
              <c16:uniqueId val="{00000000-95CF-4D69-9D39-64506CF42851}"/>
            </c:ext>
          </c:extLst>
        </c:ser>
        <c:ser>
          <c:idx val="1"/>
          <c:order val="1"/>
          <c:tx>
            <c:strRef>
              <c:f>'Dash 2'!$C$3:$C$4</c:f>
              <c:strCache>
                <c:ptCount val="1"/>
                <c:pt idx="0">
                  <c:v>2dr SUV</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 2'!$A$5:$A$51</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Alfa Romeo</c:v>
                </c:pt>
                <c:pt idx="15">
                  <c:v>BMW</c:v>
                </c:pt>
                <c:pt idx="16">
                  <c:v>Cadillac</c:v>
                </c:pt>
                <c:pt idx="17">
                  <c:v>Audi</c:v>
                </c:pt>
                <c:pt idx="18">
                  <c:v>Lexus</c:v>
                </c:pt>
                <c:pt idx="19">
                  <c:v>Genesis</c:v>
                </c:pt>
                <c:pt idx="20">
                  <c:v>Lincoln</c:v>
                </c:pt>
                <c:pt idx="21">
                  <c:v>Infiniti</c:v>
                </c:pt>
                <c:pt idx="22">
                  <c:v>HUMMER</c:v>
                </c:pt>
                <c:pt idx="23">
                  <c:v>Acura</c:v>
                </c:pt>
                <c:pt idx="24">
                  <c:v>GMC</c:v>
                </c:pt>
                <c:pt idx="25">
                  <c:v>Toyota</c:v>
                </c:pt>
                <c:pt idx="26">
                  <c:v>Volvo</c:v>
                </c:pt>
                <c:pt idx="27">
                  <c:v>Nissan</c:v>
                </c:pt>
                <c:pt idx="28">
                  <c:v>Chevrolet</c:v>
                </c:pt>
                <c:pt idx="29">
                  <c:v>Buick</c:v>
                </c:pt>
                <c:pt idx="30">
                  <c:v>Volkswagen</c:v>
                </c:pt>
                <c:pt idx="31">
                  <c:v>Saab</c:v>
                </c:pt>
                <c:pt idx="32">
                  <c:v>Ford</c:v>
                </c:pt>
                <c:pt idx="33">
                  <c:v>Chrysler</c:v>
                </c:pt>
                <c:pt idx="34">
                  <c:v>Honda</c:v>
                </c:pt>
                <c:pt idx="35">
                  <c:v>Kia</c:v>
                </c:pt>
                <c:pt idx="36">
                  <c:v>Subaru</c:v>
                </c:pt>
                <c:pt idx="37">
                  <c:v>Hyundai</c:v>
                </c:pt>
                <c:pt idx="38">
                  <c:v>Dodge</c:v>
                </c:pt>
                <c:pt idx="39">
                  <c:v>FIAT</c:v>
                </c:pt>
                <c:pt idx="40">
                  <c:v>Mitsubishi</c:v>
                </c:pt>
                <c:pt idx="41">
                  <c:v>Scion</c:v>
                </c:pt>
                <c:pt idx="42">
                  <c:v>Mazda</c:v>
                </c:pt>
                <c:pt idx="43">
                  <c:v>Pontiac</c:v>
                </c:pt>
                <c:pt idx="44">
                  <c:v>Suzuki</c:v>
                </c:pt>
                <c:pt idx="45">
                  <c:v>Oldsmobile</c:v>
                </c:pt>
                <c:pt idx="46">
                  <c:v>Plymouth</c:v>
                </c:pt>
              </c:strCache>
            </c:strRef>
          </c:cat>
          <c:val>
            <c:numRef>
              <c:f>'Dash 2'!$C$5:$C$51</c:f>
              <c:numCache>
                <c:formatCode>General</c:formatCode>
                <c:ptCount val="47"/>
                <c:pt idx="13" formatCode="_-[$$-409]* #,##0_ ;_-[$$-409]* \-#,##0\ ;_-[$$-409]* &quot;-&quot;??_ ;_-@_ ">
                  <c:v>39699.5</c:v>
                </c:pt>
                <c:pt idx="24" formatCode="_-[$$-409]* #,##0_ ;_-[$$-409]* \-#,##0\ ;_-[$$-409]* &quot;-&quot;??_ ;_-@_ ">
                  <c:v>5550.7307692307695</c:v>
                </c:pt>
                <c:pt idx="28" formatCode="_-[$$-409]* #,##0_ ;_-[$$-409]* \-#,##0\ ;_-[$$-409]* &quot;-&quot;??_ ;_-@_ ">
                  <c:v>8887.9166666666661</c:v>
                </c:pt>
                <c:pt idx="32" formatCode="_-[$$-409]* #,##0_ ;_-[$$-409]* \-#,##0\ ;_-[$$-409]* &quot;-&quot;??_ ;_-@_ ">
                  <c:v>13710.657142857142</c:v>
                </c:pt>
                <c:pt idx="38" formatCode="_-[$$-409]* #,##0_ ;_-[$$-409]* \-#,##0\ ;_-[$$-409]* &quot;-&quot;??_ ;_-@_ ">
                  <c:v>2000</c:v>
                </c:pt>
                <c:pt idx="42" formatCode="_-[$$-409]* #,##0_ ;_-[$$-409]* \-#,##0\ ;_-[$$-409]* &quot;-&quot;??_ ;_-@_ ">
                  <c:v>2000</c:v>
                </c:pt>
                <c:pt idx="44" formatCode="_-[$$-409]* #,##0_ ;_-[$$-409]* \-#,##0\ ;_-[$$-409]* &quot;-&quot;??_ ;_-@_ ">
                  <c:v>2000</c:v>
                </c:pt>
              </c:numCache>
            </c:numRef>
          </c:val>
          <c:extLst>
            <c:ext xmlns:c16="http://schemas.microsoft.com/office/drawing/2014/chart" uri="{C3380CC4-5D6E-409C-BE32-E72D297353CC}">
              <c16:uniqueId val="{00000001-95CF-4D69-9D39-64506CF42851}"/>
            </c:ext>
          </c:extLst>
        </c:ser>
        <c:ser>
          <c:idx val="2"/>
          <c:order val="2"/>
          <c:tx>
            <c:strRef>
              <c:f>'Dash 2'!$D$3:$D$4</c:f>
              <c:strCache>
                <c:ptCount val="1"/>
                <c:pt idx="0">
                  <c:v>4dr Hatchback</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 2'!$A$5:$A$51</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Alfa Romeo</c:v>
                </c:pt>
                <c:pt idx="15">
                  <c:v>BMW</c:v>
                </c:pt>
                <c:pt idx="16">
                  <c:v>Cadillac</c:v>
                </c:pt>
                <c:pt idx="17">
                  <c:v>Audi</c:v>
                </c:pt>
                <c:pt idx="18">
                  <c:v>Lexus</c:v>
                </c:pt>
                <c:pt idx="19">
                  <c:v>Genesis</c:v>
                </c:pt>
                <c:pt idx="20">
                  <c:v>Lincoln</c:v>
                </c:pt>
                <c:pt idx="21">
                  <c:v>Infiniti</c:v>
                </c:pt>
                <c:pt idx="22">
                  <c:v>HUMMER</c:v>
                </c:pt>
                <c:pt idx="23">
                  <c:v>Acura</c:v>
                </c:pt>
                <c:pt idx="24">
                  <c:v>GMC</c:v>
                </c:pt>
                <c:pt idx="25">
                  <c:v>Toyota</c:v>
                </c:pt>
                <c:pt idx="26">
                  <c:v>Volvo</c:v>
                </c:pt>
                <c:pt idx="27">
                  <c:v>Nissan</c:v>
                </c:pt>
                <c:pt idx="28">
                  <c:v>Chevrolet</c:v>
                </c:pt>
                <c:pt idx="29">
                  <c:v>Buick</c:v>
                </c:pt>
                <c:pt idx="30">
                  <c:v>Volkswagen</c:v>
                </c:pt>
                <c:pt idx="31">
                  <c:v>Saab</c:v>
                </c:pt>
                <c:pt idx="32">
                  <c:v>Ford</c:v>
                </c:pt>
                <c:pt idx="33">
                  <c:v>Chrysler</c:v>
                </c:pt>
                <c:pt idx="34">
                  <c:v>Honda</c:v>
                </c:pt>
                <c:pt idx="35">
                  <c:v>Kia</c:v>
                </c:pt>
                <c:pt idx="36">
                  <c:v>Subaru</c:v>
                </c:pt>
                <c:pt idx="37">
                  <c:v>Hyundai</c:v>
                </c:pt>
                <c:pt idx="38">
                  <c:v>Dodge</c:v>
                </c:pt>
                <c:pt idx="39">
                  <c:v>FIAT</c:v>
                </c:pt>
                <c:pt idx="40">
                  <c:v>Mitsubishi</c:v>
                </c:pt>
                <c:pt idx="41">
                  <c:v>Scion</c:v>
                </c:pt>
                <c:pt idx="42">
                  <c:v>Mazda</c:v>
                </c:pt>
                <c:pt idx="43">
                  <c:v>Pontiac</c:v>
                </c:pt>
                <c:pt idx="44">
                  <c:v>Suzuki</c:v>
                </c:pt>
                <c:pt idx="45">
                  <c:v>Oldsmobile</c:v>
                </c:pt>
                <c:pt idx="46">
                  <c:v>Plymouth</c:v>
                </c:pt>
              </c:strCache>
            </c:strRef>
          </c:cat>
          <c:val>
            <c:numRef>
              <c:f>'Dash 2'!$D$5:$D$51</c:f>
              <c:numCache>
                <c:formatCode>General</c:formatCode>
                <c:ptCount val="47"/>
                <c:pt idx="11" formatCode="_-[$$-409]* #,##0_ ;_-[$$-409]* \-#,##0\ ;_-[$$-409]* &quot;-&quot;??_ ;_-@_ ">
                  <c:v>40933.333333333336</c:v>
                </c:pt>
                <c:pt idx="15" formatCode="_-[$$-409]* #,##0_ ;_-[$$-409]* \-#,##0\ ;_-[$$-409]* &quot;-&quot;??_ ;_-@_ ">
                  <c:v>54521.428571428572</c:v>
                </c:pt>
                <c:pt idx="18" formatCode="_-[$$-409]* #,##0_ ;_-[$$-409]* \-#,##0\ ;_-[$$-409]* &quot;-&quot;??_ ;_-@_ ">
                  <c:v>31566.666666666668</c:v>
                </c:pt>
                <c:pt idx="23" formatCode="_-[$$-409]* #,##0_ ;_-[$$-409]* \-#,##0\ ;_-[$$-409]* &quot;-&quot;??_ ;_-@_ ">
                  <c:v>51062.857142857145</c:v>
                </c:pt>
                <c:pt idx="25" formatCode="_-[$$-409]* #,##0_ ;_-[$$-409]* \-#,##0\ ;_-[$$-409]* &quot;-&quot;??_ ;_-@_ ">
                  <c:v>22186.507936507936</c:v>
                </c:pt>
                <c:pt idx="27" formatCode="_-[$$-409]* #,##0_ ;_-[$$-409]* \-#,##0\ ;_-[$$-409]* &quot;-&quot;??_ ;_-@_ ">
                  <c:v>22241.08695652174</c:v>
                </c:pt>
                <c:pt idx="28" formatCode="_-[$$-409]* #,##0_ ;_-[$$-409]* \-#,##0\ ;_-[$$-409]* &quot;-&quot;??_ ;_-@_ ">
                  <c:v>18329.31818181818</c:v>
                </c:pt>
                <c:pt idx="30" formatCode="_-[$$-409]* #,##0_ ;_-[$$-409]* \-#,##0\ ;_-[$$-409]* &quot;-&quot;??_ ;_-@_ ">
                  <c:v>27778.232758620688</c:v>
                </c:pt>
                <c:pt idx="31" formatCode="_-[$$-409]* #,##0_ ;_-[$$-409]* \-#,##0\ ;_-[$$-409]* &quot;-&quot;??_ ;_-@_ ">
                  <c:v>2032.5555555555557</c:v>
                </c:pt>
                <c:pt idx="32" formatCode="_-[$$-409]* #,##0_ ;_-[$$-409]* \-#,##0\ ;_-[$$-409]* &quot;-&quot;??_ ;_-@_ ">
                  <c:v>18467.5</c:v>
                </c:pt>
                <c:pt idx="34" formatCode="_-[$$-409]* #,##0_ ;_-[$$-409]* \-#,##0\ ;_-[$$-409]* &quot;-&quot;??_ ;_-@_ ">
                  <c:v>25836.794871794871</c:v>
                </c:pt>
                <c:pt idx="35" formatCode="_-[$$-409]* #,##0_ ;_-[$$-409]* \-#,##0\ ;_-[$$-409]* &quot;-&quot;??_ ;_-@_ ">
                  <c:v>19379.047619047618</c:v>
                </c:pt>
                <c:pt idx="36" formatCode="_-[$$-409]* #,##0_ ;_-[$$-409]* \-#,##0\ ;_-[$$-409]* &quot;-&quot;??_ ;_-@_ ">
                  <c:v>21189.375</c:v>
                </c:pt>
                <c:pt idx="37" formatCode="_-[$$-409]* #,##0_ ;_-[$$-409]* \-#,##0\ ;_-[$$-409]* &quot;-&quot;??_ ;_-@_ ">
                  <c:v>17629.333333333332</c:v>
                </c:pt>
                <c:pt idx="38" formatCode="_-[$$-409]* #,##0_ ;_-[$$-409]* \-#,##0\ ;_-[$$-409]* &quot;-&quot;??_ ;_-@_ ">
                  <c:v>2000</c:v>
                </c:pt>
                <c:pt idx="40" formatCode="_-[$$-409]* #,##0_ ;_-[$$-409]* \-#,##0\ ;_-[$$-409]* &quot;-&quot;??_ ;_-@_ ">
                  <c:v>12101.785714285714</c:v>
                </c:pt>
                <c:pt idx="41" formatCode="_-[$$-409]* #,##0_ ;_-[$$-409]* \-#,##0\ ;_-[$$-409]* &quot;-&quot;??_ ;_-@_ ">
                  <c:v>15692.777777777777</c:v>
                </c:pt>
                <c:pt idx="42" formatCode="_-[$$-409]* #,##0_ ;_-[$$-409]* \-#,##0\ ;_-[$$-409]* &quot;-&quot;??_ ;_-@_ ">
                  <c:v>20809.268292682926</c:v>
                </c:pt>
                <c:pt idx="43" formatCode="_-[$$-409]* #,##0_ ;_-[$$-409]* \-#,##0\ ;_-[$$-409]* &quot;-&quot;??_ ;_-@_ ">
                  <c:v>18108.333333333332</c:v>
                </c:pt>
                <c:pt idx="44" formatCode="_-[$$-409]* #,##0_ ;_-[$$-409]* \-#,##0\ ;_-[$$-409]* &quot;-&quot;??_ ;_-@_ ">
                  <c:v>16696.771428571428</c:v>
                </c:pt>
                <c:pt idx="46" formatCode="_-[$$-409]* #,##0_ ;_-[$$-409]* \-#,##0\ ;_-[$$-409]* &quot;-&quot;??_ ;_-@_ ">
                  <c:v>2000</c:v>
                </c:pt>
              </c:numCache>
            </c:numRef>
          </c:val>
          <c:extLst>
            <c:ext xmlns:c16="http://schemas.microsoft.com/office/drawing/2014/chart" uri="{C3380CC4-5D6E-409C-BE32-E72D297353CC}">
              <c16:uniqueId val="{00000002-95CF-4D69-9D39-64506CF42851}"/>
            </c:ext>
          </c:extLst>
        </c:ser>
        <c:ser>
          <c:idx val="3"/>
          <c:order val="3"/>
          <c:tx>
            <c:strRef>
              <c:f>'Dash 2'!$E$3:$E$4</c:f>
              <c:strCache>
                <c:ptCount val="1"/>
                <c:pt idx="0">
                  <c:v>4dr SUV</c:v>
                </c:pt>
              </c:strCache>
            </c:strRef>
          </c:tx>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 2'!$A$5:$A$51</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Alfa Romeo</c:v>
                </c:pt>
                <c:pt idx="15">
                  <c:v>BMW</c:v>
                </c:pt>
                <c:pt idx="16">
                  <c:v>Cadillac</c:v>
                </c:pt>
                <c:pt idx="17">
                  <c:v>Audi</c:v>
                </c:pt>
                <c:pt idx="18">
                  <c:v>Lexus</c:v>
                </c:pt>
                <c:pt idx="19">
                  <c:v>Genesis</c:v>
                </c:pt>
                <c:pt idx="20">
                  <c:v>Lincoln</c:v>
                </c:pt>
                <c:pt idx="21">
                  <c:v>Infiniti</c:v>
                </c:pt>
                <c:pt idx="22">
                  <c:v>HUMMER</c:v>
                </c:pt>
                <c:pt idx="23">
                  <c:v>Acura</c:v>
                </c:pt>
                <c:pt idx="24">
                  <c:v>GMC</c:v>
                </c:pt>
                <c:pt idx="25">
                  <c:v>Toyota</c:v>
                </c:pt>
                <c:pt idx="26">
                  <c:v>Volvo</c:v>
                </c:pt>
                <c:pt idx="27">
                  <c:v>Nissan</c:v>
                </c:pt>
                <c:pt idx="28">
                  <c:v>Chevrolet</c:v>
                </c:pt>
                <c:pt idx="29">
                  <c:v>Buick</c:v>
                </c:pt>
                <c:pt idx="30">
                  <c:v>Volkswagen</c:v>
                </c:pt>
                <c:pt idx="31">
                  <c:v>Saab</c:v>
                </c:pt>
                <c:pt idx="32">
                  <c:v>Ford</c:v>
                </c:pt>
                <c:pt idx="33">
                  <c:v>Chrysler</c:v>
                </c:pt>
                <c:pt idx="34">
                  <c:v>Honda</c:v>
                </c:pt>
                <c:pt idx="35">
                  <c:v>Kia</c:v>
                </c:pt>
                <c:pt idx="36">
                  <c:v>Subaru</c:v>
                </c:pt>
                <c:pt idx="37">
                  <c:v>Hyundai</c:v>
                </c:pt>
                <c:pt idx="38">
                  <c:v>Dodge</c:v>
                </c:pt>
                <c:pt idx="39">
                  <c:v>FIAT</c:v>
                </c:pt>
                <c:pt idx="40">
                  <c:v>Mitsubishi</c:v>
                </c:pt>
                <c:pt idx="41">
                  <c:v>Scion</c:v>
                </c:pt>
                <c:pt idx="42">
                  <c:v>Mazda</c:v>
                </c:pt>
                <c:pt idx="43">
                  <c:v>Pontiac</c:v>
                </c:pt>
                <c:pt idx="44">
                  <c:v>Suzuki</c:v>
                </c:pt>
                <c:pt idx="45">
                  <c:v>Oldsmobile</c:v>
                </c:pt>
                <c:pt idx="46">
                  <c:v>Plymouth</c:v>
                </c:pt>
              </c:strCache>
            </c:strRef>
          </c:cat>
          <c:val>
            <c:numRef>
              <c:f>'Dash 2'!$E$5:$E$51</c:f>
              <c:numCache>
                <c:formatCode>General</c:formatCode>
                <c:ptCount val="47"/>
                <c:pt idx="9" formatCode="_-[$$-409]* #,##0_ ;_-[$$-409]* \-#,##0\ ;_-[$$-409]* &quot;-&quot;??_ ;_-@_ ">
                  <c:v>77500</c:v>
                </c:pt>
                <c:pt idx="10" formatCode="_-[$$-409]* #,##0_ ;_-[$$-409]* \-#,##0\ ;_-[$$-409]* &quot;-&quot;??_ ;_-@_ ">
                  <c:v>82509.090909090912</c:v>
                </c:pt>
                <c:pt idx="11" formatCode="_-[$$-409]* #,##0_ ;_-[$$-409]* \-#,##0\ ;_-[$$-409]* &quot;-&quot;??_ ;_-@_ ">
                  <c:v>68400.138888888891</c:v>
                </c:pt>
                <c:pt idx="13" formatCode="_-[$$-409]* #,##0_ ;_-[$$-409]* \-#,##0\ ;_-[$$-409]* &quot;-&quot;??_ ;_-@_ ">
                  <c:v>70910.8984375</c:v>
                </c:pt>
                <c:pt idx="15" formatCode="_-[$$-409]* #,##0_ ;_-[$$-409]* \-#,##0\ ;_-[$$-409]* &quot;-&quot;??_ ;_-@_ ">
                  <c:v>58536.111111111109</c:v>
                </c:pt>
                <c:pt idx="16" formatCode="_-[$$-409]* #,##0_ ;_-[$$-409]* \-#,##0\ ;_-[$$-409]* &quot;-&quot;??_ ;_-@_ ">
                  <c:v>72551.060606060608</c:v>
                </c:pt>
                <c:pt idx="17" formatCode="_-[$$-409]* #,##0_ ;_-[$$-409]* \-#,##0\ ;_-[$$-409]* &quot;-&quot;??_ ;_-@_ ">
                  <c:v>48634.545454545456</c:v>
                </c:pt>
                <c:pt idx="18" formatCode="_-[$$-409]* #,##0_ ;_-[$$-409]* \-#,##0\ ;_-[$$-409]* &quot;-&quot;??_ ;_-@_ ">
                  <c:v>45042.485714285714</c:v>
                </c:pt>
                <c:pt idx="20" formatCode="_-[$$-409]* #,##0_ ;_-[$$-409]* \-#,##0\ ;_-[$$-409]* &quot;-&quot;??_ ;_-@_ ">
                  <c:v>50331.911764705881</c:v>
                </c:pt>
                <c:pt idx="21" formatCode="_-[$$-409]* #,##0_ ;_-[$$-409]* \-#,##0\ ;_-[$$-409]* &quot;-&quot;??_ ;_-@_ ">
                  <c:v>45686.315789473687</c:v>
                </c:pt>
                <c:pt idx="22" formatCode="_-[$$-409]* #,##0_ ;_-[$$-409]* \-#,##0\ ;_-[$$-409]* &quot;-&quot;??_ ;_-@_ ">
                  <c:v>37749</c:v>
                </c:pt>
                <c:pt idx="23" formatCode="_-[$$-409]* #,##0_ ;_-[$$-409]* \-#,##0\ ;_-[$$-409]* &quot;-&quot;??_ ;_-@_ ">
                  <c:v>42959.758064516129</c:v>
                </c:pt>
                <c:pt idx="24" formatCode="_-[$$-409]* #,##0_ ;_-[$$-409]* \-#,##0\ ;_-[$$-409]* &quot;-&quot;??_ ;_-@_ ">
                  <c:v>36695.685082872929</c:v>
                </c:pt>
                <c:pt idx="25" formatCode="_-[$$-409]* #,##0_ ;_-[$$-409]* \-#,##0\ ;_-[$$-409]* &quot;-&quot;??_ ;_-@_ ">
                  <c:v>40631.557377049183</c:v>
                </c:pt>
                <c:pt idx="26" formatCode="_-[$$-409]* #,##0_ ;_-[$$-409]* \-#,##0\ ;_-[$$-409]* &quot;-&quot;??_ ;_-@_ ">
                  <c:v>45338.028169014084</c:v>
                </c:pt>
                <c:pt idx="27" formatCode="_-[$$-409]* #,##0_ ;_-[$$-409]* \-#,##0\ ;_-[$$-409]* &quot;-&quot;??_ ;_-@_ ">
                  <c:v>34294.462809917357</c:v>
                </c:pt>
                <c:pt idx="28" formatCode="_-[$$-409]* #,##0_ ;_-[$$-409]* \-#,##0\ ;_-[$$-409]* &quot;-&quot;??_ ;_-@_ ">
                  <c:v>32046.673170731709</c:v>
                </c:pt>
                <c:pt idx="29" formatCode="_-[$$-409]* #,##0_ ;_-[$$-409]* \-#,##0\ ;_-[$$-409]* &quot;-&quot;??_ ;_-@_ ">
                  <c:v>33996.349206349209</c:v>
                </c:pt>
                <c:pt idx="30" formatCode="_-[$$-409]* #,##0_ ;_-[$$-409]* \-#,##0\ ;_-[$$-409]* &quot;-&quot;??_ ;_-@_ ">
                  <c:v>41699.1</c:v>
                </c:pt>
                <c:pt idx="31" formatCode="_-[$$-409]* #,##0_ ;_-[$$-409]* \-#,##0\ ;_-[$$-409]* &quot;-&quot;??_ ;_-@_ ">
                  <c:v>41685</c:v>
                </c:pt>
                <c:pt idx="32" formatCode="_-[$$-409]* #,##0_ ;_-[$$-409]* \-#,##0\ ;_-[$$-409]* &quot;-&quot;??_ ;_-@_ ">
                  <c:v>42027.605769230766</c:v>
                </c:pt>
                <c:pt idx="33" formatCode="_-[$$-409]* #,##0_ ;_-[$$-409]* \-#,##0\ ;_-[$$-409]* &quot;-&quot;??_ ;_-@_ ">
                  <c:v>35792.142857142855</c:v>
                </c:pt>
                <c:pt idx="34" formatCode="_-[$$-409]* #,##0_ ;_-[$$-409]* \-#,##0\ ;_-[$$-409]* &quot;-&quot;??_ ;_-@_ ">
                  <c:v>28855.5401459854</c:v>
                </c:pt>
                <c:pt idx="35" formatCode="_-[$$-409]* #,##0_ ;_-[$$-409]* \-#,##0\ ;_-[$$-409]* &quot;-&quot;??_ ;_-@_ ">
                  <c:v>31533</c:v>
                </c:pt>
                <c:pt idx="36" formatCode="_-[$$-409]* #,##0_ ;_-[$$-409]* \-#,##0\ ;_-[$$-409]* &quot;-&quot;??_ ;_-@_ ">
                  <c:v>29322.6213592233</c:v>
                </c:pt>
                <c:pt idx="37" formatCode="_-[$$-409]* #,##0_ ;_-[$$-409]* \-#,##0\ ;_-[$$-409]* &quot;-&quot;??_ ;_-@_ ">
                  <c:v>30412.714285714286</c:v>
                </c:pt>
                <c:pt idx="38" formatCode="_-[$$-409]* #,##0_ ;_-[$$-409]* \-#,##0\ ;_-[$$-409]* &quot;-&quot;??_ ;_-@_ ">
                  <c:v>30992.831325301206</c:v>
                </c:pt>
                <c:pt idx="39" formatCode="_-[$$-409]* #,##0_ ;_-[$$-409]* \-#,##0\ ;_-[$$-409]* &quot;-&quot;??_ ;_-@_ ">
                  <c:v>24620.333333333332</c:v>
                </c:pt>
                <c:pt idx="40" formatCode="_-[$$-409]* #,##0_ ;_-[$$-409]* \-#,##0\ ;_-[$$-409]* &quot;-&quot;??_ ;_-@_ ">
                  <c:v>26158.291139240508</c:v>
                </c:pt>
                <c:pt idx="42" formatCode="_-[$$-409]* #,##0_ ;_-[$$-409]* \-#,##0\ ;_-[$$-409]* &quot;-&quot;??_ ;_-@_ ">
                  <c:v>27080.042016806721</c:v>
                </c:pt>
                <c:pt idx="43" formatCode="_-[$$-409]* #,##0_ ;_-[$$-409]* \-#,##0\ ;_-[$$-409]* &quot;-&quot;??_ ;_-@_ ">
                  <c:v>25096.875</c:v>
                </c:pt>
                <c:pt idx="44" formatCode="_-[$$-409]* #,##0_ ;_-[$$-409]* \-#,##0\ ;_-[$$-409]* &quot;-&quot;??_ ;_-@_ ">
                  <c:v>21090.544642857141</c:v>
                </c:pt>
                <c:pt idx="45" formatCode="_-[$$-409]* #,##0_ ;_-[$$-409]* \-#,##0\ ;_-[$$-409]* &quot;-&quot;??_ ;_-@_ ">
                  <c:v>34021.428571428572</c:v>
                </c:pt>
              </c:numCache>
            </c:numRef>
          </c:val>
          <c:extLst>
            <c:ext xmlns:c16="http://schemas.microsoft.com/office/drawing/2014/chart" uri="{C3380CC4-5D6E-409C-BE32-E72D297353CC}">
              <c16:uniqueId val="{00000003-95CF-4D69-9D39-64506CF42851}"/>
            </c:ext>
          </c:extLst>
        </c:ser>
        <c:ser>
          <c:idx val="4"/>
          <c:order val="4"/>
          <c:tx>
            <c:strRef>
              <c:f>'Dash 2'!$F$3:$F$4</c:f>
              <c:strCache>
                <c:ptCount val="1"/>
                <c:pt idx="0">
                  <c:v>Cargo Minivan</c:v>
                </c:pt>
              </c:strCache>
            </c:strRef>
          </c:tx>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 2'!$A$5:$A$51</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Alfa Romeo</c:v>
                </c:pt>
                <c:pt idx="15">
                  <c:v>BMW</c:v>
                </c:pt>
                <c:pt idx="16">
                  <c:v>Cadillac</c:v>
                </c:pt>
                <c:pt idx="17">
                  <c:v>Audi</c:v>
                </c:pt>
                <c:pt idx="18">
                  <c:v>Lexus</c:v>
                </c:pt>
                <c:pt idx="19">
                  <c:v>Genesis</c:v>
                </c:pt>
                <c:pt idx="20">
                  <c:v>Lincoln</c:v>
                </c:pt>
                <c:pt idx="21">
                  <c:v>Infiniti</c:v>
                </c:pt>
                <c:pt idx="22">
                  <c:v>HUMMER</c:v>
                </c:pt>
                <c:pt idx="23">
                  <c:v>Acura</c:v>
                </c:pt>
                <c:pt idx="24">
                  <c:v>GMC</c:v>
                </c:pt>
                <c:pt idx="25">
                  <c:v>Toyota</c:v>
                </c:pt>
                <c:pt idx="26">
                  <c:v>Volvo</c:v>
                </c:pt>
                <c:pt idx="27">
                  <c:v>Nissan</c:v>
                </c:pt>
                <c:pt idx="28">
                  <c:v>Chevrolet</c:v>
                </c:pt>
                <c:pt idx="29">
                  <c:v>Buick</c:v>
                </c:pt>
                <c:pt idx="30">
                  <c:v>Volkswagen</c:v>
                </c:pt>
                <c:pt idx="31">
                  <c:v>Saab</c:v>
                </c:pt>
                <c:pt idx="32">
                  <c:v>Ford</c:v>
                </c:pt>
                <c:pt idx="33">
                  <c:v>Chrysler</c:v>
                </c:pt>
                <c:pt idx="34">
                  <c:v>Honda</c:v>
                </c:pt>
                <c:pt idx="35">
                  <c:v>Kia</c:v>
                </c:pt>
                <c:pt idx="36">
                  <c:v>Subaru</c:v>
                </c:pt>
                <c:pt idx="37">
                  <c:v>Hyundai</c:v>
                </c:pt>
                <c:pt idx="38">
                  <c:v>Dodge</c:v>
                </c:pt>
                <c:pt idx="39">
                  <c:v>FIAT</c:v>
                </c:pt>
                <c:pt idx="40">
                  <c:v>Mitsubishi</c:v>
                </c:pt>
                <c:pt idx="41">
                  <c:v>Scion</c:v>
                </c:pt>
                <c:pt idx="42">
                  <c:v>Mazda</c:v>
                </c:pt>
                <c:pt idx="43">
                  <c:v>Pontiac</c:v>
                </c:pt>
                <c:pt idx="44">
                  <c:v>Suzuki</c:v>
                </c:pt>
                <c:pt idx="45">
                  <c:v>Oldsmobile</c:v>
                </c:pt>
                <c:pt idx="46">
                  <c:v>Plymouth</c:v>
                </c:pt>
              </c:strCache>
            </c:strRef>
          </c:cat>
          <c:val>
            <c:numRef>
              <c:f>'Dash 2'!$F$5:$F$51</c:f>
              <c:numCache>
                <c:formatCode>General</c:formatCode>
                <c:ptCount val="47"/>
                <c:pt idx="11" formatCode="_-[$$-409]* #,##0_ ;_-[$$-409]* \-#,##0\ ;_-[$$-409]* &quot;-&quot;??_ ;_-@_ ">
                  <c:v>28950</c:v>
                </c:pt>
                <c:pt idx="24" formatCode="_-[$$-409]* #,##0_ ;_-[$$-409]* \-#,##0\ ;_-[$$-409]* &quot;-&quot;??_ ;_-@_ ">
                  <c:v>23791.666666666668</c:v>
                </c:pt>
                <c:pt idx="27" formatCode="_-[$$-409]* #,##0_ ;_-[$$-409]* \-#,##0\ ;_-[$$-409]* &quot;-&quot;??_ ;_-@_ ">
                  <c:v>21436.666666666668</c:v>
                </c:pt>
                <c:pt idx="28" formatCode="_-[$$-409]* #,##0_ ;_-[$$-409]* \-#,##0\ ;_-[$$-409]* &quot;-&quot;??_ ;_-@_ ">
                  <c:v>20007.142857142859</c:v>
                </c:pt>
                <c:pt idx="32" formatCode="_-[$$-409]* #,##0_ ;_-[$$-409]* \-#,##0\ ;_-[$$-409]* &quot;-&quot;??_ ;_-@_ ">
                  <c:v>21274.0625</c:v>
                </c:pt>
                <c:pt idx="38" formatCode="_-[$$-409]* #,##0_ ;_-[$$-409]* \-#,##0\ ;_-[$$-409]* &quot;-&quot;??_ ;_-@_ ">
                  <c:v>20173.333333333332</c:v>
                </c:pt>
                <c:pt idx="40" formatCode="_-[$$-409]* #,##0_ ;_-[$$-409]* \-#,##0\ ;_-[$$-409]* &quot;-&quot;??_ ;_-@_ ">
                  <c:v>2000</c:v>
                </c:pt>
              </c:numCache>
            </c:numRef>
          </c:val>
          <c:extLst>
            <c:ext xmlns:c16="http://schemas.microsoft.com/office/drawing/2014/chart" uri="{C3380CC4-5D6E-409C-BE32-E72D297353CC}">
              <c16:uniqueId val="{00000004-95CF-4D69-9D39-64506CF42851}"/>
            </c:ext>
          </c:extLst>
        </c:ser>
        <c:ser>
          <c:idx val="5"/>
          <c:order val="5"/>
          <c:tx>
            <c:strRef>
              <c:f>'Dash 2'!$G$3:$G$4</c:f>
              <c:strCache>
                <c:ptCount val="1"/>
                <c:pt idx="0">
                  <c:v>Cargo Van</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 2'!$A$5:$A$51</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Alfa Romeo</c:v>
                </c:pt>
                <c:pt idx="15">
                  <c:v>BMW</c:v>
                </c:pt>
                <c:pt idx="16">
                  <c:v>Cadillac</c:v>
                </c:pt>
                <c:pt idx="17">
                  <c:v>Audi</c:v>
                </c:pt>
                <c:pt idx="18">
                  <c:v>Lexus</c:v>
                </c:pt>
                <c:pt idx="19">
                  <c:v>Genesis</c:v>
                </c:pt>
                <c:pt idx="20">
                  <c:v>Lincoln</c:v>
                </c:pt>
                <c:pt idx="21">
                  <c:v>Infiniti</c:v>
                </c:pt>
                <c:pt idx="22">
                  <c:v>HUMMER</c:v>
                </c:pt>
                <c:pt idx="23">
                  <c:v>Acura</c:v>
                </c:pt>
                <c:pt idx="24">
                  <c:v>GMC</c:v>
                </c:pt>
                <c:pt idx="25">
                  <c:v>Toyota</c:v>
                </c:pt>
                <c:pt idx="26">
                  <c:v>Volvo</c:v>
                </c:pt>
                <c:pt idx="27">
                  <c:v>Nissan</c:v>
                </c:pt>
                <c:pt idx="28">
                  <c:v>Chevrolet</c:v>
                </c:pt>
                <c:pt idx="29">
                  <c:v>Buick</c:v>
                </c:pt>
                <c:pt idx="30">
                  <c:v>Volkswagen</c:v>
                </c:pt>
                <c:pt idx="31">
                  <c:v>Saab</c:v>
                </c:pt>
                <c:pt idx="32">
                  <c:v>Ford</c:v>
                </c:pt>
                <c:pt idx="33">
                  <c:v>Chrysler</c:v>
                </c:pt>
                <c:pt idx="34">
                  <c:v>Honda</c:v>
                </c:pt>
                <c:pt idx="35">
                  <c:v>Kia</c:v>
                </c:pt>
                <c:pt idx="36">
                  <c:v>Subaru</c:v>
                </c:pt>
                <c:pt idx="37">
                  <c:v>Hyundai</c:v>
                </c:pt>
                <c:pt idx="38">
                  <c:v>Dodge</c:v>
                </c:pt>
                <c:pt idx="39">
                  <c:v>FIAT</c:v>
                </c:pt>
                <c:pt idx="40">
                  <c:v>Mitsubishi</c:v>
                </c:pt>
                <c:pt idx="41">
                  <c:v>Scion</c:v>
                </c:pt>
                <c:pt idx="42">
                  <c:v>Mazda</c:v>
                </c:pt>
                <c:pt idx="43">
                  <c:v>Pontiac</c:v>
                </c:pt>
                <c:pt idx="44">
                  <c:v>Suzuki</c:v>
                </c:pt>
                <c:pt idx="45">
                  <c:v>Oldsmobile</c:v>
                </c:pt>
                <c:pt idx="46">
                  <c:v>Plymouth</c:v>
                </c:pt>
              </c:strCache>
            </c:strRef>
          </c:cat>
          <c:val>
            <c:numRef>
              <c:f>'Dash 2'!$G$5:$G$51</c:f>
              <c:numCache>
                <c:formatCode>General</c:formatCode>
                <c:ptCount val="47"/>
                <c:pt idx="24" formatCode="_-[$$-409]* #,##0_ ;_-[$$-409]* \-#,##0\ ;_-[$$-409]* &quot;-&quot;??_ ;_-@_ ">
                  <c:v>18723.400000000001</c:v>
                </c:pt>
                <c:pt idx="28" formatCode="_-[$$-409]* #,##0_ ;_-[$$-409]* \-#,##0\ ;_-[$$-409]* &quot;-&quot;??_ ;_-@_ ">
                  <c:v>7153.454545454545</c:v>
                </c:pt>
                <c:pt idx="32" formatCode="_-[$$-409]* #,##0_ ;_-[$$-409]* \-#,##0\ ;_-[$$-409]* &quot;-&quot;??_ ;_-@_ ">
                  <c:v>17698.46875</c:v>
                </c:pt>
                <c:pt idx="38" formatCode="_-[$$-409]* #,##0_ ;_-[$$-409]* \-#,##0\ ;_-[$$-409]* &quot;-&quot;??_ ;_-@_ ">
                  <c:v>12536.925925925925</c:v>
                </c:pt>
              </c:numCache>
            </c:numRef>
          </c:val>
          <c:extLst>
            <c:ext xmlns:c16="http://schemas.microsoft.com/office/drawing/2014/chart" uri="{C3380CC4-5D6E-409C-BE32-E72D297353CC}">
              <c16:uniqueId val="{00000005-95CF-4D69-9D39-64506CF42851}"/>
            </c:ext>
          </c:extLst>
        </c:ser>
        <c:ser>
          <c:idx val="6"/>
          <c:order val="6"/>
          <c:tx>
            <c:strRef>
              <c:f>'Dash 2'!$H$3:$H$4</c:f>
              <c:strCache>
                <c:ptCount val="1"/>
                <c:pt idx="0">
                  <c:v>Convertible</c:v>
                </c:pt>
              </c:strCache>
            </c:strRef>
          </c:tx>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 2'!$A$5:$A$51</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Alfa Romeo</c:v>
                </c:pt>
                <c:pt idx="15">
                  <c:v>BMW</c:v>
                </c:pt>
                <c:pt idx="16">
                  <c:v>Cadillac</c:v>
                </c:pt>
                <c:pt idx="17">
                  <c:v>Audi</c:v>
                </c:pt>
                <c:pt idx="18">
                  <c:v>Lexus</c:v>
                </c:pt>
                <c:pt idx="19">
                  <c:v>Genesis</c:v>
                </c:pt>
                <c:pt idx="20">
                  <c:v>Lincoln</c:v>
                </c:pt>
                <c:pt idx="21">
                  <c:v>Infiniti</c:v>
                </c:pt>
                <c:pt idx="22">
                  <c:v>HUMMER</c:v>
                </c:pt>
                <c:pt idx="23">
                  <c:v>Acura</c:v>
                </c:pt>
                <c:pt idx="24">
                  <c:v>GMC</c:v>
                </c:pt>
                <c:pt idx="25">
                  <c:v>Toyota</c:v>
                </c:pt>
                <c:pt idx="26">
                  <c:v>Volvo</c:v>
                </c:pt>
                <c:pt idx="27">
                  <c:v>Nissan</c:v>
                </c:pt>
                <c:pt idx="28">
                  <c:v>Chevrolet</c:v>
                </c:pt>
                <c:pt idx="29">
                  <c:v>Buick</c:v>
                </c:pt>
                <c:pt idx="30">
                  <c:v>Volkswagen</c:v>
                </c:pt>
                <c:pt idx="31">
                  <c:v>Saab</c:v>
                </c:pt>
                <c:pt idx="32">
                  <c:v>Ford</c:v>
                </c:pt>
                <c:pt idx="33">
                  <c:v>Chrysler</c:v>
                </c:pt>
                <c:pt idx="34">
                  <c:v>Honda</c:v>
                </c:pt>
                <c:pt idx="35">
                  <c:v>Kia</c:v>
                </c:pt>
                <c:pt idx="36">
                  <c:v>Subaru</c:v>
                </c:pt>
                <c:pt idx="37">
                  <c:v>Hyundai</c:v>
                </c:pt>
                <c:pt idx="38">
                  <c:v>Dodge</c:v>
                </c:pt>
                <c:pt idx="39">
                  <c:v>FIAT</c:v>
                </c:pt>
                <c:pt idx="40">
                  <c:v>Mitsubishi</c:v>
                </c:pt>
                <c:pt idx="41">
                  <c:v>Scion</c:v>
                </c:pt>
                <c:pt idx="42">
                  <c:v>Mazda</c:v>
                </c:pt>
                <c:pt idx="43">
                  <c:v>Pontiac</c:v>
                </c:pt>
                <c:pt idx="44">
                  <c:v>Suzuki</c:v>
                </c:pt>
                <c:pt idx="45">
                  <c:v>Oldsmobile</c:v>
                </c:pt>
                <c:pt idx="46">
                  <c:v>Plymouth</c:v>
                </c:pt>
              </c:strCache>
            </c:strRef>
          </c:cat>
          <c:val>
            <c:numRef>
              <c:f>'Dash 2'!$H$5:$H$51</c:f>
              <c:numCache>
                <c:formatCode>_-[$$-409]* #,##0_ ;_-[$$-409]* \-#,##0\ ;_-[$$-409]* "-"??_ ;_-@_ </c:formatCode>
                <c:ptCount val="47"/>
                <c:pt idx="1">
                  <c:v>1381375</c:v>
                </c:pt>
                <c:pt idx="2">
                  <c:v>428273</c:v>
                </c:pt>
                <c:pt idx="3">
                  <c:v>336402.38095238095</c:v>
                </c:pt>
                <c:pt idx="4">
                  <c:v>250536.25</c:v>
                </c:pt>
                <c:pt idx="5">
                  <c:v>280225</c:v>
                </c:pt>
                <c:pt idx="6">
                  <c:v>214718.68181818182</c:v>
                </c:pt>
                <c:pt idx="7">
                  <c:v>219990</c:v>
                </c:pt>
                <c:pt idx="8">
                  <c:v>203379.30555555556</c:v>
                </c:pt>
                <c:pt idx="9">
                  <c:v>130164.61111111111</c:v>
                </c:pt>
                <c:pt idx="10">
                  <c:v>115502.20512820513</c:v>
                </c:pt>
                <c:pt idx="11">
                  <c:v>104617.52727272727</c:v>
                </c:pt>
                <c:pt idx="12">
                  <c:v>51657.5</c:v>
                </c:pt>
                <c:pt idx="14">
                  <c:v>64900</c:v>
                </c:pt>
                <c:pt idx="15">
                  <c:v>63417.901408450707</c:v>
                </c:pt>
                <c:pt idx="16">
                  <c:v>70400.5</c:v>
                </c:pt>
                <c:pt idx="17">
                  <c:v>70029.893617021284</c:v>
                </c:pt>
                <c:pt idx="18">
                  <c:v>52451.666666666664</c:v>
                </c:pt>
                <c:pt idx="21">
                  <c:v>46669.047619047618</c:v>
                </c:pt>
                <c:pt idx="25">
                  <c:v>25777.866666666665</c:v>
                </c:pt>
                <c:pt idx="26">
                  <c:v>40533.333333333336</c:v>
                </c:pt>
                <c:pt idx="27">
                  <c:v>39070.888888888891</c:v>
                </c:pt>
                <c:pt idx="28">
                  <c:v>62835</c:v>
                </c:pt>
                <c:pt idx="29">
                  <c:v>25617.857142857141</c:v>
                </c:pt>
                <c:pt idx="30">
                  <c:v>27789.469230769231</c:v>
                </c:pt>
                <c:pt idx="31">
                  <c:v>28755.81818181818</c:v>
                </c:pt>
                <c:pt idx="32">
                  <c:v>34762.238095238092</c:v>
                </c:pt>
                <c:pt idx="33">
                  <c:v>24234.807692307691</c:v>
                </c:pt>
                <c:pt idx="34">
                  <c:v>36019.285714285717</c:v>
                </c:pt>
                <c:pt idx="38">
                  <c:v>2000</c:v>
                </c:pt>
                <c:pt idx="39">
                  <c:v>23426.071428571428</c:v>
                </c:pt>
                <c:pt idx="40">
                  <c:v>29984.714285714286</c:v>
                </c:pt>
                <c:pt idx="42">
                  <c:v>28080.806451612902</c:v>
                </c:pt>
                <c:pt idx="43">
                  <c:v>22546.714285714286</c:v>
                </c:pt>
                <c:pt idx="45">
                  <c:v>2000</c:v>
                </c:pt>
                <c:pt idx="46">
                  <c:v>28543.666666666668</c:v>
                </c:pt>
              </c:numCache>
            </c:numRef>
          </c:val>
          <c:extLst>
            <c:ext xmlns:c16="http://schemas.microsoft.com/office/drawing/2014/chart" uri="{C3380CC4-5D6E-409C-BE32-E72D297353CC}">
              <c16:uniqueId val="{00000006-95CF-4D69-9D39-64506CF42851}"/>
            </c:ext>
          </c:extLst>
        </c:ser>
        <c:ser>
          <c:idx val="7"/>
          <c:order val="7"/>
          <c:tx>
            <c:strRef>
              <c:f>'Dash 2'!$I$3:$I$4</c:f>
              <c:strCache>
                <c:ptCount val="1"/>
                <c:pt idx="0">
                  <c:v>Convertible SUV</c:v>
                </c:pt>
              </c:strCache>
            </c:strRef>
          </c:tx>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 2'!$A$5:$A$51</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Alfa Romeo</c:v>
                </c:pt>
                <c:pt idx="15">
                  <c:v>BMW</c:v>
                </c:pt>
                <c:pt idx="16">
                  <c:v>Cadillac</c:v>
                </c:pt>
                <c:pt idx="17">
                  <c:v>Audi</c:v>
                </c:pt>
                <c:pt idx="18">
                  <c:v>Lexus</c:v>
                </c:pt>
                <c:pt idx="19">
                  <c:v>Genesis</c:v>
                </c:pt>
                <c:pt idx="20">
                  <c:v>Lincoln</c:v>
                </c:pt>
                <c:pt idx="21">
                  <c:v>Infiniti</c:v>
                </c:pt>
                <c:pt idx="22">
                  <c:v>HUMMER</c:v>
                </c:pt>
                <c:pt idx="23">
                  <c:v>Acura</c:v>
                </c:pt>
                <c:pt idx="24">
                  <c:v>GMC</c:v>
                </c:pt>
                <c:pt idx="25">
                  <c:v>Toyota</c:v>
                </c:pt>
                <c:pt idx="26">
                  <c:v>Volvo</c:v>
                </c:pt>
                <c:pt idx="27">
                  <c:v>Nissan</c:v>
                </c:pt>
                <c:pt idx="28">
                  <c:v>Chevrolet</c:v>
                </c:pt>
                <c:pt idx="29">
                  <c:v>Buick</c:v>
                </c:pt>
                <c:pt idx="30">
                  <c:v>Volkswagen</c:v>
                </c:pt>
                <c:pt idx="31">
                  <c:v>Saab</c:v>
                </c:pt>
                <c:pt idx="32">
                  <c:v>Ford</c:v>
                </c:pt>
                <c:pt idx="33">
                  <c:v>Chrysler</c:v>
                </c:pt>
                <c:pt idx="34">
                  <c:v>Honda</c:v>
                </c:pt>
                <c:pt idx="35">
                  <c:v>Kia</c:v>
                </c:pt>
                <c:pt idx="36">
                  <c:v>Subaru</c:v>
                </c:pt>
                <c:pt idx="37">
                  <c:v>Hyundai</c:v>
                </c:pt>
                <c:pt idx="38">
                  <c:v>Dodge</c:v>
                </c:pt>
                <c:pt idx="39">
                  <c:v>FIAT</c:v>
                </c:pt>
                <c:pt idx="40">
                  <c:v>Mitsubishi</c:v>
                </c:pt>
                <c:pt idx="41">
                  <c:v>Scion</c:v>
                </c:pt>
                <c:pt idx="42">
                  <c:v>Mazda</c:v>
                </c:pt>
                <c:pt idx="43">
                  <c:v>Pontiac</c:v>
                </c:pt>
                <c:pt idx="44">
                  <c:v>Suzuki</c:v>
                </c:pt>
                <c:pt idx="45">
                  <c:v>Oldsmobile</c:v>
                </c:pt>
                <c:pt idx="46">
                  <c:v>Plymouth</c:v>
                </c:pt>
              </c:strCache>
            </c:strRef>
          </c:cat>
          <c:val>
            <c:numRef>
              <c:f>'Dash 2'!$I$5:$I$51</c:f>
              <c:numCache>
                <c:formatCode>General</c:formatCode>
                <c:ptCount val="47"/>
                <c:pt idx="13" formatCode="_-[$$-409]* #,##0_ ;_-[$$-409]* \-#,##0\ ;_-[$$-409]* &quot;-&quot;??_ ;_-@_ ">
                  <c:v>48577</c:v>
                </c:pt>
                <c:pt idx="27" formatCode="_-[$$-409]* #,##0_ ;_-[$$-409]* \-#,##0\ ;_-[$$-409]* &quot;-&quot;??_ ;_-@_ ">
                  <c:v>43691.666666666664</c:v>
                </c:pt>
                <c:pt idx="28" formatCode="_-[$$-409]* #,##0_ ;_-[$$-409]* \-#,##0\ ;_-[$$-409]* &quot;-&quot;??_ ;_-@_ ">
                  <c:v>17716.666666666668</c:v>
                </c:pt>
                <c:pt idx="44" formatCode="_-[$$-409]* #,##0_ ;_-[$$-409]* \-#,##0\ ;_-[$$-409]* &quot;-&quot;??_ ;_-@_ ">
                  <c:v>7187.8823529411766</c:v>
                </c:pt>
              </c:numCache>
            </c:numRef>
          </c:val>
          <c:extLst>
            <c:ext xmlns:c16="http://schemas.microsoft.com/office/drawing/2014/chart" uri="{C3380CC4-5D6E-409C-BE32-E72D297353CC}">
              <c16:uniqueId val="{00000007-95CF-4D69-9D39-64506CF42851}"/>
            </c:ext>
          </c:extLst>
        </c:ser>
        <c:ser>
          <c:idx val="8"/>
          <c:order val="8"/>
          <c:tx>
            <c:strRef>
              <c:f>'Dash 2'!$J$3:$J$4</c:f>
              <c:strCache>
                <c:ptCount val="1"/>
                <c:pt idx="0">
                  <c:v>Coupe</c:v>
                </c:pt>
              </c:strCache>
            </c:strRef>
          </c:tx>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 2'!$A$5:$A$51</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Alfa Romeo</c:v>
                </c:pt>
                <c:pt idx="15">
                  <c:v>BMW</c:v>
                </c:pt>
                <c:pt idx="16">
                  <c:v>Cadillac</c:v>
                </c:pt>
                <c:pt idx="17">
                  <c:v>Audi</c:v>
                </c:pt>
                <c:pt idx="18">
                  <c:v>Lexus</c:v>
                </c:pt>
                <c:pt idx="19">
                  <c:v>Genesis</c:v>
                </c:pt>
                <c:pt idx="20">
                  <c:v>Lincoln</c:v>
                </c:pt>
                <c:pt idx="21">
                  <c:v>Infiniti</c:v>
                </c:pt>
                <c:pt idx="22">
                  <c:v>HUMMER</c:v>
                </c:pt>
                <c:pt idx="23">
                  <c:v>Acura</c:v>
                </c:pt>
                <c:pt idx="24">
                  <c:v>GMC</c:v>
                </c:pt>
                <c:pt idx="25">
                  <c:v>Toyota</c:v>
                </c:pt>
                <c:pt idx="26">
                  <c:v>Volvo</c:v>
                </c:pt>
                <c:pt idx="27">
                  <c:v>Nissan</c:v>
                </c:pt>
                <c:pt idx="28">
                  <c:v>Chevrolet</c:v>
                </c:pt>
                <c:pt idx="29">
                  <c:v>Buick</c:v>
                </c:pt>
                <c:pt idx="30">
                  <c:v>Volkswagen</c:v>
                </c:pt>
                <c:pt idx="31">
                  <c:v>Saab</c:v>
                </c:pt>
                <c:pt idx="32">
                  <c:v>Ford</c:v>
                </c:pt>
                <c:pt idx="33">
                  <c:v>Chrysler</c:v>
                </c:pt>
                <c:pt idx="34">
                  <c:v>Honda</c:v>
                </c:pt>
                <c:pt idx="35">
                  <c:v>Kia</c:v>
                </c:pt>
                <c:pt idx="36">
                  <c:v>Subaru</c:v>
                </c:pt>
                <c:pt idx="37">
                  <c:v>Hyundai</c:v>
                </c:pt>
                <c:pt idx="38">
                  <c:v>Dodge</c:v>
                </c:pt>
                <c:pt idx="39">
                  <c:v>FIAT</c:v>
                </c:pt>
                <c:pt idx="40">
                  <c:v>Mitsubishi</c:v>
                </c:pt>
                <c:pt idx="41">
                  <c:v>Scion</c:v>
                </c:pt>
                <c:pt idx="42">
                  <c:v>Mazda</c:v>
                </c:pt>
                <c:pt idx="43">
                  <c:v>Pontiac</c:v>
                </c:pt>
                <c:pt idx="44">
                  <c:v>Suzuki</c:v>
                </c:pt>
                <c:pt idx="45">
                  <c:v>Oldsmobile</c:v>
                </c:pt>
                <c:pt idx="46">
                  <c:v>Plymouth</c:v>
                </c:pt>
              </c:strCache>
            </c:strRef>
          </c:cat>
          <c:val>
            <c:numRef>
              <c:f>'Dash 2'!$J$5:$J$51</c:f>
              <c:numCache>
                <c:formatCode>General</c:formatCode>
                <c:ptCount val="47"/>
                <c:pt idx="0" formatCode="_-[$$-409]* #,##0_ ;_-[$$-409]* \-#,##0\ ;_-[$$-409]* &quot;-&quot;??_ ;_-@_ ">
                  <c:v>1757223.6666666667</c:v>
                </c:pt>
                <c:pt idx="2" formatCode="_-[$$-409]* #,##0_ ;_-[$$-409]* \-#,##0\ ;_-[$$-409]* &quot;-&quot;??_ ;_-@_ ">
                  <c:v>367445.83333333331</c:v>
                </c:pt>
                <c:pt idx="3" formatCode="_-[$$-409]* #,##0_ ;_-[$$-409]* \-#,##0\ ;_-[$$-409]* &quot;-&quot;??_ ;_-@_ ">
                  <c:v>328291.93548387097</c:v>
                </c:pt>
                <c:pt idx="4" formatCode="_-[$$-409]* #,##0_ ;_-[$$-409]* \-#,##0\ ;_-[$$-409]* &quot;-&quot;??_ ;_-@_ ">
                  <c:v>254270.4</c:v>
                </c:pt>
                <c:pt idx="5" formatCode="_-[$$-409]* #,##0_ ;_-[$$-409]* \-#,##0\ ;_-[$$-409]* &quot;-&quot;??_ ;_-@_ ">
                  <c:v>229700</c:v>
                </c:pt>
                <c:pt idx="6" formatCode="_-[$$-409]* #,##0_ ;_-[$$-409]* \-#,##0\ ;_-[$$-409]* &quot;-&quot;??_ ;_-@_ ">
                  <c:v>248223.67391304349</c:v>
                </c:pt>
                <c:pt idx="7" formatCode="_-[$$-409]* #,##0_ ;_-[$$-409]* \-#,##0\ ;_-[$$-409]* &quot;-&quot;??_ ;_-@_ ">
                  <c:v>209990</c:v>
                </c:pt>
                <c:pt idx="8" formatCode="_-[$$-409]* #,##0_ ;_-[$$-409]* \-#,##0\ ;_-[$$-409]* &quot;-&quot;??_ ;_-@_ ">
                  <c:v>192705.5</c:v>
                </c:pt>
                <c:pt idx="9" formatCode="_-[$$-409]* #,##0_ ;_-[$$-409]* \-#,##0\ ;_-[$$-409]* &quot;-&quot;??_ ;_-@_ ">
                  <c:v>116016.70588235294</c:v>
                </c:pt>
                <c:pt idx="10" formatCode="_-[$$-409]* #,##0_ ;_-[$$-409]* \-#,##0\ ;_-[$$-409]* &quot;-&quot;??_ ;_-@_ ">
                  <c:v>99136.104166666672</c:v>
                </c:pt>
                <c:pt idx="11" formatCode="_-[$$-409]* #,##0_ ;_-[$$-409]* \-#,##0\ ;_-[$$-409]* &quot;-&quot;??_ ;_-@_ ">
                  <c:v>109713.67796610169</c:v>
                </c:pt>
                <c:pt idx="12" formatCode="_-[$$-409]* #,##0_ ;_-[$$-409]* \-#,##0\ ;_-[$$-409]* &quot;-&quot;??_ ;_-@_ ">
                  <c:v>75866.666666666672</c:v>
                </c:pt>
                <c:pt idx="14" formatCode="_-[$$-409]* #,##0_ ;_-[$$-409]* \-#,##0\ ;_-[$$-409]* &quot;-&quot;??_ ;_-@_ ">
                  <c:v>59400</c:v>
                </c:pt>
                <c:pt idx="15" formatCode="_-[$$-409]* #,##0_ ;_-[$$-409]* \-#,##0\ ;_-[$$-409]* &quot;-&quot;??_ ;_-@_ ">
                  <c:v>51803.803030303032</c:v>
                </c:pt>
                <c:pt idx="16" formatCode="_-[$$-409]* #,##0_ ;_-[$$-409]* \-#,##0\ ;_-[$$-409]* &quot;-&quot;??_ ;_-@_ ">
                  <c:v>45439.6</c:v>
                </c:pt>
                <c:pt idx="17" formatCode="_-[$$-409]* #,##0_ ;_-[$$-409]* \-#,##0\ ;_-[$$-409]* &quot;-&quot;??_ ;_-@_ ">
                  <c:v>93586.578947368427</c:v>
                </c:pt>
                <c:pt idx="18" formatCode="_-[$$-409]* #,##0_ ;_-[$$-409]* \-#,##0\ ;_-[$$-409]* &quot;-&quot;??_ ;_-@_ ">
                  <c:v>50823.6</c:v>
                </c:pt>
                <c:pt idx="20" formatCode="_-[$$-409]* #,##0_ ;_-[$$-409]* \-#,##0\ ;_-[$$-409]* &quot;-&quot;??_ ;_-@_ ">
                  <c:v>2111.8333333333335</c:v>
                </c:pt>
                <c:pt idx="21" formatCode="_-[$$-409]* #,##0_ ;_-[$$-409]* \-#,##0\ ;_-[$$-409]* &quot;-&quot;??_ ;_-@_ ">
                  <c:v>40291.666666666664</c:v>
                </c:pt>
                <c:pt idx="23" formatCode="_-[$$-409]* #,##0_ ;_-[$$-409]* \-#,##0\ ;_-[$$-409]* &quot;-&quot;??_ ;_-@_ ">
                  <c:v>39687.4</c:v>
                </c:pt>
                <c:pt idx="25" formatCode="_-[$$-409]* #,##0_ ;_-[$$-409]* \-#,##0\ ;_-[$$-409]* &quot;-&quot;??_ ;_-@_ ">
                  <c:v>15615.288461538461</c:v>
                </c:pt>
                <c:pt idx="26" formatCode="_-[$$-409]* #,##0_ ;_-[$$-409]* \-#,##0\ ;_-[$$-409]* &quot;-&quot;??_ ;_-@_ ">
                  <c:v>2000</c:v>
                </c:pt>
                <c:pt idx="27" formatCode="_-[$$-409]* #,##0_ ;_-[$$-409]* \-#,##0\ ;_-[$$-409]* &quot;-&quot;??_ ;_-@_ ">
                  <c:v>34228.279069767443</c:v>
                </c:pt>
                <c:pt idx="28" formatCode="_-[$$-409]* #,##0_ ;_-[$$-409]* \-#,##0\ ;_-[$$-409]* &quot;-&quot;??_ ;_-@_ ">
                  <c:v>38939.166666666664</c:v>
                </c:pt>
                <c:pt idx="29" formatCode="_-[$$-409]* #,##0_ ;_-[$$-409]* \-#,##0\ ;_-[$$-409]* &quot;-&quot;??_ ;_-@_ ">
                  <c:v>2059.3333333333335</c:v>
                </c:pt>
                <c:pt idx="30" formatCode="_-[$$-409]* #,##0_ ;_-[$$-409]* \-#,##0\ ;_-[$$-409]* &quot;-&quot;??_ ;_-@_ ">
                  <c:v>2000</c:v>
                </c:pt>
                <c:pt idx="32" formatCode="_-[$$-409]* #,##0_ ;_-[$$-409]* \-#,##0\ ;_-[$$-409]* &quot;-&quot;??_ ;_-@_ ">
                  <c:v>34101.07317073171</c:v>
                </c:pt>
                <c:pt idx="33" formatCode="_-[$$-409]* #,##0_ ;_-[$$-409]* \-#,##0\ ;_-[$$-409]* &quot;-&quot;??_ ;_-@_ ">
                  <c:v>19085</c:v>
                </c:pt>
                <c:pt idx="34" formatCode="_-[$$-409]* #,##0_ ;_-[$$-409]* \-#,##0\ ;_-[$$-409]* &quot;-&quot;??_ ;_-@_ ">
                  <c:v>21763.082191780821</c:v>
                </c:pt>
                <c:pt idx="35" formatCode="_-[$$-409]* #,##0_ ;_-[$$-409]* \-#,##0\ ;_-[$$-409]* &quot;-&quot;??_ ;_-@_ ">
                  <c:v>20375.714285714286</c:v>
                </c:pt>
                <c:pt idx="36" formatCode="_-[$$-409]* #,##0_ ;_-[$$-409]* \-#,##0\ ;_-[$$-409]* &quot;-&quot;??_ ;_-@_ ">
                  <c:v>15498.95652173913</c:v>
                </c:pt>
                <c:pt idx="37" formatCode="_-[$$-409]* #,##0_ ;_-[$$-409]* \-#,##0\ ;_-[$$-409]* &quot;-&quot;??_ ;_-@_ ">
                  <c:v>20687.714285714286</c:v>
                </c:pt>
                <c:pt idx="38" formatCode="_-[$$-409]* #,##0_ ;_-[$$-409]* \-#,##0\ ;_-[$$-409]* &quot;-&quot;??_ ;_-@_ ">
                  <c:v>45980.661971830988</c:v>
                </c:pt>
                <c:pt idx="41" formatCode="_-[$$-409]* #,##0_ ;_-[$$-409]* \-#,##0\ ;_-[$$-409]* &quot;-&quot;??_ ;_-@_ ">
                  <c:v>27517.5</c:v>
                </c:pt>
                <c:pt idx="42" formatCode="_-[$$-409]* #,##0_ ;_-[$$-409]* \-#,##0\ ;_-[$$-409]* &quot;-&quot;??_ ;_-@_ ">
                  <c:v>2000</c:v>
                </c:pt>
                <c:pt idx="43" formatCode="_-[$$-409]* #,##0_ ;_-[$$-409]* \-#,##0\ ;_-[$$-409]* &quot;-&quot;??_ ;_-@_ ">
                  <c:v>15528.255813953489</c:v>
                </c:pt>
                <c:pt idx="45" formatCode="_-[$$-409]* #,##0_ ;_-[$$-409]* \-#,##0\ ;_-[$$-409]* &quot;-&quot;??_ ;_-@_ ">
                  <c:v>9226.2903225806458</c:v>
                </c:pt>
                <c:pt idx="46" formatCode="_-[$$-409]* #,##0_ ;_-[$$-409]* \-#,##0\ ;_-[$$-409]* &quot;-&quot;??_ ;_-@_ ">
                  <c:v>2000</c:v>
                </c:pt>
              </c:numCache>
            </c:numRef>
          </c:val>
          <c:extLst>
            <c:ext xmlns:c16="http://schemas.microsoft.com/office/drawing/2014/chart" uri="{C3380CC4-5D6E-409C-BE32-E72D297353CC}">
              <c16:uniqueId val="{00000008-95CF-4D69-9D39-64506CF42851}"/>
            </c:ext>
          </c:extLst>
        </c:ser>
        <c:ser>
          <c:idx val="9"/>
          <c:order val="9"/>
          <c:tx>
            <c:strRef>
              <c:f>'Dash 2'!$K$3:$K$4</c:f>
              <c:strCache>
                <c:ptCount val="1"/>
                <c:pt idx="0">
                  <c:v>Crew Cab Pickup</c:v>
                </c:pt>
              </c:strCache>
            </c:strRef>
          </c:tx>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 2'!$A$5:$A$51</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Alfa Romeo</c:v>
                </c:pt>
                <c:pt idx="15">
                  <c:v>BMW</c:v>
                </c:pt>
                <c:pt idx="16">
                  <c:v>Cadillac</c:v>
                </c:pt>
                <c:pt idx="17">
                  <c:v>Audi</c:v>
                </c:pt>
                <c:pt idx="18">
                  <c:v>Lexus</c:v>
                </c:pt>
                <c:pt idx="19">
                  <c:v>Genesis</c:v>
                </c:pt>
                <c:pt idx="20">
                  <c:v>Lincoln</c:v>
                </c:pt>
                <c:pt idx="21">
                  <c:v>Infiniti</c:v>
                </c:pt>
                <c:pt idx="22">
                  <c:v>HUMMER</c:v>
                </c:pt>
                <c:pt idx="23">
                  <c:v>Acura</c:v>
                </c:pt>
                <c:pt idx="24">
                  <c:v>GMC</c:v>
                </c:pt>
                <c:pt idx="25">
                  <c:v>Toyota</c:v>
                </c:pt>
                <c:pt idx="26">
                  <c:v>Volvo</c:v>
                </c:pt>
                <c:pt idx="27">
                  <c:v>Nissan</c:v>
                </c:pt>
                <c:pt idx="28">
                  <c:v>Chevrolet</c:v>
                </c:pt>
                <c:pt idx="29">
                  <c:v>Buick</c:v>
                </c:pt>
                <c:pt idx="30">
                  <c:v>Volkswagen</c:v>
                </c:pt>
                <c:pt idx="31">
                  <c:v>Saab</c:v>
                </c:pt>
                <c:pt idx="32">
                  <c:v>Ford</c:v>
                </c:pt>
                <c:pt idx="33">
                  <c:v>Chrysler</c:v>
                </c:pt>
                <c:pt idx="34">
                  <c:v>Honda</c:v>
                </c:pt>
                <c:pt idx="35">
                  <c:v>Kia</c:v>
                </c:pt>
                <c:pt idx="36">
                  <c:v>Subaru</c:v>
                </c:pt>
                <c:pt idx="37">
                  <c:v>Hyundai</c:v>
                </c:pt>
                <c:pt idx="38">
                  <c:v>Dodge</c:v>
                </c:pt>
                <c:pt idx="39">
                  <c:v>FIAT</c:v>
                </c:pt>
                <c:pt idx="40">
                  <c:v>Mitsubishi</c:v>
                </c:pt>
                <c:pt idx="41">
                  <c:v>Scion</c:v>
                </c:pt>
                <c:pt idx="42">
                  <c:v>Mazda</c:v>
                </c:pt>
                <c:pt idx="43">
                  <c:v>Pontiac</c:v>
                </c:pt>
                <c:pt idx="44">
                  <c:v>Suzuki</c:v>
                </c:pt>
                <c:pt idx="45">
                  <c:v>Oldsmobile</c:v>
                </c:pt>
                <c:pt idx="46">
                  <c:v>Plymouth</c:v>
                </c:pt>
              </c:strCache>
            </c:strRef>
          </c:cat>
          <c:val>
            <c:numRef>
              <c:f>'Dash 2'!$K$5:$K$51</c:f>
              <c:numCache>
                <c:formatCode>General</c:formatCode>
                <c:ptCount val="47"/>
                <c:pt idx="16" formatCode="_-[$$-409]* #,##0_ ;_-[$$-409]* \-#,##0\ ;_-[$$-409]* &quot;-&quot;??_ ;_-@_ ">
                  <c:v>66572.222222222219</c:v>
                </c:pt>
                <c:pt idx="20" formatCode="_-[$$-409]* #,##0_ ;_-[$$-409]* \-#,##0\ ;_-[$$-409]* &quot;-&quot;??_ ;_-@_ ">
                  <c:v>41205.454545454544</c:v>
                </c:pt>
                <c:pt idx="22" formatCode="_-[$$-409]* #,##0_ ;_-[$$-409]* \-#,##0\ ;_-[$$-409]* &quot;-&quot;??_ ;_-@_ ">
                  <c:v>34629.285714285717</c:v>
                </c:pt>
                <c:pt idx="24" formatCode="_-[$$-409]* #,##0_ ;_-[$$-409]* \-#,##0\ ;_-[$$-409]* &quot;-&quot;??_ ;_-@_ ">
                  <c:v>39062.326923076922</c:v>
                </c:pt>
                <c:pt idx="25" formatCode="_-[$$-409]* #,##0_ ;_-[$$-409]* \-#,##0\ ;_-[$$-409]* &quot;-&quot;??_ ;_-@_ ">
                  <c:v>37803.495145631066</c:v>
                </c:pt>
                <c:pt idx="27" formatCode="_-[$$-409]* #,##0_ ;_-[$$-409]* \-#,##0\ ;_-[$$-409]* &quot;-&quot;??_ ;_-@_ ">
                  <c:v>32733.783783783783</c:v>
                </c:pt>
                <c:pt idx="28" formatCode="_-[$$-409]* #,##0_ ;_-[$$-409]* \-#,##0\ ;_-[$$-409]* &quot;-&quot;??_ ;_-@_ ">
                  <c:v>39255.741721854305</c:v>
                </c:pt>
                <c:pt idx="32" formatCode="_-[$$-409]* #,##0_ ;_-[$$-409]* \-#,##0\ ;_-[$$-409]* &quot;-&quot;??_ ;_-@_ ">
                  <c:v>41438.619565217392</c:v>
                </c:pt>
                <c:pt idx="34" formatCode="_-[$$-409]* #,##0_ ;_-[$$-409]* \-#,##0\ ;_-[$$-409]* &quot;-&quot;??_ ;_-@_ ">
                  <c:v>34248.695652173912</c:v>
                </c:pt>
                <c:pt idx="36" formatCode="_-[$$-409]* #,##0_ ;_-[$$-409]* \-#,##0\ ;_-[$$-409]* &quot;-&quot;??_ ;_-@_ ">
                  <c:v>24398.333333333332</c:v>
                </c:pt>
                <c:pt idx="38" formatCode="_-[$$-409]* #,##0_ ;_-[$$-409]* \-#,##0\ ;_-[$$-409]* &quot;-&quot;??_ ;_-@_ ">
                  <c:v>31052.430555555555</c:v>
                </c:pt>
                <c:pt idx="40" formatCode="_-[$$-409]* #,##0_ ;_-[$$-409]* \-#,##0\ ;_-[$$-409]* &quot;-&quot;??_ ;_-@_ ">
                  <c:v>26690</c:v>
                </c:pt>
                <c:pt idx="44" formatCode="_-[$$-409]* #,##0_ ;_-[$$-409]* \-#,##0\ ;_-[$$-409]* &quot;-&quot;??_ ;_-@_ ">
                  <c:v>27648.272727272728</c:v>
                </c:pt>
              </c:numCache>
            </c:numRef>
          </c:val>
          <c:extLst>
            <c:ext xmlns:c16="http://schemas.microsoft.com/office/drawing/2014/chart" uri="{C3380CC4-5D6E-409C-BE32-E72D297353CC}">
              <c16:uniqueId val="{00000009-95CF-4D69-9D39-64506CF42851}"/>
            </c:ext>
          </c:extLst>
        </c:ser>
        <c:ser>
          <c:idx val="10"/>
          <c:order val="10"/>
          <c:tx>
            <c:strRef>
              <c:f>'Dash 2'!$L$3:$L$4</c:f>
              <c:strCache>
                <c:ptCount val="1"/>
                <c:pt idx="0">
                  <c:v>Extended Cab Pickup</c:v>
                </c:pt>
              </c:strCache>
            </c:strRef>
          </c:tx>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 2'!$A$5:$A$51</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Alfa Romeo</c:v>
                </c:pt>
                <c:pt idx="15">
                  <c:v>BMW</c:v>
                </c:pt>
                <c:pt idx="16">
                  <c:v>Cadillac</c:v>
                </c:pt>
                <c:pt idx="17">
                  <c:v>Audi</c:v>
                </c:pt>
                <c:pt idx="18">
                  <c:v>Lexus</c:v>
                </c:pt>
                <c:pt idx="19">
                  <c:v>Genesis</c:v>
                </c:pt>
                <c:pt idx="20">
                  <c:v>Lincoln</c:v>
                </c:pt>
                <c:pt idx="21">
                  <c:v>Infiniti</c:v>
                </c:pt>
                <c:pt idx="22">
                  <c:v>HUMMER</c:v>
                </c:pt>
                <c:pt idx="23">
                  <c:v>Acura</c:v>
                </c:pt>
                <c:pt idx="24">
                  <c:v>GMC</c:v>
                </c:pt>
                <c:pt idx="25">
                  <c:v>Toyota</c:v>
                </c:pt>
                <c:pt idx="26">
                  <c:v>Volvo</c:v>
                </c:pt>
                <c:pt idx="27">
                  <c:v>Nissan</c:v>
                </c:pt>
                <c:pt idx="28">
                  <c:v>Chevrolet</c:v>
                </c:pt>
                <c:pt idx="29">
                  <c:v>Buick</c:v>
                </c:pt>
                <c:pt idx="30">
                  <c:v>Volkswagen</c:v>
                </c:pt>
                <c:pt idx="31">
                  <c:v>Saab</c:v>
                </c:pt>
                <c:pt idx="32">
                  <c:v>Ford</c:v>
                </c:pt>
                <c:pt idx="33">
                  <c:v>Chrysler</c:v>
                </c:pt>
                <c:pt idx="34">
                  <c:v>Honda</c:v>
                </c:pt>
                <c:pt idx="35">
                  <c:v>Kia</c:v>
                </c:pt>
                <c:pt idx="36">
                  <c:v>Subaru</c:v>
                </c:pt>
                <c:pt idx="37">
                  <c:v>Hyundai</c:v>
                </c:pt>
                <c:pt idx="38">
                  <c:v>Dodge</c:v>
                </c:pt>
                <c:pt idx="39">
                  <c:v>FIAT</c:v>
                </c:pt>
                <c:pt idx="40">
                  <c:v>Mitsubishi</c:v>
                </c:pt>
                <c:pt idx="41">
                  <c:v>Scion</c:v>
                </c:pt>
                <c:pt idx="42">
                  <c:v>Mazda</c:v>
                </c:pt>
                <c:pt idx="43">
                  <c:v>Pontiac</c:v>
                </c:pt>
                <c:pt idx="44">
                  <c:v>Suzuki</c:v>
                </c:pt>
                <c:pt idx="45">
                  <c:v>Oldsmobile</c:v>
                </c:pt>
                <c:pt idx="46">
                  <c:v>Plymouth</c:v>
                </c:pt>
              </c:strCache>
            </c:strRef>
          </c:cat>
          <c:val>
            <c:numRef>
              <c:f>'Dash 2'!$L$5:$L$51</c:f>
              <c:numCache>
                <c:formatCode>General</c:formatCode>
                <c:ptCount val="47"/>
                <c:pt idx="24" formatCode="_-[$$-409]* #,##0_ ;_-[$$-409]* \-#,##0\ ;_-[$$-409]* &quot;-&quot;??_ ;_-@_ ">
                  <c:v>26632.512195121952</c:v>
                </c:pt>
                <c:pt idx="25" formatCode="_-[$$-409]* #,##0_ ;_-[$$-409]* \-#,##0\ ;_-[$$-409]* &quot;-&quot;??_ ;_-@_ ">
                  <c:v>26359.288888888888</c:v>
                </c:pt>
                <c:pt idx="27" formatCode="_-[$$-409]* #,##0_ ;_-[$$-409]* \-#,##0\ ;_-[$$-409]* &quot;-&quot;??_ ;_-@_ ">
                  <c:v>20527.580000000002</c:v>
                </c:pt>
                <c:pt idx="28" formatCode="_-[$$-409]* #,##0_ ;_-[$$-409]* \-#,##0\ ;_-[$$-409]* &quot;-&quot;??_ ;_-@_ ">
                  <c:v>24170.162790697676</c:v>
                </c:pt>
                <c:pt idx="32" formatCode="_-[$$-409]* #,##0_ ;_-[$$-409]* \-#,##0\ ;_-[$$-409]* &quot;-&quot;??_ ;_-@_ ">
                  <c:v>23808.166666666668</c:v>
                </c:pt>
                <c:pt idx="38" formatCode="_-[$$-409]* #,##0_ ;_-[$$-409]* \-#,##0\ ;_-[$$-409]* &quot;-&quot;??_ ;_-@_ ">
                  <c:v>13938.258064516129</c:v>
                </c:pt>
                <c:pt idx="40" formatCode="_-[$$-409]* #,##0_ ;_-[$$-409]* \-#,##0\ ;_-[$$-409]* &quot;-&quot;??_ ;_-@_ ">
                  <c:v>19194.285714285714</c:v>
                </c:pt>
                <c:pt idx="42" formatCode="_-[$$-409]* #,##0_ ;_-[$$-409]* \-#,##0\ ;_-[$$-409]* &quot;-&quot;??_ ;_-@_ ">
                  <c:v>11600.66</c:v>
                </c:pt>
                <c:pt idx="44" formatCode="_-[$$-409]* #,##0_ ;_-[$$-409]* \-#,##0\ ;_-[$$-409]* &quot;-&quot;??_ ;_-@_ ">
                  <c:v>21638.25</c:v>
                </c:pt>
              </c:numCache>
            </c:numRef>
          </c:val>
          <c:extLst>
            <c:ext xmlns:c16="http://schemas.microsoft.com/office/drawing/2014/chart" uri="{C3380CC4-5D6E-409C-BE32-E72D297353CC}">
              <c16:uniqueId val="{0000000A-95CF-4D69-9D39-64506CF42851}"/>
            </c:ext>
          </c:extLst>
        </c:ser>
        <c:ser>
          <c:idx val="11"/>
          <c:order val="11"/>
          <c:tx>
            <c:strRef>
              <c:f>'Dash 2'!$M$3:$M$4</c:f>
              <c:strCache>
                <c:ptCount val="1"/>
                <c:pt idx="0">
                  <c:v>Passenger Minivan</c:v>
                </c:pt>
              </c:strCache>
            </c:strRef>
          </c:tx>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 2'!$A$5:$A$51</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Alfa Romeo</c:v>
                </c:pt>
                <c:pt idx="15">
                  <c:v>BMW</c:v>
                </c:pt>
                <c:pt idx="16">
                  <c:v>Cadillac</c:v>
                </c:pt>
                <c:pt idx="17">
                  <c:v>Audi</c:v>
                </c:pt>
                <c:pt idx="18">
                  <c:v>Lexus</c:v>
                </c:pt>
                <c:pt idx="19">
                  <c:v>Genesis</c:v>
                </c:pt>
                <c:pt idx="20">
                  <c:v>Lincoln</c:v>
                </c:pt>
                <c:pt idx="21">
                  <c:v>Infiniti</c:v>
                </c:pt>
                <c:pt idx="22">
                  <c:v>HUMMER</c:v>
                </c:pt>
                <c:pt idx="23">
                  <c:v>Acura</c:v>
                </c:pt>
                <c:pt idx="24">
                  <c:v>GMC</c:v>
                </c:pt>
                <c:pt idx="25">
                  <c:v>Toyota</c:v>
                </c:pt>
                <c:pt idx="26">
                  <c:v>Volvo</c:v>
                </c:pt>
                <c:pt idx="27">
                  <c:v>Nissan</c:v>
                </c:pt>
                <c:pt idx="28">
                  <c:v>Chevrolet</c:v>
                </c:pt>
                <c:pt idx="29">
                  <c:v>Buick</c:v>
                </c:pt>
                <c:pt idx="30">
                  <c:v>Volkswagen</c:v>
                </c:pt>
                <c:pt idx="31">
                  <c:v>Saab</c:v>
                </c:pt>
                <c:pt idx="32">
                  <c:v>Ford</c:v>
                </c:pt>
                <c:pt idx="33">
                  <c:v>Chrysler</c:v>
                </c:pt>
                <c:pt idx="34">
                  <c:v>Honda</c:v>
                </c:pt>
                <c:pt idx="35">
                  <c:v>Kia</c:v>
                </c:pt>
                <c:pt idx="36">
                  <c:v>Subaru</c:v>
                </c:pt>
                <c:pt idx="37">
                  <c:v>Hyundai</c:v>
                </c:pt>
                <c:pt idx="38">
                  <c:v>Dodge</c:v>
                </c:pt>
                <c:pt idx="39">
                  <c:v>FIAT</c:v>
                </c:pt>
                <c:pt idx="40">
                  <c:v>Mitsubishi</c:v>
                </c:pt>
                <c:pt idx="41">
                  <c:v>Scion</c:v>
                </c:pt>
                <c:pt idx="42">
                  <c:v>Mazda</c:v>
                </c:pt>
                <c:pt idx="43">
                  <c:v>Pontiac</c:v>
                </c:pt>
                <c:pt idx="44">
                  <c:v>Suzuki</c:v>
                </c:pt>
                <c:pt idx="45">
                  <c:v>Oldsmobile</c:v>
                </c:pt>
                <c:pt idx="46">
                  <c:v>Plymouth</c:v>
                </c:pt>
              </c:strCache>
            </c:strRef>
          </c:cat>
          <c:val>
            <c:numRef>
              <c:f>'Dash 2'!$M$5:$M$51</c:f>
              <c:numCache>
                <c:formatCode>General</c:formatCode>
                <c:ptCount val="47"/>
                <c:pt idx="11" formatCode="_-[$$-409]* #,##0_ ;_-[$$-409]* \-#,##0\ ;_-[$$-409]* &quot;-&quot;??_ ;_-@_ ">
                  <c:v>32500</c:v>
                </c:pt>
                <c:pt idx="24" formatCode="_-[$$-409]* #,##0_ ;_-[$$-409]* \-#,##0\ ;_-[$$-409]* &quot;-&quot;??_ ;_-@_ ">
                  <c:v>25105</c:v>
                </c:pt>
                <c:pt idx="25" formatCode="_-[$$-409]* #,##0_ ;_-[$$-409]* \-#,##0\ ;_-[$$-409]* &quot;-&quot;??_ ;_-@_ ">
                  <c:v>29201.761194029852</c:v>
                </c:pt>
                <c:pt idx="27" formatCode="_-[$$-409]* #,##0_ ;_-[$$-409]* \-#,##0\ ;_-[$$-409]* &quot;-&quot;??_ ;_-@_ ">
                  <c:v>22962.222222222223</c:v>
                </c:pt>
                <c:pt idx="28" formatCode="_-[$$-409]* #,##0_ ;_-[$$-409]* \-#,##0\ ;_-[$$-409]* &quot;-&quot;??_ ;_-@_ ">
                  <c:v>24552.395833333332</c:v>
                </c:pt>
                <c:pt idx="29" formatCode="_-[$$-409]* #,##0_ ;_-[$$-409]* \-#,##0\ ;_-[$$-409]* &quot;-&quot;??_ ;_-@_ ">
                  <c:v>30005.909090909092</c:v>
                </c:pt>
                <c:pt idx="30" formatCode="_-[$$-409]* #,##0_ ;_-[$$-409]* \-#,##0\ ;_-[$$-409]* &quot;-&quot;??_ ;_-@_ ">
                  <c:v>25320.243902439026</c:v>
                </c:pt>
                <c:pt idx="32" formatCode="_-[$$-409]* #,##0_ ;_-[$$-409]* \-#,##0\ ;_-[$$-409]* &quot;-&quot;??_ ;_-@_ ">
                  <c:v>23115.090909090908</c:v>
                </c:pt>
                <c:pt idx="33" formatCode="_-[$$-409]* #,##0_ ;_-[$$-409]* \-#,##0\ ;_-[$$-409]* &quot;-&quot;??_ ;_-@_ ">
                  <c:v>29751.451612903227</c:v>
                </c:pt>
                <c:pt idx="34" formatCode="_-[$$-409]* #,##0_ ;_-[$$-409]* \-#,##0\ ;_-[$$-409]* &quot;-&quot;??_ ;_-@_ ">
                  <c:v>36879</c:v>
                </c:pt>
                <c:pt idx="35" formatCode="_-[$$-409]* #,##0_ ;_-[$$-409]* \-#,##0\ ;_-[$$-409]* &quot;-&quot;??_ ;_-@_ ">
                  <c:v>32976.666666666664</c:v>
                </c:pt>
                <c:pt idx="37" formatCode="_-[$$-409]* #,##0_ ;_-[$$-409]* \-#,##0\ ;_-[$$-409]* &quot;-&quot;??_ ;_-@_ ">
                  <c:v>26615</c:v>
                </c:pt>
                <c:pt idx="38" formatCode="_-[$$-409]* #,##0_ ;_-[$$-409]* \-#,##0\ ;_-[$$-409]* &quot;-&quot;??_ ;_-@_ ">
                  <c:v>25337.5</c:v>
                </c:pt>
                <c:pt idx="40" formatCode="_-[$$-409]* #,##0_ ;_-[$$-409]* \-#,##0\ ;_-[$$-409]* &quot;-&quot;??_ ;_-@_ ">
                  <c:v>2000</c:v>
                </c:pt>
                <c:pt idx="42" formatCode="_-[$$-409]* #,##0_ ;_-[$$-409]* \-#,##0\ ;_-[$$-409]* &quot;-&quot;??_ ;_-@_ ">
                  <c:v>23322.63157894737</c:v>
                </c:pt>
                <c:pt idx="43" formatCode="_-[$$-409]* #,##0_ ;_-[$$-409]* \-#,##0\ ;_-[$$-409]* &quot;-&quot;??_ ;_-@_ ">
                  <c:v>20815.076923076922</c:v>
                </c:pt>
                <c:pt idx="45" formatCode="_-[$$-409]* #,##0_ ;_-[$$-409]* \-#,##0\ ;_-[$$-409]* &quot;-&quot;??_ ;_-@_ ">
                  <c:v>32803.666666666664</c:v>
                </c:pt>
                <c:pt idx="46" formatCode="_-[$$-409]* #,##0_ ;_-[$$-409]* \-#,##0\ ;_-[$$-409]* &quot;-&quot;??_ ;_-@_ ">
                  <c:v>2105.5</c:v>
                </c:pt>
              </c:numCache>
            </c:numRef>
          </c:val>
          <c:extLst>
            <c:ext xmlns:c16="http://schemas.microsoft.com/office/drawing/2014/chart" uri="{C3380CC4-5D6E-409C-BE32-E72D297353CC}">
              <c16:uniqueId val="{0000000B-95CF-4D69-9D39-64506CF42851}"/>
            </c:ext>
          </c:extLst>
        </c:ser>
        <c:ser>
          <c:idx val="12"/>
          <c:order val="12"/>
          <c:tx>
            <c:strRef>
              <c:f>'Dash 2'!$N$3:$N$4</c:f>
              <c:strCache>
                <c:ptCount val="1"/>
                <c:pt idx="0">
                  <c:v>Passenger Van</c:v>
                </c:pt>
              </c:strCache>
            </c:strRef>
          </c:tx>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 2'!$A$5:$A$51</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Alfa Romeo</c:v>
                </c:pt>
                <c:pt idx="15">
                  <c:v>BMW</c:v>
                </c:pt>
                <c:pt idx="16">
                  <c:v>Cadillac</c:v>
                </c:pt>
                <c:pt idx="17">
                  <c:v>Audi</c:v>
                </c:pt>
                <c:pt idx="18">
                  <c:v>Lexus</c:v>
                </c:pt>
                <c:pt idx="19">
                  <c:v>Genesis</c:v>
                </c:pt>
                <c:pt idx="20">
                  <c:v>Lincoln</c:v>
                </c:pt>
                <c:pt idx="21">
                  <c:v>Infiniti</c:v>
                </c:pt>
                <c:pt idx="22">
                  <c:v>HUMMER</c:v>
                </c:pt>
                <c:pt idx="23">
                  <c:v>Acura</c:v>
                </c:pt>
                <c:pt idx="24">
                  <c:v>GMC</c:v>
                </c:pt>
                <c:pt idx="25">
                  <c:v>Toyota</c:v>
                </c:pt>
                <c:pt idx="26">
                  <c:v>Volvo</c:v>
                </c:pt>
                <c:pt idx="27">
                  <c:v>Nissan</c:v>
                </c:pt>
                <c:pt idx="28">
                  <c:v>Chevrolet</c:v>
                </c:pt>
                <c:pt idx="29">
                  <c:v>Buick</c:v>
                </c:pt>
                <c:pt idx="30">
                  <c:v>Volkswagen</c:v>
                </c:pt>
                <c:pt idx="31">
                  <c:v>Saab</c:v>
                </c:pt>
                <c:pt idx="32">
                  <c:v>Ford</c:v>
                </c:pt>
                <c:pt idx="33">
                  <c:v>Chrysler</c:v>
                </c:pt>
                <c:pt idx="34">
                  <c:v>Honda</c:v>
                </c:pt>
                <c:pt idx="35">
                  <c:v>Kia</c:v>
                </c:pt>
                <c:pt idx="36">
                  <c:v>Subaru</c:v>
                </c:pt>
                <c:pt idx="37">
                  <c:v>Hyundai</c:v>
                </c:pt>
                <c:pt idx="38">
                  <c:v>Dodge</c:v>
                </c:pt>
                <c:pt idx="39">
                  <c:v>FIAT</c:v>
                </c:pt>
                <c:pt idx="40">
                  <c:v>Mitsubishi</c:v>
                </c:pt>
                <c:pt idx="41">
                  <c:v>Scion</c:v>
                </c:pt>
                <c:pt idx="42">
                  <c:v>Mazda</c:v>
                </c:pt>
                <c:pt idx="43">
                  <c:v>Pontiac</c:v>
                </c:pt>
                <c:pt idx="44">
                  <c:v>Suzuki</c:v>
                </c:pt>
                <c:pt idx="45">
                  <c:v>Oldsmobile</c:v>
                </c:pt>
                <c:pt idx="46">
                  <c:v>Plymouth</c:v>
                </c:pt>
              </c:strCache>
            </c:strRef>
          </c:cat>
          <c:val>
            <c:numRef>
              <c:f>'Dash 2'!$N$5:$N$51</c:f>
              <c:numCache>
                <c:formatCode>General</c:formatCode>
                <c:ptCount val="47"/>
                <c:pt idx="24" formatCode="_-[$$-409]* #,##0_ ;_-[$$-409]* \-#,##0\ ;_-[$$-409]* &quot;-&quot;??_ ;_-@_ ">
                  <c:v>26246.521739130436</c:v>
                </c:pt>
                <c:pt idx="28" formatCode="_-[$$-409]* #,##0_ ;_-[$$-409]* \-#,##0\ ;_-[$$-409]* &quot;-&quot;??_ ;_-@_ ">
                  <c:v>24306.799999999999</c:v>
                </c:pt>
                <c:pt idx="32" formatCode="_-[$$-409]* #,##0_ ;_-[$$-409]* \-#,##0\ ;_-[$$-409]* &quot;-&quot;??_ ;_-@_ ">
                  <c:v>32425.306666666667</c:v>
                </c:pt>
                <c:pt idx="38" formatCode="_-[$$-409]* #,##0_ ;_-[$$-409]* \-#,##0\ ;_-[$$-409]* &quot;-&quot;??_ ;_-@_ ">
                  <c:v>14141.6</c:v>
                </c:pt>
              </c:numCache>
            </c:numRef>
          </c:val>
          <c:extLst>
            <c:ext xmlns:c16="http://schemas.microsoft.com/office/drawing/2014/chart" uri="{C3380CC4-5D6E-409C-BE32-E72D297353CC}">
              <c16:uniqueId val="{0000000C-95CF-4D69-9D39-64506CF42851}"/>
            </c:ext>
          </c:extLst>
        </c:ser>
        <c:ser>
          <c:idx val="13"/>
          <c:order val="13"/>
          <c:tx>
            <c:strRef>
              <c:f>'Dash 2'!$O$3:$O$4</c:f>
              <c:strCache>
                <c:ptCount val="1"/>
                <c:pt idx="0">
                  <c:v>Regular Cab Pickup</c:v>
                </c:pt>
              </c:strCache>
            </c:strRef>
          </c:tx>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 2'!$A$5:$A$51</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Alfa Romeo</c:v>
                </c:pt>
                <c:pt idx="15">
                  <c:v>BMW</c:v>
                </c:pt>
                <c:pt idx="16">
                  <c:v>Cadillac</c:v>
                </c:pt>
                <c:pt idx="17">
                  <c:v>Audi</c:v>
                </c:pt>
                <c:pt idx="18">
                  <c:v>Lexus</c:v>
                </c:pt>
                <c:pt idx="19">
                  <c:v>Genesis</c:v>
                </c:pt>
                <c:pt idx="20">
                  <c:v>Lincoln</c:v>
                </c:pt>
                <c:pt idx="21">
                  <c:v>Infiniti</c:v>
                </c:pt>
                <c:pt idx="22">
                  <c:v>HUMMER</c:v>
                </c:pt>
                <c:pt idx="23">
                  <c:v>Acura</c:v>
                </c:pt>
                <c:pt idx="24">
                  <c:v>GMC</c:v>
                </c:pt>
                <c:pt idx="25">
                  <c:v>Toyota</c:v>
                </c:pt>
                <c:pt idx="26">
                  <c:v>Volvo</c:v>
                </c:pt>
                <c:pt idx="27">
                  <c:v>Nissan</c:v>
                </c:pt>
                <c:pt idx="28">
                  <c:v>Chevrolet</c:v>
                </c:pt>
                <c:pt idx="29">
                  <c:v>Buick</c:v>
                </c:pt>
                <c:pt idx="30">
                  <c:v>Volkswagen</c:v>
                </c:pt>
                <c:pt idx="31">
                  <c:v>Saab</c:v>
                </c:pt>
                <c:pt idx="32">
                  <c:v>Ford</c:v>
                </c:pt>
                <c:pt idx="33">
                  <c:v>Chrysler</c:v>
                </c:pt>
                <c:pt idx="34">
                  <c:v>Honda</c:v>
                </c:pt>
                <c:pt idx="35">
                  <c:v>Kia</c:v>
                </c:pt>
                <c:pt idx="36">
                  <c:v>Subaru</c:v>
                </c:pt>
                <c:pt idx="37">
                  <c:v>Hyundai</c:v>
                </c:pt>
                <c:pt idx="38">
                  <c:v>Dodge</c:v>
                </c:pt>
                <c:pt idx="39">
                  <c:v>FIAT</c:v>
                </c:pt>
                <c:pt idx="40">
                  <c:v>Mitsubishi</c:v>
                </c:pt>
                <c:pt idx="41">
                  <c:v>Scion</c:v>
                </c:pt>
                <c:pt idx="42">
                  <c:v>Mazda</c:v>
                </c:pt>
                <c:pt idx="43">
                  <c:v>Pontiac</c:v>
                </c:pt>
                <c:pt idx="44">
                  <c:v>Suzuki</c:v>
                </c:pt>
                <c:pt idx="45">
                  <c:v>Oldsmobile</c:v>
                </c:pt>
                <c:pt idx="46">
                  <c:v>Plymouth</c:v>
                </c:pt>
              </c:strCache>
            </c:strRef>
          </c:cat>
          <c:val>
            <c:numRef>
              <c:f>'Dash 2'!$O$5:$O$51</c:f>
              <c:numCache>
                <c:formatCode>General</c:formatCode>
                <c:ptCount val="47"/>
                <c:pt idx="24" formatCode="_-[$$-409]* #,##0_ ;_-[$$-409]* \-#,##0\ ;_-[$$-409]* &quot;-&quot;??_ ;_-@_ ">
                  <c:v>21069.806451612902</c:v>
                </c:pt>
                <c:pt idx="25" formatCode="_-[$$-409]* #,##0_ ;_-[$$-409]* \-#,##0\ ;_-[$$-409]* &quot;-&quot;??_ ;_-@_ ">
                  <c:v>16236.782608695652</c:v>
                </c:pt>
                <c:pt idx="27" formatCode="_-[$$-409]* #,##0_ ;_-[$$-409]* \-#,##0\ ;_-[$$-409]* &quot;-&quot;??_ ;_-@_ ">
                  <c:v>2191.4</c:v>
                </c:pt>
                <c:pt idx="28" formatCode="_-[$$-409]* #,##0_ ;_-[$$-409]* \-#,##0\ ;_-[$$-409]* &quot;-&quot;??_ ;_-@_ ">
                  <c:v>19824.842105263157</c:v>
                </c:pt>
                <c:pt idx="32" formatCode="_-[$$-409]* #,##0_ ;_-[$$-409]* \-#,##0\ ;_-[$$-409]* &quot;-&quot;??_ ;_-@_ ">
                  <c:v>17797.808219178081</c:v>
                </c:pt>
                <c:pt idx="38" formatCode="_-[$$-409]* #,##0_ ;_-[$$-409]* \-#,##0\ ;_-[$$-409]* &quot;-&quot;??_ ;_-@_ ">
                  <c:v>9342.9610389610389</c:v>
                </c:pt>
                <c:pt idx="40" formatCode="_-[$$-409]* #,##0_ ;_-[$$-409]* \-#,##0\ ;_-[$$-409]* &quot;-&quot;??_ ;_-@_ ">
                  <c:v>2000</c:v>
                </c:pt>
                <c:pt idx="42" formatCode="_-[$$-409]* #,##0_ ;_-[$$-409]* \-#,##0\ ;_-[$$-409]* &quot;-&quot;??_ ;_-@_ ">
                  <c:v>9154.689655172413</c:v>
                </c:pt>
              </c:numCache>
            </c:numRef>
          </c:val>
          <c:extLst>
            <c:ext xmlns:c16="http://schemas.microsoft.com/office/drawing/2014/chart" uri="{C3380CC4-5D6E-409C-BE32-E72D297353CC}">
              <c16:uniqueId val="{0000000D-95CF-4D69-9D39-64506CF42851}"/>
            </c:ext>
          </c:extLst>
        </c:ser>
        <c:ser>
          <c:idx val="14"/>
          <c:order val="14"/>
          <c:tx>
            <c:strRef>
              <c:f>'Dash 2'!$P$3:$P$4</c:f>
              <c:strCache>
                <c:ptCount val="1"/>
                <c:pt idx="0">
                  <c:v>Sedan</c:v>
                </c:pt>
              </c:strCache>
            </c:strRef>
          </c:tx>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 2'!$A$5:$A$51</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Alfa Romeo</c:v>
                </c:pt>
                <c:pt idx="15">
                  <c:v>BMW</c:v>
                </c:pt>
                <c:pt idx="16">
                  <c:v>Cadillac</c:v>
                </c:pt>
                <c:pt idx="17">
                  <c:v>Audi</c:v>
                </c:pt>
                <c:pt idx="18">
                  <c:v>Lexus</c:v>
                </c:pt>
                <c:pt idx="19">
                  <c:v>Genesis</c:v>
                </c:pt>
                <c:pt idx="20">
                  <c:v>Lincoln</c:v>
                </c:pt>
                <c:pt idx="21">
                  <c:v>Infiniti</c:v>
                </c:pt>
                <c:pt idx="22">
                  <c:v>HUMMER</c:v>
                </c:pt>
                <c:pt idx="23">
                  <c:v>Acura</c:v>
                </c:pt>
                <c:pt idx="24">
                  <c:v>GMC</c:v>
                </c:pt>
                <c:pt idx="25">
                  <c:v>Toyota</c:v>
                </c:pt>
                <c:pt idx="26">
                  <c:v>Volvo</c:v>
                </c:pt>
                <c:pt idx="27">
                  <c:v>Nissan</c:v>
                </c:pt>
                <c:pt idx="28">
                  <c:v>Chevrolet</c:v>
                </c:pt>
                <c:pt idx="29">
                  <c:v>Buick</c:v>
                </c:pt>
                <c:pt idx="30">
                  <c:v>Volkswagen</c:v>
                </c:pt>
                <c:pt idx="31">
                  <c:v>Saab</c:v>
                </c:pt>
                <c:pt idx="32">
                  <c:v>Ford</c:v>
                </c:pt>
                <c:pt idx="33">
                  <c:v>Chrysler</c:v>
                </c:pt>
                <c:pt idx="34">
                  <c:v>Honda</c:v>
                </c:pt>
                <c:pt idx="35">
                  <c:v>Kia</c:v>
                </c:pt>
                <c:pt idx="36">
                  <c:v>Subaru</c:v>
                </c:pt>
                <c:pt idx="37">
                  <c:v>Hyundai</c:v>
                </c:pt>
                <c:pt idx="38">
                  <c:v>Dodge</c:v>
                </c:pt>
                <c:pt idx="39">
                  <c:v>FIAT</c:v>
                </c:pt>
                <c:pt idx="40">
                  <c:v>Mitsubishi</c:v>
                </c:pt>
                <c:pt idx="41">
                  <c:v>Scion</c:v>
                </c:pt>
                <c:pt idx="42">
                  <c:v>Mazda</c:v>
                </c:pt>
                <c:pt idx="43">
                  <c:v>Pontiac</c:v>
                </c:pt>
                <c:pt idx="44">
                  <c:v>Suzuki</c:v>
                </c:pt>
                <c:pt idx="45">
                  <c:v>Oldsmobile</c:v>
                </c:pt>
                <c:pt idx="46">
                  <c:v>Plymouth</c:v>
                </c:pt>
              </c:strCache>
            </c:strRef>
          </c:cat>
          <c:val>
            <c:numRef>
              <c:f>'Dash 2'!$P$5:$P$51</c:f>
              <c:numCache>
                <c:formatCode>_-[$$-409]* #,##0_ ;_-[$$-409]* \-#,##0\ ;_-[$$-409]* "-"??_ ;_-@_ </c:formatCode>
                <c:ptCount val="47"/>
                <c:pt idx="1">
                  <c:v>426914.28571428574</c:v>
                </c:pt>
                <c:pt idx="2">
                  <c:v>326950.5</c:v>
                </c:pt>
                <c:pt idx="4">
                  <c:v>236836</c:v>
                </c:pt>
                <c:pt idx="8">
                  <c:v>206962.14285714287</c:v>
                </c:pt>
                <c:pt idx="9">
                  <c:v>102561.90476190476</c:v>
                </c:pt>
                <c:pt idx="10">
                  <c:v>123340.90909090909</c:v>
                </c:pt>
                <c:pt idx="11">
                  <c:v>49168.354166666664</c:v>
                </c:pt>
                <c:pt idx="15">
                  <c:v>70701.769911504423</c:v>
                </c:pt>
                <c:pt idx="16">
                  <c:v>50912.686486486484</c:v>
                </c:pt>
                <c:pt idx="17">
                  <c:v>44461.788819875779</c:v>
                </c:pt>
                <c:pt idx="18">
                  <c:v>48864.606060606064</c:v>
                </c:pt>
                <c:pt idx="19">
                  <c:v>46616.666666666664</c:v>
                </c:pt>
                <c:pt idx="20">
                  <c:v>41665.169491525427</c:v>
                </c:pt>
                <c:pt idx="21">
                  <c:v>40588.0625</c:v>
                </c:pt>
                <c:pt idx="23">
                  <c:v>33292.263565891473</c:v>
                </c:pt>
                <c:pt idx="25">
                  <c:v>24844.404040404039</c:v>
                </c:pt>
                <c:pt idx="26">
                  <c:v>20869.45</c:v>
                </c:pt>
                <c:pt idx="27">
                  <c:v>21841.111111111109</c:v>
                </c:pt>
                <c:pt idx="28">
                  <c:v>19798.787096774195</c:v>
                </c:pt>
                <c:pt idx="29">
                  <c:v>27946.960784313724</c:v>
                </c:pt>
                <c:pt idx="30">
                  <c:v>29911.725663716814</c:v>
                </c:pt>
                <c:pt idx="31">
                  <c:v>36775.862068965514</c:v>
                </c:pt>
                <c:pt idx="32">
                  <c:v>21290.259259259259</c:v>
                </c:pt>
                <c:pt idx="33">
                  <c:v>26103.778947368421</c:v>
                </c:pt>
                <c:pt idx="34">
                  <c:v>26001.166666666668</c:v>
                </c:pt>
                <c:pt idx="35">
                  <c:v>23298.352941176472</c:v>
                </c:pt>
                <c:pt idx="36">
                  <c:v>26570.833333333332</c:v>
                </c:pt>
                <c:pt idx="37">
                  <c:v>27102.214953271028</c:v>
                </c:pt>
                <c:pt idx="38">
                  <c:v>21780.045045045044</c:v>
                </c:pt>
                <c:pt idx="40">
                  <c:v>24058.25</c:v>
                </c:pt>
                <c:pt idx="41">
                  <c:v>16250</c:v>
                </c:pt>
                <c:pt idx="42">
                  <c:v>19738.670731707316</c:v>
                </c:pt>
                <c:pt idx="43">
                  <c:v>20009.224137931036</c:v>
                </c:pt>
                <c:pt idx="44">
                  <c:v>18145.274509803923</c:v>
                </c:pt>
                <c:pt idx="45">
                  <c:v>8131.3058823529409</c:v>
                </c:pt>
                <c:pt idx="46">
                  <c:v>2597.7222222222222</c:v>
                </c:pt>
              </c:numCache>
            </c:numRef>
          </c:val>
          <c:extLst>
            <c:ext xmlns:c16="http://schemas.microsoft.com/office/drawing/2014/chart" uri="{C3380CC4-5D6E-409C-BE32-E72D297353CC}">
              <c16:uniqueId val="{0000000E-95CF-4D69-9D39-64506CF42851}"/>
            </c:ext>
          </c:extLst>
        </c:ser>
        <c:ser>
          <c:idx val="15"/>
          <c:order val="15"/>
          <c:tx>
            <c:strRef>
              <c:f>'Dash 2'!$Q$3:$Q$4</c:f>
              <c:strCache>
                <c:ptCount val="1"/>
                <c:pt idx="0">
                  <c:v>Wagon</c:v>
                </c:pt>
              </c:strCache>
            </c:strRef>
          </c:tx>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'Dash 2'!$A$5:$A$51</c:f>
              <c:strCache>
                <c:ptCount val="47"/>
                <c:pt idx="0">
                  <c:v>Bugatti</c:v>
                </c:pt>
                <c:pt idx="1">
                  <c:v>Maybach</c:v>
                </c:pt>
                <c:pt idx="2">
                  <c:v>Rolls-Royce</c:v>
                </c:pt>
                <c:pt idx="3">
                  <c:v>Lamborghini</c:v>
                </c:pt>
                <c:pt idx="4">
                  <c:v>Bentley</c:v>
                </c:pt>
                <c:pt idx="5">
                  <c:v>McLaren</c:v>
                </c:pt>
                <c:pt idx="6">
                  <c:v>Ferrari</c:v>
                </c:pt>
                <c:pt idx="7">
                  <c:v>Spyker</c:v>
                </c:pt>
                <c:pt idx="8">
                  <c:v>Aston Martin</c:v>
                </c:pt>
                <c:pt idx="9">
                  <c:v>Maserati</c:v>
                </c:pt>
                <c:pt idx="10">
                  <c:v>Porsche</c:v>
                </c:pt>
                <c:pt idx="11">
                  <c:v>Mercedes-Benz</c:v>
                </c:pt>
                <c:pt idx="12">
                  <c:v>Lotus</c:v>
                </c:pt>
                <c:pt idx="13">
                  <c:v>Land Rover</c:v>
                </c:pt>
                <c:pt idx="14">
                  <c:v>Alfa Romeo</c:v>
                </c:pt>
                <c:pt idx="15">
                  <c:v>BMW</c:v>
                </c:pt>
                <c:pt idx="16">
                  <c:v>Cadillac</c:v>
                </c:pt>
                <c:pt idx="17">
                  <c:v>Audi</c:v>
                </c:pt>
                <c:pt idx="18">
                  <c:v>Lexus</c:v>
                </c:pt>
                <c:pt idx="19">
                  <c:v>Genesis</c:v>
                </c:pt>
                <c:pt idx="20">
                  <c:v>Lincoln</c:v>
                </c:pt>
                <c:pt idx="21">
                  <c:v>Infiniti</c:v>
                </c:pt>
                <c:pt idx="22">
                  <c:v>HUMMER</c:v>
                </c:pt>
                <c:pt idx="23">
                  <c:v>Acura</c:v>
                </c:pt>
                <c:pt idx="24">
                  <c:v>GMC</c:v>
                </c:pt>
                <c:pt idx="25">
                  <c:v>Toyota</c:v>
                </c:pt>
                <c:pt idx="26">
                  <c:v>Volvo</c:v>
                </c:pt>
                <c:pt idx="27">
                  <c:v>Nissan</c:v>
                </c:pt>
                <c:pt idx="28">
                  <c:v>Chevrolet</c:v>
                </c:pt>
                <c:pt idx="29">
                  <c:v>Buick</c:v>
                </c:pt>
                <c:pt idx="30">
                  <c:v>Volkswagen</c:v>
                </c:pt>
                <c:pt idx="31">
                  <c:v>Saab</c:v>
                </c:pt>
                <c:pt idx="32">
                  <c:v>Ford</c:v>
                </c:pt>
                <c:pt idx="33">
                  <c:v>Chrysler</c:v>
                </c:pt>
                <c:pt idx="34">
                  <c:v>Honda</c:v>
                </c:pt>
                <c:pt idx="35">
                  <c:v>Kia</c:v>
                </c:pt>
                <c:pt idx="36">
                  <c:v>Subaru</c:v>
                </c:pt>
                <c:pt idx="37">
                  <c:v>Hyundai</c:v>
                </c:pt>
                <c:pt idx="38">
                  <c:v>Dodge</c:v>
                </c:pt>
                <c:pt idx="39">
                  <c:v>FIAT</c:v>
                </c:pt>
                <c:pt idx="40">
                  <c:v>Mitsubishi</c:v>
                </c:pt>
                <c:pt idx="41">
                  <c:v>Scion</c:v>
                </c:pt>
                <c:pt idx="42">
                  <c:v>Mazda</c:v>
                </c:pt>
                <c:pt idx="43">
                  <c:v>Pontiac</c:v>
                </c:pt>
                <c:pt idx="44">
                  <c:v>Suzuki</c:v>
                </c:pt>
                <c:pt idx="45">
                  <c:v>Oldsmobile</c:v>
                </c:pt>
                <c:pt idx="46">
                  <c:v>Plymouth</c:v>
                </c:pt>
              </c:strCache>
            </c:strRef>
          </c:cat>
          <c:val>
            <c:numRef>
              <c:f>'Dash 2'!$Q$5:$Q$51</c:f>
              <c:numCache>
                <c:formatCode>General</c:formatCode>
                <c:ptCount val="47"/>
                <c:pt idx="11" formatCode="_-[$$-409]* #,##0_ ;_-[$$-409]* \-#,##0\ ;_-[$$-409]* &quot;-&quot;??_ ;_-@_ ">
                  <c:v>44996.176470588238</c:v>
                </c:pt>
                <c:pt idx="15" formatCode="_-[$$-409]* #,##0_ ;_-[$$-409]* \-#,##0\ ;_-[$$-409]* &quot;-&quot;??_ ;_-@_ ">
                  <c:v>43266.666666666664</c:v>
                </c:pt>
                <c:pt idx="16" formatCode="_-[$$-409]* #,##0_ ;_-[$$-409]* \-#,##0\ ;_-[$$-409]* &quot;-&quot;??_ ;_-@_ ">
                  <c:v>47364</c:v>
                </c:pt>
                <c:pt idx="17" formatCode="_-[$$-409]* #,##0_ ;_-[$$-409]* \-#,##0\ ;_-[$$-409]* &quot;-&quot;??_ ;_-@_ ">
                  <c:v>33894</c:v>
                </c:pt>
                <c:pt idx="18" formatCode="_-[$$-409]* #,##0_ ;_-[$$-409]* \-#,##0\ ;_-[$$-409]* &quot;-&quot;??_ ;_-@_ ">
                  <c:v>31105</c:v>
                </c:pt>
                <c:pt idx="20" formatCode="_-[$$-409]* #,##0_ ;_-[$$-409]* \-#,##0\ ;_-[$$-409]* &quot;-&quot;??_ ;_-@_ ">
                  <c:v>44950.833333333336</c:v>
                </c:pt>
                <c:pt idx="23" formatCode="_-[$$-409]* #,##0_ ;_-[$$-409]* \-#,##0\ ;_-[$$-409]* &quot;-&quot;??_ ;_-@_ ">
                  <c:v>33560</c:v>
                </c:pt>
                <c:pt idx="25" formatCode="_-[$$-409]* #,##0_ ;_-[$$-409]* \-#,##0\ ;_-[$$-409]* &quot;-&quot;??_ ;_-@_ ">
                  <c:v>31742.435897435898</c:v>
                </c:pt>
                <c:pt idx="26" formatCode="_-[$$-409]* #,##0_ ;_-[$$-409]* \-#,##0\ ;_-[$$-409]* &quot;-&quot;??_ ;_-@_ ">
                  <c:v>24785.418367346938</c:v>
                </c:pt>
                <c:pt idx="27" formatCode="_-[$$-409]* #,##0_ ;_-[$$-409]* \-#,##0\ ;_-[$$-409]* &quot;-&quot;??_ ;_-@_ ">
                  <c:v>17500</c:v>
                </c:pt>
                <c:pt idx="28" formatCode="_-[$$-409]* #,##0_ ;_-[$$-409]* \-#,##0\ ;_-[$$-409]* &quot;-&quot;??_ ;_-@_ ">
                  <c:v>15825</c:v>
                </c:pt>
                <c:pt idx="29" formatCode="_-[$$-409]* #,##0_ ;_-[$$-409]* \-#,##0\ ;_-[$$-409]* &quot;-&quot;??_ ;_-@_ ">
                  <c:v>2053</c:v>
                </c:pt>
                <c:pt idx="30" formatCode="_-[$$-409]* #,##0_ ;_-[$$-409]* \-#,##0\ ;_-[$$-409]* &quot;-&quot;??_ ;_-@_ ">
                  <c:v>25818.560606060608</c:v>
                </c:pt>
                <c:pt idx="31" formatCode="_-[$$-409]* #,##0_ ;_-[$$-409]* \-#,##0\ ;_-[$$-409]* &quot;-&quot;??_ ;_-@_ ">
                  <c:v>34149.090909090912</c:v>
                </c:pt>
                <c:pt idx="32" formatCode="_-[$$-409]* #,##0_ ;_-[$$-409]* \-#,##0\ ;_-[$$-409]* &quot;-&quot;??_ ;_-@_ ">
                  <c:v>27259.416666666668</c:v>
                </c:pt>
                <c:pt idx="33" formatCode="_-[$$-409]* #,##0_ ;_-[$$-409]* \-#,##0\ ;_-[$$-409]* &quot;-&quot;??_ ;_-@_ ">
                  <c:v>26372.36842105263</c:v>
                </c:pt>
                <c:pt idx="35" formatCode="_-[$$-409]* #,##0_ ;_-[$$-409]* \-#,##0\ ;_-[$$-409]* &quot;-&quot;??_ ;_-@_ ">
                  <c:v>18216.81818181818</c:v>
                </c:pt>
                <c:pt idx="36" formatCode="_-[$$-409]* #,##0_ ;_-[$$-409]* \-#,##0\ ;_-[$$-409]* &quot;-&quot;??_ ;_-@_ ">
                  <c:v>2000</c:v>
                </c:pt>
                <c:pt idx="38" formatCode="_-[$$-409]* #,##0_ ;_-[$$-409]* \-#,##0\ ;_-[$$-409]* &quot;-&quot;??_ ;_-@_ ">
                  <c:v>24782.96875</c:v>
                </c:pt>
                <c:pt idx="39" formatCode="_-[$$-409]* #,##0_ ;_-[$$-409]* \-#,##0\ ;_-[$$-409]* &quot;-&quot;??_ ;_-@_ ">
                  <c:v>22120.76923076923</c:v>
                </c:pt>
                <c:pt idx="41" formatCode="_-[$$-409]* #,##0_ ;_-[$$-409]* \-#,##0\ ;_-[$$-409]* &quot;-&quot;??_ ;_-@_ ">
                  <c:v>18444.5</c:v>
                </c:pt>
                <c:pt idx="42" formatCode="_-[$$-409]* #,##0_ ;_-[$$-409]* \-#,##0\ ;_-[$$-409]* &quot;-&quot;??_ ;_-@_ ">
                  <c:v>16675</c:v>
                </c:pt>
                <c:pt idx="43" formatCode="_-[$$-409]* #,##0_ ;_-[$$-409]* \-#,##0\ ;_-[$$-409]* &quot;-&quot;??_ ;_-@_ ">
                  <c:v>5713.75</c:v>
                </c:pt>
                <c:pt idx="44" formatCode="_-[$$-409]* #,##0_ ;_-[$$-409]* \-#,##0\ ;_-[$$-409]* &quot;-&quot;??_ ;_-@_ ">
                  <c:v>15237.933333333332</c:v>
                </c:pt>
                <c:pt idx="45" formatCode="_-[$$-409]* #,##0_ ;_-[$$-409]* \-#,##0\ ;_-[$$-409]* &quot;-&quot;??_ ;_-@_ ">
                  <c:v>2000</c:v>
                </c:pt>
                <c:pt idx="46" formatCode="_-[$$-409]* #,##0_ ;_-[$$-409]* \-#,##0\ ;_-[$$-409]* &quot;-&quot;??_ ;_-@_ ">
                  <c:v>2000</c:v>
                </c:pt>
              </c:numCache>
            </c:numRef>
          </c:val>
          <c:extLst>
            <c:ext xmlns:c16="http://schemas.microsoft.com/office/drawing/2014/chart" uri="{C3380CC4-5D6E-409C-BE32-E72D297353CC}">
              <c16:uniqueId val="{0000000F-95CF-4D69-9D39-64506CF42851}"/>
            </c:ext>
          </c:extLst>
        </c:ser>
        <c:dLbls>
          <c:showLegendKey val="0"/>
          <c:showVal val="0"/>
          <c:showCatName val="0"/>
          <c:showSerName val="0"/>
          <c:showPercent val="0"/>
          <c:showBubbleSize val="0"/>
        </c:dLbls>
        <c:gapWidth val="100"/>
        <c:overlap val="-24"/>
        <c:axId val="2086192752"/>
        <c:axId val="2086171536"/>
      </c:barChart>
      <c:catAx>
        <c:axId val="2086192752"/>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sz="1100">
                    <a:solidFill>
                      <a:schemeClr val="bg1"/>
                    </a:solidFill>
                  </a:rPr>
                  <a:t>Car Brands</a:t>
                </a:r>
              </a:p>
            </c:rich>
          </c:tx>
          <c:overlay val="0"/>
          <c:spPr>
            <a:solidFill>
              <a:schemeClr val="tx1">
                <a:lumMod val="95000"/>
                <a:lumOff val="5000"/>
              </a:schemeClr>
            </a:solid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crossAx val="2086171536"/>
        <c:crosses val="autoZero"/>
        <c:auto val="1"/>
        <c:lblAlgn val="ctr"/>
        <c:lblOffset val="100"/>
        <c:noMultiLvlLbl val="0"/>
      </c:catAx>
      <c:valAx>
        <c:axId val="208617153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sz="1100">
                    <a:solidFill>
                      <a:schemeClr val="bg1"/>
                    </a:solidFill>
                  </a:rPr>
                  <a:t>Average MSRP</a:t>
                </a:r>
              </a:p>
            </c:rich>
          </c:tx>
          <c:overlay val="0"/>
          <c:spPr>
            <a:solidFill>
              <a:schemeClr val="tx1">
                <a:lumMod val="95000"/>
                <a:lumOff val="5000"/>
              </a:schemeClr>
            </a:solid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_-[$$-409]* #,##0_ ;_-[$$-409]* \-#,##0\ ;_-[$$-409]* &quot;-&quot;??_ ;_-@_ "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crossAx val="20861927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200" b="1" i="0" u="none" strike="noStrike" baseline="0"/>
              <a:t>Relationship between MSRP and</a:t>
            </a:r>
          </a:p>
          <a:p>
            <a:pPr>
              <a:defRPr/>
            </a:pPr>
            <a:r>
              <a:rPr lang="en-IN" sz="1200" b="1" i="0" u="none" strike="noStrike" baseline="0"/>
              <a:t>transmission type</a:t>
            </a:r>
            <a:endParaRPr lang="en-IN" sz="1200" b="1"/>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tx>
            <c:strRef>
              <c:f>'Dash 3'!$I$4</c:f>
              <c:strCache>
                <c:ptCount val="1"/>
                <c:pt idx="0">
                  <c:v>AUTOMATED_MANUAL</c:v>
                </c:pt>
              </c:strCache>
            </c:strRef>
          </c:tx>
          <c:spPr>
            <a:ln w="2540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c:spPr>
          </c:marker>
          <c:xVal>
            <c:strRef>
              <c:f>'Dash 3'!$H$5:$H$20</c:f>
              <c:strCache>
                <c:ptCount val="16"/>
                <c:pt idx="0">
                  <c:v>2dr Hatchback</c:v>
                </c:pt>
                <c:pt idx="1">
                  <c:v>2dr SUV</c:v>
                </c:pt>
                <c:pt idx="2">
                  <c:v>4dr Hatchback</c:v>
                </c:pt>
                <c:pt idx="3">
                  <c:v>4dr SUV</c:v>
                </c:pt>
                <c:pt idx="4">
                  <c:v>Cargo Minivan</c:v>
                </c:pt>
                <c:pt idx="5">
                  <c:v>Cargo Van</c:v>
                </c:pt>
                <c:pt idx="6">
                  <c:v>Convertible</c:v>
                </c:pt>
                <c:pt idx="7">
                  <c:v>Convertible SUV</c:v>
                </c:pt>
                <c:pt idx="8">
                  <c:v>Coupe</c:v>
                </c:pt>
                <c:pt idx="9">
                  <c:v>Crew Cab Pickup</c:v>
                </c:pt>
                <c:pt idx="10">
                  <c:v>Extended Cab Pickup</c:v>
                </c:pt>
                <c:pt idx="11">
                  <c:v>Passenger Minivan</c:v>
                </c:pt>
                <c:pt idx="12">
                  <c:v>Passenger Van</c:v>
                </c:pt>
                <c:pt idx="13">
                  <c:v>Regular Cab Pickup</c:v>
                </c:pt>
                <c:pt idx="14">
                  <c:v>Sedan</c:v>
                </c:pt>
                <c:pt idx="15">
                  <c:v>Wagon</c:v>
                </c:pt>
              </c:strCache>
            </c:strRef>
          </c:xVal>
          <c:yVal>
            <c:numRef>
              <c:f>'Dash 3'!$I$5:$I$20</c:f>
              <c:numCache>
                <c:formatCode>General</c:formatCode>
                <c:ptCount val="16"/>
                <c:pt idx="0" formatCode="_-[$$-409]* #,##0_ ;_-[$$-409]* \-#,##0\ ;_-[$$-409]* &quot;-&quot;??_ ;_-@_ ">
                  <c:v>27180.964912280702</c:v>
                </c:pt>
                <c:pt idx="2" formatCode="_-[$$-409]* #,##0_ ;_-[$$-409]* \-#,##0\ ;_-[$$-409]* &quot;-&quot;??_ ;_-@_ ">
                  <c:v>29249.074074074073</c:v>
                </c:pt>
                <c:pt idx="3" formatCode="_-[$$-409]* #,##0_ ;_-[$$-409]* \-#,##0\ ;_-[$$-409]* &quot;-&quot;??_ ;_-@_ ">
                  <c:v>40451.153846153844</c:v>
                </c:pt>
                <c:pt idx="6" formatCode="_-[$$-409]* #,##0_ ;_-[$$-409]* \-#,##0\ ;_-[$$-409]* &quot;-&quot;??_ ;_-@_ ">
                  <c:v>121256.64444444445</c:v>
                </c:pt>
                <c:pt idx="8" formatCode="_-[$$-409]* #,##0_ ;_-[$$-409]* \-#,##0\ ;_-[$$-409]* &quot;-&quot;??_ ;_-@_ ">
                  <c:v>245588.35714285713</c:v>
                </c:pt>
                <c:pt idx="14" formatCode="_-[$$-409]* #,##0_ ;_-[$$-409]* \-#,##0\ ;_-[$$-409]* &quot;-&quot;??_ ;_-@_ ">
                  <c:v>47498.708133971289</c:v>
                </c:pt>
                <c:pt idx="15" formatCode="_-[$$-409]* #,##0_ ;_-[$$-409]* \-#,##0\ ;_-[$$-409]* &quot;-&quot;??_ ;_-@_ ">
                  <c:v>31985.277777777777</c:v>
                </c:pt>
              </c:numCache>
            </c:numRef>
          </c:yVal>
          <c:smooth val="0"/>
          <c:extLst>
            <c:ext xmlns:c16="http://schemas.microsoft.com/office/drawing/2014/chart" uri="{C3380CC4-5D6E-409C-BE32-E72D297353CC}">
              <c16:uniqueId val="{00000000-2D12-4CFC-B6A3-3B584C942C7C}"/>
            </c:ext>
          </c:extLst>
        </c:ser>
        <c:ser>
          <c:idx val="1"/>
          <c:order val="1"/>
          <c:tx>
            <c:strRef>
              <c:f>'Dash 3'!$J$4</c:f>
              <c:strCache>
                <c:ptCount val="1"/>
                <c:pt idx="0">
                  <c:v>AUTOMATIC</c:v>
                </c:pt>
              </c:strCache>
            </c:strRef>
          </c:tx>
          <c:spPr>
            <a:ln w="2540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cap="rnd">
                <a:solidFill>
                  <a:schemeClr val="accent2"/>
                </a:solidFill>
                <a:round/>
              </a:ln>
              <a:effectLst>
                <a:outerShdw blurRad="57150" dist="19050" dir="5400000" algn="ctr" rotWithShape="0">
                  <a:srgbClr val="000000">
                    <a:alpha val="63000"/>
                  </a:srgbClr>
                </a:outerShdw>
              </a:effectLst>
            </c:spPr>
          </c:marker>
          <c:xVal>
            <c:strRef>
              <c:f>'Dash 3'!$H$5:$H$20</c:f>
              <c:strCache>
                <c:ptCount val="16"/>
                <c:pt idx="0">
                  <c:v>2dr Hatchback</c:v>
                </c:pt>
                <c:pt idx="1">
                  <c:v>2dr SUV</c:v>
                </c:pt>
                <c:pt idx="2">
                  <c:v>4dr Hatchback</c:v>
                </c:pt>
                <c:pt idx="3">
                  <c:v>4dr SUV</c:v>
                </c:pt>
                <c:pt idx="4">
                  <c:v>Cargo Minivan</c:v>
                </c:pt>
                <c:pt idx="5">
                  <c:v>Cargo Van</c:v>
                </c:pt>
                <c:pt idx="6">
                  <c:v>Convertible</c:v>
                </c:pt>
                <c:pt idx="7">
                  <c:v>Convertible SUV</c:v>
                </c:pt>
                <c:pt idx="8">
                  <c:v>Coupe</c:v>
                </c:pt>
                <c:pt idx="9">
                  <c:v>Crew Cab Pickup</c:v>
                </c:pt>
                <c:pt idx="10">
                  <c:v>Extended Cab Pickup</c:v>
                </c:pt>
                <c:pt idx="11">
                  <c:v>Passenger Minivan</c:v>
                </c:pt>
                <c:pt idx="12">
                  <c:v>Passenger Van</c:v>
                </c:pt>
                <c:pt idx="13">
                  <c:v>Regular Cab Pickup</c:v>
                </c:pt>
                <c:pt idx="14">
                  <c:v>Sedan</c:v>
                </c:pt>
                <c:pt idx="15">
                  <c:v>Wagon</c:v>
                </c:pt>
              </c:strCache>
            </c:strRef>
          </c:xVal>
          <c:yVal>
            <c:numRef>
              <c:f>'Dash 3'!$J$5:$J$20</c:f>
              <c:numCache>
                <c:formatCode>_-[$$-409]* #,##0_ ;_-[$$-409]* \-#,##0\ ;_-[$$-409]* "-"??_ ;_-@_ </c:formatCode>
                <c:ptCount val="16"/>
                <c:pt idx="0">
                  <c:v>20926.464</c:v>
                </c:pt>
                <c:pt idx="1">
                  <c:v>18615.204545454544</c:v>
                </c:pt>
                <c:pt idx="2">
                  <c:v>23833.678977272728</c:v>
                </c:pt>
                <c:pt idx="3">
                  <c:v>41555.188245315163</c:v>
                </c:pt>
                <c:pt idx="4">
                  <c:v>20910.857142857141</c:v>
                </c:pt>
                <c:pt idx="5">
                  <c:v>15280.221052631579</c:v>
                </c:pt>
                <c:pt idx="6">
                  <c:v>90637.386904761908</c:v>
                </c:pt>
                <c:pt idx="7">
                  <c:v>38925.5</c:v>
                </c:pt>
                <c:pt idx="8">
                  <c:v>63852.008080808082</c:v>
                </c:pt>
                <c:pt idx="9">
                  <c:v>37744.071539657853</c:v>
                </c:pt>
                <c:pt idx="10">
                  <c:v>30637.349726775956</c:v>
                </c:pt>
                <c:pt idx="11">
                  <c:v>26391.997481108312</c:v>
                </c:pt>
                <c:pt idx="12">
                  <c:v>29015.203125</c:v>
                </c:pt>
                <c:pt idx="13">
                  <c:v>28536.823899371069</c:v>
                </c:pt>
                <c:pt idx="14">
                  <c:v>43794.386648745516</c:v>
                </c:pt>
                <c:pt idx="15">
                  <c:v>27613.191685912239</c:v>
                </c:pt>
              </c:numCache>
            </c:numRef>
          </c:yVal>
          <c:smooth val="0"/>
          <c:extLst>
            <c:ext xmlns:c16="http://schemas.microsoft.com/office/drawing/2014/chart" uri="{C3380CC4-5D6E-409C-BE32-E72D297353CC}">
              <c16:uniqueId val="{00000001-2D12-4CFC-B6A3-3B584C942C7C}"/>
            </c:ext>
          </c:extLst>
        </c:ser>
        <c:ser>
          <c:idx val="2"/>
          <c:order val="2"/>
          <c:tx>
            <c:strRef>
              <c:f>'Dash 3'!$K$4</c:f>
              <c:strCache>
                <c:ptCount val="1"/>
                <c:pt idx="0">
                  <c:v>DIRECT_DRIVE</c:v>
                </c:pt>
              </c:strCache>
            </c:strRef>
          </c:tx>
          <c:spPr>
            <a:ln w="2540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cap="rnd">
                <a:solidFill>
                  <a:schemeClr val="accent3"/>
                </a:solidFill>
                <a:round/>
              </a:ln>
              <a:effectLst>
                <a:outerShdw blurRad="57150" dist="19050" dir="5400000" algn="ctr" rotWithShape="0">
                  <a:srgbClr val="000000">
                    <a:alpha val="63000"/>
                  </a:srgbClr>
                </a:outerShdw>
              </a:effectLst>
            </c:spPr>
          </c:marker>
          <c:xVal>
            <c:strRef>
              <c:f>'Dash 3'!$H$5:$H$20</c:f>
              <c:strCache>
                <c:ptCount val="16"/>
                <c:pt idx="0">
                  <c:v>2dr Hatchback</c:v>
                </c:pt>
                <c:pt idx="1">
                  <c:v>2dr SUV</c:v>
                </c:pt>
                <c:pt idx="2">
                  <c:v>4dr Hatchback</c:v>
                </c:pt>
                <c:pt idx="3">
                  <c:v>4dr SUV</c:v>
                </c:pt>
                <c:pt idx="4">
                  <c:v>Cargo Minivan</c:v>
                </c:pt>
                <c:pt idx="5">
                  <c:v>Cargo Van</c:v>
                </c:pt>
                <c:pt idx="6">
                  <c:v>Convertible</c:v>
                </c:pt>
                <c:pt idx="7">
                  <c:v>Convertible SUV</c:v>
                </c:pt>
                <c:pt idx="8">
                  <c:v>Coupe</c:v>
                </c:pt>
                <c:pt idx="9">
                  <c:v>Crew Cab Pickup</c:v>
                </c:pt>
                <c:pt idx="10">
                  <c:v>Extended Cab Pickup</c:v>
                </c:pt>
                <c:pt idx="11">
                  <c:v>Passenger Minivan</c:v>
                </c:pt>
                <c:pt idx="12">
                  <c:v>Passenger Van</c:v>
                </c:pt>
                <c:pt idx="13">
                  <c:v>Regular Cab Pickup</c:v>
                </c:pt>
                <c:pt idx="14">
                  <c:v>Sedan</c:v>
                </c:pt>
                <c:pt idx="15">
                  <c:v>Wagon</c:v>
                </c:pt>
              </c:strCache>
            </c:strRef>
          </c:xVal>
          <c:yVal>
            <c:numRef>
              <c:f>'Dash 3'!$K$5:$K$20</c:f>
              <c:numCache>
                <c:formatCode>General</c:formatCode>
                <c:ptCount val="16"/>
                <c:pt idx="2" formatCode="_-[$$-409]* #,##0_ ;_-[$$-409]* \-#,##0\ ;_-[$$-409]* &quot;-&quot;??_ ;_-@_ ">
                  <c:v>34511.923076923078</c:v>
                </c:pt>
                <c:pt idx="14" formatCode="_-[$$-409]* #,##0_ ;_-[$$-409]* \-#,##0\ ;_-[$$-409]* &quot;-&quot;??_ ;_-@_ ">
                  <c:v>27822.5</c:v>
                </c:pt>
              </c:numCache>
            </c:numRef>
          </c:yVal>
          <c:smooth val="0"/>
          <c:extLst>
            <c:ext xmlns:c16="http://schemas.microsoft.com/office/drawing/2014/chart" uri="{C3380CC4-5D6E-409C-BE32-E72D297353CC}">
              <c16:uniqueId val="{00000002-2D12-4CFC-B6A3-3B584C942C7C}"/>
            </c:ext>
          </c:extLst>
        </c:ser>
        <c:ser>
          <c:idx val="3"/>
          <c:order val="3"/>
          <c:tx>
            <c:strRef>
              <c:f>'Dash 3'!$L$4</c:f>
              <c:strCache>
                <c:ptCount val="1"/>
                <c:pt idx="0">
                  <c:v>MANUAL</c:v>
                </c:pt>
              </c:strCache>
            </c:strRef>
          </c:tx>
          <c:spPr>
            <a:ln w="2540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cap="rnd">
                <a:solidFill>
                  <a:schemeClr val="accent4"/>
                </a:solidFill>
                <a:round/>
              </a:ln>
              <a:effectLst>
                <a:outerShdw blurRad="57150" dist="19050" dir="5400000" algn="ctr" rotWithShape="0">
                  <a:srgbClr val="000000">
                    <a:alpha val="63000"/>
                  </a:srgbClr>
                </a:outerShdw>
              </a:effectLst>
            </c:spPr>
          </c:marker>
          <c:xVal>
            <c:strRef>
              <c:f>'Dash 3'!$H$5:$H$20</c:f>
              <c:strCache>
                <c:ptCount val="16"/>
                <c:pt idx="0">
                  <c:v>2dr Hatchback</c:v>
                </c:pt>
                <c:pt idx="1">
                  <c:v>2dr SUV</c:v>
                </c:pt>
                <c:pt idx="2">
                  <c:v>4dr Hatchback</c:v>
                </c:pt>
                <c:pt idx="3">
                  <c:v>4dr SUV</c:v>
                </c:pt>
                <c:pt idx="4">
                  <c:v>Cargo Minivan</c:v>
                </c:pt>
                <c:pt idx="5">
                  <c:v>Cargo Van</c:v>
                </c:pt>
                <c:pt idx="6">
                  <c:v>Convertible</c:v>
                </c:pt>
                <c:pt idx="7">
                  <c:v>Convertible SUV</c:v>
                </c:pt>
                <c:pt idx="8">
                  <c:v>Coupe</c:v>
                </c:pt>
                <c:pt idx="9">
                  <c:v>Crew Cab Pickup</c:v>
                </c:pt>
                <c:pt idx="10">
                  <c:v>Extended Cab Pickup</c:v>
                </c:pt>
                <c:pt idx="11">
                  <c:v>Passenger Minivan</c:v>
                </c:pt>
                <c:pt idx="12">
                  <c:v>Passenger Van</c:v>
                </c:pt>
                <c:pt idx="13">
                  <c:v>Regular Cab Pickup</c:v>
                </c:pt>
                <c:pt idx="14">
                  <c:v>Sedan</c:v>
                </c:pt>
                <c:pt idx="15">
                  <c:v>Wagon</c:v>
                </c:pt>
              </c:strCache>
            </c:strRef>
          </c:xVal>
          <c:yVal>
            <c:numRef>
              <c:f>'Dash 3'!$L$5:$L$20</c:f>
              <c:numCache>
                <c:formatCode>_-[$$-409]* #,##0_ ;_-[$$-409]* \-#,##0\ ;_-[$$-409]* "-"??_ ;_-@_ </c:formatCode>
                <c:ptCount val="16"/>
                <c:pt idx="0">
                  <c:v>13353.658307210031</c:v>
                </c:pt>
                <c:pt idx="1">
                  <c:v>6303.8111111111111</c:v>
                </c:pt>
                <c:pt idx="2">
                  <c:v>17594.413127413129</c:v>
                </c:pt>
                <c:pt idx="3">
                  <c:v>15426.462264150943</c:v>
                </c:pt>
                <c:pt idx="6">
                  <c:v>62357.756249999999</c:v>
                </c:pt>
                <c:pt idx="7">
                  <c:v>9233.1428571428569</c:v>
                </c:pt>
                <c:pt idx="8">
                  <c:v>51070.479717813054</c:v>
                </c:pt>
                <c:pt idx="9">
                  <c:v>28360.526315789473</c:v>
                </c:pt>
                <c:pt idx="10">
                  <c:v>10884.194552529183</c:v>
                </c:pt>
                <c:pt idx="11">
                  <c:v>4405.333333333333</c:v>
                </c:pt>
                <c:pt idx="13">
                  <c:v>7557.7733333333335</c:v>
                </c:pt>
                <c:pt idx="14">
                  <c:v>17119.233743409492</c:v>
                </c:pt>
                <c:pt idx="15">
                  <c:v>17844.139705882353</c:v>
                </c:pt>
              </c:numCache>
            </c:numRef>
          </c:yVal>
          <c:smooth val="0"/>
          <c:extLst>
            <c:ext xmlns:c16="http://schemas.microsoft.com/office/drawing/2014/chart" uri="{C3380CC4-5D6E-409C-BE32-E72D297353CC}">
              <c16:uniqueId val="{00000003-2D12-4CFC-B6A3-3B584C942C7C}"/>
            </c:ext>
          </c:extLst>
        </c:ser>
        <c:ser>
          <c:idx val="4"/>
          <c:order val="4"/>
          <c:tx>
            <c:strRef>
              <c:f>'Dash 3'!$M$4</c:f>
              <c:strCache>
                <c:ptCount val="1"/>
                <c:pt idx="0">
                  <c:v>UNKNOWN</c:v>
                </c:pt>
              </c:strCache>
            </c:strRef>
          </c:tx>
          <c:spPr>
            <a:ln w="2540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cap="rnd">
                <a:solidFill>
                  <a:schemeClr val="accent5"/>
                </a:solidFill>
                <a:round/>
              </a:ln>
              <a:effectLst>
                <a:outerShdw blurRad="57150" dist="19050" dir="5400000" algn="ctr" rotWithShape="0">
                  <a:srgbClr val="000000">
                    <a:alpha val="63000"/>
                  </a:srgbClr>
                </a:outerShdw>
              </a:effectLst>
            </c:spPr>
          </c:marker>
          <c:xVal>
            <c:strRef>
              <c:f>'Dash 3'!$H$5:$H$20</c:f>
              <c:strCache>
                <c:ptCount val="16"/>
                <c:pt idx="0">
                  <c:v>2dr Hatchback</c:v>
                </c:pt>
                <c:pt idx="1">
                  <c:v>2dr SUV</c:v>
                </c:pt>
                <c:pt idx="2">
                  <c:v>4dr Hatchback</c:v>
                </c:pt>
                <c:pt idx="3">
                  <c:v>4dr SUV</c:v>
                </c:pt>
                <c:pt idx="4">
                  <c:v>Cargo Minivan</c:v>
                </c:pt>
                <c:pt idx="5">
                  <c:v>Cargo Van</c:v>
                </c:pt>
                <c:pt idx="6">
                  <c:v>Convertible</c:v>
                </c:pt>
                <c:pt idx="7">
                  <c:v>Convertible SUV</c:v>
                </c:pt>
                <c:pt idx="8">
                  <c:v>Coupe</c:v>
                </c:pt>
                <c:pt idx="9">
                  <c:v>Crew Cab Pickup</c:v>
                </c:pt>
                <c:pt idx="10">
                  <c:v>Extended Cab Pickup</c:v>
                </c:pt>
                <c:pt idx="11">
                  <c:v>Passenger Minivan</c:v>
                </c:pt>
                <c:pt idx="12">
                  <c:v>Passenger Van</c:v>
                </c:pt>
                <c:pt idx="13">
                  <c:v>Regular Cab Pickup</c:v>
                </c:pt>
                <c:pt idx="14">
                  <c:v>Sedan</c:v>
                </c:pt>
                <c:pt idx="15">
                  <c:v>Wagon</c:v>
                </c:pt>
              </c:strCache>
            </c:strRef>
          </c:xVal>
          <c:yVal>
            <c:numRef>
              <c:f>'Dash 3'!$M$5:$M$20</c:f>
              <c:numCache>
                <c:formatCode>_-[$$-409]* #,##0_ ;_-[$$-409]* \-#,##0\ ;_-[$$-409]* "-"??_ ;_-@_ </c:formatCode>
                <c:ptCount val="16"/>
                <c:pt idx="0">
                  <c:v>7361.5</c:v>
                </c:pt>
                <c:pt idx="1">
                  <c:v>2371</c:v>
                </c:pt>
                <c:pt idx="6">
                  <c:v>5783.5</c:v>
                </c:pt>
                <c:pt idx="8">
                  <c:v>2000</c:v>
                </c:pt>
                <c:pt idx="13">
                  <c:v>2000</c:v>
                </c:pt>
                <c:pt idx="14">
                  <c:v>2000</c:v>
                </c:pt>
              </c:numCache>
            </c:numRef>
          </c:yVal>
          <c:smooth val="0"/>
          <c:extLst>
            <c:ext xmlns:c16="http://schemas.microsoft.com/office/drawing/2014/chart" uri="{C3380CC4-5D6E-409C-BE32-E72D297353CC}">
              <c16:uniqueId val="{00000004-2D12-4CFC-B6A3-3B584C942C7C}"/>
            </c:ext>
          </c:extLst>
        </c:ser>
        <c:dLbls>
          <c:showLegendKey val="0"/>
          <c:showVal val="0"/>
          <c:showCatName val="0"/>
          <c:showSerName val="0"/>
          <c:showPercent val="0"/>
          <c:showBubbleSize val="0"/>
        </c:dLbls>
        <c:axId val="1658510463"/>
        <c:axId val="1658499647"/>
      </c:scatterChart>
      <c:valAx>
        <c:axId val="1658510463"/>
        <c:scaling>
          <c:orientation val="minMax"/>
        </c:scaling>
        <c:delete val="0"/>
        <c:axPos val="b"/>
        <c:majorGridlines>
          <c:spPr>
            <a:ln w="9525" cap="flat" cmpd="sng" algn="ctr">
              <a:solidFill>
                <a:schemeClr val="lt1">
                  <a:lumMod val="95000"/>
                  <a:alpha val="10000"/>
                </a:schemeClr>
              </a:solidFill>
              <a:round/>
            </a:ln>
            <a:effectLst/>
          </c:spPr>
        </c:majorGridlines>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658499647"/>
        <c:crosses val="autoZero"/>
        <c:crossBetween val="midCat"/>
      </c:valAx>
      <c:valAx>
        <c:axId val="1658499647"/>
        <c:scaling>
          <c:orientation val="minMax"/>
        </c:scaling>
        <c:delete val="0"/>
        <c:axPos val="l"/>
        <c:majorGridlines>
          <c:spPr>
            <a:ln w="9525" cap="flat" cmpd="sng" algn="ctr">
              <a:solidFill>
                <a:schemeClr val="lt1">
                  <a:lumMod val="95000"/>
                  <a:alpha val="10000"/>
                </a:schemeClr>
              </a:solidFill>
              <a:round/>
            </a:ln>
            <a:effectLst/>
          </c:spPr>
        </c:majorGridlines>
        <c:numFmt formatCode="_-[$$-409]* #,##0_ ;_-[$$-409]* \-#,##0\ ;_-[$$-409]* &quot;-&quot;??_ ;_-@_ "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65851046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8">
  <a:schemeClr val="accent5"/>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9">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solidFill>
        <a:round/>
      </a:ln>
    </cs:spPr>
    <cs:defRPr sz="90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E8733-7D06-485A-B6AA-60F14681E2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581BD10-508B-4D76-B192-F6F7301FE0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A96B1A8-EDD6-4DD4-A124-30B1CBF0E537}"/>
              </a:ext>
            </a:extLst>
          </p:cNvPr>
          <p:cNvSpPr>
            <a:spLocks noGrp="1"/>
          </p:cNvSpPr>
          <p:nvPr>
            <p:ph type="dt" sz="half" idx="10"/>
          </p:nvPr>
        </p:nvSpPr>
        <p:spPr/>
        <p:txBody>
          <a:bodyPr/>
          <a:lstStyle/>
          <a:p>
            <a:fld id="{7AC8F26A-EB37-498E-9DE4-9A5D6225B3A7}" type="datetimeFigureOut">
              <a:rPr lang="en-IN" smtClean="0"/>
              <a:t>21-07-2024</a:t>
            </a:fld>
            <a:endParaRPr lang="en-IN"/>
          </a:p>
        </p:txBody>
      </p:sp>
      <p:sp>
        <p:nvSpPr>
          <p:cNvPr id="5" name="Footer Placeholder 4">
            <a:extLst>
              <a:ext uri="{FF2B5EF4-FFF2-40B4-BE49-F238E27FC236}">
                <a16:creationId xmlns:a16="http://schemas.microsoft.com/office/drawing/2014/main" id="{A149C890-1BA8-4E89-8B90-FA6388404E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36DCA2-08F9-4087-8D11-DB2C0497A2F9}"/>
              </a:ext>
            </a:extLst>
          </p:cNvPr>
          <p:cNvSpPr>
            <a:spLocks noGrp="1"/>
          </p:cNvSpPr>
          <p:nvPr>
            <p:ph type="sldNum" sz="quarter" idx="12"/>
          </p:nvPr>
        </p:nvSpPr>
        <p:spPr/>
        <p:txBody>
          <a:bodyPr/>
          <a:lstStyle/>
          <a:p>
            <a:fld id="{E282F8C3-4DCC-4FEA-A555-BB0C5830AF81}" type="slidenum">
              <a:rPr lang="en-IN" smtClean="0"/>
              <a:t>‹#›</a:t>
            </a:fld>
            <a:endParaRPr lang="en-IN"/>
          </a:p>
        </p:txBody>
      </p:sp>
    </p:spTree>
    <p:extLst>
      <p:ext uri="{BB962C8B-B14F-4D97-AF65-F5344CB8AC3E}">
        <p14:creationId xmlns:p14="http://schemas.microsoft.com/office/powerpoint/2010/main" val="2973350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17E68-BB6E-4371-AA81-9F75C00D4B4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7A8ED4-EBDB-4E7F-8CA8-230F781E74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32DB25-17AC-4BD8-A333-219FB9422A6C}"/>
              </a:ext>
            </a:extLst>
          </p:cNvPr>
          <p:cNvSpPr>
            <a:spLocks noGrp="1"/>
          </p:cNvSpPr>
          <p:nvPr>
            <p:ph type="dt" sz="half" idx="10"/>
          </p:nvPr>
        </p:nvSpPr>
        <p:spPr/>
        <p:txBody>
          <a:bodyPr/>
          <a:lstStyle/>
          <a:p>
            <a:fld id="{7AC8F26A-EB37-498E-9DE4-9A5D6225B3A7}" type="datetimeFigureOut">
              <a:rPr lang="en-IN" smtClean="0"/>
              <a:t>21-07-2024</a:t>
            </a:fld>
            <a:endParaRPr lang="en-IN"/>
          </a:p>
        </p:txBody>
      </p:sp>
      <p:sp>
        <p:nvSpPr>
          <p:cNvPr id="5" name="Footer Placeholder 4">
            <a:extLst>
              <a:ext uri="{FF2B5EF4-FFF2-40B4-BE49-F238E27FC236}">
                <a16:creationId xmlns:a16="http://schemas.microsoft.com/office/drawing/2014/main" id="{8741F81E-F609-4A3A-88CF-E2E16ECD09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24BF2E-4486-4EFE-A19D-1D828E7E8846}"/>
              </a:ext>
            </a:extLst>
          </p:cNvPr>
          <p:cNvSpPr>
            <a:spLocks noGrp="1"/>
          </p:cNvSpPr>
          <p:nvPr>
            <p:ph type="sldNum" sz="quarter" idx="12"/>
          </p:nvPr>
        </p:nvSpPr>
        <p:spPr/>
        <p:txBody>
          <a:bodyPr/>
          <a:lstStyle/>
          <a:p>
            <a:fld id="{E282F8C3-4DCC-4FEA-A555-BB0C5830AF81}" type="slidenum">
              <a:rPr lang="en-IN" smtClean="0"/>
              <a:t>‹#›</a:t>
            </a:fld>
            <a:endParaRPr lang="en-IN"/>
          </a:p>
        </p:txBody>
      </p:sp>
    </p:spTree>
    <p:extLst>
      <p:ext uri="{BB962C8B-B14F-4D97-AF65-F5344CB8AC3E}">
        <p14:creationId xmlns:p14="http://schemas.microsoft.com/office/powerpoint/2010/main" val="2804321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8B94D8-D84B-4EEB-92D2-D45F465F1D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0DAA2D-5CD4-4115-9195-8ABE6683EB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6D5DA1-7A68-4BDF-82F4-C09189EF51A6}"/>
              </a:ext>
            </a:extLst>
          </p:cNvPr>
          <p:cNvSpPr>
            <a:spLocks noGrp="1"/>
          </p:cNvSpPr>
          <p:nvPr>
            <p:ph type="dt" sz="half" idx="10"/>
          </p:nvPr>
        </p:nvSpPr>
        <p:spPr/>
        <p:txBody>
          <a:bodyPr/>
          <a:lstStyle/>
          <a:p>
            <a:fld id="{7AC8F26A-EB37-498E-9DE4-9A5D6225B3A7}" type="datetimeFigureOut">
              <a:rPr lang="en-IN" smtClean="0"/>
              <a:t>21-07-2024</a:t>
            </a:fld>
            <a:endParaRPr lang="en-IN"/>
          </a:p>
        </p:txBody>
      </p:sp>
      <p:sp>
        <p:nvSpPr>
          <p:cNvPr id="5" name="Footer Placeholder 4">
            <a:extLst>
              <a:ext uri="{FF2B5EF4-FFF2-40B4-BE49-F238E27FC236}">
                <a16:creationId xmlns:a16="http://schemas.microsoft.com/office/drawing/2014/main" id="{889907B8-3439-4F65-B3C9-FDE72EA123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146EBB-84B5-4E10-AF21-2523537EF261}"/>
              </a:ext>
            </a:extLst>
          </p:cNvPr>
          <p:cNvSpPr>
            <a:spLocks noGrp="1"/>
          </p:cNvSpPr>
          <p:nvPr>
            <p:ph type="sldNum" sz="quarter" idx="12"/>
          </p:nvPr>
        </p:nvSpPr>
        <p:spPr/>
        <p:txBody>
          <a:bodyPr/>
          <a:lstStyle/>
          <a:p>
            <a:fld id="{E282F8C3-4DCC-4FEA-A555-BB0C5830AF81}" type="slidenum">
              <a:rPr lang="en-IN" smtClean="0"/>
              <a:t>‹#›</a:t>
            </a:fld>
            <a:endParaRPr lang="en-IN"/>
          </a:p>
        </p:txBody>
      </p:sp>
    </p:spTree>
    <p:extLst>
      <p:ext uri="{BB962C8B-B14F-4D97-AF65-F5344CB8AC3E}">
        <p14:creationId xmlns:p14="http://schemas.microsoft.com/office/powerpoint/2010/main" val="405416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959C7-203C-490A-A033-26F1AC2E7C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1732FA-001F-44E6-9D0A-B6C7FA7CF9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67AB62-B4A8-4D73-A49C-C2A1FD44A766}"/>
              </a:ext>
            </a:extLst>
          </p:cNvPr>
          <p:cNvSpPr>
            <a:spLocks noGrp="1"/>
          </p:cNvSpPr>
          <p:nvPr>
            <p:ph type="dt" sz="half" idx="10"/>
          </p:nvPr>
        </p:nvSpPr>
        <p:spPr/>
        <p:txBody>
          <a:bodyPr/>
          <a:lstStyle/>
          <a:p>
            <a:fld id="{7AC8F26A-EB37-498E-9DE4-9A5D6225B3A7}" type="datetimeFigureOut">
              <a:rPr lang="en-IN" smtClean="0"/>
              <a:t>21-07-2024</a:t>
            </a:fld>
            <a:endParaRPr lang="en-IN"/>
          </a:p>
        </p:txBody>
      </p:sp>
      <p:sp>
        <p:nvSpPr>
          <p:cNvPr id="5" name="Footer Placeholder 4">
            <a:extLst>
              <a:ext uri="{FF2B5EF4-FFF2-40B4-BE49-F238E27FC236}">
                <a16:creationId xmlns:a16="http://schemas.microsoft.com/office/drawing/2014/main" id="{17C128A3-DA76-4E8B-89B3-ABB947C770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B45058-94B2-4ED3-A1BE-D96FD698EC1B}"/>
              </a:ext>
            </a:extLst>
          </p:cNvPr>
          <p:cNvSpPr>
            <a:spLocks noGrp="1"/>
          </p:cNvSpPr>
          <p:nvPr>
            <p:ph type="sldNum" sz="quarter" idx="12"/>
          </p:nvPr>
        </p:nvSpPr>
        <p:spPr/>
        <p:txBody>
          <a:bodyPr/>
          <a:lstStyle/>
          <a:p>
            <a:fld id="{E282F8C3-4DCC-4FEA-A555-BB0C5830AF81}" type="slidenum">
              <a:rPr lang="en-IN" smtClean="0"/>
              <a:t>‹#›</a:t>
            </a:fld>
            <a:endParaRPr lang="en-IN"/>
          </a:p>
        </p:txBody>
      </p:sp>
    </p:spTree>
    <p:extLst>
      <p:ext uri="{BB962C8B-B14F-4D97-AF65-F5344CB8AC3E}">
        <p14:creationId xmlns:p14="http://schemas.microsoft.com/office/powerpoint/2010/main" val="3719602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36F89-DE08-4D78-B112-F53B237540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DFFA9C7-56A3-44E3-938D-122939B1EC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541D6D-B98C-4657-B686-67C42EC9BF42}"/>
              </a:ext>
            </a:extLst>
          </p:cNvPr>
          <p:cNvSpPr>
            <a:spLocks noGrp="1"/>
          </p:cNvSpPr>
          <p:nvPr>
            <p:ph type="dt" sz="half" idx="10"/>
          </p:nvPr>
        </p:nvSpPr>
        <p:spPr/>
        <p:txBody>
          <a:bodyPr/>
          <a:lstStyle/>
          <a:p>
            <a:fld id="{7AC8F26A-EB37-498E-9DE4-9A5D6225B3A7}" type="datetimeFigureOut">
              <a:rPr lang="en-IN" smtClean="0"/>
              <a:t>21-07-2024</a:t>
            </a:fld>
            <a:endParaRPr lang="en-IN"/>
          </a:p>
        </p:txBody>
      </p:sp>
      <p:sp>
        <p:nvSpPr>
          <p:cNvPr id="5" name="Footer Placeholder 4">
            <a:extLst>
              <a:ext uri="{FF2B5EF4-FFF2-40B4-BE49-F238E27FC236}">
                <a16:creationId xmlns:a16="http://schemas.microsoft.com/office/drawing/2014/main" id="{50497167-C8E5-4933-8617-E38E07ED78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85E7CB-490D-4FEC-8321-BCEC233054A7}"/>
              </a:ext>
            </a:extLst>
          </p:cNvPr>
          <p:cNvSpPr>
            <a:spLocks noGrp="1"/>
          </p:cNvSpPr>
          <p:nvPr>
            <p:ph type="sldNum" sz="quarter" idx="12"/>
          </p:nvPr>
        </p:nvSpPr>
        <p:spPr/>
        <p:txBody>
          <a:bodyPr/>
          <a:lstStyle/>
          <a:p>
            <a:fld id="{E282F8C3-4DCC-4FEA-A555-BB0C5830AF81}" type="slidenum">
              <a:rPr lang="en-IN" smtClean="0"/>
              <a:t>‹#›</a:t>
            </a:fld>
            <a:endParaRPr lang="en-IN"/>
          </a:p>
        </p:txBody>
      </p:sp>
    </p:spTree>
    <p:extLst>
      <p:ext uri="{BB962C8B-B14F-4D97-AF65-F5344CB8AC3E}">
        <p14:creationId xmlns:p14="http://schemas.microsoft.com/office/powerpoint/2010/main" val="2696598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FE21-F278-4072-AF2F-5B40685097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A6C698-B23A-44AD-B0A1-914F3E2876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9C3F75-D875-49ED-B895-52BEFEFDE9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5377788-4F8A-4050-8C20-DE9E0F2B532E}"/>
              </a:ext>
            </a:extLst>
          </p:cNvPr>
          <p:cNvSpPr>
            <a:spLocks noGrp="1"/>
          </p:cNvSpPr>
          <p:nvPr>
            <p:ph type="dt" sz="half" idx="10"/>
          </p:nvPr>
        </p:nvSpPr>
        <p:spPr/>
        <p:txBody>
          <a:bodyPr/>
          <a:lstStyle/>
          <a:p>
            <a:fld id="{7AC8F26A-EB37-498E-9DE4-9A5D6225B3A7}" type="datetimeFigureOut">
              <a:rPr lang="en-IN" smtClean="0"/>
              <a:t>21-07-2024</a:t>
            </a:fld>
            <a:endParaRPr lang="en-IN"/>
          </a:p>
        </p:txBody>
      </p:sp>
      <p:sp>
        <p:nvSpPr>
          <p:cNvPr id="6" name="Footer Placeholder 5">
            <a:extLst>
              <a:ext uri="{FF2B5EF4-FFF2-40B4-BE49-F238E27FC236}">
                <a16:creationId xmlns:a16="http://schemas.microsoft.com/office/drawing/2014/main" id="{48903B55-B221-4E48-B460-3E83188D34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8CB6FD-CAEA-48B6-8E42-90CF8264BC92}"/>
              </a:ext>
            </a:extLst>
          </p:cNvPr>
          <p:cNvSpPr>
            <a:spLocks noGrp="1"/>
          </p:cNvSpPr>
          <p:nvPr>
            <p:ph type="sldNum" sz="quarter" idx="12"/>
          </p:nvPr>
        </p:nvSpPr>
        <p:spPr/>
        <p:txBody>
          <a:bodyPr/>
          <a:lstStyle/>
          <a:p>
            <a:fld id="{E282F8C3-4DCC-4FEA-A555-BB0C5830AF81}" type="slidenum">
              <a:rPr lang="en-IN" smtClean="0"/>
              <a:t>‹#›</a:t>
            </a:fld>
            <a:endParaRPr lang="en-IN"/>
          </a:p>
        </p:txBody>
      </p:sp>
    </p:spTree>
    <p:extLst>
      <p:ext uri="{BB962C8B-B14F-4D97-AF65-F5344CB8AC3E}">
        <p14:creationId xmlns:p14="http://schemas.microsoft.com/office/powerpoint/2010/main" val="671357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3F670-614D-4500-B0B2-2860930DD77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3F5C39-B5C1-49A7-8654-3899D4C8AA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5CF178-BCC7-423A-B64D-2749EDFE80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30AA3D-237C-4EB8-81CA-A356A455C5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08E142-BA6B-4483-BFAB-8C91AECF17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26CAE74-F20F-44F3-B685-21DCC20BC83F}"/>
              </a:ext>
            </a:extLst>
          </p:cNvPr>
          <p:cNvSpPr>
            <a:spLocks noGrp="1"/>
          </p:cNvSpPr>
          <p:nvPr>
            <p:ph type="dt" sz="half" idx="10"/>
          </p:nvPr>
        </p:nvSpPr>
        <p:spPr/>
        <p:txBody>
          <a:bodyPr/>
          <a:lstStyle/>
          <a:p>
            <a:fld id="{7AC8F26A-EB37-498E-9DE4-9A5D6225B3A7}" type="datetimeFigureOut">
              <a:rPr lang="en-IN" smtClean="0"/>
              <a:t>21-07-2024</a:t>
            </a:fld>
            <a:endParaRPr lang="en-IN"/>
          </a:p>
        </p:txBody>
      </p:sp>
      <p:sp>
        <p:nvSpPr>
          <p:cNvPr id="8" name="Footer Placeholder 7">
            <a:extLst>
              <a:ext uri="{FF2B5EF4-FFF2-40B4-BE49-F238E27FC236}">
                <a16:creationId xmlns:a16="http://schemas.microsoft.com/office/drawing/2014/main" id="{2E4FE194-6FC3-4CBF-81F1-0ED4CB4ED4A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F99A9CC-C040-408C-8E31-6AB2EDA9B579}"/>
              </a:ext>
            </a:extLst>
          </p:cNvPr>
          <p:cNvSpPr>
            <a:spLocks noGrp="1"/>
          </p:cNvSpPr>
          <p:nvPr>
            <p:ph type="sldNum" sz="quarter" idx="12"/>
          </p:nvPr>
        </p:nvSpPr>
        <p:spPr/>
        <p:txBody>
          <a:bodyPr/>
          <a:lstStyle/>
          <a:p>
            <a:fld id="{E282F8C3-4DCC-4FEA-A555-BB0C5830AF81}" type="slidenum">
              <a:rPr lang="en-IN" smtClean="0"/>
              <a:t>‹#›</a:t>
            </a:fld>
            <a:endParaRPr lang="en-IN"/>
          </a:p>
        </p:txBody>
      </p:sp>
    </p:spTree>
    <p:extLst>
      <p:ext uri="{BB962C8B-B14F-4D97-AF65-F5344CB8AC3E}">
        <p14:creationId xmlns:p14="http://schemas.microsoft.com/office/powerpoint/2010/main" val="2910524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F1ED8-85A9-48F8-8791-6CD8A4AE9CC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68F399-DDA1-4358-96A2-DA4713A09E0B}"/>
              </a:ext>
            </a:extLst>
          </p:cNvPr>
          <p:cNvSpPr>
            <a:spLocks noGrp="1"/>
          </p:cNvSpPr>
          <p:nvPr>
            <p:ph type="dt" sz="half" idx="10"/>
          </p:nvPr>
        </p:nvSpPr>
        <p:spPr/>
        <p:txBody>
          <a:bodyPr/>
          <a:lstStyle/>
          <a:p>
            <a:fld id="{7AC8F26A-EB37-498E-9DE4-9A5D6225B3A7}" type="datetimeFigureOut">
              <a:rPr lang="en-IN" smtClean="0"/>
              <a:t>21-07-2024</a:t>
            </a:fld>
            <a:endParaRPr lang="en-IN"/>
          </a:p>
        </p:txBody>
      </p:sp>
      <p:sp>
        <p:nvSpPr>
          <p:cNvPr id="4" name="Footer Placeholder 3">
            <a:extLst>
              <a:ext uri="{FF2B5EF4-FFF2-40B4-BE49-F238E27FC236}">
                <a16:creationId xmlns:a16="http://schemas.microsoft.com/office/drawing/2014/main" id="{59FFAA37-8821-4136-A53A-96260593BC7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9BFF457-6E11-43D4-BB4C-5BC31BEE9E62}"/>
              </a:ext>
            </a:extLst>
          </p:cNvPr>
          <p:cNvSpPr>
            <a:spLocks noGrp="1"/>
          </p:cNvSpPr>
          <p:nvPr>
            <p:ph type="sldNum" sz="quarter" idx="12"/>
          </p:nvPr>
        </p:nvSpPr>
        <p:spPr/>
        <p:txBody>
          <a:bodyPr/>
          <a:lstStyle/>
          <a:p>
            <a:fld id="{E282F8C3-4DCC-4FEA-A555-BB0C5830AF81}" type="slidenum">
              <a:rPr lang="en-IN" smtClean="0"/>
              <a:t>‹#›</a:t>
            </a:fld>
            <a:endParaRPr lang="en-IN"/>
          </a:p>
        </p:txBody>
      </p:sp>
    </p:spTree>
    <p:extLst>
      <p:ext uri="{BB962C8B-B14F-4D97-AF65-F5344CB8AC3E}">
        <p14:creationId xmlns:p14="http://schemas.microsoft.com/office/powerpoint/2010/main" val="3743471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8EA795-E954-4768-8BA6-943B8F343809}"/>
              </a:ext>
            </a:extLst>
          </p:cNvPr>
          <p:cNvSpPr>
            <a:spLocks noGrp="1"/>
          </p:cNvSpPr>
          <p:nvPr>
            <p:ph type="dt" sz="half" idx="10"/>
          </p:nvPr>
        </p:nvSpPr>
        <p:spPr/>
        <p:txBody>
          <a:bodyPr/>
          <a:lstStyle/>
          <a:p>
            <a:fld id="{7AC8F26A-EB37-498E-9DE4-9A5D6225B3A7}" type="datetimeFigureOut">
              <a:rPr lang="en-IN" smtClean="0"/>
              <a:t>21-07-2024</a:t>
            </a:fld>
            <a:endParaRPr lang="en-IN"/>
          </a:p>
        </p:txBody>
      </p:sp>
      <p:sp>
        <p:nvSpPr>
          <p:cNvPr id="3" name="Footer Placeholder 2">
            <a:extLst>
              <a:ext uri="{FF2B5EF4-FFF2-40B4-BE49-F238E27FC236}">
                <a16:creationId xmlns:a16="http://schemas.microsoft.com/office/drawing/2014/main" id="{C265338E-2098-4DE5-AB80-7FFBE70E690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EE8CE6-0BA3-42B7-BF4A-B4A713ED63C0}"/>
              </a:ext>
            </a:extLst>
          </p:cNvPr>
          <p:cNvSpPr>
            <a:spLocks noGrp="1"/>
          </p:cNvSpPr>
          <p:nvPr>
            <p:ph type="sldNum" sz="quarter" idx="12"/>
          </p:nvPr>
        </p:nvSpPr>
        <p:spPr/>
        <p:txBody>
          <a:bodyPr/>
          <a:lstStyle/>
          <a:p>
            <a:fld id="{E282F8C3-4DCC-4FEA-A555-BB0C5830AF81}" type="slidenum">
              <a:rPr lang="en-IN" smtClean="0"/>
              <a:t>‹#›</a:t>
            </a:fld>
            <a:endParaRPr lang="en-IN"/>
          </a:p>
        </p:txBody>
      </p:sp>
    </p:spTree>
    <p:extLst>
      <p:ext uri="{BB962C8B-B14F-4D97-AF65-F5344CB8AC3E}">
        <p14:creationId xmlns:p14="http://schemas.microsoft.com/office/powerpoint/2010/main" val="516185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BD848-54AA-43B9-B459-3FC33E5C47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44EB59-6E55-4BB0-A303-E7CB1E5B1E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6344F9-FBE1-4CF7-A306-B1C60C678C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A79ED3-5C87-4C94-AA05-231C2854C7A2}"/>
              </a:ext>
            </a:extLst>
          </p:cNvPr>
          <p:cNvSpPr>
            <a:spLocks noGrp="1"/>
          </p:cNvSpPr>
          <p:nvPr>
            <p:ph type="dt" sz="half" idx="10"/>
          </p:nvPr>
        </p:nvSpPr>
        <p:spPr/>
        <p:txBody>
          <a:bodyPr/>
          <a:lstStyle/>
          <a:p>
            <a:fld id="{7AC8F26A-EB37-498E-9DE4-9A5D6225B3A7}" type="datetimeFigureOut">
              <a:rPr lang="en-IN" smtClean="0"/>
              <a:t>21-07-2024</a:t>
            </a:fld>
            <a:endParaRPr lang="en-IN"/>
          </a:p>
        </p:txBody>
      </p:sp>
      <p:sp>
        <p:nvSpPr>
          <p:cNvPr id="6" name="Footer Placeholder 5">
            <a:extLst>
              <a:ext uri="{FF2B5EF4-FFF2-40B4-BE49-F238E27FC236}">
                <a16:creationId xmlns:a16="http://schemas.microsoft.com/office/drawing/2014/main" id="{1817FCE3-9BBA-4AE4-BAB2-9071954840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3033B4-C500-4B13-902F-0EBE0ACF8058}"/>
              </a:ext>
            </a:extLst>
          </p:cNvPr>
          <p:cNvSpPr>
            <a:spLocks noGrp="1"/>
          </p:cNvSpPr>
          <p:nvPr>
            <p:ph type="sldNum" sz="quarter" idx="12"/>
          </p:nvPr>
        </p:nvSpPr>
        <p:spPr/>
        <p:txBody>
          <a:bodyPr/>
          <a:lstStyle/>
          <a:p>
            <a:fld id="{E282F8C3-4DCC-4FEA-A555-BB0C5830AF81}" type="slidenum">
              <a:rPr lang="en-IN" smtClean="0"/>
              <a:t>‹#›</a:t>
            </a:fld>
            <a:endParaRPr lang="en-IN"/>
          </a:p>
        </p:txBody>
      </p:sp>
    </p:spTree>
    <p:extLst>
      <p:ext uri="{BB962C8B-B14F-4D97-AF65-F5344CB8AC3E}">
        <p14:creationId xmlns:p14="http://schemas.microsoft.com/office/powerpoint/2010/main" val="135529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AA357-9D31-4F90-9313-2E94FCBDF4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F9C6C3-6C90-43FD-81B3-3A386A21F4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B5987E9-C5F6-4D88-8F36-08194EB99E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E9DABE-8283-4AA3-9739-EE48E4FB0D31}"/>
              </a:ext>
            </a:extLst>
          </p:cNvPr>
          <p:cNvSpPr>
            <a:spLocks noGrp="1"/>
          </p:cNvSpPr>
          <p:nvPr>
            <p:ph type="dt" sz="half" idx="10"/>
          </p:nvPr>
        </p:nvSpPr>
        <p:spPr/>
        <p:txBody>
          <a:bodyPr/>
          <a:lstStyle/>
          <a:p>
            <a:fld id="{7AC8F26A-EB37-498E-9DE4-9A5D6225B3A7}" type="datetimeFigureOut">
              <a:rPr lang="en-IN" smtClean="0"/>
              <a:t>21-07-2024</a:t>
            </a:fld>
            <a:endParaRPr lang="en-IN"/>
          </a:p>
        </p:txBody>
      </p:sp>
      <p:sp>
        <p:nvSpPr>
          <p:cNvPr id="6" name="Footer Placeholder 5">
            <a:extLst>
              <a:ext uri="{FF2B5EF4-FFF2-40B4-BE49-F238E27FC236}">
                <a16:creationId xmlns:a16="http://schemas.microsoft.com/office/drawing/2014/main" id="{BB97AE32-C431-4A56-AF02-EC38F885D7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B023F8-F7B3-403B-A238-4BA8141233AE}"/>
              </a:ext>
            </a:extLst>
          </p:cNvPr>
          <p:cNvSpPr>
            <a:spLocks noGrp="1"/>
          </p:cNvSpPr>
          <p:nvPr>
            <p:ph type="sldNum" sz="quarter" idx="12"/>
          </p:nvPr>
        </p:nvSpPr>
        <p:spPr/>
        <p:txBody>
          <a:bodyPr/>
          <a:lstStyle/>
          <a:p>
            <a:fld id="{E282F8C3-4DCC-4FEA-A555-BB0C5830AF81}" type="slidenum">
              <a:rPr lang="en-IN" smtClean="0"/>
              <a:t>‹#›</a:t>
            </a:fld>
            <a:endParaRPr lang="en-IN"/>
          </a:p>
        </p:txBody>
      </p:sp>
    </p:spTree>
    <p:extLst>
      <p:ext uri="{BB962C8B-B14F-4D97-AF65-F5344CB8AC3E}">
        <p14:creationId xmlns:p14="http://schemas.microsoft.com/office/powerpoint/2010/main" val="3302488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251C72-55D7-4733-A352-32F6FF6C96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7568DE-7D49-4868-8765-3DDDFD5FED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99C2AA-8463-48A8-942E-5B3CCE17A0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F26A-EB37-498E-9DE4-9A5D6225B3A7}" type="datetimeFigureOut">
              <a:rPr lang="en-IN" smtClean="0"/>
              <a:t>21-07-2024</a:t>
            </a:fld>
            <a:endParaRPr lang="en-IN"/>
          </a:p>
        </p:txBody>
      </p:sp>
      <p:sp>
        <p:nvSpPr>
          <p:cNvPr id="5" name="Footer Placeholder 4">
            <a:extLst>
              <a:ext uri="{FF2B5EF4-FFF2-40B4-BE49-F238E27FC236}">
                <a16:creationId xmlns:a16="http://schemas.microsoft.com/office/drawing/2014/main" id="{9B602B81-7984-468F-9C97-17483E5DDA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F8196F8-FB4F-4EBF-8F47-E889E207F6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82F8C3-4DCC-4FEA-A555-BB0C5830AF81}" type="slidenum">
              <a:rPr lang="en-IN" smtClean="0"/>
              <a:t>‹#›</a:t>
            </a:fld>
            <a:endParaRPr lang="en-IN"/>
          </a:p>
        </p:txBody>
      </p:sp>
    </p:spTree>
    <p:extLst>
      <p:ext uri="{BB962C8B-B14F-4D97-AF65-F5344CB8AC3E}">
        <p14:creationId xmlns:p14="http://schemas.microsoft.com/office/powerpoint/2010/main" val="2894272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google.com/spreadsheets/d/1mvfT177sCRViMZlNBa-ZJeYPudch8oCk/edit?usp=sharing&amp;ouid=103027981944924775198&amp;rtpof=true&amp;sd=tru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68E2B6-0549-445D-AC8F-BCED7FD9F5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052" y="331304"/>
            <a:ext cx="11582400" cy="628153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394169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ED4197-90AC-4EA4-9929-CF63B926FB57}"/>
              </a:ext>
            </a:extLst>
          </p:cNvPr>
          <p:cNvSpPr txBox="1"/>
          <p:nvPr/>
        </p:nvSpPr>
        <p:spPr>
          <a:xfrm>
            <a:off x="4108174" y="2321004"/>
            <a:ext cx="3975652" cy="1107996"/>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sz="6600" b="1" dirty="0">
                <a:solidFill>
                  <a:schemeClr val="bg1"/>
                </a:solidFill>
                <a:latin typeface="Algerian" panose="04020705040A02060702" pitchFamily="82" charset="0"/>
              </a:rPr>
              <a:t>RESULTS</a:t>
            </a:r>
            <a:endParaRPr lang="en-IN" sz="6600" b="1" dirty="0">
              <a:solidFill>
                <a:schemeClr val="bg1"/>
              </a:solidFill>
              <a:latin typeface="Algerian" panose="04020705040A02060702" pitchFamily="82" charset="0"/>
            </a:endParaRPr>
          </a:p>
        </p:txBody>
      </p:sp>
      <p:sp>
        <p:nvSpPr>
          <p:cNvPr id="5" name="Arrow: Notched Right 4">
            <a:extLst>
              <a:ext uri="{FF2B5EF4-FFF2-40B4-BE49-F238E27FC236}">
                <a16:creationId xmlns:a16="http://schemas.microsoft.com/office/drawing/2014/main" id="{6EB0495E-B7F5-49A6-A46E-10B3EC602A66}"/>
              </a:ext>
            </a:extLst>
          </p:cNvPr>
          <p:cNvSpPr/>
          <p:nvPr/>
        </p:nvSpPr>
        <p:spPr>
          <a:xfrm>
            <a:off x="5599043" y="3843130"/>
            <a:ext cx="993913" cy="649357"/>
          </a:xfrm>
          <a:prstGeom prst="notchedRightArrow">
            <a:avLst/>
          </a:prstGeom>
          <a:effectLst>
            <a:glow rad="63500">
              <a:schemeClr val="accent1">
                <a:satMod val="175000"/>
                <a:alpha val="40000"/>
              </a:schemeClr>
            </a:glow>
            <a:innerShdw blurRad="114300">
              <a:prstClr val="black"/>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465890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01AF84-CE9F-4D11-8ACC-58060257CB65}"/>
              </a:ext>
            </a:extLst>
          </p:cNvPr>
          <p:cNvSpPr txBox="1"/>
          <p:nvPr/>
        </p:nvSpPr>
        <p:spPr>
          <a:xfrm>
            <a:off x="1384852" y="318052"/>
            <a:ext cx="9422296" cy="369332"/>
          </a:xfrm>
          <a:prstGeom prst="rect">
            <a:avLst/>
          </a:prstGeom>
          <a:noFill/>
        </p:spPr>
        <p:txBody>
          <a:bodyPr wrap="square" rtlCol="0">
            <a:spAutoFit/>
          </a:bodyPr>
          <a:lstStyle/>
          <a:p>
            <a:r>
              <a:rPr lang="en-US" b="1" dirty="0">
                <a:solidFill>
                  <a:srgbClr val="FFFF00"/>
                </a:solidFill>
              </a:rPr>
              <a:t>Analysis Task 1</a:t>
            </a:r>
            <a:r>
              <a:rPr lang="en-US" b="1" dirty="0">
                <a:solidFill>
                  <a:schemeClr val="bg1"/>
                </a:solidFill>
              </a:rPr>
              <a:t>:  </a:t>
            </a:r>
            <a:r>
              <a:rPr lang="en-US" b="1" i="0" dirty="0">
                <a:solidFill>
                  <a:schemeClr val="bg1"/>
                </a:solidFill>
                <a:effectLst/>
              </a:rPr>
              <a:t>How does the popularity of a car model vary across different market categories?</a:t>
            </a:r>
          </a:p>
        </p:txBody>
      </p:sp>
      <p:graphicFrame>
        <p:nvGraphicFramePr>
          <p:cNvPr id="5" name="Chart 4">
            <a:extLst>
              <a:ext uri="{FF2B5EF4-FFF2-40B4-BE49-F238E27FC236}">
                <a16:creationId xmlns:a16="http://schemas.microsoft.com/office/drawing/2014/main" id="{3324E1C5-9FE3-419D-82A1-0E2F87571822}"/>
              </a:ext>
            </a:extLst>
          </p:cNvPr>
          <p:cNvGraphicFramePr>
            <a:graphicFrameLocks/>
          </p:cNvGraphicFramePr>
          <p:nvPr>
            <p:extLst>
              <p:ext uri="{D42A27DB-BD31-4B8C-83A1-F6EECF244321}">
                <p14:modId xmlns:p14="http://schemas.microsoft.com/office/powerpoint/2010/main" val="735848008"/>
              </p:ext>
            </p:extLst>
          </p:nvPr>
        </p:nvGraphicFramePr>
        <p:xfrm>
          <a:off x="337930" y="1225826"/>
          <a:ext cx="11516139" cy="531412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16353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B6C45A-397A-4CF6-963D-4BFCAFF561D2}"/>
              </a:ext>
            </a:extLst>
          </p:cNvPr>
          <p:cNvSpPr txBox="1"/>
          <p:nvPr/>
        </p:nvSpPr>
        <p:spPr>
          <a:xfrm>
            <a:off x="1918252" y="357809"/>
            <a:ext cx="8355496" cy="369332"/>
          </a:xfrm>
          <a:prstGeom prst="rect">
            <a:avLst/>
          </a:prstGeom>
          <a:noFill/>
        </p:spPr>
        <p:txBody>
          <a:bodyPr wrap="square" rtlCol="0">
            <a:spAutoFit/>
          </a:bodyPr>
          <a:lstStyle/>
          <a:p>
            <a:r>
              <a:rPr lang="en-US" b="1" dirty="0">
                <a:solidFill>
                  <a:srgbClr val="FFFF00"/>
                </a:solidFill>
              </a:rPr>
              <a:t>Analysis Task 2</a:t>
            </a:r>
            <a:r>
              <a:rPr lang="en-US" b="1" dirty="0">
                <a:solidFill>
                  <a:schemeClr val="bg1"/>
                </a:solidFill>
              </a:rPr>
              <a:t>:  </a:t>
            </a:r>
            <a:r>
              <a:rPr lang="en-US" b="1" i="0" dirty="0">
                <a:solidFill>
                  <a:schemeClr val="bg1"/>
                </a:solidFill>
                <a:effectLst/>
              </a:rPr>
              <a:t>What is the relationship between a car's engine power and its price?</a:t>
            </a:r>
          </a:p>
        </p:txBody>
      </p:sp>
      <p:graphicFrame>
        <p:nvGraphicFramePr>
          <p:cNvPr id="5" name="Chart 4">
            <a:extLst>
              <a:ext uri="{FF2B5EF4-FFF2-40B4-BE49-F238E27FC236}">
                <a16:creationId xmlns:a16="http://schemas.microsoft.com/office/drawing/2014/main" id="{0A2528FA-43E2-4E6E-BE08-4E6F387EF0BA}"/>
              </a:ext>
            </a:extLst>
          </p:cNvPr>
          <p:cNvGraphicFramePr>
            <a:graphicFrameLocks/>
          </p:cNvGraphicFramePr>
          <p:nvPr>
            <p:extLst>
              <p:ext uri="{D42A27DB-BD31-4B8C-83A1-F6EECF244321}">
                <p14:modId xmlns:p14="http://schemas.microsoft.com/office/powerpoint/2010/main" val="846632112"/>
              </p:ext>
            </p:extLst>
          </p:nvPr>
        </p:nvGraphicFramePr>
        <p:xfrm>
          <a:off x="987287" y="1139687"/>
          <a:ext cx="10217425" cy="52279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6572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B9EFAB-2C48-41CC-90F4-8D6E05E73017}"/>
              </a:ext>
            </a:extLst>
          </p:cNvPr>
          <p:cNvSpPr txBox="1"/>
          <p:nvPr/>
        </p:nvSpPr>
        <p:spPr>
          <a:xfrm>
            <a:off x="1918252" y="357809"/>
            <a:ext cx="8355496" cy="369332"/>
          </a:xfrm>
          <a:prstGeom prst="rect">
            <a:avLst/>
          </a:prstGeom>
          <a:noFill/>
        </p:spPr>
        <p:txBody>
          <a:bodyPr wrap="square" rtlCol="0">
            <a:spAutoFit/>
          </a:bodyPr>
          <a:lstStyle/>
          <a:p>
            <a:r>
              <a:rPr lang="en-US" b="1" dirty="0">
                <a:solidFill>
                  <a:srgbClr val="FFFF00"/>
                </a:solidFill>
              </a:rPr>
              <a:t>Analysis Task 3</a:t>
            </a:r>
            <a:r>
              <a:rPr lang="en-US" b="1" dirty="0">
                <a:solidFill>
                  <a:schemeClr val="bg1"/>
                </a:solidFill>
              </a:rPr>
              <a:t>:  </a:t>
            </a:r>
            <a:r>
              <a:rPr lang="en-US" b="1" i="0" dirty="0">
                <a:solidFill>
                  <a:schemeClr val="bg1"/>
                </a:solidFill>
                <a:effectLst/>
              </a:rPr>
              <a:t>Which car features are most important in determining a car's price?</a:t>
            </a:r>
          </a:p>
        </p:txBody>
      </p:sp>
      <p:graphicFrame>
        <p:nvGraphicFramePr>
          <p:cNvPr id="7" name="Chart 6">
            <a:extLst>
              <a:ext uri="{FF2B5EF4-FFF2-40B4-BE49-F238E27FC236}">
                <a16:creationId xmlns:a16="http://schemas.microsoft.com/office/drawing/2014/main" id="{F27D8F5C-971C-4721-850F-6452EFBBEC78}"/>
              </a:ext>
            </a:extLst>
          </p:cNvPr>
          <p:cNvGraphicFramePr>
            <a:graphicFrameLocks/>
          </p:cNvGraphicFramePr>
          <p:nvPr>
            <p:extLst>
              <p:ext uri="{D42A27DB-BD31-4B8C-83A1-F6EECF244321}">
                <p14:modId xmlns:p14="http://schemas.microsoft.com/office/powerpoint/2010/main" val="2952139301"/>
              </p:ext>
            </p:extLst>
          </p:nvPr>
        </p:nvGraphicFramePr>
        <p:xfrm>
          <a:off x="1431236" y="1285460"/>
          <a:ext cx="9014791" cy="49033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78709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D18EFB-72FE-48FA-81F6-93A4F595B22E}"/>
              </a:ext>
            </a:extLst>
          </p:cNvPr>
          <p:cNvSpPr txBox="1"/>
          <p:nvPr/>
        </p:nvSpPr>
        <p:spPr>
          <a:xfrm>
            <a:off x="1687995" y="344556"/>
            <a:ext cx="8816009" cy="369332"/>
          </a:xfrm>
          <a:prstGeom prst="rect">
            <a:avLst/>
          </a:prstGeom>
          <a:noFill/>
        </p:spPr>
        <p:txBody>
          <a:bodyPr wrap="square" rtlCol="0">
            <a:spAutoFit/>
          </a:bodyPr>
          <a:lstStyle/>
          <a:p>
            <a:r>
              <a:rPr lang="en-US" b="1" dirty="0">
                <a:solidFill>
                  <a:srgbClr val="FFFF00"/>
                </a:solidFill>
              </a:rPr>
              <a:t>Analysis Task 4</a:t>
            </a:r>
            <a:r>
              <a:rPr lang="en-US" b="1" dirty="0">
                <a:solidFill>
                  <a:schemeClr val="bg1"/>
                </a:solidFill>
              </a:rPr>
              <a:t>:  </a:t>
            </a:r>
            <a:r>
              <a:rPr lang="en-US" b="1" i="0" dirty="0">
                <a:solidFill>
                  <a:schemeClr val="bg1"/>
                </a:solidFill>
                <a:effectLst/>
              </a:rPr>
              <a:t>How does the average price of a car vary across different manufacturers?</a:t>
            </a:r>
          </a:p>
        </p:txBody>
      </p:sp>
      <p:graphicFrame>
        <p:nvGraphicFramePr>
          <p:cNvPr id="5" name="Chart 4">
            <a:extLst>
              <a:ext uri="{FF2B5EF4-FFF2-40B4-BE49-F238E27FC236}">
                <a16:creationId xmlns:a16="http://schemas.microsoft.com/office/drawing/2014/main" id="{2057CEAD-FA2D-4A1B-93E6-708BDE98DCD6}"/>
              </a:ext>
            </a:extLst>
          </p:cNvPr>
          <p:cNvGraphicFramePr>
            <a:graphicFrameLocks/>
          </p:cNvGraphicFramePr>
          <p:nvPr>
            <p:extLst>
              <p:ext uri="{D42A27DB-BD31-4B8C-83A1-F6EECF244321}">
                <p14:modId xmlns:p14="http://schemas.microsoft.com/office/powerpoint/2010/main" val="4199954747"/>
              </p:ext>
            </p:extLst>
          </p:nvPr>
        </p:nvGraphicFramePr>
        <p:xfrm>
          <a:off x="251583" y="1404732"/>
          <a:ext cx="5725145" cy="45189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F85E59E7-EE9B-4A07-BD62-1D438B35EE66}"/>
              </a:ext>
            </a:extLst>
          </p:cNvPr>
          <p:cNvGraphicFramePr>
            <a:graphicFrameLocks/>
          </p:cNvGraphicFramePr>
          <p:nvPr>
            <p:extLst>
              <p:ext uri="{D42A27DB-BD31-4B8C-83A1-F6EECF244321}">
                <p14:modId xmlns:p14="http://schemas.microsoft.com/office/powerpoint/2010/main" val="701125965"/>
              </p:ext>
            </p:extLst>
          </p:nvPr>
        </p:nvGraphicFramePr>
        <p:xfrm>
          <a:off x="6215274" y="1404732"/>
          <a:ext cx="5725146" cy="451899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00431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B163F8-EA6D-4D5C-9015-97C9F89B0DD7}"/>
              </a:ext>
            </a:extLst>
          </p:cNvPr>
          <p:cNvSpPr txBox="1"/>
          <p:nvPr/>
        </p:nvSpPr>
        <p:spPr>
          <a:xfrm>
            <a:off x="629478" y="331304"/>
            <a:ext cx="10933044" cy="369332"/>
          </a:xfrm>
          <a:prstGeom prst="rect">
            <a:avLst/>
          </a:prstGeom>
          <a:noFill/>
        </p:spPr>
        <p:txBody>
          <a:bodyPr wrap="square" rtlCol="0">
            <a:spAutoFit/>
          </a:bodyPr>
          <a:lstStyle/>
          <a:p>
            <a:r>
              <a:rPr lang="en-US" b="1" dirty="0">
                <a:solidFill>
                  <a:srgbClr val="FFFF00"/>
                </a:solidFill>
              </a:rPr>
              <a:t>Analysis Task 5</a:t>
            </a:r>
            <a:r>
              <a:rPr lang="en-US" b="1" dirty="0">
                <a:solidFill>
                  <a:schemeClr val="bg1"/>
                </a:solidFill>
              </a:rPr>
              <a:t>: </a:t>
            </a:r>
            <a:r>
              <a:rPr lang="en-US" b="1" i="0" dirty="0">
                <a:solidFill>
                  <a:schemeClr val="bg1"/>
                </a:solidFill>
                <a:effectLst/>
              </a:rPr>
              <a:t>What is the relationship between fuel efficiency and the number of cylinders in a car's engine?</a:t>
            </a:r>
          </a:p>
        </p:txBody>
      </p:sp>
      <p:graphicFrame>
        <p:nvGraphicFramePr>
          <p:cNvPr id="5" name="Chart 4">
            <a:extLst>
              <a:ext uri="{FF2B5EF4-FFF2-40B4-BE49-F238E27FC236}">
                <a16:creationId xmlns:a16="http://schemas.microsoft.com/office/drawing/2014/main" id="{1BAB5DEF-EA31-4397-9AA9-5BD20A4A49E9}"/>
              </a:ext>
            </a:extLst>
          </p:cNvPr>
          <p:cNvGraphicFramePr>
            <a:graphicFrameLocks/>
          </p:cNvGraphicFramePr>
          <p:nvPr>
            <p:extLst>
              <p:ext uri="{D42A27DB-BD31-4B8C-83A1-F6EECF244321}">
                <p14:modId xmlns:p14="http://schemas.microsoft.com/office/powerpoint/2010/main" val="2050863469"/>
              </p:ext>
            </p:extLst>
          </p:nvPr>
        </p:nvGraphicFramePr>
        <p:xfrm>
          <a:off x="1444487" y="1179445"/>
          <a:ext cx="9303026" cy="49381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4674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D7A6B7-7C38-4FEA-A7F7-8533FE330336}"/>
              </a:ext>
            </a:extLst>
          </p:cNvPr>
          <p:cNvSpPr txBox="1"/>
          <p:nvPr/>
        </p:nvSpPr>
        <p:spPr>
          <a:xfrm>
            <a:off x="1562099" y="304801"/>
            <a:ext cx="9067801" cy="369332"/>
          </a:xfrm>
          <a:prstGeom prst="rect">
            <a:avLst/>
          </a:prstGeom>
          <a:noFill/>
        </p:spPr>
        <p:txBody>
          <a:bodyPr wrap="square" rtlCol="0">
            <a:spAutoFit/>
          </a:bodyPr>
          <a:lstStyle/>
          <a:p>
            <a:r>
              <a:rPr lang="en-US" b="1" dirty="0">
                <a:solidFill>
                  <a:srgbClr val="FFFF00"/>
                </a:solidFill>
              </a:rPr>
              <a:t>Dashboarding Task 1</a:t>
            </a:r>
            <a:r>
              <a:rPr lang="en-US" b="1" dirty="0">
                <a:solidFill>
                  <a:schemeClr val="bg1"/>
                </a:solidFill>
              </a:rPr>
              <a:t>:  </a:t>
            </a:r>
            <a:r>
              <a:rPr lang="en-US" b="1" i="0" dirty="0">
                <a:solidFill>
                  <a:schemeClr val="bg1"/>
                </a:solidFill>
                <a:effectLst/>
              </a:rPr>
              <a:t>How does the distribution of car prices vary by brand and body style?</a:t>
            </a:r>
          </a:p>
        </p:txBody>
      </p:sp>
      <p:graphicFrame>
        <p:nvGraphicFramePr>
          <p:cNvPr id="5" name="Chart 4">
            <a:extLst>
              <a:ext uri="{FF2B5EF4-FFF2-40B4-BE49-F238E27FC236}">
                <a16:creationId xmlns:a16="http://schemas.microsoft.com/office/drawing/2014/main" id="{F8F55DB2-64F9-4E76-9C2C-05D249CE5264}"/>
              </a:ext>
            </a:extLst>
          </p:cNvPr>
          <p:cNvGraphicFramePr>
            <a:graphicFrameLocks/>
          </p:cNvGraphicFramePr>
          <p:nvPr>
            <p:extLst>
              <p:ext uri="{D42A27DB-BD31-4B8C-83A1-F6EECF244321}">
                <p14:modId xmlns:p14="http://schemas.microsoft.com/office/powerpoint/2010/main" val="1498800115"/>
              </p:ext>
            </p:extLst>
          </p:nvPr>
        </p:nvGraphicFramePr>
        <p:xfrm>
          <a:off x="662609" y="1231104"/>
          <a:ext cx="10813774" cy="51431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13886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AEB84F-8561-4227-ACF8-693AC88FB52C}"/>
              </a:ext>
            </a:extLst>
          </p:cNvPr>
          <p:cNvSpPr txBox="1"/>
          <p:nvPr/>
        </p:nvSpPr>
        <p:spPr>
          <a:xfrm>
            <a:off x="165652" y="371062"/>
            <a:ext cx="11860695" cy="369332"/>
          </a:xfrm>
          <a:prstGeom prst="rect">
            <a:avLst/>
          </a:prstGeom>
          <a:noFill/>
        </p:spPr>
        <p:txBody>
          <a:bodyPr wrap="square" rtlCol="0">
            <a:spAutoFit/>
          </a:bodyPr>
          <a:lstStyle/>
          <a:p>
            <a:r>
              <a:rPr lang="en-US" b="1" dirty="0">
                <a:solidFill>
                  <a:srgbClr val="FFFF00"/>
                </a:solidFill>
              </a:rPr>
              <a:t>Dashboarding Task 2</a:t>
            </a:r>
            <a:r>
              <a:rPr lang="en-US" b="1" dirty="0">
                <a:solidFill>
                  <a:schemeClr val="bg1"/>
                </a:solidFill>
              </a:rPr>
              <a:t>:  </a:t>
            </a:r>
            <a:r>
              <a:rPr lang="en-US" b="1" i="0" dirty="0">
                <a:solidFill>
                  <a:schemeClr val="bg1"/>
                </a:solidFill>
                <a:effectLst/>
              </a:rPr>
              <a:t>Which car brands have the highest and lowest average MSRPs, and how does this vary by body style?</a:t>
            </a:r>
          </a:p>
        </p:txBody>
      </p:sp>
      <p:graphicFrame>
        <p:nvGraphicFramePr>
          <p:cNvPr id="5" name="Chart 4">
            <a:extLst>
              <a:ext uri="{FF2B5EF4-FFF2-40B4-BE49-F238E27FC236}">
                <a16:creationId xmlns:a16="http://schemas.microsoft.com/office/drawing/2014/main" id="{99F73287-B2E0-41C9-BDE8-EBCD0F497FF7}"/>
              </a:ext>
            </a:extLst>
          </p:cNvPr>
          <p:cNvGraphicFramePr>
            <a:graphicFrameLocks/>
          </p:cNvGraphicFramePr>
          <p:nvPr>
            <p:extLst>
              <p:ext uri="{D42A27DB-BD31-4B8C-83A1-F6EECF244321}">
                <p14:modId xmlns:p14="http://schemas.microsoft.com/office/powerpoint/2010/main" val="1103372741"/>
              </p:ext>
            </p:extLst>
          </p:nvPr>
        </p:nvGraphicFramePr>
        <p:xfrm>
          <a:off x="477077" y="1131092"/>
          <a:ext cx="11158331" cy="535584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24173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6F7DF9-8C0C-4B1F-A4C9-ABF6383038A2}"/>
              </a:ext>
            </a:extLst>
          </p:cNvPr>
          <p:cNvSpPr txBox="1"/>
          <p:nvPr/>
        </p:nvSpPr>
        <p:spPr>
          <a:xfrm>
            <a:off x="331305" y="384314"/>
            <a:ext cx="11860695" cy="646331"/>
          </a:xfrm>
          <a:prstGeom prst="rect">
            <a:avLst/>
          </a:prstGeom>
          <a:noFill/>
        </p:spPr>
        <p:txBody>
          <a:bodyPr wrap="square" rtlCol="0">
            <a:spAutoFit/>
          </a:bodyPr>
          <a:lstStyle/>
          <a:p>
            <a:r>
              <a:rPr lang="en-US" b="1" dirty="0">
                <a:solidFill>
                  <a:srgbClr val="FFFF00"/>
                </a:solidFill>
              </a:rPr>
              <a:t>Dashboarding Task 3</a:t>
            </a:r>
            <a:r>
              <a:rPr lang="en-US" b="1" dirty="0">
                <a:solidFill>
                  <a:schemeClr val="bg1"/>
                </a:solidFill>
              </a:rPr>
              <a:t>:  </a:t>
            </a:r>
            <a:r>
              <a:rPr lang="en-US" b="1" i="0" dirty="0">
                <a:solidFill>
                  <a:schemeClr val="bg1"/>
                </a:solidFill>
                <a:effectLst/>
              </a:rPr>
              <a:t>How do the different features such as transmission type affect the MSRP, and how does this vary by body style?</a:t>
            </a:r>
          </a:p>
        </p:txBody>
      </p:sp>
      <p:graphicFrame>
        <p:nvGraphicFramePr>
          <p:cNvPr id="5" name="Chart 4">
            <a:extLst>
              <a:ext uri="{FF2B5EF4-FFF2-40B4-BE49-F238E27FC236}">
                <a16:creationId xmlns:a16="http://schemas.microsoft.com/office/drawing/2014/main" id="{E048AB17-E5EF-4496-BDA3-0538161E6FE2}"/>
              </a:ext>
            </a:extLst>
          </p:cNvPr>
          <p:cNvGraphicFramePr>
            <a:graphicFrameLocks/>
          </p:cNvGraphicFramePr>
          <p:nvPr>
            <p:extLst>
              <p:ext uri="{D42A27DB-BD31-4B8C-83A1-F6EECF244321}">
                <p14:modId xmlns:p14="http://schemas.microsoft.com/office/powerpoint/2010/main" val="1420874925"/>
              </p:ext>
            </p:extLst>
          </p:nvPr>
        </p:nvGraphicFramePr>
        <p:xfrm>
          <a:off x="742121" y="1470991"/>
          <a:ext cx="10601739" cy="50026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8852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B627B7-1621-4324-AE37-D7E1F1C43475}"/>
              </a:ext>
            </a:extLst>
          </p:cNvPr>
          <p:cNvSpPr txBox="1"/>
          <p:nvPr/>
        </p:nvSpPr>
        <p:spPr>
          <a:xfrm>
            <a:off x="762000" y="357809"/>
            <a:ext cx="10667999" cy="369332"/>
          </a:xfrm>
          <a:prstGeom prst="rect">
            <a:avLst/>
          </a:prstGeom>
          <a:noFill/>
        </p:spPr>
        <p:txBody>
          <a:bodyPr wrap="square" rtlCol="0">
            <a:spAutoFit/>
          </a:bodyPr>
          <a:lstStyle/>
          <a:p>
            <a:r>
              <a:rPr lang="en-US" b="1" dirty="0">
                <a:solidFill>
                  <a:srgbClr val="FFFF00"/>
                </a:solidFill>
              </a:rPr>
              <a:t>Dashboarding Task 4</a:t>
            </a:r>
            <a:r>
              <a:rPr lang="en-US" b="1" dirty="0">
                <a:solidFill>
                  <a:schemeClr val="bg1"/>
                </a:solidFill>
              </a:rPr>
              <a:t>:  </a:t>
            </a:r>
            <a:r>
              <a:rPr lang="en-US" b="1" i="0" dirty="0">
                <a:solidFill>
                  <a:schemeClr val="bg1"/>
                </a:solidFill>
                <a:effectLst/>
              </a:rPr>
              <a:t>How does the fuel efficiency of cars vary across different body styles and model years?</a:t>
            </a:r>
          </a:p>
        </p:txBody>
      </p:sp>
      <p:graphicFrame>
        <p:nvGraphicFramePr>
          <p:cNvPr id="5" name="Chart 4">
            <a:extLst>
              <a:ext uri="{FF2B5EF4-FFF2-40B4-BE49-F238E27FC236}">
                <a16:creationId xmlns:a16="http://schemas.microsoft.com/office/drawing/2014/main" id="{6D78A9D4-B15B-45E6-B56A-B7EF7906236D}"/>
              </a:ext>
            </a:extLst>
          </p:cNvPr>
          <p:cNvGraphicFramePr>
            <a:graphicFrameLocks/>
          </p:cNvGraphicFramePr>
          <p:nvPr>
            <p:extLst>
              <p:ext uri="{D42A27DB-BD31-4B8C-83A1-F6EECF244321}">
                <p14:modId xmlns:p14="http://schemas.microsoft.com/office/powerpoint/2010/main" val="3227861448"/>
              </p:ext>
            </p:extLst>
          </p:nvPr>
        </p:nvGraphicFramePr>
        <p:xfrm>
          <a:off x="901148" y="1338470"/>
          <a:ext cx="10217426" cy="49960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3408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524A9C-45BD-4607-8D1B-E6F74AA0D896}"/>
              </a:ext>
            </a:extLst>
          </p:cNvPr>
          <p:cNvSpPr txBox="1"/>
          <p:nvPr/>
        </p:nvSpPr>
        <p:spPr>
          <a:xfrm>
            <a:off x="3134137" y="251791"/>
            <a:ext cx="5923723" cy="707886"/>
          </a:xfrm>
          <a:prstGeom prst="rect">
            <a:avLst/>
          </a:prstGeom>
          <a:noFill/>
        </p:spPr>
        <p:txBody>
          <a:bodyPr wrap="square" rtlCol="0">
            <a:spAutoFit/>
          </a:bodyPr>
          <a:lstStyle/>
          <a:p>
            <a:r>
              <a:rPr lang="en-US" sz="4000" u="sng" dirty="0">
                <a:solidFill>
                  <a:schemeClr val="bg1"/>
                </a:solidFill>
                <a:latin typeface="Arial Rounded MT Bold" panose="020F0704030504030204" pitchFamily="34" charset="0"/>
              </a:rPr>
              <a:t>TABLE OF CONTENTS</a:t>
            </a:r>
            <a:endParaRPr lang="en-IN" sz="4000" u="sng" dirty="0">
              <a:solidFill>
                <a:schemeClr val="bg1"/>
              </a:solidFill>
              <a:latin typeface="Arial Rounded MT Bold" panose="020F0704030504030204" pitchFamily="34" charset="0"/>
            </a:endParaRPr>
          </a:p>
        </p:txBody>
      </p:sp>
      <p:sp>
        <p:nvSpPr>
          <p:cNvPr id="5" name="TextBox 4">
            <a:extLst>
              <a:ext uri="{FF2B5EF4-FFF2-40B4-BE49-F238E27FC236}">
                <a16:creationId xmlns:a16="http://schemas.microsoft.com/office/drawing/2014/main" id="{005F6D32-DBEC-49D9-84EB-A2D3A5CF4BB8}"/>
              </a:ext>
            </a:extLst>
          </p:cNvPr>
          <p:cNvSpPr txBox="1"/>
          <p:nvPr/>
        </p:nvSpPr>
        <p:spPr>
          <a:xfrm>
            <a:off x="2282685" y="1563757"/>
            <a:ext cx="7626628" cy="4524315"/>
          </a:xfrm>
          <a:prstGeom prst="rect">
            <a:avLst/>
          </a:prstGeom>
          <a:noFill/>
        </p:spPr>
        <p:txBody>
          <a:bodyPr wrap="square" rtlCol="0">
            <a:spAutoFit/>
          </a:bodyPr>
          <a:lstStyle/>
          <a:p>
            <a:pPr marL="342900" indent="-342900">
              <a:buAutoNum type="arabicPeriod"/>
            </a:pPr>
            <a:r>
              <a:rPr lang="en-US" sz="3600" dirty="0">
                <a:solidFill>
                  <a:schemeClr val="bg1"/>
                </a:solidFill>
              </a:rPr>
              <a:t>Project Description</a:t>
            </a:r>
          </a:p>
          <a:p>
            <a:pPr marL="342900" indent="-342900">
              <a:buAutoNum type="arabicPeriod"/>
            </a:pPr>
            <a:r>
              <a:rPr lang="en-IN" sz="3600" dirty="0">
                <a:solidFill>
                  <a:schemeClr val="bg1"/>
                </a:solidFill>
              </a:rPr>
              <a:t>Task Assigned</a:t>
            </a:r>
          </a:p>
          <a:p>
            <a:pPr marL="342900" indent="-342900">
              <a:buAutoNum type="arabicPeriod"/>
            </a:pPr>
            <a:r>
              <a:rPr lang="en-IN" sz="3600" dirty="0">
                <a:solidFill>
                  <a:schemeClr val="bg1"/>
                </a:solidFill>
              </a:rPr>
              <a:t>Tech-Stack Used</a:t>
            </a:r>
          </a:p>
          <a:p>
            <a:pPr marL="342900" indent="-342900">
              <a:buAutoNum type="arabicPeriod"/>
            </a:pPr>
            <a:r>
              <a:rPr lang="en-IN" sz="3600" dirty="0">
                <a:solidFill>
                  <a:schemeClr val="bg1"/>
                </a:solidFill>
              </a:rPr>
              <a:t>Approach</a:t>
            </a:r>
          </a:p>
          <a:p>
            <a:pPr marL="342900" indent="-342900">
              <a:buAutoNum type="arabicPeriod"/>
            </a:pPr>
            <a:r>
              <a:rPr lang="en-IN" sz="3600" dirty="0">
                <a:solidFill>
                  <a:schemeClr val="bg1"/>
                </a:solidFill>
              </a:rPr>
              <a:t>Insights</a:t>
            </a:r>
          </a:p>
          <a:p>
            <a:pPr marL="342900" indent="-342900">
              <a:buAutoNum type="arabicPeriod"/>
            </a:pPr>
            <a:r>
              <a:rPr lang="en-IN" sz="3600" dirty="0">
                <a:solidFill>
                  <a:schemeClr val="bg1"/>
                </a:solidFill>
              </a:rPr>
              <a:t>Results</a:t>
            </a:r>
          </a:p>
          <a:p>
            <a:pPr marL="342900" indent="-342900">
              <a:buAutoNum type="arabicPeriod"/>
            </a:pPr>
            <a:r>
              <a:rPr lang="en-IN" sz="3600" dirty="0">
                <a:solidFill>
                  <a:schemeClr val="bg1"/>
                </a:solidFill>
              </a:rPr>
              <a:t>Conclusion</a:t>
            </a:r>
          </a:p>
          <a:p>
            <a:pPr marL="342900" indent="-342900">
              <a:buAutoNum type="arabicPeriod"/>
            </a:pPr>
            <a:r>
              <a:rPr lang="en-IN" sz="3600" dirty="0">
                <a:solidFill>
                  <a:schemeClr val="bg1"/>
                </a:solidFill>
              </a:rPr>
              <a:t>Drive Links</a:t>
            </a:r>
          </a:p>
        </p:txBody>
      </p:sp>
    </p:spTree>
    <p:extLst>
      <p:ext uri="{BB962C8B-B14F-4D97-AF65-F5344CB8AC3E}">
        <p14:creationId xmlns:p14="http://schemas.microsoft.com/office/powerpoint/2010/main" val="4152975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5AB256-0FCE-4E40-ACD8-A9C800722C2B}"/>
              </a:ext>
            </a:extLst>
          </p:cNvPr>
          <p:cNvSpPr txBox="1"/>
          <p:nvPr/>
        </p:nvSpPr>
        <p:spPr>
          <a:xfrm>
            <a:off x="1262269" y="357809"/>
            <a:ext cx="9667461" cy="369332"/>
          </a:xfrm>
          <a:prstGeom prst="rect">
            <a:avLst/>
          </a:prstGeom>
          <a:noFill/>
        </p:spPr>
        <p:txBody>
          <a:bodyPr wrap="square" rtlCol="0">
            <a:spAutoFit/>
          </a:bodyPr>
          <a:lstStyle/>
          <a:p>
            <a:r>
              <a:rPr lang="en-US" b="1" dirty="0">
                <a:solidFill>
                  <a:srgbClr val="FFFF00"/>
                </a:solidFill>
              </a:rPr>
              <a:t>Dashboarding Task 5</a:t>
            </a:r>
            <a:r>
              <a:rPr lang="en-US" b="1" dirty="0">
                <a:solidFill>
                  <a:schemeClr val="bg1"/>
                </a:solidFill>
              </a:rPr>
              <a:t>: </a:t>
            </a:r>
            <a:r>
              <a:rPr lang="en-US" b="1" i="0" dirty="0">
                <a:solidFill>
                  <a:schemeClr val="bg1"/>
                </a:solidFill>
                <a:effectLst/>
              </a:rPr>
              <a:t>How does the car's horsepower, MPG, and price vary across different Brands?</a:t>
            </a:r>
          </a:p>
        </p:txBody>
      </p:sp>
      <p:graphicFrame>
        <p:nvGraphicFramePr>
          <p:cNvPr id="5" name="Chart 4">
            <a:extLst>
              <a:ext uri="{FF2B5EF4-FFF2-40B4-BE49-F238E27FC236}">
                <a16:creationId xmlns:a16="http://schemas.microsoft.com/office/drawing/2014/main" id="{1E296C69-CFE7-42DA-86E4-71F2015AE819}"/>
              </a:ext>
            </a:extLst>
          </p:cNvPr>
          <p:cNvGraphicFramePr>
            <a:graphicFrameLocks/>
          </p:cNvGraphicFramePr>
          <p:nvPr>
            <p:extLst>
              <p:ext uri="{D42A27DB-BD31-4B8C-83A1-F6EECF244321}">
                <p14:modId xmlns:p14="http://schemas.microsoft.com/office/powerpoint/2010/main" val="1348147858"/>
              </p:ext>
            </p:extLst>
          </p:nvPr>
        </p:nvGraphicFramePr>
        <p:xfrm>
          <a:off x="547687" y="1179443"/>
          <a:ext cx="11096625" cy="53207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62928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9E893B-CD4B-4691-ACED-807C0BCB0762}"/>
              </a:ext>
            </a:extLst>
          </p:cNvPr>
          <p:cNvSpPr txBox="1"/>
          <p:nvPr/>
        </p:nvSpPr>
        <p:spPr>
          <a:xfrm>
            <a:off x="5143499" y="92766"/>
            <a:ext cx="1905001" cy="400110"/>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sz="2000" b="1" dirty="0">
                <a:solidFill>
                  <a:srgbClr val="FFFF00"/>
                </a:solidFill>
              </a:rPr>
              <a:t>Final Dashboard</a:t>
            </a:r>
            <a:endParaRPr lang="en-US" sz="2000" b="1" i="0" dirty="0">
              <a:solidFill>
                <a:schemeClr val="bg1"/>
              </a:solidFill>
              <a:effectLst/>
            </a:endParaRPr>
          </a:p>
        </p:txBody>
      </p:sp>
      <p:pic>
        <p:nvPicPr>
          <p:cNvPr id="6" name="Picture 5">
            <a:extLst>
              <a:ext uri="{FF2B5EF4-FFF2-40B4-BE49-F238E27FC236}">
                <a16:creationId xmlns:a16="http://schemas.microsoft.com/office/drawing/2014/main" id="{BF63332B-CE86-4C10-8F10-473450C2D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2876"/>
            <a:ext cx="12192000" cy="6365124"/>
          </a:xfrm>
          <a:prstGeom prst="rect">
            <a:avLst/>
          </a:prstGeom>
        </p:spPr>
      </p:pic>
    </p:spTree>
    <p:extLst>
      <p:ext uri="{BB962C8B-B14F-4D97-AF65-F5344CB8AC3E}">
        <p14:creationId xmlns:p14="http://schemas.microsoft.com/office/powerpoint/2010/main" val="1869569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E952F7-340F-405A-B8BB-DC4682F9A89A}"/>
              </a:ext>
            </a:extLst>
          </p:cNvPr>
          <p:cNvSpPr txBox="1"/>
          <p:nvPr/>
        </p:nvSpPr>
        <p:spPr>
          <a:xfrm>
            <a:off x="304800" y="1186069"/>
            <a:ext cx="11582400" cy="5078313"/>
          </a:xfrm>
          <a:prstGeom prst="rect">
            <a:avLst/>
          </a:prstGeom>
          <a:noFill/>
        </p:spPr>
        <p:txBody>
          <a:bodyPr wrap="square" rtlCol="0">
            <a:spAutoFit/>
          </a:bodyPr>
          <a:lstStyle/>
          <a:p>
            <a:r>
              <a:rPr lang="en-US" b="0" i="0" dirty="0">
                <a:solidFill>
                  <a:schemeClr val="bg1"/>
                </a:solidFill>
                <a:effectLst/>
              </a:rPr>
              <a:t>The analysis of the car dataset uncovered several key insights regarding car prices, market categories, car features, and fuel efficiency. </a:t>
            </a:r>
          </a:p>
          <a:p>
            <a:endParaRPr lang="en-US" dirty="0">
              <a:solidFill>
                <a:schemeClr val="bg1"/>
              </a:solidFill>
            </a:endParaRPr>
          </a:p>
          <a:p>
            <a:r>
              <a:rPr lang="en-US" b="0" i="0" dirty="0">
                <a:solidFill>
                  <a:schemeClr val="bg1"/>
                </a:solidFill>
                <a:effectLst/>
              </a:rPr>
              <a:t>The main conclusions are as follows:</a:t>
            </a:r>
            <a:br>
              <a:rPr lang="en-US" dirty="0">
                <a:solidFill>
                  <a:schemeClr val="bg1"/>
                </a:solidFill>
              </a:rPr>
            </a:br>
            <a:br>
              <a:rPr lang="en-US" dirty="0">
                <a:solidFill>
                  <a:schemeClr val="bg1"/>
                </a:solidFill>
              </a:rPr>
            </a:br>
            <a:r>
              <a:rPr lang="en-US" b="1" i="0" dirty="0">
                <a:solidFill>
                  <a:srgbClr val="FFFF00"/>
                </a:solidFill>
                <a:effectLst/>
              </a:rPr>
              <a:t>Price Variation</a:t>
            </a:r>
            <a:r>
              <a:rPr lang="en-US" b="0" i="0" dirty="0">
                <a:solidFill>
                  <a:schemeClr val="bg1"/>
                </a:solidFill>
                <a:effectLst/>
              </a:rPr>
              <a:t>: Car prices differ significantly by brand and body style. Brands like Bugatti, Maybach, and Rolls Royce have higher average MSRPs, while the choice of body style also affects the price range, with some styles commanding higher prices.</a:t>
            </a:r>
            <a:br>
              <a:rPr lang="en-US" dirty="0">
                <a:solidFill>
                  <a:schemeClr val="bg1"/>
                </a:solidFill>
              </a:rPr>
            </a:br>
            <a:br>
              <a:rPr lang="en-US" dirty="0">
                <a:solidFill>
                  <a:schemeClr val="bg1"/>
                </a:solidFill>
              </a:rPr>
            </a:br>
            <a:r>
              <a:rPr lang="en-US" b="1" i="0" dirty="0">
                <a:solidFill>
                  <a:srgbClr val="FFFF00"/>
                </a:solidFill>
                <a:effectLst/>
              </a:rPr>
              <a:t>Engine Power</a:t>
            </a:r>
            <a:r>
              <a:rPr lang="en-US" b="0" i="0" dirty="0">
                <a:solidFill>
                  <a:schemeClr val="bg1"/>
                </a:solidFill>
                <a:effectLst/>
              </a:rPr>
              <a:t>: Engine horsepower is a major factor in car pricing. Vehicles with higher horsepower generally have higher average costs, reflecting customer willingness to pay more for increased engine performance.</a:t>
            </a:r>
            <a:br>
              <a:rPr lang="en-US" dirty="0">
                <a:solidFill>
                  <a:schemeClr val="bg1"/>
                </a:solidFill>
              </a:rPr>
            </a:br>
            <a:br>
              <a:rPr lang="en-US" dirty="0">
                <a:solidFill>
                  <a:schemeClr val="bg1"/>
                </a:solidFill>
              </a:rPr>
            </a:br>
            <a:r>
              <a:rPr lang="en-US" b="1" i="0" dirty="0">
                <a:solidFill>
                  <a:srgbClr val="FFFF00"/>
                </a:solidFill>
                <a:effectLst/>
              </a:rPr>
              <a:t>Feature Impact</a:t>
            </a:r>
            <a:r>
              <a:rPr lang="en-US" b="0" i="0" dirty="0">
                <a:solidFill>
                  <a:schemeClr val="bg1"/>
                </a:solidFill>
                <a:effectLst/>
              </a:rPr>
              <a:t>: Key features such as engine cylinder count, city and highway MPG, engine HP, vehicle style, and fuel type influence car prices. Understanding these factors is crucial for manufacturers to set competitive prices and cater to customer preferences.</a:t>
            </a:r>
            <a:br>
              <a:rPr lang="en-US" dirty="0">
                <a:solidFill>
                  <a:schemeClr val="bg1"/>
                </a:solidFill>
              </a:rPr>
            </a:br>
            <a:br>
              <a:rPr lang="en-US" dirty="0">
                <a:solidFill>
                  <a:schemeClr val="bg1"/>
                </a:solidFill>
              </a:rPr>
            </a:br>
            <a:r>
              <a:rPr lang="en-US" b="1" i="0" dirty="0">
                <a:solidFill>
                  <a:srgbClr val="FFFF00"/>
                </a:solidFill>
                <a:effectLst/>
              </a:rPr>
              <a:t>Fuel Efficiency</a:t>
            </a:r>
            <a:r>
              <a:rPr lang="en-US" b="0" i="0" dirty="0">
                <a:solidFill>
                  <a:schemeClr val="bg1"/>
                </a:solidFill>
                <a:effectLst/>
              </a:rPr>
              <a:t>: There are variations in fuel efficiency across different body styles and model years. Although there have been overall improvements in fuel efficiency, differences remain, which can help buyers select more fuel-efficient vehicles.</a:t>
            </a:r>
            <a:endParaRPr lang="en-IN" dirty="0">
              <a:solidFill>
                <a:schemeClr val="bg1"/>
              </a:solidFill>
            </a:endParaRPr>
          </a:p>
        </p:txBody>
      </p:sp>
      <p:sp>
        <p:nvSpPr>
          <p:cNvPr id="5" name="TextBox 4">
            <a:extLst>
              <a:ext uri="{FF2B5EF4-FFF2-40B4-BE49-F238E27FC236}">
                <a16:creationId xmlns:a16="http://schemas.microsoft.com/office/drawing/2014/main" id="{64F65E20-BA6E-46FB-BB21-63D821B3A565}"/>
              </a:ext>
            </a:extLst>
          </p:cNvPr>
          <p:cNvSpPr txBox="1"/>
          <p:nvPr/>
        </p:nvSpPr>
        <p:spPr>
          <a:xfrm>
            <a:off x="4732682" y="331305"/>
            <a:ext cx="2726636" cy="584775"/>
          </a:xfrm>
          <a:prstGeom prst="rect">
            <a:avLst/>
          </a:prstGeom>
          <a:noFill/>
        </p:spPr>
        <p:txBody>
          <a:bodyPr wrap="square" rtlCol="0">
            <a:spAutoFit/>
          </a:bodyPr>
          <a:lstStyle/>
          <a:p>
            <a:r>
              <a:rPr lang="en-US" sz="3200" u="sng" dirty="0">
                <a:solidFill>
                  <a:schemeClr val="bg1"/>
                </a:solidFill>
                <a:latin typeface="Arial Rounded MT Bold" panose="020F0704030504030204" pitchFamily="34" charset="0"/>
              </a:rPr>
              <a:t>Conclusion</a:t>
            </a:r>
            <a:endParaRPr lang="en-IN" sz="3200" u="sng"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511172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9A52919-8BCC-4B9E-BC77-C9EF681713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7639" y="4439478"/>
            <a:ext cx="2916721" cy="2418522"/>
          </a:xfrm>
          <a:prstGeom prst="rect">
            <a:avLst/>
          </a:prstGeom>
        </p:spPr>
      </p:pic>
      <p:sp>
        <p:nvSpPr>
          <p:cNvPr id="7" name="TextBox 6">
            <a:extLst>
              <a:ext uri="{FF2B5EF4-FFF2-40B4-BE49-F238E27FC236}">
                <a16:creationId xmlns:a16="http://schemas.microsoft.com/office/drawing/2014/main" id="{CF7DAA87-DB14-4FC5-A054-9EF74A459E70}"/>
              </a:ext>
            </a:extLst>
          </p:cNvPr>
          <p:cNvSpPr txBox="1"/>
          <p:nvPr/>
        </p:nvSpPr>
        <p:spPr>
          <a:xfrm>
            <a:off x="887896" y="1799991"/>
            <a:ext cx="10442713" cy="923330"/>
          </a:xfrm>
          <a:prstGeom prst="rect">
            <a:avLst/>
          </a:prstGeom>
          <a:noFill/>
        </p:spPr>
        <p:txBody>
          <a:bodyPr wrap="square" rtlCol="0">
            <a:spAutoFit/>
          </a:bodyPr>
          <a:lstStyle/>
          <a:p>
            <a:r>
              <a:rPr lang="en-US" b="1" dirty="0">
                <a:solidFill>
                  <a:srgbClr val="FFFF00"/>
                </a:solidFill>
              </a:rPr>
              <a:t>Google Drive link for the dataset:</a:t>
            </a:r>
          </a:p>
          <a:p>
            <a:r>
              <a:rPr lang="en-US" dirty="0">
                <a:solidFill>
                  <a:schemeClr val="bg1"/>
                </a:solidFill>
                <a:hlinkClick r:id="rId3">
                  <a:extLst>
                    <a:ext uri="{A12FA001-AC4F-418D-AE19-62706E023703}">
                      <ahyp:hlinkClr xmlns:ahyp="http://schemas.microsoft.com/office/drawing/2018/hyperlinkcolor" val="tx"/>
                    </a:ext>
                  </a:extLst>
                </a:hlinkClick>
              </a:rPr>
              <a:t>https://docs.google.com/spreadsheets/d/1mvfT177sCRViMZlNBa-ZJeYPudch8oCk/edit?usp=sharing&amp;ouid=103027981944924775198&amp;rtpof=true&amp;sd=true</a:t>
            </a:r>
            <a:endParaRPr lang="en-US" dirty="0">
              <a:solidFill>
                <a:schemeClr val="bg1"/>
              </a:solidFill>
            </a:endParaRPr>
          </a:p>
        </p:txBody>
      </p:sp>
    </p:spTree>
    <p:extLst>
      <p:ext uri="{BB962C8B-B14F-4D97-AF65-F5344CB8AC3E}">
        <p14:creationId xmlns:p14="http://schemas.microsoft.com/office/powerpoint/2010/main" val="3397883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470E90-24D3-41AC-878C-957F2F1E8DAA}"/>
              </a:ext>
            </a:extLst>
          </p:cNvPr>
          <p:cNvSpPr txBox="1"/>
          <p:nvPr/>
        </p:nvSpPr>
        <p:spPr>
          <a:xfrm>
            <a:off x="662609" y="1285460"/>
            <a:ext cx="11065565" cy="5262979"/>
          </a:xfrm>
          <a:prstGeom prst="rect">
            <a:avLst/>
          </a:prstGeom>
          <a:noFill/>
        </p:spPr>
        <p:txBody>
          <a:bodyPr wrap="square" rtlCol="0">
            <a:spAutoFit/>
          </a:bodyPr>
          <a:lstStyle/>
          <a:p>
            <a:r>
              <a:rPr lang="en-US" sz="2400" b="0" i="0" dirty="0">
                <a:solidFill>
                  <a:schemeClr val="bg1"/>
                </a:solidFill>
                <a:effectLst/>
              </a:rPr>
              <a:t>The automotive sector has expanded quickly, emphasizing technological innovation, environmental sustainability, and fuel efficiency. It is critical to comprehend the elements influencing car demand as the market becomes more competitive and consumer tastes change. </a:t>
            </a:r>
          </a:p>
          <a:p>
            <a:r>
              <a:rPr lang="en-US" sz="2400" b="0" i="0" dirty="0">
                <a:solidFill>
                  <a:schemeClr val="bg1"/>
                </a:solidFill>
                <a:effectLst/>
              </a:rPr>
              <a:t>Along with alternative fuel sources like hydrogen and natural gas, electric and hybrid vehicles are becoming more and more popular. </a:t>
            </a:r>
          </a:p>
          <a:p>
            <a:r>
              <a:rPr lang="en-US" sz="2400" b="0" i="0" dirty="0">
                <a:solidFill>
                  <a:schemeClr val="bg1"/>
                </a:solidFill>
                <a:effectLst/>
              </a:rPr>
              <a:t>Despite this, conventional gasoline-powered vehicles continue to be widely used, and various fuel kinds and grades are available. Car manufacturers can find popular features and profitable categories by analyzing the relationship between features, market categories, and pricing, hence optimizing pricing and product development decisions. </a:t>
            </a:r>
          </a:p>
          <a:p>
            <a:r>
              <a:rPr lang="en-US" sz="2400" b="0" i="0" dirty="0">
                <a:solidFill>
                  <a:schemeClr val="bg1"/>
                </a:solidFill>
                <a:effectLst/>
              </a:rPr>
              <a:t>Regression analysis and market segmentation are two examples of data analysis approaches that can help producers create a pricing plan that balances profitability and customer demand while concentrating on product characteristics for future development.</a:t>
            </a:r>
            <a:endParaRPr lang="en-IN" sz="2400" dirty="0">
              <a:solidFill>
                <a:schemeClr val="bg1"/>
              </a:solidFill>
            </a:endParaRPr>
          </a:p>
        </p:txBody>
      </p:sp>
      <p:sp>
        <p:nvSpPr>
          <p:cNvPr id="6" name="TextBox 5">
            <a:extLst>
              <a:ext uri="{FF2B5EF4-FFF2-40B4-BE49-F238E27FC236}">
                <a16:creationId xmlns:a16="http://schemas.microsoft.com/office/drawing/2014/main" id="{7E9AC809-FEDF-4885-AF1F-56C4AFF11A39}"/>
              </a:ext>
            </a:extLst>
          </p:cNvPr>
          <p:cNvSpPr txBox="1"/>
          <p:nvPr/>
        </p:nvSpPr>
        <p:spPr>
          <a:xfrm>
            <a:off x="3581399" y="177039"/>
            <a:ext cx="5227984" cy="707886"/>
          </a:xfrm>
          <a:prstGeom prst="rect">
            <a:avLst/>
          </a:prstGeom>
          <a:noFill/>
        </p:spPr>
        <p:txBody>
          <a:bodyPr wrap="square" rtlCol="0">
            <a:spAutoFit/>
          </a:bodyPr>
          <a:lstStyle/>
          <a:p>
            <a:r>
              <a:rPr lang="en-US" sz="4000" u="sng" dirty="0">
                <a:solidFill>
                  <a:schemeClr val="bg1"/>
                </a:solidFill>
                <a:latin typeface="Arial Rounded MT Bold" panose="020F0704030504030204" pitchFamily="34" charset="0"/>
              </a:rPr>
              <a:t>Project Description</a:t>
            </a:r>
            <a:endParaRPr lang="en-IN" sz="4000" u="sng"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3454187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D479A0-C5AB-489F-9891-BF966FCA310B}"/>
              </a:ext>
            </a:extLst>
          </p:cNvPr>
          <p:cNvSpPr txBox="1"/>
          <p:nvPr/>
        </p:nvSpPr>
        <p:spPr>
          <a:xfrm>
            <a:off x="967409" y="556591"/>
            <a:ext cx="10296939" cy="5940088"/>
          </a:xfrm>
          <a:prstGeom prst="rect">
            <a:avLst/>
          </a:prstGeom>
          <a:noFill/>
        </p:spPr>
        <p:txBody>
          <a:bodyPr wrap="square" rtlCol="0">
            <a:spAutoFit/>
          </a:bodyPr>
          <a:lstStyle/>
          <a:p>
            <a:r>
              <a:rPr lang="en-US" sz="2000" b="0" i="0" dirty="0">
                <a:solidFill>
                  <a:schemeClr val="bg1"/>
                </a:solidFill>
                <a:effectLst/>
              </a:rPr>
              <a:t>The names of the </a:t>
            </a:r>
            <a:r>
              <a:rPr lang="en-US" sz="2000" b="1" i="0" dirty="0">
                <a:solidFill>
                  <a:schemeClr val="bg1"/>
                </a:solidFill>
                <a:effectLst/>
              </a:rPr>
              <a:t>columns</a:t>
            </a:r>
            <a:r>
              <a:rPr lang="en-US" sz="2000" b="0" i="0" dirty="0">
                <a:solidFill>
                  <a:schemeClr val="bg1"/>
                </a:solidFill>
                <a:effectLst/>
              </a:rPr>
              <a:t> used to analyze the data are:</a:t>
            </a:r>
            <a:br>
              <a:rPr lang="en-US" sz="2000" dirty="0">
                <a:solidFill>
                  <a:schemeClr val="bg1"/>
                </a:solidFill>
              </a:rPr>
            </a:br>
            <a:endParaRPr lang="en-US" sz="2000" dirty="0">
              <a:solidFill>
                <a:schemeClr val="bg1"/>
              </a:solidFill>
            </a:endParaRPr>
          </a:p>
          <a:p>
            <a:pPr marL="342900" indent="-342900">
              <a:buFont typeface="Arial" panose="020B0604020202020204" pitchFamily="34" charset="0"/>
              <a:buChar char="•"/>
            </a:pPr>
            <a:r>
              <a:rPr lang="en-US" sz="2000" b="1" i="0" dirty="0">
                <a:solidFill>
                  <a:srgbClr val="FFFF00"/>
                </a:solidFill>
                <a:effectLst/>
              </a:rPr>
              <a:t>Make</a:t>
            </a:r>
            <a:r>
              <a:rPr lang="en-US" sz="2000" b="0" i="0" dirty="0">
                <a:solidFill>
                  <a:schemeClr val="bg1"/>
                </a:solidFill>
                <a:effectLst/>
              </a:rPr>
              <a:t>: The make or brand of the car</a:t>
            </a:r>
          </a:p>
          <a:p>
            <a:pPr marL="342900" indent="-342900">
              <a:buFont typeface="Arial" panose="020B0604020202020204" pitchFamily="34" charset="0"/>
              <a:buChar char="•"/>
            </a:pPr>
            <a:r>
              <a:rPr lang="en-US" sz="2000" b="1" i="0" dirty="0">
                <a:solidFill>
                  <a:srgbClr val="FFFF00"/>
                </a:solidFill>
                <a:effectLst/>
              </a:rPr>
              <a:t>Model</a:t>
            </a:r>
            <a:r>
              <a:rPr lang="en-US" sz="2000" b="0" i="0" dirty="0">
                <a:solidFill>
                  <a:schemeClr val="bg1"/>
                </a:solidFill>
                <a:effectLst/>
              </a:rPr>
              <a:t>: The specific model of the car</a:t>
            </a:r>
          </a:p>
          <a:p>
            <a:pPr marL="342900" indent="-342900">
              <a:buFont typeface="Arial" panose="020B0604020202020204" pitchFamily="34" charset="0"/>
              <a:buChar char="•"/>
            </a:pPr>
            <a:r>
              <a:rPr lang="en-US" sz="2000" b="1" i="0" dirty="0">
                <a:solidFill>
                  <a:srgbClr val="FFFF00"/>
                </a:solidFill>
                <a:effectLst/>
              </a:rPr>
              <a:t>Year</a:t>
            </a:r>
            <a:r>
              <a:rPr lang="en-US" sz="2000" b="0" i="0" dirty="0">
                <a:solidFill>
                  <a:schemeClr val="bg1"/>
                </a:solidFill>
                <a:effectLst/>
              </a:rPr>
              <a:t>: The year the car was released</a:t>
            </a:r>
          </a:p>
          <a:p>
            <a:pPr marL="342900" indent="-342900">
              <a:buFont typeface="Arial" panose="020B0604020202020204" pitchFamily="34" charset="0"/>
              <a:buChar char="•"/>
            </a:pPr>
            <a:r>
              <a:rPr lang="en-US" sz="2000" b="1" i="0" dirty="0">
                <a:solidFill>
                  <a:srgbClr val="FFFF00"/>
                </a:solidFill>
                <a:effectLst/>
              </a:rPr>
              <a:t>Engine Fuel Type</a:t>
            </a:r>
            <a:r>
              <a:rPr lang="en-US" sz="2000" b="0" i="0" dirty="0">
                <a:solidFill>
                  <a:schemeClr val="bg1"/>
                </a:solidFill>
                <a:effectLst/>
              </a:rPr>
              <a:t>: The type of fuel used by the car (diesel, etc.)</a:t>
            </a:r>
          </a:p>
          <a:p>
            <a:pPr marL="342900" indent="-342900">
              <a:buFont typeface="Arial" panose="020B0604020202020204" pitchFamily="34" charset="0"/>
              <a:buChar char="•"/>
            </a:pPr>
            <a:r>
              <a:rPr lang="en-US" sz="2000" b="1" i="0" dirty="0">
                <a:solidFill>
                  <a:srgbClr val="FFFF00"/>
                </a:solidFill>
                <a:effectLst/>
              </a:rPr>
              <a:t>Engine HP</a:t>
            </a:r>
            <a:r>
              <a:rPr lang="en-US" sz="2000" b="0" i="0" dirty="0">
                <a:solidFill>
                  <a:schemeClr val="bg1"/>
                </a:solidFill>
                <a:effectLst/>
              </a:rPr>
              <a:t>: The horsepower of the car's engine</a:t>
            </a:r>
          </a:p>
          <a:p>
            <a:pPr marL="342900" indent="-342900">
              <a:buFont typeface="Arial" panose="020B0604020202020204" pitchFamily="34" charset="0"/>
              <a:buChar char="•"/>
            </a:pPr>
            <a:r>
              <a:rPr lang="en-US" sz="2000" b="1" i="0" dirty="0">
                <a:solidFill>
                  <a:srgbClr val="FFFF00"/>
                </a:solidFill>
                <a:effectLst/>
              </a:rPr>
              <a:t>Engine Cylinders</a:t>
            </a:r>
            <a:r>
              <a:rPr lang="en-US" sz="2000" b="0" i="0" dirty="0">
                <a:solidFill>
                  <a:schemeClr val="bg1"/>
                </a:solidFill>
                <a:effectLst/>
              </a:rPr>
              <a:t>: The number of cylinders in the car's engine</a:t>
            </a:r>
          </a:p>
          <a:p>
            <a:pPr marL="342900" indent="-342900">
              <a:buFont typeface="Arial" panose="020B0604020202020204" pitchFamily="34" charset="0"/>
              <a:buChar char="•"/>
            </a:pPr>
            <a:r>
              <a:rPr lang="en-US" sz="2000" b="1" i="0" dirty="0">
                <a:solidFill>
                  <a:srgbClr val="FFFF00"/>
                </a:solidFill>
                <a:effectLst/>
              </a:rPr>
              <a:t>Transmission Type</a:t>
            </a:r>
            <a:r>
              <a:rPr lang="en-US" sz="2000" b="0" i="0" dirty="0">
                <a:solidFill>
                  <a:schemeClr val="bg1"/>
                </a:solidFill>
                <a:effectLst/>
              </a:rPr>
              <a:t>: The type of transmission (automatic or manual)</a:t>
            </a:r>
          </a:p>
          <a:p>
            <a:pPr marL="342900" indent="-342900">
              <a:buFont typeface="Arial" panose="020B0604020202020204" pitchFamily="34" charset="0"/>
              <a:buChar char="•"/>
            </a:pPr>
            <a:r>
              <a:rPr lang="en-US" sz="2000" b="1" i="0" dirty="0">
                <a:solidFill>
                  <a:srgbClr val="FFFF00"/>
                </a:solidFill>
                <a:effectLst/>
              </a:rPr>
              <a:t>Driven Wheels</a:t>
            </a:r>
            <a:r>
              <a:rPr lang="en-US" sz="2000" b="0" i="0" dirty="0">
                <a:solidFill>
                  <a:schemeClr val="bg1"/>
                </a:solidFill>
                <a:effectLst/>
              </a:rPr>
              <a:t>: The type of wheels driven by the car (rear, all)</a:t>
            </a:r>
          </a:p>
          <a:p>
            <a:pPr marL="342900" indent="-342900">
              <a:buFont typeface="Arial" panose="020B0604020202020204" pitchFamily="34" charset="0"/>
              <a:buChar char="•"/>
            </a:pPr>
            <a:r>
              <a:rPr lang="en-US" sz="2000" b="1" i="0" dirty="0">
                <a:solidFill>
                  <a:srgbClr val="FFFF00"/>
                </a:solidFill>
                <a:effectLst/>
              </a:rPr>
              <a:t>Number of Doors</a:t>
            </a:r>
            <a:r>
              <a:rPr lang="en-US" sz="2000" b="0" i="0" dirty="0">
                <a:solidFill>
                  <a:schemeClr val="bg1"/>
                </a:solidFill>
                <a:effectLst/>
              </a:rPr>
              <a:t>: The number of doors the car has</a:t>
            </a:r>
          </a:p>
          <a:p>
            <a:pPr marL="342900" indent="-342900">
              <a:buFont typeface="Arial" panose="020B0604020202020204" pitchFamily="34" charset="0"/>
              <a:buChar char="•"/>
            </a:pPr>
            <a:r>
              <a:rPr lang="en-US" sz="2000" b="1" i="0" dirty="0">
                <a:solidFill>
                  <a:srgbClr val="FFFF00"/>
                </a:solidFill>
                <a:effectLst/>
              </a:rPr>
              <a:t>Market Category</a:t>
            </a:r>
            <a:r>
              <a:rPr lang="en-US" sz="2000" b="0" i="0" dirty="0">
                <a:solidFill>
                  <a:schemeClr val="bg1"/>
                </a:solidFill>
                <a:effectLst/>
              </a:rPr>
              <a:t>: The market category the car belongs to (Performance, etc.)</a:t>
            </a:r>
          </a:p>
          <a:p>
            <a:pPr marL="342900" indent="-342900">
              <a:buFont typeface="Arial" panose="020B0604020202020204" pitchFamily="34" charset="0"/>
              <a:buChar char="•"/>
            </a:pPr>
            <a:r>
              <a:rPr lang="en-US" sz="2000" b="1" i="0" dirty="0">
                <a:solidFill>
                  <a:srgbClr val="FFFF00"/>
                </a:solidFill>
                <a:effectLst/>
              </a:rPr>
              <a:t>Vehicle Size</a:t>
            </a:r>
            <a:r>
              <a:rPr lang="en-US" sz="2000" b="0" i="0" dirty="0">
                <a:solidFill>
                  <a:schemeClr val="bg1"/>
                </a:solidFill>
                <a:effectLst/>
              </a:rPr>
              <a:t>: The size of the car</a:t>
            </a:r>
          </a:p>
          <a:p>
            <a:pPr marL="342900" indent="-342900">
              <a:buFont typeface="Arial" panose="020B0604020202020204" pitchFamily="34" charset="0"/>
              <a:buChar char="•"/>
            </a:pPr>
            <a:r>
              <a:rPr lang="en-US" sz="2000" b="1" i="0" dirty="0">
                <a:solidFill>
                  <a:srgbClr val="FFFF00"/>
                </a:solidFill>
                <a:effectLst/>
              </a:rPr>
              <a:t>Vehicle Style (Body Style)</a:t>
            </a:r>
            <a:r>
              <a:rPr lang="en-US" sz="2000" b="1" i="0" dirty="0">
                <a:solidFill>
                  <a:schemeClr val="bg1"/>
                </a:solidFill>
                <a:effectLst/>
              </a:rPr>
              <a:t>: </a:t>
            </a:r>
            <a:r>
              <a:rPr lang="en-US" sz="2000" b="0" i="0" dirty="0">
                <a:solidFill>
                  <a:schemeClr val="bg1"/>
                </a:solidFill>
                <a:effectLst/>
              </a:rPr>
              <a:t>The style of the car (Coupe, etc.)</a:t>
            </a:r>
          </a:p>
          <a:p>
            <a:pPr marL="342900" indent="-342900">
              <a:buFont typeface="Arial" panose="020B0604020202020204" pitchFamily="34" charset="0"/>
              <a:buChar char="•"/>
            </a:pPr>
            <a:r>
              <a:rPr lang="en-US" sz="2000" b="1" i="0" dirty="0">
                <a:solidFill>
                  <a:srgbClr val="FFFF00"/>
                </a:solidFill>
                <a:effectLst/>
              </a:rPr>
              <a:t>Highway MPG</a:t>
            </a:r>
            <a:r>
              <a:rPr lang="en-US" sz="2000" b="0" i="0" dirty="0">
                <a:solidFill>
                  <a:schemeClr val="bg1"/>
                </a:solidFill>
                <a:effectLst/>
              </a:rPr>
              <a:t>: The estimated miles per gallon the car gets on the highway</a:t>
            </a:r>
          </a:p>
          <a:p>
            <a:pPr marL="342900" indent="-342900">
              <a:buFont typeface="Arial" panose="020B0604020202020204" pitchFamily="34" charset="0"/>
              <a:buChar char="•"/>
            </a:pPr>
            <a:r>
              <a:rPr lang="en-US" sz="2000" b="1" i="0" dirty="0">
                <a:solidFill>
                  <a:srgbClr val="FFFF00"/>
                </a:solidFill>
                <a:effectLst/>
              </a:rPr>
              <a:t>City MPG</a:t>
            </a:r>
            <a:r>
              <a:rPr lang="en-US" sz="2000" b="0" i="0" dirty="0">
                <a:solidFill>
                  <a:schemeClr val="bg1"/>
                </a:solidFill>
                <a:effectLst/>
              </a:rPr>
              <a:t>: The estimated miles per gallon the car gets in the city</a:t>
            </a:r>
          </a:p>
          <a:p>
            <a:pPr marL="342900" indent="-342900">
              <a:buFont typeface="Arial" panose="020B0604020202020204" pitchFamily="34" charset="0"/>
              <a:buChar char="•"/>
            </a:pPr>
            <a:r>
              <a:rPr lang="en-US" sz="2000" b="1" i="0" dirty="0">
                <a:solidFill>
                  <a:srgbClr val="FFFF00"/>
                </a:solidFill>
                <a:effectLst/>
              </a:rPr>
              <a:t>Popularity</a:t>
            </a:r>
            <a:r>
              <a:rPr lang="en-US" sz="2000" b="0" i="0" dirty="0">
                <a:solidFill>
                  <a:schemeClr val="bg1"/>
                </a:solidFill>
                <a:effectLst/>
              </a:rPr>
              <a:t>: A ranking of the popularity of the car (based on the number of times it has been viewed on Edmunds.com)</a:t>
            </a:r>
          </a:p>
          <a:p>
            <a:pPr marL="342900" indent="-342900">
              <a:buFont typeface="Arial" panose="020B0604020202020204" pitchFamily="34" charset="0"/>
              <a:buChar char="•"/>
            </a:pPr>
            <a:r>
              <a:rPr lang="en-US" sz="2000" b="1" i="0" dirty="0">
                <a:solidFill>
                  <a:srgbClr val="FFFF00"/>
                </a:solidFill>
                <a:effectLst/>
              </a:rPr>
              <a:t>MSRP</a:t>
            </a:r>
            <a:r>
              <a:rPr lang="en-US" sz="2000" b="0" i="0" dirty="0">
                <a:solidFill>
                  <a:schemeClr val="bg1"/>
                </a:solidFill>
                <a:effectLst/>
              </a:rPr>
              <a:t>: The manufacturer's suggested retail price of the car</a:t>
            </a:r>
            <a:endParaRPr lang="en-IN" sz="2000" dirty="0">
              <a:solidFill>
                <a:schemeClr val="bg1"/>
              </a:solidFill>
            </a:endParaRPr>
          </a:p>
        </p:txBody>
      </p:sp>
    </p:spTree>
    <p:extLst>
      <p:ext uri="{BB962C8B-B14F-4D97-AF65-F5344CB8AC3E}">
        <p14:creationId xmlns:p14="http://schemas.microsoft.com/office/powerpoint/2010/main" val="560552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2C45A67-739B-4396-8334-83D137B32D85}"/>
              </a:ext>
            </a:extLst>
          </p:cNvPr>
          <p:cNvSpPr txBox="1"/>
          <p:nvPr/>
        </p:nvSpPr>
        <p:spPr>
          <a:xfrm>
            <a:off x="4527273" y="190291"/>
            <a:ext cx="3137453" cy="584775"/>
          </a:xfrm>
          <a:prstGeom prst="rect">
            <a:avLst/>
          </a:prstGeom>
          <a:noFill/>
        </p:spPr>
        <p:txBody>
          <a:bodyPr wrap="square" rtlCol="0">
            <a:spAutoFit/>
          </a:bodyPr>
          <a:lstStyle/>
          <a:p>
            <a:r>
              <a:rPr lang="en-US" sz="3200" u="sng" dirty="0">
                <a:solidFill>
                  <a:schemeClr val="bg1"/>
                </a:solidFill>
                <a:latin typeface="Arial Rounded MT Bold" panose="020F0704030504030204" pitchFamily="34" charset="0"/>
              </a:rPr>
              <a:t>Task Assigned</a:t>
            </a:r>
            <a:endParaRPr lang="en-IN" sz="3200" u="sng" dirty="0">
              <a:solidFill>
                <a:schemeClr val="bg1"/>
              </a:solidFill>
              <a:latin typeface="Arial Rounded MT Bold" panose="020F0704030504030204" pitchFamily="34" charset="0"/>
            </a:endParaRPr>
          </a:p>
        </p:txBody>
      </p:sp>
      <p:sp>
        <p:nvSpPr>
          <p:cNvPr id="7" name="TextBox 6">
            <a:extLst>
              <a:ext uri="{FF2B5EF4-FFF2-40B4-BE49-F238E27FC236}">
                <a16:creationId xmlns:a16="http://schemas.microsoft.com/office/drawing/2014/main" id="{7F2182B1-F8FE-4BA8-B214-BC64A33024CB}"/>
              </a:ext>
            </a:extLst>
          </p:cNvPr>
          <p:cNvSpPr txBox="1"/>
          <p:nvPr/>
        </p:nvSpPr>
        <p:spPr>
          <a:xfrm>
            <a:off x="521803" y="1293219"/>
            <a:ext cx="11603935" cy="1754326"/>
          </a:xfrm>
          <a:prstGeom prst="rect">
            <a:avLst/>
          </a:prstGeom>
          <a:noFill/>
        </p:spPr>
        <p:txBody>
          <a:bodyPr wrap="square" rtlCol="0">
            <a:spAutoFit/>
          </a:bodyPr>
          <a:lstStyle/>
          <a:p>
            <a:r>
              <a:rPr lang="en-US" b="1" dirty="0">
                <a:solidFill>
                  <a:srgbClr val="FFFF00"/>
                </a:solidFill>
              </a:rPr>
              <a:t>Analysis Tasks</a:t>
            </a:r>
            <a:r>
              <a:rPr lang="en-US" dirty="0">
                <a:solidFill>
                  <a:srgbClr val="FFFF00"/>
                </a:solidFill>
              </a:rPr>
              <a:t>:</a:t>
            </a:r>
          </a:p>
          <a:p>
            <a:pPr marL="285750" indent="-285750">
              <a:buFont typeface="Arial" panose="020B0604020202020204" pitchFamily="34" charset="0"/>
              <a:buChar char="•"/>
            </a:pPr>
            <a:r>
              <a:rPr lang="en-US" b="1" i="0" dirty="0">
                <a:solidFill>
                  <a:schemeClr val="bg1"/>
                </a:solidFill>
                <a:effectLst/>
              </a:rPr>
              <a:t>Task 1</a:t>
            </a:r>
            <a:r>
              <a:rPr lang="en-US" b="0" i="0" dirty="0">
                <a:solidFill>
                  <a:schemeClr val="bg1"/>
                </a:solidFill>
                <a:effectLst/>
              </a:rPr>
              <a:t>: How does the popularity of a car model vary across different market categories?</a:t>
            </a:r>
          </a:p>
          <a:p>
            <a:pPr marL="285750" indent="-285750">
              <a:buFont typeface="Arial" panose="020B0604020202020204" pitchFamily="34" charset="0"/>
              <a:buChar char="•"/>
            </a:pPr>
            <a:r>
              <a:rPr lang="en-US" b="1" i="0" dirty="0">
                <a:solidFill>
                  <a:schemeClr val="bg1"/>
                </a:solidFill>
                <a:effectLst/>
              </a:rPr>
              <a:t>Task 2</a:t>
            </a:r>
            <a:r>
              <a:rPr lang="en-US" b="0" i="0" dirty="0">
                <a:solidFill>
                  <a:schemeClr val="bg1"/>
                </a:solidFill>
                <a:effectLst/>
              </a:rPr>
              <a:t>:  What is the relationship between a car's engine power and its price?</a:t>
            </a:r>
          </a:p>
          <a:p>
            <a:pPr marL="285750" indent="-285750">
              <a:buFont typeface="Arial" panose="020B0604020202020204" pitchFamily="34" charset="0"/>
              <a:buChar char="•"/>
            </a:pPr>
            <a:r>
              <a:rPr lang="en-US" b="1" i="0" dirty="0">
                <a:solidFill>
                  <a:schemeClr val="bg1"/>
                </a:solidFill>
                <a:effectLst/>
              </a:rPr>
              <a:t>Task 3</a:t>
            </a:r>
            <a:r>
              <a:rPr lang="en-US" b="0" i="0" dirty="0">
                <a:solidFill>
                  <a:schemeClr val="bg1"/>
                </a:solidFill>
                <a:effectLst/>
              </a:rPr>
              <a:t>: Which car features are most important in determining a car's price?</a:t>
            </a:r>
          </a:p>
          <a:p>
            <a:pPr marL="285750" indent="-285750">
              <a:buFont typeface="Arial" panose="020B0604020202020204" pitchFamily="34" charset="0"/>
              <a:buChar char="•"/>
            </a:pPr>
            <a:r>
              <a:rPr lang="en-US" b="1" i="0" dirty="0">
                <a:solidFill>
                  <a:schemeClr val="bg1"/>
                </a:solidFill>
                <a:effectLst/>
              </a:rPr>
              <a:t>Task 4</a:t>
            </a:r>
            <a:r>
              <a:rPr lang="en-US" b="0" i="0" dirty="0">
                <a:solidFill>
                  <a:schemeClr val="bg1"/>
                </a:solidFill>
                <a:effectLst/>
              </a:rPr>
              <a:t>: How does the average price of a car vary across different manufacturers?</a:t>
            </a:r>
          </a:p>
          <a:p>
            <a:pPr marL="285750" indent="-285750">
              <a:buFont typeface="Arial" panose="020B0604020202020204" pitchFamily="34" charset="0"/>
              <a:buChar char="•"/>
            </a:pPr>
            <a:r>
              <a:rPr lang="en-US" b="1" i="0" dirty="0">
                <a:solidFill>
                  <a:schemeClr val="bg1"/>
                </a:solidFill>
                <a:effectLst/>
              </a:rPr>
              <a:t>Task 5</a:t>
            </a:r>
            <a:r>
              <a:rPr lang="en-US" b="0" i="0" dirty="0">
                <a:solidFill>
                  <a:schemeClr val="bg1"/>
                </a:solidFill>
                <a:effectLst/>
              </a:rPr>
              <a:t>: What is the relationship between fuel efficiency and the number of cylinders in a car's engine?</a:t>
            </a:r>
            <a:endParaRPr lang="en-IN" dirty="0">
              <a:solidFill>
                <a:schemeClr val="bg1"/>
              </a:solidFill>
            </a:endParaRPr>
          </a:p>
        </p:txBody>
      </p:sp>
      <p:sp>
        <p:nvSpPr>
          <p:cNvPr id="8" name="TextBox 7">
            <a:extLst>
              <a:ext uri="{FF2B5EF4-FFF2-40B4-BE49-F238E27FC236}">
                <a16:creationId xmlns:a16="http://schemas.microsoft.com/office/drawing/2014/main" id="{808CAD34-5563-4DF6-9BC9-3E65BB228707}"/>
              </a:ext>
            </a:extLst>
          </p:cNvPr>
          <p:cNvSpPr txBox="1"/>
          <p:nvPr/>
        </p:nvSpPr>
        <p:spPr>
          <a:xfrm>
            <a:off x="521803" y="3810455"/>
            <a:ext cx="12894364" cy="1754326"/>
          </a:xfrm>
          <a:prstGeom prst="rect">
            <a:avLst/>
          </a:prstGeom>
          <a:noFill/>
        </p:spPr>
        <p:txBody>
          <a:bodyPr wrap="square" rtlCol="0">
            <a:spAutoFit/>
          </a:bodyPr>
          <a:lstStyle/>
          <a:p>
            <a:r>
              <a:rPr lang="en-US" b="1" i="0" dirty="0">
                <a:solidFill>
                  <a:srgbClr val="FFFF00"/>
                </a:solidFill>
                <a:effectLst/>
              </a:rPr>
              <a:t>Dashboard Creation Tasks:</a:t>
            </a:r>
          </a:p>
          <a:p>
            <a:pPr marL="285750" indent="-285750">
              <a:buFont typeface="Arial" panose="020B0604020202020204" pitchFamily="34" charset="0"/>
              <a:buChar char="•"/>
            </a:pPr>
            <a:r>
              <a:rPr lang="en-US" b="1" i="0" dirty="0">
                <a:solidFill>
                  <a:schemeClr val="bg1"/>
                </a:solidFill>
                <a:effectLst/>
              </a:rPr>
              <a:t>Task 1</a:t>
            </a:r>
            <a:r>
              <a:rPr lang="en-US" b="0" i="0" dirty="0">
                <a:solidFill>
                  <a:schemeClr val="bg1"/>
                </a:solidFill>
                <a:effectLst/>
              </a:rPr>
              <a:t>: How does the distribution of car prices vary by brand and body style?</a:t>
            </a:r>
          </a:p>
          <a:p>
            <a:pPr marL="285750" indent="-285750">
              <a:buFont typeface="Arial" panose="020B0604020202020204" pitchFamily="34" charset="0"/>
              <a:buChar char="•"/>
            </a:pPr>
            <a:r>
              <a:rPr lang="en-US" b="1" i="0" dirty="0">
                <a:solidFill>
                  <a:schemeClr val="bg1"/>
                </a:solidFill>
                <a:effectLst/>
              </a:rPr>
              <a:t>Task 2</a:t>
            </a:r>
            <a:r>
              <a:rPr lang="en-US" b="0" i="0" dirty="0">
                <a:solidFill>
                  <a:schemeClr val="bg1"/>
                </a:solidFill>
                <a:effectLst/>
              </a:rPr>
              <a:t>: Which car brands have the highest and lowest average MSRPs, and how does this vary by body style?</a:t>
            </a:r>
          </a:p>
          <a:p>
            <a:pPr marL="285750" indent="-285750">
              <a:buFont typeface="Arial" panose="020B0604020202020204" pitchFamily="34" charset="0"/>
              <a:buChar char="•"/>
            </a:pPr>
            <a:r>
              <a:rPr lang="en-US" b="1" i="0" dirty="0">
                <a:solidFill>
                  <a:schemeClr val="bg1"/>
                </a:solidFill>
                <a:effectLst/>
              </a:rPr>
              <a:t>Task 3</a:t>
            </a:r>
            <a:r>
              <a:rPr lang="en-US" b="0" i="0" dirty="0">
                <a:solidFill>
                  <a:schemeClr val="bg1"/>
                </a:solidFill>
                <a:effectLst/>
              </a:rPr>
              <a:t>: How do the different features such as transmission type affect the MSRP, and how does this vary by body style?</a:t>
            </a:r>
          </a:p>
          <a:p>
            <a:pPr marL="285750" indent="-285750">
              <a:buFont typeface="Arial" panose="020B0604020202020204" pitchFamily="34" charset="0"/>
              <a:buChar char="•"/>
            </a:pPr>
            <a:r>
              <a:rPr lang="en-US" b="1" i="0" dirty="0">
                <a:solidFill>
                  <a:schemeClr val="bg1"/>
                </a:solidFill>
                <a:effectLst/>
              </a:rPr>
              <a:t>Task 4</a:t>
            </a:r>
            <a:r>
              <a:rPr lang="en-US" b="0" i="0" dirty="0">
                <a:solidFill>
                  <a:schemeClr val="bg1"/>
                </a:solidFill>
                <a:effectLst/>
              </a:rPr>
              <a:t>: How does the fuel efficiency of cars vary across different body styles and model years?</a:t>
            </a:r>
          </a:p>
          <a:p>
            <a:pPr marL="285750" indent="-285750">
              <a:buFont typeface="Arial" panose="020B0604020202020204" pitchFamily="34" charset="0"/>
              <a:buChar char="•"/>
            </a:pPr>
            <a:r>
              <a:rPr lang="en-US" b="1" i="0" dirty="0">
                <a:solidFill>
                  <a:schemeClr val="bg1"/>
                </a:solidFill>
                <a:effectLst/>
              </a:rPr>
              <a:t>Task 5</a:t>
            </a:r>
            <a:r>
              <a:rPr lang="en-US" b="0" i="0" dirty="0">
                <a:solidFill>
                  <a:schemeClr val="bg1"/>
                </a:solidFill>
                <a:effectLst/>
              </a:rPr>
              <a:t>: How does the car's horsepower, MPG, and price vary across different Brands?</a:t>
            </a:r>
            <a:endParaRPr lang="en-IN" dirty="0">
              <a:solidFill>
                <a:schemeClr val="bg1"/>
              </a:solidFill>
            </a:endParaRPr>
          </a:p>
        </p:txBody>
      </p:sp>
    </p:spTree>
    <p:extLst>
      <p:ext uri="{BB962C8B-B14F-4D97-AF65-F5344CB8AC3E}">
        <p14:creationId xmlns:p14="http://schemas.microsoft.com/office/powerpoint/2010/main" val="1322235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9506BE-F3DE-46A2-BF89-575759A57516}"/>
              </a:ext>
            </a:extLst>
          </p:cNvPr>
          <p:cNvSpPr txBox="1"/>
          <p:nvPr/>
        </p:nvSpPr>
        <p:spPr>
          <a:xfrm>
            <a:off x="967409" y="1256844"/>
            <a:ext cx="10257182" cy="5293757"/>
          </a:xfrm>
          <a:prstGeom prst="rect">
            <a:avLst/>
          </a:prstGeom>
          <a:noFill/>
        </p:spPr>
        <p:txBody>
          <a:bodyPr wrap="square" rtlCol="0">
            <a:spAutoFit/>
          </a:bodyPr>
          <a:lstStyle/>
          <a:p>
            <a:r>
              <a:rPr lang="en-US" sz="2000" b="1" i="0" dirty="0">
                <a:solidFill>
                  <a:schemeClr val="bg1"/>
                </a:solidFill>
                <a:effectLst/>
                <a:cs typeface="Times New Roman" panose="02020603050405020304" pitchFamily="18" charset="0"/>
              </a:rPr>
              <a:t>For this project, the following tools were utilized:</a:t>
            </a:r>
            <a:br>
              <a:rPr lang="en-US" sz="2000" b="1" i="0" dirty="0">
                <a:solidFill>
                  <a:schemeClr val="bg1"/>
                </a:solidFill>
                <a:effectLst/>
                <a:cs typeface="Times New Roman" panose="02020603050405020304" pitchFamily="18" charset="0"/>
              </a:rPr>
            </a:br>
            <a:endParaRPr lang="en-US" sz="2000" b="1" i="0" dirty="0">
              <a:solidFill>
                <a:schemeClr val="bg1"/>
              </a:solidFill>
              <a:effectLst/>
              <a:cs typeface="Times New Roman" panose="02020603050405020304" pitchFamily="18" charset="0"/>
            </a:endParaRPr>
          </a:p>
          <a:p>
            <a:pPr marL="457200" indent="-457200">
              <a:buFont typeface="+mj-lt"/>
              <a:buAutoNum type="arabicPeriod"/>
            </a:pPr>
            <a:r>
              <a:rPr lang="en-IN" sz="2000" b="1" i="0" dirty="0">
                <a:solidFill>
                  <a:srgbClr val="FFFF00"/>
                </a:solidFill>
                <a:effectLst/>
                <a:cs typeface="Times New Roman" panose="02020603050405020304" pitchFamily="18" charset="0"/>
              </a:rPr>
              <a:t>MS Excel 2021:</a:t>
            </a:r>
          </a:p>
          <a:p>
            <a:pPr marL="1371600" lvl="2" indent="-457200">
              <a:buFont typeface="Arial" panose="020B0604020202020204" pitchFamily="34" charset="0"/>
              <a:buChar char="•"/>
            </a:pPr>
            <a:r>
              <a:rPr lang="en-US" sz="2000" i="0" dirty="0">
                <a:solidFill>
                  <a:schemeClr val="bg1"/>
                </a:solidFill>
                <a:effectLst/>
                <a:cs typeface="Times New Roman" panose="02020603050405020304" pitchFamily="18" charset="0"/>
              </a:rPr>
              <a:t>Used for data analysis.</a:t>
            </a:r>
          </a:p>
          <a:p>
            <a:pPr marL="1371600" lvl="2" indent="-457200">
              <a:buFont typeface="Arial" panose="020B0604020202020204" pitchFamily="34" charset="0"/>
              <a:buChar char="•"/>
            </a:pPr>
            <a:r>
              <a:rPr lang="en-US" sz="2000" i="0" dirty="0">
                <a:solidFill>
                  <a:schemeClr val="bg1"/>
                </a:solidFill>
                <a:effectLst/>
                <a:cs typeface="Times New Roman" panose="02020603050405020304" pitchFamily="18" charset="0"/>
              </a:rPr>
              <a:t>Excel's built-in functions, formulas and tools were crucial for performing calculations.</a:t>
            </a:r>
          </a:p>
          <a:p>
            <a:pPr marL="1371600" lvl="2" indent="-457200">
              <a:buFont typeface="Arial" panose="020B0604020202020204" pitchFamily="34" charset="0"/>
              <a:buChar char="•"/>
            </a:pPr>
            <a:r>
              <a:rPr lang="en-US" sz="2000" i="0" dirty="0">
                <a:solidFill>
                  <a:schemeClr val="bg1"/>
                </a:solidFill>
                <a:effectLst/>
                <a:cs typeface="Times New Roman" panose="02020603050405020304" pitchFamily="18" charset="0"/>
              </a:rPr>
              <a:t>Generated visualizations to illustrate data trends and patterns.</a:t>
            </a:r>
          </a:p>
          <a:p>
            <a:pPr marL="1371600" lvl="2" indent="-457200">
              <a:buFont typeface="Arial" panose="020B0604020202020204" pitchFamily="34" charset="0"/>
              <a:buChar char="•"/>
            </a:pPr>
            <a:r>
              <a:rPr lang="en-US" sz="2000" i="0" dirty="0">
                <a:solidFill>
                  <a:schemeClr val="bg1"/>
                </a:solidFill>
                <a:effectLst/>
                <a:cs typeface="Times New Roman" panose="02020603050405020304" pitchFamily="18" charset="0"/>
              </a:rPr>
              <a:t>Summarized the results effectively.</a:t>
            </a:r>
            <a:br>
              <a:rPr lang="en-US" sz="2000" i="0" dirty="0">
                <a:solidFill>
                  <a:schemeClr val="bg1"/>
                </a:solidFill>
                <a:effectLst/>
                <a:cs typeface="Times New Roman" panose="02020603050405020304" pitchFamily="18" charset="0"/>
              </a:rPr>
            </a:br>
            <a:endParaRPr lang="en-US" sz="2000" i="0" dirty="0">
              <a:solidFill>
                <a:schemeClr val="bg1"/>
              </a:solidFill>
              <a:effectLst/>
              <a:cs typeface="Times New Roman" panose="02020603050405020304" pitchFamily="18" charset="0"/>
            </a:endParaRPr>
          </a:p>
          <a:p>
            <a:pPr marL="457200" indent="-457200">
              <a:buFont typeface="+mj-lt"/>
              <a:buAutoNum type="arabicPeriod"/>
            </a:pPr>
            <a:r>
              <a:rPr lang="en-US" sz="2000" b="1" i="0" dirty="0">
                <a:solidFill>
                  <a:srgbClr val="FFFF00"/>
                </a:solidFill>
                <a:effectLst/>
                <a:cs typeface="Times New Roman" panose="02020603050405020304" pitchFamily="18" charset="0"/>
              </a:rPr>
              <a:t>MS PowerPoint 2021:</a:t>
            </a:r>
          </a:p>
          <a:p>
            <a:pPr marL="1371600" lvl="2" indent="-457200">
              <a:buFont typeface="Arial" panose="020B0604020202020204" pitchFamily="34" charset="0"/>
              <a:buChar char="•"/>
            </a:pPr>
            <a:r>
              <a:rPr lang="en-US" sz="2000" i="0" dirty="0">
                <a:solidFill>
                  <a:schemeClr val="bg1"/>
                </a:solidFill>
                <a:effectLst/>
                <a:cs typeface="Times New Roman" panose="02020603050405020304" pitchFamily="18" charset="0"/>
              </a:rPr>
              <a:t>Created a presentation to showcase project insights.</a:t>
            </a:r>
          </a:p>
          <a:p>
            <a:pPr marL="1371600" lvl="2" indent="-457200">
              <a:buFont typeface="Arial" panose="020B0604020202020204" pitchFamily="34" charset="0"/>
              <a:buChar char="•"/>
            </a:pPr>
            <a:r>
              <a:rPr lang="en-US" sz="2000" i="0" dirty="0">
                <a:solidFill>
                  <a:schemeClr val="bg1"/>
                </a:solidFill>
                <a:effectLst/>
                <a:cs typeface="Times New Roman" panose="02020603050405020304" pitchFamily="18" charset="0"/>
              </a:rPr>
              <a:t>Ensured the information was presented in a clear and visually appealing format.</a:t>
            </a:r>
            <a:br>
              <a:rPr lang="en-US" sz="2000" i="0" dirty="0">
                <a:solidFill>
                  <a:schemeClr val="bg1"/>
                </a:solidFill>
                <a:effectLst/>
                <a:cs typeface="Times New Roman" panose="02020603050405020304" pitchFamily="18" charset="0"/>
              </a:rPr>
            </a:br>
            <a:endParaRPr lang="en-US" sz="2000" i="0" dirty="0">
              <a:solidFill>
                <a:schemeClr val="bg1"/>
              </a:solidFill>
              <a:effectLst/>
              <a:cs typeface="Times New Roman" panose="02020603050405020304" pitchFamily="18" charset="0"/>
            </a:endParaRPr>
          </a:p>
          <a:p>
            <a:pPr marL="457200" indent="-457200">
              <a:buFont typeface="+mj-lt"/>
              <a:buAutoNum type="arabicPeriod"/>
            </a:pPr>
            <a:r>
              <a:rPr lang="en-US" sz="2000" b="1" i="0" dirty="0">
                <a:solidFill>
                  <a:srgbClr val="FFFF00"/>
                </a:solidFill>
                <a:effectLst/>
                <a:cs typeface="Times New Roman" panose="02020603050405020304" pitchFamily="18" charset="0"/>
              </a:rPr>
              <a:t>Google Drive:</a:t>
            </a:r>
          </a:p>
          <a:p>
            <a:pPr marL="1371600" lvl="2" indent="-457200">
              <a:buFont typeface="Arial" panose="020B0604020202020204" pitchFamily="34" charset="0"/>
              <a:buChar char="•"/>
            </a:pPr>
            <a:r>
              <a:rPr lang="en-US" sz="2000" i="0" dirty="0">
                <a:solidFill>
                  <a:schemeClr val="bg1"/>
                </a:solidFill>
                <a:effectLst/>
                <a:cs typeface="Times New Roman" panose="02020603050405020304" pitchFamily="18" charset="0"/>
              </a:rPr>
              <a:t>Saved the final report for easy access.</a:t>
            </a:r>
          </a:p>
          <a:p>
            <a:pPr marL="1371600" lvl="2" indent="-457200">
              <a:buFont typeface="Arial" panose="020B0604020202020204" pitchFamily="34" charset="0"/>
              <a:buChar char="•"/>
            </a:pPr>
            <a:r>
              <a:rPr lang="en-US" sz="2000" i="0" dirty="0">
                <a:solidFill>
                  <a:schemeClr val="bg1"/>
                </a:solidFill>
                <a:effectLst/>
                <a:cs typeface="Times New Roman" panose="02020603050405020304" pitchFamily="18" charset="0"/>
              </a:rPr>
              <a:t>Shared the report with others to facilitate collaboration and review.</a:t>
            </a:r>
            <a:endParaRPr lang="en-IN" sz="2000" dirty="0">
              <a:solidFill>
                <a:schemeClr val="bg1"/>
              </a:solidFill>
              <a:cs typeface="Times New Roman" panose="02020603050405020304" pitchFamily="18" charset="0"/>
            </a:endParaRPr>
          </a:p>
          <a:p>
            <a:endParaRPr lang="en-IN" dirty="0">
              <a:solidFill>
                <a:schemeClr val="bg1"/>
              </a:solidFill>
            </a:endParaRPr>
          </a:p>
        </p:txBody>
      </p:sp>
      <p:sp>
        <p:nvSpPr>
          <p:cNvPr id="5" name="TextBox 4">
            <a:extLst>
              <a:ext uri="{FF2B5EF4-FFF2-40B4-BE49-F238E27FC236}">
                <a16:creationId xmlns:a16="http://schemas.microsoft.com/office/drawing/2014/main" id="{8880B42F-2D39-4CF1-83C4-F04AFDD38C1C}"/>
              </a:ext>
            </a:extLst>
          </p:cNvPr>
          <p:cNvSpPr txBox="1"/>
          <p:nvPr/>
        </p:nvSpPr>
        <p:spPr>
          <a:xfrm>
            <a:off x="4218332" y="190291"/>
            <a:ext cx="3755336" cy="584775"/>
          </a:xfrm>
          <a:prstGeom prst="rect">
            <a:avLst/>
          </a:prstGeom>
          <a:noFill/>
        </p:spPr>
        <p:txBody>
          <a:bodyPr wrap="square" rtlCol="0">
            <a:spAutoFit/>
          </a:bodyPr>
          <a:lstStyle/>
          <a:p>
            <a:r>
              <a:rPr lang="en-US" sz="3200" u="sng" dirty="0">
                <a:solidFill>
                  <a:schemeClr val="bg1"/>
                </a:solidFill>
                <a:latin typeface="Arial Rounded MT Bold" panose="020F0704030504030204" pitchFamily="34" charset="0"/>
              </a:rPr>
              <a:t>Tech-Stack Used</a:t>
            </a:r>
            <a:endParaRPr lang="en-IN" sz="3200" u="sng"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2456790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3E87CF-24BF-4846-A292-0AB61B3E2359}"/>
              </a:ext>
            </a:extLst>
          </p:cNvPr>
          <p:cNvSpPr txBox="1"/>
          <p:nvPr/>
        </p:nvSpPr>
        <p:spPr>
          <a:xfrm>
            <a:off x="4945131" y="97526"/>
            <a:ext cx="2301738" cy="584775"/>
          </a:xfrm>
          <a:prstGeom prst="rect">
            <a:avLst/>
          </a:prstGeom>
          <a:noFill/>
        </p:spPr>
        <p:txBody>
          <a:bodyPr wrap="square" rtlCol="0">
            <a:spAutoFit/>
          </a:bodyPr>
          <a:lstStyle/>
          <a:p>
            <a:r>
              <a:rPr lang="en-US" sz="3200" u="sng" dirty="0">
                <a:solidFill>
                  <a:schemeClr val="bg1"/>
                </a:solidFill>
                <a:latin typeface="Arial Rounded MT Bold" panose="020F0704030504030204" pitchFamily="34" charset="0"/>
              </a:rPr>
              <a:t>Approach</a:t>
            </a:r>
            <a:endParaRPr lang="en-IN" sz="3200" u="sng" dirty="0">
              <a:solidFill>
                <a:schemeClr val="bg1"/>
              </a:solidFill>
              <a:latin typeface="Arial Rounded MT Bold" panose="020F0704030504030204" pitchFamily="34" charset="0"/>
            </a:endParaRPr>
          </a:p>
        </p:txBody>
      </p:sp>
      <p:sp>
        <p:nvSpPr>
          <p:cNvPr id="5" name="TextBox 4">
            <a:extLst>
              <a:ext uri="{FF2B5EF4-FFF2-40B4-BE49-F238E27FC236}">
                <a16:creationId xmlns:a16="http://schemas.microsoft.com/office/drawing/2014/main" id="{4877632B-F8DE-4F9D-A94D-49862FD0AC7B}"/>
              </a:ext>
            </a:extLst>
          </p:cNvPr>
          <p:cNvSpPr txBox="1"/>
          <p:nvPr/>
        </p:nvSpPr>
        <p:spPr>
          <a:xfrm>
            <a:off x="530087" y="1113182"/>
            <a:ext cx="11131826" cy="5509200"/>
          </a:xfrm>
          <a:prstGeom prst="rect">
            <a:avLst/>
          </a:prstGeom>
          <a:noFill/>
        </p:spPr>
        <p:txBody>
          <a:bodyPr wrap="square" rtlCol="0">
            <a:spAutoFit/>
          </a:bodyPr>
          <a:lstStyle/>
          <a:p>
            <a:pPr marL="285750" indent="-285750">
              <a:buFont typeface="Wingdings" panose="05000000000000000000" pitchFamily="2" charset="2"/>
              <a:buChar char="q"/>
            </a:pPr>
            <a:r>
              <a:rPr lang="en-US" sz="1600" b="1" i="0" dirty="0">
                <a:solidFill>
                  <a:srgbClr val="FFFF00"/>
                </a:solidFill>
                <a:effectLst/>
              </a:rPr>
              <a:t>Data Collection and Familiarization</a:t>
            </a:r>
            <a:r>
              <a:rPr lang="en-US" sz="1600" b="1" dirty="0">
                <a:solidFill>
                  <a:schemeClr val="bg1"/>
                </a:solidFill>
              </a:rPr>
              <a:t>:</a:t>
            </a:r>
            <a:endParaRPr lang="en-US" sz="1600" b="1" i="0" dirty="0">
              <a:solidFill>
                <a:schemeClr val="bg1"/>
              </a:solidFill>
              <a:effectLst/>
            </a:endParaRPr>
          </a:p>
          <a:p>
            <a:pPr marL="285750" indent="-285750">
              <a:buFont typeface="Wingdings" panose="05000000000000000000" pitchFamily="2" charset="2"/>
              <a:buChar char="Ø"/>
            </a:pPr>
            <a:r>
              <a:rPr lang="en-US" sz="1600" b="0" i="0" dirty="0">
                <a:solidFill>
                  <a:schemeClr val="bg1"/>
                </a:solidFill>
                <a:effectLst/>
              </a:rPr>
              <a:t>The project commenced with downloading the provided dataset.</a:t>
            </a:r>
          </a:p>
          <a:p>
            <a:pPr marL="285750" indent="-285750">
              <a:buFont typeface="Wingdings" panose="05000000000000000000" pitchFamily="2" charset="2"/>
              <a:buChar char="Ø"/>
            </a:pPr>
            <a:r>
              <a:rPr lang="en-US" sz="1600" b="0" i="0" dirty="0">
                <a:solidFill>
                  <a:schemeClr val="bg1"/>
                </a:solidFill>
                <a:effectLst/>
              </a:rPr>
              <a:t>I then proceeded to thoroughly review the project details to gain a comprehensive understanding of the objectives and requirements.</a:t>
            </a:r>
          </a:p>
          <a:p>
            <a:endParaRPr lang="en-US" sz="1600" dirty="0">
              <a:solidFill>
                <a:schemeClr val="bg1"/>
              </a:solidFill>
            </a:endParaRPr>
          </a:p>
          <a:p>
            <a:pPr marL="285750" indent="-285750">
              <a:buFont typeface="Wingdings" panose="05000000000000000000" pitchFamily="2" charset="2"/>
              <a:buChar char="q"/>
            </a:pPr>
            <a:r>
              <a:rPr lang="en-US" sz="1600" b="1" i="0" dirty="0">
                <a:solidFill>
                  <a:srgbClr val="FFFF00"/>
                </a:solidFill>
                <a:effectLst/>
              </a:rPr>
              <a:t>Data Cleaning and Preparation:</a:t>
            </a:r>
          </a:p>
          <a:p>
            <a:pPr marL="285750" indent="-285750">
              <a:buFont typeface="Wingdings" panose="05000000000000000000" pitchFamily="2" charset="2"/>
              <a:buChar char="Ø"/>
            </a:pPr>
            <a:r>
              <a:rPr lang="en-US" sz="1600" b="0" i="0" dirty="0">
                <a:solidFill>
                  <a:schemeClr val="bg1"/>
                </a:solidFill>
                <a:effectLst/>
              </a:rPr>
              <a:t>The dataset underwent a data cleaning process in Excel.</a:t>
            </a:r>
          </a:p>
          <a:p>
            <a:pPr marL="285750" indent="-285750">
              <a:buFont typeface="Wingdings" panose="05000000000000000000" pitchFamily="2" charset="2"/>
              <a:buChar char="Ø"/>
            </a:pPr>
            <a:r>
              <a:rPr lang="en-US" sz="1600" b="0" i="0" dirty="0">
                <a:solidFill>
                  <a:schemeClr val="bg1"/>
                </a:solidFill>
                <a:effectLst/>
              </a:rPr>
              <a:t>Data types were adjusted, missing values were handled, and other formatting tasks were performed to ensure ease of analysis.</a:t>
            </a:r>
          </a:p>
          <a:p>
            <a:endParaRPr lang="en-US" sz="1600" dirty="0">
              <a:solidFill>
                <a:schemeClr val="bg1"/>
              </a:solidFill>
            </a:endParaRPr>
          </a:p>
          <a:p>
            <a:pPr marL="285750" indent="-285750">
              <a:buFont typeface="Wingdings" panose="05000000000000000000" pitchFamily="2" charset="2"/>
              <a:buChar char="q"/>
            </a:pPr>
            <a:r>
              <a:rPr lang="en-US" sz="1600" b="1" i="0" dirty="0">
                <a:solidFill>
                  <a:srgbClr val="FFFF00"/>
                </a:solidFill>
                <a:effectLst/>
              </a:rPr>
              <a:t>Data Analysis:</a:t>
            </a:r>
          </a:p>
          <a:p>
            <a:pPr marL="285750" indent="-285750">
              <a:buFont typeface="Wingdings" panose="05000000000000000000" pitchFamily="2" charset="2"/>
              <a:buChar char="Ø"/>
            </a:pPr>
            <a:r>
              <a:rPr lang="en-US" sz="1600" b="0" i="0" dirty="0">
                <a:solidFill>
                  <a:schemeClr val="bg1"/>
                </a:solidFill>
                <a:effectLst/>
              </a:rPr>
              <a:t>Created pivot tables to summarize and aggregate data, enhancing the understanding of variable relationships.</a:t>
            </a:r>
          </a:p>
          <a:p>
            <a:pPr marL="285750" indent="-285750">
              <a:buFont typeface="Wingdings" panose="05000000000000000000" pitchFamily="2" charset="2"/>
              <a:buChar char="Ø"/>
            </a:pPr>
            <a:r>
              <a:rPr lang="en-US" sz="1600" b="0" i="0" dirty="0">
                <a:solidFill>
                  <a:schemeClr val="bg1"/>
                </a:solidFill>
                <a:effectLst/>
              </a:rPr>
              <a:t>Performed regression analysis to identify variables strongly related to car price.</a:t>
            </a:r>
          </a:p>
          <a:p>
            <a:pPr marL="285750" indent="-285750">
              <a:buFont typeface="Wingdings" panose="05000000000000000000" pitchFamily="2" charset="2"/>
              <a:buChar char="Ø"/>
            </a:pPr>
            <a:r>
              <a:rPr lang="en-US" sz="1600" b="0" i="0" dirty="0">
                <a:solidFill>
                  <a:schemeClr val="bg1"/>
                </a:solidFill>
                <a:effectLst/>
              </a:rPr>
              <a:t>Used bar charts, scatter plots, line charts, and bubble charts to present the findings visually.</a:t>
            </a:r>
          </a:p>
          <a:p>
            <a:endParaRPr lang="en-US" sz="1600" dirty="0">
              <a:solidFill>
                <a:schemeClr val="bg1"/>
              </a:solidFill>
            </a:endParaRPr>
          </a:p>
          <a:p>
            <a:pPr marL="285750" indent="-285750">
              <a:buFont typeface="Wingdings" panose="05000000000000000000" pitchFamily="2" charset="2"/>
              <a:buChar char="q"/>
            </a:pPr>
            <a:r>
              <a:rPr lang="en-US" sz="1600" b="1" i="0" dirty="0">
                <a:solidFill>
                  <a:srgbClr val="FFFF00"/>
                </a:solidFill>
                <a:effectLst/>
              </a:rPr>
              <a:t>Dashboard Building:</a:t>
            </a:r>
          </a:p>
          <a:p>
            <a:pPr marL="285750" indent="-285750">
              <a:buFont typeface="Wingdings" panose="05000000000000000000" pitchFamily="2" charset="2"/>
              <a:buChar char="Ø"/>
            </a:pPr>
            <a:r>
              <a:rPr lang="en-US" sz="1600" b="0" i="0" dirty="0">
                <a:solidFill>
                  <a:schemeClr val="bg1"/>
                </a:solidFill>
                <a:effectLst/>
              </a:rPr>
              <a:t>Added filters and slicers to enhance interactivity.</a:t>
            </a:r>
          </a:p>
          <a:p>
            <a:pPr marL="285750" indent="-285750">
              <a:buFont typeface="Wingdings" panose="05000000000000000000" pitchFamily="2" charset="2"/>
              <a:buChar char="Ø"/>
            </a:pPr>
            <a:r>
              <a:rPr lang="en-US" sz="1600" b="0" i="0" dirty="0">
                <a:solidFill>
                  <a:schemeClr val="bg1"/>
                </a:solidFill>
                <a:effectLst/>
              </a:rPr>
              <a:t>Included visualizations like stacked column charts, scatter plots, and line charts to create an informative dashboard.</a:t>
            </a:r>
          </a:p>
          <a:p>
            <a:endParaRPr lang="en-US" sz="1600" dirty="0">
              <a:solidFill>
                <a:schemeClr val="bg1"/>
              </a:solidFill>
            </a:endParaRPr>
          </a:p>
          <a:p>
            <a:pPr marL="285750" indent="-285750">
              <a:buFont typeface="Wingdings" panose="05000000000000000000" pitchFamily="2" charset="2"/>
              <a:buChar char="q"/>
            </a:pPr>
            <a:r>
              <a:rPr lang="en-US" sz="1600" b="1" i="0" dirty="0">
                <a:solidFill>
                  <a:srgbClr val="FFFF00"/>
                </a:solidFill>
                <a:effectLst/>
              </a:rPr>
              <a:t>Project Report:</a:t>
            </a:r>
            <a:endParaRPr lang="en-US" sz="1600" b="1" i="0" dirty="0">
              <a:solidFill>
                <a:schemeClr val="bg1"/>
              </a:solidFill>
              <a:effectLst/>
            </a:endParaRPr>
          </a:p>
          <a:p>
            <a:pPr marL="285750" indent="-285750">
              <a:buFont typeface="Wingdings" panose="05000000000000000000" pitchFamily="2" charset="2"/>
              <a:buChar char="Ø"/>
            </a:pPr>
            <a:r>
              <a:rPr lang="en-US" sz="1600" b="0" i="0" dirty="0">
                <a:solidFill>
                  <a:schemeClr val="bg1"/>
                </a:solidFill>
                <a:effectLst/>
              </a:rPr>
              <a:t>Created a project report upon completing the data analysis and dashboard.</a:t>
            </a:r>
          </a:p>
          <a:p>
            <a:pPr marL="285750" indent="-285750">
              <a:buFont typeface="Wingdings" panose="05000000000000000000" pitchFamily="2" charset="2"/>
              <a:buChar char="Ø"/>
            </a:pPr>
            <a:r>
              <a:rPr lang="en-US" sz="1600" b="0" i="0" dirty="0">
                <a:solidFill>
                  <a:schemeClr val="bg1"/>
                </a:solidFill>
                <a:effectLst/>
              </a:rPr>
              <a:t>The report, made using PowerPoint, provides a detailed explanation of the project.</a:t>
            </a:r>
            <a:br>
              <a:rPr lang="en-US" sz="1600" dirty="0">
                <a:solidFill>
                  <a:schemeClr val="bg1"/>
                </a:solidFill>
              </a:rPr>
            </a:br>
            <a:endParaRPr lang="en-IN" sz="1600" dirty="0">
              <a:solidFill>
                <a:schemeClr val="bg1"/>
              </a:solidFill>
            </a:endParaRPr>
          </a:p>
        </p:txBody>
      </p:sp>
    </p:spTree>
    <p:extLst>
      <p:ext uri="{BB962C8B-B14F-4D97-AF65-F5344CB8AC3E}">
        <p14:creationId xmlns:p14="http://schemas.microsoft.com/office/powerpoint/2010/main" val="2622678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C1A07B-5667-43B4-BEB4-AEAA1CFEC42C}"/>
              </a:ext>
            </a:extLst>
          </p:cNvPr>
          <p:cNvSpPr txBox="1"/>
          <p:nvPr/>
        </p:nvSpPr>
        <p:spPr>
          <a:xfrm>
            <a:off x="5162757" y="150535"/>
            <a:ext cx="1866486" cy="584775"/>
          </a:xfrm>
          <a:prstGeom prst="rect">
            <a:avLst/>
          </a:prstGeom>
          <a:noFill/>
        </p:spPr>
        <p:txBody>
          <a:bodyPr wrap="square" rtlCol="0">
            <a:spAutoFit/>
          </a:bodyPr>
          <a:lstStyle/>
          <a:p>
            <a:r>
              <a:rPr lang="en-US" sz="3200" u="sng" dirty="0">
                <a:solidFill>
                  <a:schemeClr val="bg1"/>
                </a:solidFill>
                <a:latin typeface="Arial Rounded MT Bold" panose="020F0704030504030204" pitchFamily="34" charset="0"/>
              </a:rPr>
              <a:t>Insights</a:t>
            </a:r>
            <a:endParaRPr lang="en-IN" sz="3200" u="sng" dirty="0">
              <a:solidFill>
                <a:schemeClr val="bg1"/>
              </a:solidFill>
              <a:latin typeface="Arial Rounded MT Bold" panose="020F0704030504030204" pitchFamily="34" charset="0"/>
            </a:endParaRPr>
          </a:p>
        </p:txBody>
      </p:sp>
      <p:sp>
        <p:nvSpPr>
          <p:cNvPr id="6" name="TextBox 5">
            <a:extLst>
              <a:ext uri="{FF2B5EF4-FFF2-40B4-BE49-F238E27FC236}">
                <a16:creationId xmlns:a16="http://schemas.microsoft.com/office/drawing/2014/main" id="{A66CD965-A027-4F46-95F8-FD021C4FAEB0}"/>
              </a:ext>
            </a:extLst>
          </p:cNvPr>
          <p:cNvSpPr txBox="1"/>
          <p:nvPr/>
        </p:nvSpPr>
        <p:spPr>
          <a:xfrm>
            <a:off x="371062" y="745578"/>
            <a:ext cx="11489634" cy="5509200"/>
          </a:xfrm>
          <a:prstGeom prst="rect">
            <a:avLst/>
          </a:prstGeom>
          <a:noFill/>
        </p:spPr>
        <p:txBody>
          <a:bodyPr wrap="square" rtlCol="0">
            <a:spAutoFit/>
          </a:bodyPr>
          <a:lstStyle/>
          <a:p>
            <a:pPr marL="285750" indent="-285750">
              <a:buFont typeface="Wingdings" panose="05000000000000000000" pitchFamily="2" charset="2"/>
              <a:buChar char="q"/>
            </a:pPr>
            <a:r>
              <a:rPr lang="en-US" sz="1600" b="1" i="0" dirty="0">
                <a:solidFill>
                  <a:srgbClr val="FFFF00"/>
                </a:solidFill>
                <a:effectLst/>
              </a:rPr>
              <a:t>Popularity by Market Category:-</a:t>
            </a:r>
          </a:p>
          <a:p>
            <a:pPr marL="285750" indent="-285750">
              <a:buFont typeface="Wingdings" panose="05000000000000000000" pitchFamily="2" charset="2"/>
              <a:buChar char="Ø"/>
            </a:pPr>
            <a:r>
              <a:rPr lang="en-US" sz="1600" b="0" i="0" dirty="0">
                <a:solidFill>
                  <a:schemeClr val="bg1"/>
                </a:solidFill>
                <a:effectLst/>
              </a:rPr>
              <a:t>With a total of 19,33,488 models, the "Flex Fuel" market category is the most popular, closely followed by the "Crossover" category with 16,86,521.</a:t>
            </a:r>
          </a:p>
          <a:p>
            <a:pPr marL="285750" indent="-285750">
              <a:buFont typeface="Wingdings" panose="05000000000000000000" pitchFamily="2" charset="2"/>
              <a:buChar char="Ø"/>
            </a:pPr>
            <a:r>
              <a:rPr lang="en-US" sz="1600" b="0" i="0" dirty="0">
                <a:solidFill>
                  <a:schemeClr val="bg1"/>
                </a:solidFill>
                <a:effectLst/>
              </a:rPr>
              <a:t>Despite "Flex Fuel" being the most popular category, "Crossover" has a higher number of models than "Flex Fuel.“</a:t>
            </a:r>
          </a:p>
          <a:p>
            <a:pPr marL="285750" indent="-285750">
              <a:buFont typeface="Wingdings" panose="05000000000000000000" pitchFamily="2" charset="2"/>
              <a:buChar char="Ø"/>
            </a:pPr>
            <a:r>
              <a:rPr lang="en-US" sz="1600" b="0" i="0" dirty="0">
                <a:solidFill>
                  <a:schemeClr val="bg1"/>
                </a:solidFill>
                <a:effectLst/>
              </a:rPr>
              <a:t>Despite their comparatively lower popularity, the "Luxury," "Luxury Performance," and "Performance" categories nevertheless have a sizable variety of models available.</a:t>
            </a:r>
          </a:p>
          <a:p>
            <a:pPr marL="285750" indent="-285750">
              <a:buFont typeface="Wingdings" panose="05000000000000000000" pitchFamily="2" charset="2"/>
              <a:buChar char="q"/>
            </a:pPr>
            <a:r>
              <a:rPr lang="en-US" sz="1600" b="1" i="0" dirty="0">
                <a:solidFill>
                  <a:srgbClr val="FFFF00"/>
                </a:solidFill>
                <a:effectLst/>
              </a:rPr>
              <a:t>Price Variation Based on Engine Power:-</a:t>
            </a:r>
          </a:p>
          <a:p>
            <a:pPr marL="285750" indent="-285750">
              <a:buFont typeface="Wingdings" panose="05000000000000000000" pitchFamily="2" charset="2"/>
              <a:buChar char="Ø"/>
            </a:pPr>
            <a:r>
              <a:rPr lang="en-US" sz="1600" b="0" i="0" dirty="0">
                <a:solidFill>
                  <a:schemeClr val="bg1"/>
                </a:solidFill>
                <a:effectLst/>
              </a:rPr>
              <a:t>A clear relationship exists between Engine HP and car prices; as Engine HP increases, the average car cost also rises.</a:t>
            </a:r>
          </a:p>
          <a:p>
            <a:pPr marL="285750" indent="-285750">
              <a:buFont typeface="Wingdings" panose="05000000000000000000" pitchFamily="2" charset="2"/>
              <a:buChar char="Ø"/>
            </a:pPr>
            <a:r>
              <a:rPr lang="en-US" sz="1600" b="0" i="0" dirty="0">
                <a:solidFill>
                  <a:schemeClr val="bg1"/>
                </a:solidFill>
                <a:effectLst/>
              </a:rPr>
              <a:t>For example, cars with an Engine HP of 55 have an average cost of $2,000, while cars with an Engine HP of 1,001 have an average cost of $1,757,223.67.</a:t>
            </a:r>
          </a:p>
          <a:p>
            <a:pPr marL="285750" indent="-285750">
              <a:buFont typeface="Wingdings" panose="05000000000000000000" pitchFamily="2" charset="2"/>
              <a:buChar char="q"/>
            </a:pPr>
            <a:r>
              <a:rPr lang="en-US" sz="1600" b="1" i="0" dirty="0">
                <a:solidFill>
                  <a:srgbClr val="FFFF00"/>
                </a:solidFill>
                <a:effectLst/>
              </a:rPr>
              <a:t>Relative Importance of Car Features on Price:-</a:t>
            </a:r>
          </a:p>
          <a:p>
            <a:pPr marL="285750" indent="-285750">
              <a:buFont typeface="Wingdings" panose="05000000000000000000" pitchFamily="2" charset="2"/>
              <a:buChar char="Ø"/>
            </a:pPr>
            <a:r>
              <a:rPr lang="en-US" sz="1600" b="0" i="0" dirty="0">
                <a:solidFill>
                  <a:schemeClr val="bg1"/>
                </a:solidFill>
                <a:effectLst/>
              </a:rPr>
              <a:t>Regression analysis indicates that "vehicle size" has the least impact on the vehicle's price, while "engine cylinder" has the highest importance.</a:t>
            </a:r>
          </a:p>
          <a:p>
            <a:pPr marL="285750" indent="-285750">
              <a:buFont typeface="Wingdings" panose="05000000000000000000" pitchFamily="2" charset="2"/>
              <a:buChar char="Ø"/>
            </a:pPr>
            <a:r>
              <a:rPr lang="en-US" sz="1600" b="0" i="0" dirty="0">
                <a:solidFill>
                  <a:schemeClr val="bg1"/>
                </a:solidFill>
                <a:effectLst/>
              </a:rPr>
              <a:t>Other features with notable influence on car price include "City MPG," "Highway MPG," "Engine HP," "Vehicle Style," and "Engine Fuel Type.“</a:t>
            </a:r>
          </a:p>
          <a:p>
            <a:pPr marL="285750" indent="-285750">
              <a:buFont typeface="Wingdings" panose="05000000000000000000" pitchFamily="2" charset="2"/>
              <a:buChar char="q"/>
            </a:pPr>
            <a:r>
              <a:rPr lang="en-US" sz="1600" b="1" i="0" dirty="0">
                <a:solidFill>
                  <a:srgbClr val="FFFF00"/>
                </a:solidFill>
                <a:effectLst/>
              </a:rPr>
              <a:t>Price Comparison Across Manufacturers:-</a:t>
            </a:r>
          </a:p>
          <a:p>
            <a:pPr marL="285750" indent="-285750">
              <a:buFont typeface="Wingdings" panose="05000000000000000000" pitchFamily="2" charset="2"/>
              <a:buChar char="Ø"/>
            </a:pPr>
            <a:r>
              <a:rPr lang="en-US" sz="1600" b="0" i="0" dirty="0">
                <a:solidFill>
                  <a:schemeClr val="bg1"/>
                </a:solidFill>
                <a:effectLst/>
              </a:rPr>
              <a:t>"Bugatti," "Ferrari," and "Rolls Royce" are the manufacturers with the highest average car prices.</a:t>
            </a:r>
          </a:p>
          <a:p>
            <a:pPr marL="285750" indent="-285750">
              <a:buFont typeface="Wingdings" panose="05000000000000000000" pitchFamily="2" charset="2"/>
              <a:buChar char="Ø"/>
            </a:pPr>
            <a:r>
              <a:rPr lang="en-US" sz="1600" b="0" i="0" dirty="0">
                <a:solidFill>
                  <a:schemeClr val="bg1"/>
                </a:solidFill>
                <a:effectLst/>
              </a:rPr>
              <a:t>"Bugatti" has the highest average price range, while "Rolls Royce" has the lowest average price range among these manufacturers.</a:t>
            </a:r>
          </a:p>
          <a:p>
            <a:pPr marL="285750" indent="-285750">
              <a:buFont typeface="Wingdings" panose="05000000000000000000" pitchFamily="2" charset="2"/>
              <a:buChar char="q"/>
            </a:pPr>
            <a:r>
              <a:rPr lang="en-US" sz="1600" b="1" i="0" dirty="0">
                <a:solidFill>
                  <a:srgbClr val="FFFF00"/>
                </a:solidFill>
                <a:effectLst/>
              </a:rPr>
              <a:t>Relation between Cylinders and Highway MPG:-</a:t>
            </a:r>
          </a:p>
          <a:p>
            <a:pPr marL="285750" indent="-285750">
              <a:buFont typeface="Wingdings" panose="05000000000000000000" pitchFamily="2" charset="2"/>
              <a:buChar char="Ø"/>
            </a:pPr>
            <a:r>
              <a:rPr lang="en-US" sz="1600" b="0" i="0" dirty="0">
                <a:solidFill>
                  <a:schemeClr val="bg1"/>
                </a:solidFill>
                <a:effectLst/>
              </a:rPr>
              <a:t>An inverse relationship exists between the number of engine cylinders and average highway MPG.</a:t>
            </a:r>
          </a:p>
          <a:p>
            <a:pPr marL="285750" indent="-285750">
              <a:buFont typeface="Wingdings" panose="05000000000000000000" pitchFamily="2" charset="2"/>
              <a:buChar char="Ø"/>
            </a:pPr>
            <a:r>
              <a:rPr lang="en-US" sz="1600" b="0" i="0" dirty="0">
                <a:solidFill>
                  <a:schemeClr val="bg1"/>
                </a:solidFill>
                <a:effectLst/>
              </a:rPr>
              <a:t>Cars with fewer engine cylinders generally achieve higher average highway MPG, while cars with more engine cylinders tend to have lower average highway MPG.</a:t>
            </a:r>
            <a:endParaRPr lang="en-IN" sz="1600" dirty="0">
              <a:solidFill>
                <a:schemeClr val="bg1"/>
              </a:solidFill>
            </a:endParaRPr>
          </a:p>
        </p:txBody>
      </p:sp>
    </p:spTree>
    <p:extLst>
      <p:ext uri="{BB962C8B-B14F-4D97-AF65-F5344CB8AC3E}">
        <p14:creationId xmlns:p14="http://schemas.microsoft.com/office/powerpoint/2010/main" val="412567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030D6B-B441-4C7D-8E81-21A650D309F9}"/>
              </a:ext>
            </a:extLst>
          </p:cNvPr>
          <p:cNvSpPr txBox="1"/>
          <p:nvPr/>
        </p:nvSpPr>
        <p:spPr>
          <a:xfrm>
            <a:off x="5162757" y="150535"/>
            <a:ext cx="1866486" cy="584775"/>
          </a:xfrm>
          <a:prstGeom prst="rect">
            <a:avLst/>
          </a:prstGeom>
          <a:noFill/>
        </p:spPr>
        <p:txBody>
          <a:bodyPr wrap="square" rtlCol="0">
            <a:spAutoFit/>
          </a:bodyPr>
          <a:lstStyle/>
          <a:p>
            <a:r>
              <a:rPr lang="en-US" sz="3200" u="sng" dirty="0">
                <a:solidFill>
                  <a:schemeClr val="bg1"/>
                </a:solidFill>
                <a:latin typeface="Arial Rounded MT Bold" panose="020F0704030504030204" pitchFamily="34" charset="0"/>
              </a:rPr>
              <a:t>Insights</a:t>
            </a:r>
            <a:endParaRPr lang="en-IN" sz="3200" u="sng" dirty="0">
              <a:solidFill>
                <a:schemeClr val="bg1"/>
              </a:solidFill>
              <a:latin typeface="Arial Rounded MT Bold" panose="020F0704030504030204" pitchFamily="34" charset="0"/>
            </a:endParaRPr>
          </a:p>
        </p:txBody>
      </p:sp>
      <p:sp>
        <p:nvSpPr>
          <p:cNvPr id="5" name="TextBox 4">
            <a:extLst>
              <a:ext uri="{FF2B5EF4-FFF2-40B4-BE49-F238E27FC236}">
                <a16:creationId xmlns:a16="http://schemas.microsoft.com/office/drawing/2014/main" id="{5A38E645-D7D7-4C3E-9B54-353DAEB1CAE0}"/>
              </a:ext>
            </a:extLst>
          </p:cNvPr>
          <p:cNvSpPr txBox="1"/>
          <p:nvPr/>
        </p:nvSpPr>
        <p:spPr>
          <a:xfrm>
            <a:off x="351183" y="1182899"/>
            <a:ext cx="11489634" cy="4770537"/>
          </a:xfrm>
          <a:prstGeom prst="rect">
            <a:avLst/>
          </a:prstGeom>
          <a:noFill/>
        </p:spPr>
        <p:txBody>
          <a:bodyPr wrap="square" rtlCol="0">
            <a:spAutoFit/>
          </a:bodyPr>
          <a:lstStyle/>
          <a:p>
            <a:pPr marL="285750" indent="-285750">
              <a:buFont typeface="Wingdings" panose="05000000000000000000" pitchFamily="2" charset="2"/>
              <a:buChar char="q"/>
            </a:pPr>
            <a:r>
              <a:rPr lang="en-US" sz="1600" b="1" i="0" dirty="0">
                <a:solidFill>
                  <a:srgbClr val="FFFF00"/>
                </a:solidFill>
                <a:effectLst/>
              </a:rPr>
              <a:t>Car Price Distribution by Body Style and Brand:-</a:t>
            </a:r>
            <a:endParaRPr lang="en-US" sz="1600" b="1" i="0" dirty="0">
              <a:solidFill>
                <a:schemeClr val="bg1"/>
              </a:solidFill>
              <a:effectLst/>
            </a:endParaRPr>
          </a:p>
          <a:p>
            <a:pPr marL="285750" indent="-285750">
              <a:buFont typeface="Wingdings" panose="05000000000000000000" pitchFamily="2" charset="2"/>
              <a:buChar char="Ø"/>
            </a:pPr>
            <a:r>
              <a:rPr lang="en-US" sz="1600" b="0" i="0" dirty="0">
                <a:solidFill>
                  <a:schemeClr val="bg1"/>
                </a:solidFill>
                <a:effectLst/>
              </a:rPr>
              <a:t>The distribution of car prices varies by brand and body type, with several brands and body types displaying unique price ranges.</a:t>
            </a:r>
          </a:p>
          <a:p>
            <a:pPr marL="285750" indent="-285750">
              <a:buFont typeface="Wingdings" panose="05000000000000000000" pitchFamily="2" charset="2"/>
              <a:buChar char="Ø"/>
            </a:pPr>
            <a:r>
              <a:rPr lang="en-US" sz="1600" b="0" i="0" dirty="0">
                <a:solidFill>
                  <a:schemeClr val="bg1"/>
                </a:solidFill>
                <a:effectLst/>
              </a:rPr>
              <a:t>For instance, "Mercedes-Benz" offers a variety of body types and has a total MSRP of $30,68,812, whilst "Bugatti" manufactures automobiles with an average MSRP of $1,39,850.</a:t>
            </a:r>
          </a:p>
          <a:p>
            <a:pPr marL="285750" indent="-285750">
              <a:buFont typeface="Wingdings" panose="05000000000000000000" pitchFamily="2" charset="2"/>
              <a:buChar char="q"/>
            </a:pPr>
            <a:r>
              <a:rPr lang="en-US" sz="1600" b="1" i="0" dirty="0">
                <a:solidFill>
                  <a:srgbClr val="FFFF00"/>
                </a:solidFill>
                <a:effectLst/>
              </a:rPr>
              <a:t>Average MSRP by Car Brand and Body Style:-</a:t>
            </a:r>
            <a:endParaRPr lang="en-US" sz="1600" b="1" i="0" dirty="0">
              <a:solidFill>
                <a:schemeClr val="bg1"/>
              </a:solidFill>
              <a:effectLst/>
            </a:endParaRPr>
          </a:p>
          <a:p>
            <a:pPr marL="285750" indent="-285750">
              <a:buFont typeface="Wingdings" panose="05000000000000000000" pitchFamily="2" charset="2"/>
              <a:buChar char="Ø"/>
            </a:pPr>
            <a:r>
              <a:rPr lang="en-US" sz="1600" b="0" i="0" dirty="0">
                <a:solidFill>
                  <a:schemeClr val="bg1"/>
                </a:solidFill>
                <a:effectLst/>
              </a:rPr>
              <a:t>"Bugatti" has the highest average MSRP, primarily due to its luxury body style. "Ferrari" follows closely with two body styles: "Coupe" and "Convertible.“</a:t>
            </a:r>
          </a:p>
          <a:p>
            <a:pPr marL="285750" indent="-285750">
              <a:buFont typeface="Wingdings" panose="05000000000000000000" pitchFamily="2" charset="2"/>
              <a:buChar char="Ø"/>
            </a:pPr>
            <a:r>
              <a:rPr lang="en-US" sz="1600" b="0" i="0" dirty="0">
                <a:solidFill>
                  <a:schemeClr val="bg1"/>
                </a:solidFill>
                <a:effectLst/>
              </a:rPr>
              <a:t>"Plymouth" and "Hyundai" have the lowest average MSRP among manufacturers, despite offering multiple body styles.</a:t>
            </a:r>
          </a:p>
          <a:p>
            <a:pPr marL="285750" indent="-285750">
              <a:buFont typeface="Wingdings" panose="05000000000000000000" pitchFamily="2" charset="2"/>
              <a:buChar char="q"/>
            </a:pPr>
            <a:r>
              <a:rPr lang="en-US" sz="1600" b="1" i="0" dirty="0">
                <a:solidFill>
                  <a:srgbClr val="FFFF00"/>
                </a:solidFill>
                <a:effectLst/>
              </a:rPr>
              <a:t>Impact of Transmission Type on MSRP by Body Style:-</a:t>
            </a:r>
          </a:p>
          <a:p>
            <a:pPr marL="285750" indent="-285750">
              <a:buFont typeface="Wingdings" panose="05000000000000000000" pitchFamily="2" charset="2"/>
              <a:buChar char="Ø"/>
            </a:pPr>
            <a:r>
              <a:rPr lang="en-US" sz="1600" b="0" i="0" dirty="0">
                <a:solidFill>
                  <a:schemeClr val="bg1"/>
                </a:solidFill>
                <a:effectLst/>
              </a:rPr>
              <a:t>The average MSRP is influenced by transmission type, especially when considering various body types.</a:t>
            </a:r>
          </a:p>
          <a:p>
            <a:pPr marL="285750" indent="-285750">
              <a:buFont typeface="Wingdings" panose="05000000000000000000" pitchFamily="2" charset="2"/>
              <a:buChar char="Ø"/>
            </a:pPr>
            <a:r>
              <a:rPr lang="en-US" sz="1600" b="0" i="0" dirty="0">
                <a:solidFill>
                  <a:schemeClr val="bg1"/>
                </a:solidFill>
                <a:effectLst/>
              </a:rPr>
              <a:t>For instance, the highest average MSRP is found in automobiles with "automated manual" transmissions, while the lowest average MSRP is found in cars with "manual" transmissions.</a:t>
            </a:r>
          </a:p>
          <a:p>
            <a:pPr marL="285750" indent="-285750">
              <a:buFont typeface="Wingdings" panose="05000000000000000000" pitchFamily="2" charset="2"/>
              <a:buChar char="q"/>
            </a:pPr>
            <a:r>
              <a:rPr lang="en-US" sz="1600" b="1" i="0" dirty="0">
                <a:solidFill>
                  <a:srgbClr val="FFFF00"/>
                </a:solidFill>
                <a:effectLst/>
              </a:rPr>
              <a:t>Fuel Efficiency Across Body Styles and Model Years:-</a:t>
            </a:r>
            <a:endParaRPr lang="en-US" sz="1600" b="1" i="0" dirty="0">
              <a:solidFill>
                <a:schemeClr val="bg1"/>
              </a:solidFill>
              <a:effectLst/>
            </a:endParaRPr>
          </a:p>
          <a:p>
            <a:pPr marL="285750" indent="-285750">
              <a:buFont typeface="Wingdings" panose="05000000000000000000" pitchFamily="2" charset="2"/>
              <a:buChar char="Ø"/>
            </a:pPr>
            <a:r>
              <a:rPr lang="en-US" sz="1600" b="0" i="0" dirty="0">
                <a:solidFill>
                  <a:schemeClr val="bg1"/>
                </a:solidFill>
                <a:effectLst/>
              </a:rPr>
              <a:t>Fuel efficiency, indicated by city MPG and highway MPG, varies among different body styles and model years.</a:t>
            </a:r>
          </a:p>
          <a:p>
            <a:pPr marL="285750" indent="-285750">
              <a:buFont typeface="Wingdings" panose="05000000000000000000" pitchFamily="2" charset="2"/>
              <a:buChar char="Ø"/>
            </a:pPr>
            <a:r>
              <a:rPr lang="en-US" sz="1600" b="0" i="0" dirty="0">
                <a:solidFill>
                  <a:schemeClr val="bg1"/>
                </a:solidFill>
                <a:effectLst/>
              </a:rPr>
              <a:t>While fuel efficiency fluctuates over the years, there is an overall trend of improvement in both city and highway MPG.</a:t>
            </a:r>
          </a:p>
          <a:p>
            <a:pPr marL="285750" indent="-285750">
              <a:buFont typeface="Wingdings" panose="05000000000000000000" pitchFamily="2" charset="2"/>
              <a:buChar char="q"/>
            </a:pPr>
            <a:r>
              <a:rPr lang="en-US" sz="1600" b="1" i="0" dirty="0">
                <a:solidFill>
                  <a:srgbClr val="FFFF00"/>
                </a:solidFill>
                <a:effectLst/>
              </a:rPr>
              <a:t>Examining Differences in Price, MPG, and Horsepower Among Car Brands:-</a:t>
            </a:r>
            <a:endParaRPr lang="en-US" sz="1600" b="1" i="0" dirty="0">
              <a:solidFill>
                <a:schemeClr val="bg1"/>
              </a:solidFill>
              <a:effectLst/>
            </a:endParaRPr>
          </a:p>
          <a:p>
            <a:pPr marL="285750" indent="-285750">
              <a:buFont typeface="Wingdings" panose="05000000000000000000" pitchFamily="2" charset="2"/>
              <a:buChar char="Ø"/>
            </a:pPr>
            <a:r>
              <a:rPr lang="en-US" sz="1600" b="0" i="0" dirty="0">
                <a:solidFill>
                  <a:schemeClr val="bg1"/>
                </a:solidFill>
                <a:effectLst/>
              </a:rPr>
              <a:t>Vehicle brands differ greatly in terms of pricing, city/highway MPG, and engine horsepower.</a:t>
            </a:r>
          </a:p>
          <a:p>
            <a:pPr marL="285750" indent="-285750">
              <a:buFont typeface="Wingdings" panose="05000000000000000000" pitchFamily="2" charset="2"/>
              <a:buChar char="Ø"/>
            </a:pPr>
            <a:r>
              <a:rPr lang="en-US" sz="1600" b="0" i="0" dirty="0">
                <a:solidFill>
                  <a:schemeClr val="bg1"/>
                </a:solidFill>
                <a:effectLst/>
              </a:rPr>
              <a:t>The "Toyota" balance, for instance, has 170 horsepower, 11.1 city, 40.8 highway, and an average cost of $35,511. In comparison, "Bugatti" has a high horsepower of 1,001 but a poor MPG and an average price that is far higher at $1,757,223.</a:t>
            </a:r>
          </a:p>
        </p:txBody>
      </p:sp>
    </p:spTree>
    <p:extLst>
      <p:ext uri="{BB962C8B-B14F-4D97-AF65-F5344CB8AC3E}">
        <p14:creationId xmlns:p14="http://schemas.microsoft.com/office/powerpoint/2010/main" val="1009225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2062</Words>
  <Application>Microsoft Office PowerPoint</Application>
  <PresentationFormat>Widescreen</PresentationFormat>
  <Paragraphs>166</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Algerian</vt:lpstr>
      <vt:lpstr>Arial</vt:lpstr>
      <vt:lpstr>Arial Rounded MT Bold</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Mainak Mukherjee</dc:creator>
  <cp:lastModifiedBy>Mainak Mukherjee</cp:lastModifiedBy>
  <cp:revision>38</cp:revision>
  <dcterms:created xsi:type="dcterms:W3CDTF">2024-07-20T14:25:52Z</dcterms:created>
  <dcterms:modified xsi:type="dcterms:W3CDTF">2024-07-21T04:33:05Z</dcterms:modified>
</cp:coreProperties>
</file>