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7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3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058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16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14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4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76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37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0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0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46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91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9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2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3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9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69D60A-4154-4B7A-B1BF-B4563ECCC81D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74C0F-60D4-402A-B279-50B29A969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931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35874B-D0C0-495B-94F2-61791C23C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145774"/>
            <a:ext cx="11940210" cy="61815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392B0B-7C78-40BF-9A10-8F404B84D283}"/>
              </a:ext>
            </a:extLst>
          </p:cNvPr>
          <p:cNvSpPr txBox="1"/>
          <p:nvPr/>
        </p:nvSpPr>
        <p:spPr>
          <a:xfrm>
            <a:off x="2080591" y="6519446"/>
            <a:ext cx="8030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Created by Mainak Mukherjee           |        Email- subha.mainak@gmail.com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2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B5FA-F63E-4540-8EE7-6E66C55D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128" y="187674"/>
            <a:ext cx="9404723" cy="1044778"/>
          </a:xfrm>
        </p:spPr>
        <p:txBody>
          <a:bodyPr/>
          <a:lstStyle/>
          <a:p>
            <a:r>
              <a:rPr lang="en-US" sz="2800" b="1" dirty="0"/>
              <a:t>Task 5:- Determine the day of the week when most users register on Instagram.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B8905-CAE9-4F74-B356-C627E44E0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96" y="151231"/>
            <a:ext cx="795130" cy="79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36F5DC-88E0-4EBA-A2DC-600A7627EE9C}"/>
              </a:ext>
            </a:extLst>
          </p:cNvPr>
          <p:cNvSpPr txBox="1"/>
          <p:nvPr/>
        </p:nvSpPr>
        <p:spPr>
          <a:xfrm>
            <a:off x="993913" y="1667181"/>
            <a:ext cx="104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Query-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0BFCB-B366-4BF0-9DC8-163073283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41" y="1667181"/>
            <a:ext cx="4696653" cy="1251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E66166-8CF8-4AB9-ADA5-F6F00AE88845}"/>
              </a:ext>
            </a:extLst>
          </p:cNvPr>
          <p:cNvSpPr txBox="1"/>
          <p:nvPr/>
        </p:nvSpPr>
        <p:spPr>
          <a:xfrm>
            <a:off x="1086677" y="3688138"/>
            <a:ext cx="104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Result-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5C896B-4159-4004-B182-34BF3AEA1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66" y="3663938"/>
            <a:ext cx="2881107" cy="1251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B27807-0CD0-4BB0-BB4E-CA19DC2C8801}"/>
              </a:ext>
            </a:extLst>
          </p:cNvPr>
          <p:cNvSpPr txBox="1"/>
          <p:nvPr/>
        </p:nvSpPr>
        <p:spPr>
          <a:xfrm>
            <a:off x="9435547" y="3536670"/>
            <a:ext cx="2610679" cy="25545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Insights:-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query output,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Sunday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the optimal days to run Ad Campaigns.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E23AF3D-4AE5-4ADB-B49E-80CDBA8DB46E}"/>
              </a:ext>
            </a:extLst>
          </p:cNvPr>
          <p:cNvSpPr/>
          <p:nvPr/>
        </p:nvSpPr>
        <p:spPr>
          <a:xfrm>
            <a:off x="10558199" y="3143860"/>
            <a:ext cx="365374" cy="3549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2525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37E3-948B-4B25-B201-163394C9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52" y="0"/>
            <a:ext cx="9404723" cy="1270064"/>
          </a:xfrm>
        </p:spPr>
        <p:txBody>
          <a:bodyPr/>
          <a:lstStyle/>
          <a:p>
            <a:r>
              <a:rPr lang="en-US" sz="2800" b="1" dirty="0"/>
              <a:t>Task 6:- </a:t>
            </a:r>
            <a:r>
              <a:rPr lang="en-US" sz="2400" b="1" dirty="0"/>
              <a:t>Calculate the average number of posts per user on Instagram. Also, provide the total number of photos on Instagram divided by the total number of users.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95FBA-3891-41B1-A096-CF63494F9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96" y="151231"/>
            <a:ext cx="795130" cy="79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A6D186-644F-4586-A319-30C61F0FE154}"/>
              </a:ext>
            </a:extLst>
          </p:cNvPr>
          <p:cNvSpPr txBox="1"/>
          <p:nvPr/>
        </p:nvSpPr>
        <p:spPr>
          <a:xfrm>
            <a:off x="194556" y="1636355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1-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42ED4-514F-402C-B781-89AE04F0D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47" y="1574416"/>
            <a:ext cx="5115339" cy="572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45F43-2197-4695-9568-CADC9A9B5794}"/>
              </a:ext>
            </a:extLst>
          </p:cNvPr>
          <p:cNvSpPr txBox="1"/>
          <p:nvPr/>
        </p:nvSpPr>
        <p:spPr>
          <a:xfrm>
            <a:off x="7059181" y="1389750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1-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664BA2-7A7E-4975-A080-AA150CF27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92" y="1741527"/>
            <a:ext cx="2218911" cy="2321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257ED4-45B6-40FF-B3EA-A627E65BD874}"/>
              </a:ext>
            </a:extLst>
          </p:cNvPr>
          <p:cNvSpPr txBox="1"/>
          <p:nvPr/>
        </p:nvSpPr>
        <p:spPr>
          <a:xfrm>
            <a:off x="194556" y="3564903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2-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E290FD-5960-42F9-B4EC-5D2F6DC1D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39" y="3463881"/>
            <a:ext cx="5115339" cy="10456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EF91EE-2E2E-4C0D-BD8F-78FAB0D599AB}"/>
              </a:ext>
            </a:extLst>
          </p:cNvPr>
          <p:cNvSpPr txBox="1"/>
          <p:nvPr/>
        </p:nvSpPr>
        <p:spPr>
          <a:xfrm>
            <a:off x="3518453" y="4917999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2-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C9CE99-DEC1-4C6B-BDAD-46EE897D28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09" y="4876393"/>
            <a:ext cx="1726924" cy="9501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C50640-ECC5-4335-B906-49EEBC9505CF}"/>
              </a:ext>
            </a:extLst>
          </p:cNvPr>
          <p:cNvSpPr txBox="1"/>
          <p:nvPr/>
        </p:nvSpPr>
        <p:spPr>
          <a:xfrm>
            <a:off x="9435547" y="4767777"/>
            <a:ext cx="2610679" cy="193899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Insights:-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average, each user generates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2–3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posts on Instagram.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048AA6C-22B2-40F6-8467-47195E20BAFD}"/>
              </a:ext>
            </a:extLst>
          </p:cNvPr>
          <p:cNvSpPr/>
          <p:nvPr/>
        </p:nvSpPr>
        <p:spPr>
          <a:xfrm>
            <a:off x="10558199" y="4412837"/>
            <a:ext cx="365374" cy="3549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4292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5383-5BD5-4D8A-9733-F0ECC862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40683"/>
            <a:ext cx="9404723" cy="1084534"/>
          </a:xfrm>
        </p:spPr>
        <p:txBody>
          <a:bodyPr/>
          <a:lstStyle/>
          <a:p>
            <a:r>
              <a:rPr lang="en-US" sz="2800" b="1" dirty="0"/>
              <a:t>Task 7:- Identify users (potential bots) who have liked every single photo on the site.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68623-A2A6-4B9F-8261-385B3EE73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96" y="151231"/>
            <a:ext cx="795130" cy="79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465955-3DAF-46B0-A858-5FBF60D819D5}"/>
              </a:ext>
            </a:extLst>
          </p:cNvPr>
          <p:cNvSpPr txBox="1"/>
          <p:nvPr/>
        </p:nvSpPr>
        <p:spPr>
          <a:xfrm>
            <a:off x="768626" y="1572660"/>
            <a:ext cx="104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Query-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2FEB72-04C2-4588-84E5-44F1406C3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74" y="1567378"/>
            <a:ext cx="5989982" cy="1727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332D99-13ED-4EF2-9BAD-3955D71AF1DB}"/>
              </a:ext>
            </a:extLst>
          </p:cNvPr>
          <p:cNvSpPr txBox="1"/>
          <p:nvPr/>
        </p:nvSpPr>
        <p:spPr>
          <a:xfrm>
            <a:off x="768626" y="3727381"/>
            <a:ext cx="104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Result-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0E93E4-DBB7-4E92-A06C-F431E9D25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09" y="3727381"/>
            <a:ext cx="3379304" cy="2673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551BD9-61A8-428A-BDF7-649039301DB8}"/>
              </a:ext>
            </a:extLst>
          </p:cNvPr>
          <p:cNvSpPr txBox="1"/>
          <p:nvPr/>
        </p:nvSpPr>
        <p:spPr>
          <a:xfrm>
            <a:off x="9435547" y="3536670"/>
            <a:ext cx="2610679" cy="28623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Insights:-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13 fake accounts that like all Instagram posts, which might be categorized as potential bots.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12987A-31D6-41F6-95F9-86F21731B2AF}"/>
              </a:ext>
            </a:extLst>
          </p:cNvPr>
          <p:cNvSpPr/>
          <p:nvPr/>
        </p:nvSpPr>
        <p:spPr>
          <a:xfrm>
            <a:off x="10558199" y="3143860"/>
            <a:ext cx="365374" cy="3549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4414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71050-1CD8-49AA-A183-8BEE6B6B5FBE}"/>
              </a:ext>
            </a:extLst>
          </p:cNvPr>
          <p:cNvSpPr/>
          <p:nvPr/>
        </p:nvSpPr>
        <p:spPr>
          <a:xfrm>
            <a:off x="2385761" y="2462480"/>
            <a:ext cx="7420478" cy="15696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b="1" cap="none" spc="0" dirty="0">
                <a:ln/>
                <a:solidFill>
                  <a:schemeClr val="accent4"/>
                </a:solidFill>
                <a:effectLst/>
              </a:rPr>
              <a:t>THANK YOU</a:t>
            </a:r>
            <a:endParaRPr lang="en-IN" sz="9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8E6F3-49DA-4847-9DC9-C37413E6A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96" y="151231"/>
            <a:ext cx="795130" cy="7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6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239F-3181-4FFB-B8BA-CAB9E0B0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37" y="837031"/>
            <a:ext cx="5449889" cy="792986"/>
          </a:xfrm>
          <a:ln w="6350"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/>
              <a:t>Project Description:-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10D8-F759-478F-B304-2D0A86E9B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859" y="1934817"/>
            <a:ext cx="8946541" cy="398013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  <a:cs typeface="Times New Roman" panose="02020603050405020304" pitchFamily="18" charset="0"/>
              </a:rPr>
              <a:t>The project involves extracting and analyzing data from an Instagram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  <a:cs typeface="Times New Roman" panose="02020603050405020304" pitchFamily="18" charset="0"/>
              </a:rPr>
              <a:t>Its aim is to understand Instagram user behavior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  <a:cs typeface="Times New Roman" panose="02020603050405020304" pitchFamily="18" charset="0"/>
              </a:rPr>
              <a:t>It seeks insights into user interests, demographics, and engagement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  <a:cs typeface="Times New Roman" panose="02020603050405020304" pitchFamily="18" charset="0"/>
              </a:rPr>
              <a:t>The objective is to enhance content strategies, boost engagement, and optimize marketing efforts.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  <a:cs typeface="Times New Roman" panose="02020603050405020304" pitchFamily="18" charset="0"/>
              </a:rPr>
              <a:t>The findings could influence future developments on one of the world's leading social media platforms.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C54F87-6A24-4124-8169-0423ABCC0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96" y="151231"/>
            <a:ext cx="795130" cy="7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3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F8E0-BCF2-442E-82E6-E6E1F2D5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826" y="79081"/>
            <a:ext cx="4483461" cy="792986"/>
          </a:xfrm>
          <a:ln w="6350"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-| Approach |-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3E0DA-9C36-4F98-B99A-D75B82BE0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96" y="151231"/>
            <a:ext cx="795130" cy="792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85235-423F-4261-A136-A53ACA72CFA9}"/>
              </a:ext>
            </a:extLst>
          </p:cNvPr>
          <p:cNvSpPr txBox="1"/>
          <p:nvPr/>
        </p:nvSpPr>
        <p:spPr>
          <a:xfrm>
            <a:off x="1431230" y="1150037"/>
            <a:ext cx="8880383" cy="64633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Data Exploration</a:t>
            </a:r>
            <a:r>
              <a:rPr lang="en-US" dirty="0"/>
              <a:t>: Exploratory Data Analysis (EDA) is used to better understand user demographics, post frequency and interaction trends.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5C313-2012-4627-BBF2-CFDB517D0106}"/>
              </a:ext>
            </a:extLst>
          </p:cNvPr>
          <p:cNvSpPr txBox="1"/>
          <p:nvPr/>
        </p:nvSpPr>
        <p:spPr>
          <a:xfrm>
            <a:off x="1431230" y="2153527"/>
            <a:ext cx="8880383" cy="64633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</a:rPr>
              <a:t>SQL Queries and Analysis</a:t>
            </a:r>
            <a:r>
              <a:rPr lang="en-US" dirty="0"/>
              <a:t>: </a:t>
            </a:r>
            <a:r>
              <a:rPr lang="en-US" b="0" i="0" dirty="0">
                <a:solidFill>
                  <a:srgbClr val="0D0D0D"/>
                </a:solidFill>
                <a:effectLst/>
              </a:rPr>
              <a:t>Utilizing SQL queries, I extracted relevant subsets of data from the database to address specific analytical questions.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A1845E8C-601A-4C9E-960B-B3109ECBA32D}"/>
              </a:ext>
            </a:extLst>
          </p:cNvPr>
          <p:cNvSpPr/>
          <p:nvPr/>
        </p:nvSpPr>
        <p:spPr>
          <a:xfrm>
            <a:off x="645129" y="1245154"/>
            <a:ext cx="521061" cy="456095"/>
          </a:xfrm>
          <a:prstGeom prst="notch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847B0024-3F63-4E8D-910B-51F6CFD55018}"/>
              </a:ext>
            </a:extLst>
          </p:cNvPr>
          <p:cNvSpPr/>
          <p:nvPr/>
        </p:nvSpPr>
        <p:spPr>
          <a:xfrm>
            <a:off x="645128" y="2249129"/>
            <a:ext cx="521061" cy="456095"/>
          </a:xfrm>
          <a:prstGeom prst="notch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DED5B78-BCDD-48EB-B6E3-65A6C07FFF2F}"/>
              </a:ext>
            </a:extLst>
          </p:cNvPr>
          <p:cNvSpPr/>
          <p:nvPr/>
        </p:nvSpPr>
        <p:spPr>
          <a:xfrm>
            <a:off x="676143" y="3390634"/>
            <a:ext cx="521061" cy="456095"/>
          </a:xfrm>
          <a:prstGeom prst="notch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8401F-08A0-4475-8F62-5C2975739990}"/>
              </a:ext>
            </a:extLst>
          </p:cNvPr>
          <p:cNvSpPr txBox="1"/>
          <p:nvPr/>
        </p:nvSpPr>
        <p:spPr>
          <a:xfrm>
            <a:off x="1431229" y="3157017"/>
            <a:ext cx="8880383" cy="92333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</a:rPr>
              <a:t>Content Analysis</a:t>
            </a:r>
            <a:r>
              <a:rPr lang="en-US" dirty="0"/>
              <a:t>: </a:t>
            </a:r>
            <a:r>
              <a:rPr lang="en-US" b="0" i="0" dirty="0">
                <a:solidFill>
                  <a:srgbClr val="0D0D0D"/>
                </a:solidFill>
                <a:effectLst/>
              </a:rPr>
              <a:t>Analyzed the content of popular posts, including active users, inactive users, best days for engagement, loyal users, and prominent hashtags/captions.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A1B55-B8CE-4D37-BCEA-B8C566D78161}"/>
              </a:ext>
            </a:extLst>
          </p:cNvPr>
          <p:cNvSpPr txBox="1"/>
          <p:nvPr/>
        </p:nvSpPr>
        <p:spPr>
          <a:xfrm>
            <a:off x="1431228" y="4437506"/>
            <a:ext cx="8880383" cy="92333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</a:rPr>
              <a:t>Insights Generation</a:t>
            </a:r>
            <a:r>
              <a:rPr lang="en-US" dirty="0"/>
              <a:t>: </a:t>
            </a:r>
            <a:r>
              <a:rPr lang="en-US" b="0" i="0" dirty="0">
                <a:solidFill>
                  <a:srgbClr val="0D0D0D"/>
                </a:solidFill>
                <a:effectLst/>
              </a:rPr>
              <a:t>Through iterative analysis and interpretation of query results, I derived actionable insights regarding user behavior, content performance, and audience engagement.</a:t>
            </a:r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4145252B-1704-47A8-A905-B466C2F2E605}"/>
              </a:ext>
            </a:extLst>
          </p:cNvPr>
          <p:cNvSpPr/>
          <p:nvPr/>
        </p:nvSpPr>
        <p:spPr>
          <a:xfrm>
            <a:off x="685164" y="4671123"/>
            <a:ext cx="521061" cy="456095"/>
          </a:xfrm>
          <a:prstGeom prst="notch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FFCC23-0F3B-4FBD-8C1A-E5F7F9ABED61}"/>
              </a:ext>
            </a:extLst>
          </p:cNvPr>
          <p:cNvSpPr txBox="1"/>
          <p:nvPr/>
        </p:nvSpPr>
        <p:spPr>
          <a:xfrm>
            <a:off x="1431228" y="5707963"/>
            <a:ext cx="8880383" cy="92333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</a:rPr>
              <a:t>Validation and Iteration</a:t>
            </a:r>
            <a:r>
              <a:rPr lang="en-US" dirty="0"/>
              <a:t>: </a:t>
            </a:r>
            <a:r>
              <a:rPr lang="en-US" b="0" i="0" dirty="0">
                <a:solidFill>
                  <a:srgbClr val="0D0D0D"/>
                </a:solidFill>
                <a:effectLst/>
              </a:rPr>
              <a:t>Iterative improvements were made to the analysis methodology based on feedback and emerging trends in the Instagram ecosystem.</a:t>
            </a:r>
            <a:r>
              <a:rPr lang="en-US" dirty="0"/>
              <a:t> </a:t>
            </a:r>
            <a:endParaRPr lang="en-US" b="0" i="0" dirty="0">
              <a:solidFill>
                <a:srgbClr val="0D0D0D"/>
              </a:solidFill>
              <a:effectLst/>
            </a:endParaRPr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19B763D9-4E5C-4CDF-9CA6-44003B4E4A52}"/>
              </a:ext>
            </a:extLst>
          </p:cNvPr>
          <p:cNvSpPr/>
          <p:nvPr/>
        </p:nvSpPr>
        <p:spPr>
          <a:xfrm>
            <a:off x="698134" y="5951612"/>
            <a:ext cx="521061" cy="456095"/>
          </a:xfrm>
          <a:prstGeom prst="notch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9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9CEF-AEBC-4529-86E7-5B83F0FE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294" y="293692"/>
            <a:ext cx="6120575" cy="792986"/>
          </a:xfrm>
          <a:ln w="6350"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b="1" dirty="0"/>
              <a:t>-| Tech-Stack Used |-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30B5-183F-4C29-85B4-1AE2A76F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2587"/>
            <a:ext cx="8946541" cy="4484886"/>
          </a:xfrm>
        </p:spPr>
        <p:txBody>
          <a:bodyPr>
            <a:normAutofit lnSpcReduction="10000"/>
          </a:bodyPr>
          <a:lstStyle/>
          <a:p>
            <a:r>
              <a:rPr lang="en-US" sz="2200" b="0" i="0" dirty="0">
                <a:effectLst/>
                <a:latin typeface="+mn-lt"/>
              </a:rPr>
              <a:t>For this project, I utilized the following software and versions:</a:t>
            </a:r>
          </a:p>
          <a:p>
            <a:pPr marL="0" indent="0">
              <a:buNone/>
            </a:pPr>
            <a:endParaRPr lang="en-US" b="0" i="0" dirty="0">
              <a:effectLst/>
              <a:latin typeface="+mn-lt"/>
            </a:endParaRPr>
          </a:p>
          <a:p>
            <a:pPr algn="ctr"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</a:rPr>
              <a:t>MySQL Workbench 8.0 CE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+mn-lt"/>
              </a:rPr>
              <a:t>MySQL Workbench was chosen as the primary tool for database development and management due to its user-friendly interface, robust query editor, and comprehensive features for database design and administration.</a:t>
            </a: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+mn-lt"/>
              </a:rPr>
              <a:t>Version 8.0 CE was selected to leverage the latest enhancements, bug fixes, and performance optimizations available in the MySQL ecosystem.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963E3-8C67-4425-BE01-A0FDE9227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96" y="151231"/>
            <a:ext cx="795130" cy="7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18D9-BAF5-49CD-A5C6-0B682113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678" y="151231"/>
            <a:ext cx="5450870" cy="792986"/>
          </a:xfrm>
          <a:ln w="6350"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b="1" dirty="0"/>
              <a:t>-: Project Agenda :-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83FF-D34B-4A45-A98E-33290490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76130"/>
            <a:ext cx="10605966" cy="568187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Marketing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Loyal User Reward: The marketing team wants to reward the most loyal users, i.e., those who have been using the platform for the longest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Inactive User Engagement: The team wants to encourage inactive users to start posting by sending them promotional emails.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Contest Winner Declaration: The team has organized a contest where the user with the most likes on a single photo wins.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Hashtag Research: A partner brand wants to know the most popular hashtags to use in their posts to reach the most people.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 Campaign Launch: The team wants to know the best day of the week to launch ads.</a:t>
            </a:r>
          </a:p>
          <a:p>
            <a:r>
              <a:rPr lang="en-IN" b="1" dirty="0"/>
              <a:t>Investor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Engagement: Investors want to know if users are still active and posting on Instagram or if they are making fewer posts.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Bots &amp; Fake Accounts: Investors want to know if the platform is crowded with fake and dummy accounts.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48927-AEEE-49D8-A6A7-CBCC58AF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96" y="151231"/>
            <a:ext cx="795130" cy="7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6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01B2-7911-43DE-B05B-E558F959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20" y="205671"/>
            <a:ext cx="9404723" cy="491499"/>
          </a:xfrm>
        </p:spPr>
        <p:txBody>
          <a:bodyPr/>
          <a:lstStyle/>
          <a:p>
            <a:r>
              <a:rPr lang="en-US" sz="2800" b="1" dirty="0"/>
              <a:t>Task 1:- Identify the five oldest users on Instagram.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24ED8-80F5-4F54-8072-A37FCFAC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96" y="151231"/>
            <a:ext cx="795130" cy="79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BFFED-189E-44B4-A2A9-9893A4370D4C}"/>
              </a:ext>
            </a:extLst>
          </p:cNvPr>
          <p:cNvSpPr txBox="1"/>
          <p:nvPr/>
        </p:nvSpPr>
        <p:spPr>
          <a:xfrm>
            <a:off x="649356" y="1477181"/>
            <a:ext cx="104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Query-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B09E2D-6115-40CB-96A4-C48DB128D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55" y="1485108"/>
            <a:ext cx="5845245" cy="1043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AB3B40-0B0C-42A5-A6C8-DEFE1BF4B39D}"/>
              </a:ext>
            </a:extLst>
          </p:cNvPr>
          <p:cNvSpPr txBox="1"/>
          <p:nvPr/>
        </p:nvSpPr>
        <p:spPr>
          <a:xfrm>
            <a:off x="649356" y="3105223"/>
            <a:ext cx="104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Result-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A26E2B-ED63-48FC-B2FB-5FF26D3DB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55" y="3105223"/>
            <a:ext cx="5845244" cy="2808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D031CC-23EF-4011-8BFB-C59000AB56AC}"/>
              </a:ext>
            </a:extLst>
          </p:cNvPr>
          <p:cNvSpPr txBox="1"/>
          <p:nvPr/>
        </p:nvSpPr>
        <p:spPr>
          <a:xfrm>
            <a:off x="9435547" y="2921117"/>
            <a:ext cx="2610679" cy="37856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Insights:-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clearly show that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Darby Herzog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Emilio Bernier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Elenor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Nicole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Jordyn Jacobson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the oldest Instagram users, and so are eligible for the rewards.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280DF24-A19D-469A-9075-398D27A3D072}"/>
              </a:ext>
            </a:extLst>
          </p:cNvPr>
          <p:cNvSpPr/>
          <p:nvPr/>
        </p:nvSpPr>
        <p:spPr>
          <a:xfrm>
            <a:off x="10558199" y="2528717"/>
            <a:ext cx="365374" cy="3549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5112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91F8-DB08-45E9-AF52-0BDDB3EA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1" y="129416"/>
            <a:ext cx="9404723" cy="991769"/>
          </a:xfrm>
        </p:spPr>
        <p:txBody>
          <a:bodyPr/>
          <a:lstStyle/>
          <a:p>
            <a:r>
              <a:rPr lang="en-US" sz="2800" b="1" dirty="0"/>
              <a:t>Task 2:- Identify users who have never posted a single photo on Instagram.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CE709-9D74-44F7-851B-FAD284F82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96" y="151231"/>
            <a:ext cx="795130" cy="79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DAE85-89D1-47F7-83CA-5853D80837D2}"/>
              </a:ext>
            </a:extLst>
          </p:cNvPr>
          <p:cNvSpPr txBox="1"/>
          <p:nvPr/>
        </p:nvSpPr>
        <p:spPr>
          <a:xfrm>
            <a:off x="861392" y="1483379"/>
            <a:ext cx="104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Query-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A040F-CD4D-4428-BCB3-51B2E3FA2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2" y="1308939"/>
            <a:ext cx="5857461" cy="1087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18EC5C-E6CF-47CD-821C-86091B6CCAE2}"/>
              </a:ext>
            </a:extLst>
          </p:cNvPr>
          <p:cNvSpPr txBox="1"/>
          <p:nvPr/>
        </p:nvSpPr>
        <p:spPr>
          <a:xfrm>
            <a:off x="861391" y="3429000"/>
            <a:ext cx="104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Result-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CC2111-1782-4596-A273-4EB6F2630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02" y="2743121"/>
            <a:ext cx="3034748" cy="3436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C860F5-919A-4A2E-AF7F-467C733B3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577" y="3613666"/>
            <a:ext cx="2662466" cy="1511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292747-A2CF-434B-8375-1621D2B131AE}"/>
              </a:ext>
            </a:extLst>
          </p:cNvPr>
          <p:cNvSpPr txBox="1"/>
          <p:nvPr/>
        </p:nvSpPr>
        <p:spPr>
          <a:xfrm>
            <a:off x="9435547" y="2613341"/>
            <a:ext cx="2610679" cy="4093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Insights:-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clearly demonstrate that these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 users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never posted a single photo on Instagram. Hence, they might be classified as inactive or less active users.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BEBF20-696D-40CB-99ED-1521238C9D63}"/>
              </a:ext>
            </a:extLst>
          </p:cNvPr>
          <p:cNvSpPr/>
          <p:nvPr/>
        </p:nvSpPr>
        <p:spPr>
          <a:xfrm>
            <a:off x="10558199" y="2219012"/>
            <a:ext cx="365374" cy="3549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4184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24AB-4734-4F26-B9CE-FE5B21F1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67188"/>
            <a:ext cx="9404723" cy="965265"/>
          </a:xfrm>
        </p:spPr>
        <p:txBody>
          <a:bodyPr/>
          <a:lstStyle/>
          <a:p>
            <a:r>
              <a:rPr lang="en-US" sz="2800" b="1" dirty="0"/>
              <a:t>Task 3:- Determine the winner of the contest and provide details.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0C268-2178-48EE-960A-87259C92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96" y="151231"/>
            <a:ext cx="795130" cy="79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2BECD2-5743-49C5-9250-973685273522}"/>
              </a:ext>
            </a:extLst>
          </p:cNvPr>
          <p:cNvSpPr txBox="1"/>
          <p:nvPr/>
        </p:nvSpPr>
        <p:spPr>
          <a:xfrm>
            <a:off x="645130" y="1483379"/>
            <a:ext cx="104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Query-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76B6B-A78E-44D9-8C9A-FC33EC58A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51" y="1483379"/>
            <a:ext cx="7010400" cy="2266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FB2CE3-B265-44E8-A539-BB2F9C57EAD6}"/>
              </a:ext>
            </a:extLst>
          </p:cNvPr>
          <p:cNvSpPr txBox="1"/>
          <p:nvPr/>
        </p:nvSpPr>
        <p:spPr>
          <a:xfrm>
            <a:off x="645130" y="4378115"/>
            <a:ext cx="104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Result-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8DD14-DA16-4BA9-922A-B94F32F57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51" y="4378115"/>
            <a:ext cx="7010400" cy="811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18F49C-2D76-43D7-8167-AE68787C3566}"/>
              </a:ext>
            </a:extLst>
          </p:cNvPr>
          <p:cNvSpPr txBox="1"/>
          <p:nvPr/>
        </p:nvSpPr>
        <p:spPr>
          <a:xfrm>
            <a:off x="9435547" y="3536670"/>
            <a:ext cx="2610679" cy="31700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Insights:-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output of this query it is clearly evident that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Zack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Kemmer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winner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contest since he has 48 likes on his Instagram post.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CAD6F14-60A7-4880-BCBF-849BBB582411}"/>
              </a:ext>
            </a:extLst>
          </p:cNvPr>
          <p:cNvSpPr/>
          <p:nvPr/>
        </p:nvSpPr>
        <p:spPr>
          <a:xfrm>
            <a:off x="10558199" y="3143860"/>
            <a:ext cx="365374" cy="3549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918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0E77-2C85-4105-95B9-026F9869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9" y="280440"/>
            <a:ext cx="9404723" cy="1044778"/>
          </a:xfrm>
        </p:spPr>
        <p:txBody>
          <a:bodyPr/>
          <a:lstStyle/>
          <a:p>
            <a:r>
              <a:rPr lang="en-US" sz="2800" b="1" dirty="0"/>
              <a:t>Task 4:- Identify and suggest the top five most commonly used hashtags on the platform.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E5AB2-254C-4C22-9D35-567C80F49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96" y="151231"/>
            <a:ext cx="795130" cy="79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94819-62C0-4BD9-BEFB-639FD4B145D7}"/>
              </a:ext>
            </a:extLst>
          </p:cNvPr>
          <p:cNvSpPr txBox="1"/>
          <p:nvPr/>
        </p:nvSpPr>
        <p:spPr>
          <a:xfrm>
            <a:off x="993913" y="1667181"/>
            <a:ext cx="104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Query-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6ADEB-3BA1-485A-9768-90375D57D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34" y="1667181"/>
            <a:ext cx="6029739" cy="1473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C1212-0BE7-438A-AD0C-5B469D9F8A97}"/>
              </a:ext>
            </a:extLst>
          </p:cNvPr>
          <p:cNvSpPr txBox="1"/>
          <p:nvPr/>
        </p:nvSpPr>
        <p:spPr>
          <a:xfrm>
            <a:off x="993913" y="3873668"/>
            <a:ext cx="104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Result-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DE4E29-5657-48EF-92AF-0C94CDD15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95" y="3717236"/>
            <a:ext cx="4664766" cy="1824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345E9-9D87-4C0D-B538-9770609F3C7B}"/>
              </a:ext>
            </a:extLst>
          </p:cNvPr>
          <p:cNvSpPr txBox="1"/>
          <p:nvPr/>
        </p:nvSpPr>
        <p:spPr>
          <a:xfrm>
            <a:off x="9435547" y="3536670"/>
            <a:ext cx="2610679" cy="31700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Insights:-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table indicates that top 5 most commonly used hashtags are- ‘#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smile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‘#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beach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‘#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‘#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&amp; ‘#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59AF53C-6B98-4CA6-B577-36CF4D77E384}"/>
              </a:ext>
            </a:extLst>
          </p:cNvPr>
          <p:cNvSpPr/>
          <p:nvPr/>
        </p:nvSpPr>
        <p:spPr>
          <a:xfrm>
            <a:off x="10558199" y="3143860"/>
            <a:ext cx="365374" cy="3549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96768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785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Century Gothic</vt:lpstr>
      <vt:lpstr>Courier New</vt:lpstr>
      <vt:lpstr>Söhne</vt:lpstr>
      <vt:lpstr>Times New Roman</vt:lpstr>
      <vt:lpstr>Wingdings</vt:lpstr>
      <vt:lpstr>Wingdings 3</vt:lpstr>
      <vt:lpstr>Ion</vt:lpstr>
      <vt:lpstr>PowerPoint Presentation</vt:lpstr>
      <vt:lpstr>Project Description:-</vt:lpstr>
      <vt:lpstr>-| Approach |-</vt:lpstr>
      <vt:lpstr>-| Tech-Stack Used |-</vt:lpstr>
      <vt:lpstr>-: Project Agenda :-</vt:lpstr>
      <vt:lpstr>Task 1:- Identify the five oldest users on Instagram.</vt:lpstr>
      <vt:lpstr>Task 2:- Identify users who have never posted a single photo on Instagram.</vt:lpstr>
      <vt:lpstr>Task 3:- Determine the winner of the contest and provide details.</vt:lpstr>
      <vt:lpstr>Task 4:- Identify and suggest the top five most commonly used hashtags on the platform.</vt:lpstr>
      <vt:lpstr>Task 5:- Determine the day of the week when most users register on Instagram.</vt:lpstr>
      <vt:lpstr>Task 6:- Calculate the average number of posts per user on Instagram. Also, provide the total number of photos on Instagram divided by the total number of users.</vt:lpstr>
      <vt:lpstr>Task 7:- Identify users (potential bots) who have liked every single photo on the site.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Mainak Mukherjee</dc:creator>
  <cp:lastModifiedBy>Mainak Mukherjee</cp:lastModifiedBy>
  <cp:revision>24</cp:revision>
  <dcterms:created xsi:type="dcterms:W3CDTF">2024-05-03T06:55:15Z</dcterms:created>
  <dcterms:modified xsi:type="dcterms:W3CDTF">2024-08-25T13:47:14Z</dcterms:modified>
</cp:coreProperties>
</file>