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65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97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152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56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64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91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63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1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20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08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77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7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39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0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19D6-7540-4EAF-B528-D6026CD4701B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54C9-9301-422B-A59A-A1032DF67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67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D056A7-7C48-4A6D-ADA1-A168CFF33766}"/>
              </a:ext>
            </a:extLst>
          </p:cNvPr>
          <p:cNvSpPr txBox="1"/>
          <p:nvPr/>
        </p:nvSpPr>
        <p:spPr>
          <a:xfrm>
            <a:off x="2279374" y="437321"/>
            <a:ext cx="76332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Advanced SQL Project</a:t>
            </a:r>
            <a:br>
              <a:rPr lang="en-US" sz="4400" dirty="0"/>
            </a:br>
            <a:endParaRPr lang="en-US" sz="4400" dirty="0"/>
          </a:p>
          <a:p>
            <a:pPr algn="ctr"/>
            <a:endParaRPr lang="en-US" sz="4400" dirty="0"/>
          </a:p>
          <a:p>
            <a:r>
              <a:rPr lang="en-US" sz="4400" b="1" i="0" dirty="0">
                <a:effectLst/>
              </a:rPr>
              <a:t>Operation Analytics and Investigating Metric Spike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473A5-0B49-413C-92C9-C28B27F99CB7}"/>
              </a:ext>
            </a:extLst>
          </p:cNvPr>
          <p:cNvSpPr txBox="1"/>
          <p:nvPr/>
        </p:nvSpPr>
        <p:spPr>
          <a:xfrm>
            <a:off x="8640417" y="5049078"/>
            <a:ext cx="3180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Created BY- Mainak Mukherjee</a:t>
            </a:r>
          </a:p>
          <a:p>
            <a:endParaRPr lang="en-US" sz="1400" dirty="0"/>
          </a:p>
          <a:p>
            <a:r>
              <a:rPr lang="en-US" sz="1400" dirty="0"/>
              <a:t>Email- subha.mainak@gmail.com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3931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614051-B5BB-479C-93A5-36C994EB6F3E}"/>
              </a:ext>
            </a:extLst>
          </p:cNvPr>
          <p:cNvSpPr txBox="1"/>
          <p:nvPr/>
        </p:nvSpPr>
        <p:spPr>
          <a:xfrm>
            <a:off x="576469" y="198782"/>
            <a:ext cx="11039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Case Study 2: Investigating Metric Spike 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algn="ctr"/>
            <a:endParaRPr lang="en-IN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Weekly Retention Analysis: C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alculate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weekly retention of users based on their sign-up cohort.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B20CA-FDC6-48CB-AF91-740AFC5E45EB}"/>
              </a:ext>
            </a:extLst>
          </p:cNvPr>
          <p:cNvSpPr txBox="1"/>
          <p:nvPr/>
        </p:nvSpPr>
        <p:spPr>
          <a:xfrm>
            <a:off x="5604631" y="1428579"/>
            <a:ext cx="74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D518D2-7911-46D6-ABB9-516B1BF21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1" y="2041878"/>
            <a:ext cx="5743267" cy="3824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B7BFFD-55A4-4348-928B-06E1EBABA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34" y="2041879"/>
            <a:ext cx="5029200" cy="3228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B328F1-2268-4600-AAFB-FA2A8DD8E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834" y="5270854"/>
            <a:ext cx="5029200" cy="119062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8F3DABB3-3BC8-4B3D-8731-C888CE4CFD87}"/>
              </a:ext>
            </a:extLst>
          </p:cNvPr>
          <p:cNvSpPr/>
          <p:nvPr/>
        </p:nvSpPr>
        <p:spPr>
          <a:xfrm>
            <a:off x="6168887" y="4253949"/>
            <a:ext cx="357807" cy="49626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865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B4945A-9FE5-4F23-BCF3-31B989E14D38}"/>
              </a:ext>
            </a:extLst>
          </p:cNvPr>
          <p:cNvSpPr txBox="1"/>
          <p:nvPr/>
        </p:nvSpPr>
        <p:spPr>
          <a:xfrm>
            <a:off x="576469" y="198782"/>
            <a:ext cx="11039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Case Study 2: Investigating Metric Spike 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algn="ctr"/>
            <a:endParaRPr lang="en-IN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Weekly Retention Analysis: C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alculate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weekly retention of users based on their sign-up cohort.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03C66-75DF-4D7E-8BD9-395461885FBB}"/>
              </a:ext>
            </a:extLst>
          </p:cNvPr>
          <p:cNvSpPr txBox="1"/>
          <p:nvPr/>
        </p:nvSpPr>
        <p:spPr>
          <a:xfrm>
            <a:off x="5353879" y="1428579"/>
            <a:ext cx="99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15EC5-2A20-4F47-9D35-3A4DF0DAC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" y="2012045"/>
            <a:ext cx="11182350" cy="3838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7C45C-6A77-46DC-947E-9AEDE8B2224F}"/>
              </a:ext>
            </a:extLst>
          </p:cNvPr>
          <p:cNvSpPr txBox="1"/>
          <p:nvPr/>
        </p:nvSpPr>
        <p:spPr>
          <a:xfrm>
            <a:off x="576469" y="6387548"/>
            <a:ext cx="1111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Due to Size and fitting issue the </a:t>
            </a:r>
            <a:r>
              <a:rPr lang="en-US" dirty="0" err="1"/>
              <a:t>sql</a:t>
            </a:r>
            <a:r>
              <a:rPr lang="en-US" dirty="0"/>
              <a:t> result table is exported in .csv format then the screen shot is taken.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99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BD9BD9-1DE4-47AF-80C8-97310E92976B}"/>
              </a:ext>
            </a:extLst>
          </p:cNvPr>
          <p:cNvSpPr txBox="1"/>
          <p:nvPr/>
        </p:nvSpPr>
        <p:spPr>
          <a:xfrm>
            <a:off x="576469" y="198782"/>
            <a:ext cx="11039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Case Study 2: Investigating Metric Spike 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algn="ctr"/>
            <a:endParaRPr lang="en-IN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4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Weekly Engagement Per Device: C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alculate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weekly engagement per device.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2CA11-54E6-4BBD-9B4E-A1E0D6BC0FA5}"/>
              </a:ext>
            </a:extLst>
          </p:cNvPr>
          <p:cNvSpPr txBox="1"/>
          <p:nvPr/>
        </p:nvSpPr>
        <p:spPr>
          <a:xfrm>
            <a:off x="5485362" y="1362318"/>
            <a:ext cx="74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3E04C-D023-403F-82A9-C5273D6E0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9" y="1879522"/>
            <a:ext cx="5963892" cy="4468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9E5A6A-1FCE-4D5B-8479-C8F60D51D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96" y="1879523"/>
            <a:ext cx="5553075" cy="44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F1C540-B49E-46D7-9455-6329CC9240D2}"/>
              </a:ext>
            </a:extLst>
          </p:cNvPr>
          <p:cNvSpPr txBox="1"/>
          <p:nvPr/>
        </p:nvSpPr>
        <p:spPr>
          <a:xfrm>
            <a:off x="576468" y="0"/>
            <a:ext cx="11039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Case Study 2: Investigating Metric Spike 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4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Weekly Engagement Per Device: C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alculate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weekly engagement per device.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B36C5-3AB6-4BE2-A0ED-02FEE5974F51}"/>
              </a:ext>
            </a:extLst>
          </p:cNvPr>
          <p:cNvSpPr txBox="1"/>
          <p:nvPr/>
        </p:nvSpPr>
        <p:spPr>
          <a:xfrm>
            <a:off x="5247862" y="707886"/>
            <a:ext cx="98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DE906-22A1-42D1-AFEA-525D07D0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7" y="1077218"/>
            <a:ext cx="8226290" cy="2924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DF95E7-713E-41B7-A7D4-2D9961308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7" y="4121426"/>
            <a:ext cx="8226290" cy="2597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DE23D8-618E-4F53-8E75-08ED72FAC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652" y="1077218"/>
            <a:ext cx="3476211" cy="564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8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0091C-D045-46C5-912B-DC63D8B228D6}"/>
              </a:ext>
            </a:extLst>
          </p:cNvPr>
          <p:cNvSpPr txBox="1"/>
          <p:nvPr/>
        </p:nvSpPr>
        <p:spPr>
          <a:xfrm>
            <a:off x="821635" y="198782"/>
            <a:ext cx="10548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Case Study 2: Investigating Metric Spike 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algn="ctr"/>
            <a:endParaRPr lang="en-IN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5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Email Engagement Analysis: Calculate the email engagement metrics.</a:t>
            </a:r>
            <a:endParaRPr lang="en-US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7AC05-5EAF-4C20-BFE3-1A2363F622FB}"/>
              </a:ext>
            </a:extLst>
          </p:cNvPr>
          <p:cNvSpPr txBox="1"/>
          <p:nvPr/>
        </p:nvSpPr>
        <p:spPr>
          <a:xfrm>
            <a:off x="2942497" y="1512476"/>
            <a:ext cx="74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F2362-EC50-4C36-83DC-9B5FFA92B187}"/>
              </a:ext>
            </a:extLst>
          </p:cNvPr>
          <p:cNvSpPr txBox="1"/>
          <p:nvPr/>
        </p:nvSpPr>
        <p:spPr>
          <a:xfrm>
            <a:off x="9000034" y="1511612"/>
            <a:ext cx="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1A209-A759-464E-87ED-DAD4827FB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01" y="1880944"/>
            <a:ext cx="6214856" cy="43740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999EAB-C70E-4AFD-AA40-B2C315335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49" y="1880944"/>
            <a:ext cx="5353050" cy="437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5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18D92A-E28C-4D41-8732-79EDEA3823D8}"/>
              </a:ext>
            </a:extLst>
          </p:cNvPr>
          <p:cNvSpPr txBox="1"/>
          <p:nvPr/>
        </p:nvSpPr>
        <p:spPr>
          <a:xfrm>
            <a:off x="3803374" y="291548"/>
            <a:ext cx="4041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| Approach |</a:t>
            </a:r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B6678-DC81-4651-ABD1-CBA71E99FC71}"/>
              </a:ext>
            </a:extLst>
          </p:cNvPr>
          <p:cNvSpPr txBox="1"/>
          <p:nvPr/>
        </p:nvSpPr>
        <p:spPr>
          <a:xfrm>
            <a:off x="1066800" y="1382286"/>
            <a:ext cx="10058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effectLst/>
                <a:latin typeface="lato" panose="020F0502020204030203" pitchFamily="34" charset="0"/>
              </a:rPr>
              <a:t>I thoroughly examined the dataset after importing the database into MySQL Workbench. I made an ER Diagram of the whole dataset by carefully examining each table, its columns, rows, and the connections between them.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i="0" dirty="0">
                <a:effectLst/>
                <a:latin typeface="lato" panose="020F0502020204030203" pitchFamily="34" charset="0"/>
              </a:rPr>
              <a:t>I need the information to comprehend the given database and have business knowledge before I can discover the answers to the questions. I constructed a data model that included the number of rows and columns in each table, the data type, the key, the linkages, and other details after doing data profiling.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i="0" dirty="0">
                <a:effectLst/>
                <a:latin typeface="lato" panose="020F0502020204030203" pitchFamily="34" charset="0"/>
              </a:rPr>
              <a:t>Following all of this, I began looking up the answers to the questions that were given to me.</a:t>
            </a:r>
            <a:endParaRPr lang="en-US" sz="2000" b="1" dirty="0">
              <a:latin typeface="lato" panose="020F0502020204030203" pitchFamily="34" charset="0"/>
            </a:endParaRP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2861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F7141-0E5F-4AA2-AE3D-BE7040F4EEC8}"/>
              </a:ext>
            </a:extLst>
          </p:cNvPr>
          <p:cNvSpPr txBox="1"/>
          <p:nvPr/>
        </p:nvSpPr>
        <p:spPr>
          <a:xfrm>
            <a:off x="4108174" y="622853"/>
            <a:ext cx="322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| Tech-Stack Used |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AB4FB-8962-4729-91AA-929F62736D35}"/>
              </a:ext>
            </a:extLst>
          </p:cNvPr>
          <p:cNvSpPr txBox="1"/>
          <p:nvPr/>
        </p:nvSpPr>
        <p:spPr>
          <a:xfrm>
            <a:off x="2411895" y="2054087"/>
            <a:ext cx="73682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query the database, I </a:t>
            </a:r>
            <a:r>
              <a:rPr lang="en-US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utilised</a:t>
            </a:r>
            <a:r>
              <a:rPr lang="en-US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Oracle's MySQL Workbench version 8.0.31 for project execution. It was a useful tool for project execution because of its graphical user interface, troubleshooting support, and simplicity of access and setup.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AEFA12-36A1-4174-A3E4-A04FEE8282D9}"/>
              </a:ext>
            </a:extLst>
          </p:cNvPr>
          <p:cNvSpPr txBox="1"/>
          <p:nvPr/>
        </p:nvSpPr>
        <p:spPr>
          <a:xfrm>
            <a:off x="325712" y="198782"/>
            <a:ext cx="11781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Case Study 1: Job Data Analysis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</a:t>
            </a:r>
          </a:p>
          <a:p>
            <a:pPr algn="ctr"/>
            <a:endParaRPr lang="en-IN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Jobs Reviewed Over Time: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alculate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number of jobs reviewed per hour for each day in November 2020.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11D9A-D480-4053-B486-CFA838491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45" y="1912247"/>
            <a:ext cx="4110245" cy="2341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D6D11-6D1B-42C0-A2C2-CCFFFDAD5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96" y="1912247"/>
            <a:ext cx="4110245" cy="234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9B6A0B-D948-4F86-AF3D-E6948DF1AAB7}"/>
              </a:ext>
            </a:extLst>
          </p:cNvPr>
          <p:cNvSpPr txBox="1"/>
          <p:nvPr/>
        </p:nvSpPr>
        <p:spPr>
          <a:xfrm>
            <a:off x="2543380" y="1511612"/>
            <a:ext cx="74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CDE79-CF72-4284-AFE2-2F4FC3F8FAFE}"/>
              </a:ext>
            </a:extLst>
          </p:cNvPr>
          <p:cNvSpPr txBox="1"/>
          <p:nvPr/>
        </p:nvSpPr>
        <p:spPr>
          <a:xfrm>
            <a:off x="8209254" y="1511612"/>
            <a:ext cx="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78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D5FC7-E066-4513-B65B-5D61FC66CD96}"/>
              </a:ext>
            </a:extLst>
          </p:cNvPr>
          <p:cNvSpPr txBox="1"/>
          <p:nvPr/>
        </p:nvSpPr>
        <p:spPr>
          <a:xfrm>
            <a:off x="821635" y="198782"/>
            <a:ext cx="10548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Case Study 1: Job Data Analysis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</a:t>
            </a:r>
          </a:p>
          <a:p>
            <a:pPr algn="ctr"/>
            <a:endParaRPr lang="en-IN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2. Throughput Analysis: C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alculate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7-day rolling average of throughput.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0358F-F85E-434E-A2F8-EB219492F272}"/>
              </a:ext>
            </a:extLst>
          </p:cNvPr>
          <p:cNvSpPr txBox="1"/>
          <p:nvPr/>
        </p:nvSpPr>
        <p:spPr>
          <a:xfrm>
            <a:off x="2543380" y="1511612"/>
            <a:ext cx="74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EA596-146D-46C6-95BA-179B72EF6EB1}"/>
              </a:ext>
            </a:extLst>
          </p:cNvPr>
          <p:cNvSpPr txBox="1"/>
          <p:nvPr/>
        </p:nvSpPr>
        <p:spPr>
          <a:xfrm>
            <a:off x="8209254" y="1511612"/>
            <a:ext cx="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D2EB48-9164-4419-A3E7-70369FD80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87" y="1978896"/>
            <a:ext cx="4831144" cy="2593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302C71-A8CA-4748-9F36-4AA516D7F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654" y="1978895"/>
            <a:ext cx="5061711" cy="25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6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D59F9-C545-4535-9936-2F5431C1474E}"/>
              </a:ext>
            </a:extLst>
          </p:cNvPr>
          <p:cNvSpPr txBox="1"/>
          <p:nvPr/>
        </p:nvSpPr>
        <p:spPr>
          <a:xfrm>
            <a:off x="821635" y="198782"/>
            <a:ext cx="10548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Case Study 1: Job Data Analysis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</a:t>
            </a:r>
          </a:p>
          <a:p>
            <a:pPr algn="ctr"/>
            <a:endParaRPr lang="en-IN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Language Share Analysis: C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alculate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percentage share of each language over the last 30 days.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F7814-F2EA-47F2-8F81-4EC54C8EC655}"/>
              </a:ext>
            </a:extLst>
          </p:cNvPr>
          <p:cNvSpPr txBox="1"/>
          <p:nvPr/>
        </p:nvSpPr>
        <p:spPr>
          <a:xfrm>
            <a:off x="2543380" y="1511612"/>
            <a:ext cx="74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E7EB0-9BD9-4261-A512-A844272E9C8E}"/>
              </a:ext>
            </a:extLst>
          </p:cNvPr>
          <p:cNvSpPr txBox="1"/>
          <p:nvPr/>
        </p:nvSpPr>
        <p:spPr>
          <a:xfrm>
            <a:off x="8209254" y="1511612"/>
            <a:ext cx="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36570-B6A0-4BD0-B405-4B5D668BB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6" y="1985134"/>
            <a:ext cx="4784034" cy="2991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A15D9D-4671-487C-899B-F450BFEAA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33" y="1985134"/>
            <a:ext cx="4638258" cy="2991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129B63-893F-45F9-85D9-BA4EFEC77673}"/>
              </a:ext>
            </a:extLst>
          </p:cNvPr>
          <p:cNvSpPr txBox="1"/>
          <p:nvPr/>
        </p:nvSpPr>
        <p:spPr>
          <a:xfrm>
            <a:off x="1563756" y="5618921"/>
            <a:ext cx="906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Insight:- For Persian language the share is 37.5% and for rest of the languages the share is 12.5% each.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09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71052D-6A80-47BA-B676-51A6B05745A4}"/>
              </a:ext>
            </a:extLst>
          </p:cNvPr>
          <p:cNvSpPr txBox="1"/>
          <p:nvPr/>
        </p:nvSpPr>
        <p:spPr>
          <a:xfrm>
            <a:off x="821635" y="198782"/>
            <a:ext cx="10548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Case Study 1: Job Data Analysis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</a:t>
            </a:r>
          </a:p>
          <a:p>
            <a:pPr algn="ctr"/>
            <a:endParaRPr lang="en-IN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4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Duplicate Rows Detection: D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isplay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duplicate rows from the 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job_data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6F290-2516-411F-8377-E4D677871B24}"/>
              </a:ext>
            </a:extLst>
          </p:cNvPr>
          <p:cNvSpPr txBox="1"/>
          <p:nvPr/>
        </p:nvSpPr>
        <p:spPr>
          <a:xfrm>
            <a:off x="2543380" y="1511612"/>
            <a:ext cx="74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DA233-9514-4586-A7E4-D58172D51004}"/>
              </a:ext>
            </a:extLst>
          </p:cNvPr>
          <p:cNvSpPr txBox="1"/>
          <p:nvPr/>
        </p:nvSpPr>
        <p:spPr>
          <a:xfrm>
            <a:off x="8209254" y="1511612"/>
            <a:ext cx="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1909C-353A-4C8B-BE7E-D7A027E3F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5" y="1975609"/>
            <a:ext cx="5724525" cy="1257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02298-0E4F-43A5-BE4C-1A3F64B5E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32" y="1975609"/>
            <a:ext cx="5238750" cy="26626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72A29F-BA0C-4318-8FD1-9BB61DCD5548}"/>
              </a:ext>
            </a:extLst>
          </p:cNvPr>
          <p:cNvSpPr txBox="1"/>
          <p:nvPr/>
        </p:nvSpPr>
        <p:spPr>
          <a:xfrm>
            <a:off x="636104" y="5141843"/>
            <a:ext cx="1083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Insights:- Job-id 23(1</a:t>
            </a:r>
            <a:r>
              <a:rPr lang="en-US" baseline="30000" dirty="0"/>
              <a:t>st</a:t>
            </a:r>
            <a:r>
              <a:rPr lang="en-US" dirty="0"/>
              <a:t>) has 1 duplicate row, Job-id 25 has 2 duplicate rows, Job-id 11 has 3 duplicate rows, Job-id 21 has 1 duplicate row, Job-id 23(2</a:t>
            </a:r>
            <a:r>
              <a:rPr lang="en-US" baseline="30000" dirty="0"/>
              <a:t>nd</a:t>
            </a:r>
            <a:r>
              <a:rPr lang="en-US" dirty="0"/>
              <a:t>) has 2 duplicate rows, Job-id 22 has 1 duplicate row, Job-id 24 has 2 duplicate rows, Job-id 20 has 3 duplicate row.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43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DD9D93-41E2-40C3-BAE1-DD79513617E3}"/>
              </a:ext>
            </a:extLst>
          </p:cNvPr>
          <p:cNvSpPr txBox="1"/>
          <p:nvPr/>
        </p:nvSpPr>
        <p:spPr>
          <a:xfrm>
            <a:off x="821635" y="198782"/>
            <a:ext cx="10548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Case Study 2: Investigating Metric Spike 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algn="ctr"/>
            <a:endParaRPr lang="en-IN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1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Weekly User Engagement: C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alculate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weekly user engagement.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777D7-FCE2-42C9-96C0-30145966F2E2}"/>
              </a:ext>
            </a:extLst>
          </p:cNvPr>
          <p:cNvSpPr txBox="1"/>
          <p:nvPr/>
        </p:nvSpPr>
        <p:spPr>
          <a:xfrm>
            <a:off x="2302667" y="1511612"/>
            <a:ext cx="74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BF158-4BFB-437B-92DB-7E4FFAC1917C}"/>
              </a:ext>
            </a:extLst>
          </p:cNvPr>
          <p:cNvSpPr txBox="1"/>
          <p:nvPr/>
        </p:nvSpPr>
        <p:spPr>
          <a:xfrm>
            <a:off x="8209254" y="1511612"/>
            <a:ext cx="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2512C3-BDDC-4423-AF3A-E29575C47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2048495"/>
            <a:ext cx="3705225" cy="2258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2105D5-300D-451D-9368-F92A46C61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65" y="2048497"/>
            <a:ext cx="2294904" cy="26957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691114-234C-47C8-8AC4-D39A02985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07" y="2048496"/>
            <a:ext cx="2294904" cy="269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9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1EF9AE-464E-4BFA-A815-F6E8157452C0}"/>
              </a:ext>
            </a:extLst>
          </p:cNvPr>
          <p:cNvSpPr txBox="1"/>
          <p:nvPr/>
        </p:nvSpPr>
        <p:spPr>
          <a:xfrm>
            <a:off x="821635" y="198782"/>
            <a:ext cx="10548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 Case Study 2: Investigating Metric Spike 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algn="ctr"/>
            <a:endParaRPr lang="en-IN" sz="20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2</a:t>
            </a:r>
            <a:r>
              <a:rPr lang="en-IN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User Growth Analysis: C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alculate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user growth for the product.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9B6DF-B524-4654-998B-9209769CA84F}"/>
              </a:ext>
            </a:extLst>
          </p:cNvPr>
          <p:cNvSpPr txBox="1"/>
          <p:nvPr/>
        </p:nvSpPr>
        <p:spPr>
          <a:xfrm>
            <a:off x="2942497" y="1512476"/>
            <a:ext cx="74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0EEDA-B4B0-4C65-BA03-D8CDE6C465DD}"/>
              </a:ext>
            </a:extLst>
          </p:cNvPr>
          <p:cNvSpPr txBox="1"/>
          <p:nvPr/>
        </p:nvSpPr>
        <p:spPr>
          <a:xfrm>
            <a:off x="9503617" y="1511612"/>
            <a:ext cx="93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686CF-C0C8-4BA3-A1C3-D45D9E3D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6" y="2040213"/>
            <a:ext cx="6994041" cy="2936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27D718-0E4E-43D3-B5A9-DE3CB6820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616" y="2040213"/>
            <a:ext cx="2588731" cy="29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33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104</TotalTime>
  <Words>605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lato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Mainak Mukherjee</dc:creator>
  <cp:lastModifiedBy>Mainak Mukherjee</cp:lastModifiedBy>
  <cp:revision>13</cp:revision>
  <dcterms:created xsi:type="dcterms:W3CDTF">2024-05-29T14:40:36Z</dcterms:created>
  <dcterms:modified xsi:type="dcterms:W3CDTF">2024-05-29T16:24:57Z</dcterms:modified>
</cp:coreProperties>
</file>