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0"/>
  </p:notesMasterIdLst>
  <p:handoutMasterIdLst>
    <p:handoutMasterId r:id="rId71"/>
  </p:handoutMasterIdLst>
  <p:sldIdLst>
    <p:sldId id="256" r:id="rId2"/>
    <p:sldId id="294" r:id="rId3"/>
    <p:sldId id="295" r:id="rId4"/>
    <p:sldId id="303" r:id="rId5"/>
    <p:sldId id="296" r:id="rId6"/>
    <p:sldId id="297" r:id="rId7"/>
    <p:sldId id="293" r:id="rId8"/>
    <p:sldId id="299" r:id="rId9"/>
    <p:sldId id="309" r:id="rId10"/>
    <p:sldId id="262" r:id="rId11"/>
    <p:sldId id="314" r:id="rId12"/>
    <p:sldId id="313" r:id="rId13"/>
    <p:sldId id="315" r:id="rId14"/>
    <p:sldId id="265" r:id="rId15"/>
    <p:sldId id="266" r:id="rId16"/>
    <p:sldId id="267" r:id="rId17"/>
    <p:sldId id="272" r:id="rId18"/>
    <p:sldId id="268" r:id="rId19"/>
    <p:sldId id="273" r:id="rId20"/>
    <p:sldId id="269" r:id="rId21"/>
    <p:sldId id="270" r:id="rId22"/>
    <p:sldId id="274" r:id="rId23"/>
    <p:sldId id="310" r:id="rId24"/>
    <p:sldId id="300" r:id="rId25"/>
    <p:sldId id="306" r:id="rId26"/>
    <p:sldId id="308" r:id="rId27"/>
    <p:sldId id="260" r:id="rId28"/>
    <p:sldId id="278" r:id="rId29"/>
    <p:sldId id="279" r:id="rId30"/>
    <p:sldId id="280" r:id="rId31"/>
    <p:sldId id="281" r:id="rId32"/>
    <p:sldId id="282" r:id="rId33"/>
    <p:sldId id="287" r:id="rId34"/>
    <p:sldId id="288" r:id="rId35"/>
    <p:sldId id="289" r:id="rId36"/>
    <p:sldId id="286" r:id="rId37"/>
    <p:sldId id="290" r:id="rId38"/>
    <p:sldId id="261" r:id="rId39"/>
    <p:sldId id="275" r:id="rId40"/>
    <p:sldId id="283" r:id="rId41"/>
    <p:sldId id="284" r:id="rId42"/>
    <p:sldId id="285" r:id="rId43"/>
    <p:sldId id="305" r:id="rId44"/>
    <p:sldId id="291" r:id="rId45"/>
    <p:sldId id="292" r:id="rId46"/>
    <p:sldId id="304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11" r:id="rId67"/>
    <p:sldId id="312" r:id="rId68"/>
    <p:sldId id="302" r:id="rId69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9" autoAdjust="0"/>
  </p:normalViewPr>
  <p:slideViewPr>
    <p:cSldViewPr>
      <p:cViewPr>
        <p:scale>
          <a:sx n="96" d="100"/>
          <a:sy n="96" d="100"/>
        </p:scale>
        <p:origin x="-121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E66C0-273F-4AB4-B703-F8F1BD6A89F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23113C-07E7-4109-8041-6F035FB319D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GENERATION</a:t>
          </a:r>
          <a:endParaRPr lang="en-IN" sz="2400" dirty="0">
            <a:solidFill>
              <a:schemeClr val="tx1"/>
            </a:solidFill>
          </a:endParaRPr>
        </a:p>
      </dgm:t>
    </dgm:pt>
    <dgm:pt modelId="{CAC54AE5-0CA8-4BFF-A195-5A42550DE218}" type="parTrans" cxnId="{F1745FD7-1386-48D0-915F-B1B47C297515}">
      <dgm:prSet/>
      <dgm:spPr/>
      <dgm:t>
        <a:bodyPr/>
        <a:lstStyle/>
        <a:p>
          <a:endParaRPr lang="en-IN"/>
        </a:p>
      </dgm:t>
    </dgm:pt>
    <dgm:pt modelId="{C94DDDDA-48A3-4150-87EA-4D2443F71F1E}" type="sibTrans" cxnId="{F1745FD7-1386-48D0-915F-B1B47C297515}">
      <dgm:prSet/>
      <dgm:spPr/>
      <dgm:t>
        <a:bodyPr/>
        <a:lstStyle/>
        <a:p>
          <a:endParaRPr lang="en-IN"/>
        </a:p>
      </dgm:t>
    </dgm:pt>
    <dgm:pt modelId="{96D7019B-80EE-4551-90F8-81AC2F3D06C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j-lt"/>
            </a:rPr>
            <a:t>CAPTIVE </a:t>
          </a:r>
          <a:r>
            <a:rPr lang="en-US" sz="1800" smtClean="0">
              <a:solidFill>
                <a:schemeClr val="tx1"/>
              </a:solidFill>
              <a:latin typeface="+mj-lt"/>
            </a:rPr>
            <a:t>POWER PLANT</a:t>
          </a:r>
          <a:endParaRPr lang="en-US" sz="1800" dirty="0" smtClean="0">
            <a:solidFill>
              <a:schemeClr val="tx1"/>
            </a:solidFill>
            <a:latin typeface="+mj-lt"/>
          </a:endParaRPr>
        </a:p>
        <a:p>
          <a:r>
            <a:rPr lang="en-US" sz="1800" dirty="0" smtClean="0">
              <a:solidFill>
                <a:schemeClr val="tx1"/>
              </a:solidFill>
              <a:latin typeface="+mj-lt"/>
            </a:rPr>
            <a:t>THERMAL POWER PLANT(COAL FIRED) HAVING 2 UNIT OF 60 MW EACH &amp; GENERATING 120 MW</a:t>
          </a:r>
          <a:endParaRPr lang="en-IN" sz="1800" dirty="0">
            <a:solidFill>
              <a:schemeClr val="tx1"/>
            </a:solidFill>
            <a:latin typeface="+mj-lt"/>
          </a:endParaRPr>
        </a:p>
      </dgm:t>
    </dgm:pt>
    <dgm:pt modelId="{127228D9-E7BC-41F3-BB3A-CE5F8853E3D5}" type="parTrans" cxnId="{733B7779-18DB-4320-8C7F-AD9D1319EFCD}">
      <dgm:prSet/>
      <dgm:spPr/>
      <dgm:t>
        <a:bodyPr/>
        <a:lstStyle/>
        <a:p>
          <a:endParaRPr lang="en-IN"/>
        </a:p>
      </dgm:t>
    </dgm:pt>
    <dgm:pt modelId="{9105BB13-E6D0-474E-977D-D5EAEEFFF23B}" type="sibTrans" cxnId="{733B7779-18DB-4320-8C7F-AD9D1319EFCD}">
      <dgm:prSet/>
      <dgm:spPr/>
      <dgm:t>
        <a:bodyPr/>
        <a:lstStyle/>
        <a:p>
          <a:endParaRPr lang="en-IN"/>
        </a:p>
      </dgm:t>
    </dgm:pt>
    <dgm:pt modelId="{18414454-9404-46C6-AF30-60AF5A6295D4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100" dirty="0" smtClean="0">
            <a:latin typeface="+mj-lt"/>
          </a:endParaRPr>
        </a:p>
        <a:p>
          <a:r>
            <a:rPr lang="en-US" sz="1800" dirty="0" smtClean="0">
              <a:solidFill>
                <a:schemeClr val="tx1"/>
              </a:solidFill>
              <a:latin typeface="+mj-lt"/>
            </a:rPr>
            <a:t>OLD POWER PLANT:</a:t>
          </a:r>
        </a:p>
        <a:p>
          <a:r>
            <a:rPr lang="en-US" sz="1800" dirty="0" smtClean="0">
              <a:solidFill>
                <a:schemeClr val="tx1"/>
              </a:solidFill>
              <a:latin typeface="+mj-lt"/>
            </a:rPr>
            <a:t>THERMAL POWER PLANT (COAL FIRED) HAVING 4 UNIT OF 5MW EACH</a:t>
          </a:r>
        </a:p>
        <a:p>
          <a:r>
            <a:rPr lang="en-US" sz="1800" dirty="0" smtClean="0">
              <a:solidFill>
                <a:schemeClr val="tx1"/>
              </a:solidFill>
              <a:latin typeface="+mj-lt"/>
            </a:rPr>
            <a:t>GENERATING ONLY 6-7 MW</a:t>
          </a:r>
          <a:endParaRPr lang="en-IN" sz="1600" dirty="0"/>
        </a:p>
      </dgm:t>
    </dgm:pt>
    <dgm:pt modelId="{EC93F31E-C1B0-485D-B789-B2E40703C877}" type="parTrans" cxnId="{4ACDF9D9-10CE-4E7D-90D1-FDD395815DB9}">
      <dgm:prSet/>
      <dgm:spPr/>
      <dgm:t>
        <a:bodyPr/>
        <a:lstStyle/>
        <a:p>
          <a:endParaRPr lang="en-IN"/>
        </a:p>
      </dgm:t>
    </dgm:pt>
    <dgm:pt modelId="{A37CEC6C-723E-4A8E-9419-27D1199A9FF7}" type="sibTrans" cxnId="{4ACDF9D9-10CE-4E7D-90D1-FDD395815DB9}">
      <dgm:prSet/>
      <dgm:spPr/>
      <dgm:t>
        <a:bodyPr/>
        <a:lstStyle/>
        <a:p>
          <a:endParaRPr lang="en-IN"/>
        </a:p>
      </dgm:t>
    </dgm:pt>
    <dgm:pt modelId="{C8A20983-CC8F-4BA6-AE3D-66235F5B38E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j-lt"/>
            </a:rPr>
            <a:t>UPCOMING NEW POWER PLANT 2X20 MW </a:t>
          </a:r>
        </a:p>
        <a:p>
          <a:r>
            <a:rPr lang="en-US" sz="1800" dirty="0" smtClean="0">
              <a:solidFill>
                <a:schemeClr val="tx1"/>
              </a:solidFill>
              <a:latin typeface="+mj-lt"/>
            </a:rPr>
            <a:t>THERMAL POWER PLANT (COAL FIRED) </a:t>
          </a:r>
          <a:endParaRPr lang="en-IN" sz="1800" dirty="0">
            <a:solidFill>
              <a:schemeClr val="tx1"/>
            </a:solidFill>
            <a:latin typeface="+mj-lt"/>
          </a:endParaRPr>
        </a:p>
      </dgm:t>
    </dgm:pt>
    <dgm:pt modelId="{77D24018-E646-49B8-93D8-4C448FC63BD1}" type="parTrans" cxnId="{27AC9EBE-0E10-4DA9-9836-A8CF5DD75CAD}">
      <dgm:prSet/>
      <dgm:spPr/>
      <dgm:t>
        <a:bodyPr/>
        <a:lstStyle/>
        <a:p>
          <a:endParaRPr lang="en-IN"/>
        </a:p>
      </dgm:t>
    </dgm:pt>
    <dgm:pt modelId="{98801B7E-6E5E-4A6E-9E27-29393CC9B251}" type="sibTrans" cxnId="{27AC9EBE-0E10-4DA9-9836-A8CF5DD75CAD}">
      <dgm:prSet/>
      <dgm:spPr/>
      <dgm:t>
        <a:bodyPr/>
        <a:lstStyle/>
        <a:p>
          <a:endParaRPr lang="en-IN"/>
        </a:p>
      </dgm:t>
    </dgm:pt>
    <dgm:pt modelId="{2BC72DC1-B401-424B-AAD8-4EB091266136}" type="pres">
      <dgm:prSet presAssocID="{44CE66C0-273F-4AB4-B703-F8F1BD6A89F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458E25-BDCA-4DF0-A57E-6B054EA278FB}" type="pres">
      <dgm:prSet presAssocID="{CA23113C-07E7-4109-8041-6F035FB319D3}" presName="centerShape" presStyleLbl="node0" presStyleIdx="0" presStyleCnt="1" custScaleX="141028" custScaleY="87795" custLinFactNeighborX="1292" custLinFactNeighborY="1359"/>
      <dgm:spPr/>
      <dgm:t>
        <a:bodyPr/>
        <a:lstStyle/>
        <a:p>
          <a:endParaRPr lang="en-IN"/>
        </a:p>
      </dgm:t>
    </dgm:pt>
    <dgm:pt modelId="{71FA4DDC-3324-40D9-8AC4-79FB96C1D07C}" type="pres">
      <dgm:prSet presAssocID="{127228D9-E7BC-41F3-BB3A-CE5F8853E3D5}" presName="parTrans" presStyleLbl="bgSibTrans2D1" presStyleIdx="0" presStyleCnt="3" custLinFactNeighborX="4766" custLinFactNeighborY="20274"/>
      <dgm:spPr/>
      <dgm:t>
        <a:bodyPr/>
        <a:lstStyle/>
        <a:p>
          <a:endParaRPr lang="en-IN"/>
        </a:p>
      </dgm:t>
    </dgm:pt>
    <dgm:pt modelId="{22BEBA85-3B8A-4F76-B8F9-985C22C5E9E6}" type="pres">
      <dgm:prSet presAssocID="{96D7019B-80EE-4551-90F8-81AC2F3D06CB}" presName="node" presStyleLbl="node1" presStyleIdx="0" presStyleCnt="3" custScaleX="133984" custScaleY="131390" custRadScaleRad="130862" custRadScaleInc="-138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0DC8A0-2068-4A53-9B8C-64A690825544}" type="pres">
      <dgm:prSet presAssocID="{EC93F31E-C1B0-485D-B789-B2E40703C877}" presName="parTrans" presStyleLbl="bgSibTrans2D1" presStyleIdx="1" presStyleCnt="3" custLinFactNeighborX="5666" custLinFactNeighborY="30007"/>
      <dgm:spPr/>
      <dgm:t>
        <a:bodyPr/>
        <a:lstStyle/>
        <a:p>
          <a:endParaRPr lang="en-IN"/>
        </a:p>
      </dgm:t>
    </dgm:pt>
    <dgm:pt modelId="{742847B5-4583-40F0-8867-9F15262CBB63}" type="pres">
      <dgm:prSet presAssocID="{18414454-9404-46C6-AF30-60AF5A6295D4}" presName="node" presStyleLbl="node1" presStyleIdx="1" presStyleCnt="3" custScaleX="119520" custScaleY="160377" custRadScaleRad="104700" custRadScaleInc="-41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C99DF-E9BB-49C9-AB2C-0432F618D28F}" type="pres">
      <dgm:prSet presAssocID="{77D24018-E646-49B8-93D8-4C448FC63BD1}" presName="parTrans" presStyleLbl="bgSibTrans2D1" presStyleIdx="2" presStyleCnt="3" custLinFactNeighborX="-6360" custLinFactNeighborY="20250"/>
      <dgm:spPr/>
      <dgm:t>
        <a:bodyPr/>
        <a:lstStyle/>
        <a:p>
          <a:endParaRPr lang="en-IN"/>
        </a:p>
      </dgm:t>
    </dgm:pt>
    <dgm:pt modelId="{ADE7CA8C-6A47-402D-B131-3B55F72E61E9}" type="pres">
      <dgm:prSet presAssocID="{C8A20983-CC8F-4BA6-AE3D-66235F5B38E2}" presName="node" presStyleLbl="node1" presStyleIdx="2" presStyleCnt="3" custScaleX="144553" custScaleY="114193" custRadScaleRad="124735" custRadScaleInc="20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CA632D-801E-4F0D-85C0-EE5302D6D6D6}" type="presOf" srcId="{CA23113C-07E7-4109-8041-6F035FB319D3}" destId="{D0458E25-BDCA-4DF0-A57E-6B054EA278FB}" srcOrd="0" destOrd="0" presId="urn:microsoft.com/office/officeart/2005/8/layout/radial4"/>
    <dgm:cxn modelId="{369DC273-E9CB-4E67-8F6F-22FA62226723}" type="presOf" srcId="{77D24018-E646-49B8-93D8-4C448FC63BD1}" destId="{1FDC99DF-E9BB-49C9-AB2C-0432F618D28F}" srcOrd="0" destOrd="0" presId="urn:microsoft.com/office/officeart/2005/8/layout/radial4"/>
    <dgm:cxn modelId="{733B7779-18DB-4320-8C7F-AD9D1319EFCD}" srcId="{CA23113C-07E7-4109-8041-6F035FB319D3}" destId="{96D7019B-80EE-4551-90F8-81AC2F3D06CB}" srcOrd="0" destOrd="0" parTransId="{127228D9-E7BC-41F3-BB3A-CE5F8853E3D5}" sibTransId="{9105BB13-E6D0-474E-977D-D5EAEEFFF23B}"/>
    <dgm:cxn modelId="{C8D2EE88-05F1-4A6C-8320-770798F2FBEE}" type="presOf" srcId="{18414454-9404-46C6-AF30-60AF5A6295D4}" destId="{742847B5-4583-40F0-8867-9F15262CBB63}" srcOrd="0" destOrd="0" presId="urn:microsoft.com/office/officeart/2005/8/layout/radial4"/>
    <dgm:cxn modelId="{2C85B8CF-9CBD-4FF6-B1C2-C038E266BB4D}" type="presOf" srcId="{EC93F31E-C1B0-485D-B789-B2E40703C877}" destId="{360DC8A0-2068-4A53-9B8C-64A690825544}" srcOrd="0" destOrd="0" presId="urn:microsoft.com/office/officeart/2005/8/layout/radial4"/>
    <dgm:cxn modelId="{F1745FD7-1386-48D0-915F-B1B47C297515}" srcId="{44CE66C0-273F-4AB4-B703-F8F1BD6A89FC}" destId="{CA23113C-07E7-4109-8041-6F035FB319D3}" srcOrd="0" destOrd="0" parTransId="{CAC54AE5-0CA8-4BFF-A195-5A42550DE218}" sibTransId="{C94DDDDA-48A3-4150-87EA-4D2443F71F1E}"/>
    <dgm:cxn modelId="{BF215931-0392-48CD-B559-E24BF5A46010}" type="presOf" srcId="{127228D9-E7BC-41F3-BB3A-CE5F8853E3D5}" destId="{71FA4DDC-3324-40D9-8AC4-79FB96C1D07C}" srcOrd="0" destOrd="0" presId="urn:microsoft.com/office/officeart/2005/8/layout/radial4"/>
    <dgm:cxn modelId="{4ACDF9D9-10CE-4E7D-90D1-FDD395815DB9}" srcId="{CA23113C-07E7-4109-8041-6F035FB319D3}" destId="{18414454-9404-46C6-AF30-60AF5A6295D4}" srcOrd="1" destOrd="0" parTransId="{EC93F31E-C1B0-485D-B789-B2E40703C877}" sibTransId="{A37CEC6C-723E-4A8E-9419-27D1199A9FF7}"/>
    <dgm:cxn modelId="{C42DA096-E276-41AD-A8CC-672A86CA42D7}" type="presOf" srcId="{C8A20983-CC8F-4BA6-AE3D-66235F5B38E2}" destId="{ADE7CA8C-6A47-402D-B131-3B55F72E61E9}" srcOrd="0" destOrd="0" presId="urn:microsoft.com/office/officeart/2005/8/layout/radial4"/>
    <dgm:cxn modelId="{27AC9EBE-0E10-4DA9-9836-A8CF5DD75CAD}" srcId="{CA23113C-07E7-4109-8041-6F035FB319D3}" destId="{C8A20983-CC8F-4BA6-AE3D-66235F5B38E2}" srcOrd="2" destOrd="0" parTransId="{77D24018-E646-49B8-93D8-4C448FC63BD1}" sibTransId="{98801B7E-6E5E-4A6E-9E27-29393CC9B251}"/>
    <dgm:cxn modelId="{17224081-4999-4340-A2CC-5015C2FCE1BB}" type="presOf" srcId="{96D7019B-80EE-4551-90F8-81AC2F3D06CB}" destId="{22BEBA85-3B8A-4F76-B8F9-985C22C5E9E6}" srcOrd="0" destOrd="0" presId="urn:microsoft.com/office/officeart/2005/8/layout/radial4"/>
    <dgm:cxn modelId="{032E0717-BF03-4294-98FA-7BC46D2EE709}" type="presOf" srcId="{44CE66C0-273F-4AB4-B703-F8F1BD6A89FC}" destId="{2BC72DC1-B401-424B-AAD8-4EB091266136}" srcOrd="0" destOrd="0" presId="urn:microsoft.com/office/officeart/2005/8/layout/radial4"/>
    <dgm:cxn modelId="{4ECC9949-36B8-4B42-896F-B0E7FECF2F1E}" type="presParOf" srcId="{2BC72DC1-B401-424B-AAD8-4EB091266136}" destId="{D0458E25-BDCA-4DF0-A57E-6B054EA278FB}" srcOrd="0" destOrd="0" presId="urn:microsoft.com/office/officeart/2005/8/layout/radial4"/>
    <dgm:cxn modelId="{7661EB09-98EA-4114-A06A-C122325D21EC}" type="presParOf" srcId="{2BC72DC1-B401-424B-AAD8-4EB091266136}" destId="{71FA4DDC-3324-40D9-8AC4-79FB96C1D07C}" srcOrd="1" destOrd="0" presId="urn:microsoft.com/office/officeart/2005/8/layout/radial4"/>
    <dgm:cxn modelId="{1480CCE7-3EF7-464B-9F74-0BE53432861F}" type="presParOf" srcId="{2BC72DC1-B401-424B-AAD8-4EB091266136}" destId="{22BEBA85-3B8A-4F76-B8F9-985C22C5E9E6}" srcOrd="2" destOrd="0" presId="urn:microsoft.com/office/officeart/2005/8/layout/radial4"/>
    <dgm:cxn modelId="{ABC459CC-19CB-4F8F-AC96-B9E6390D0D78}" type="presParOf" srcId="{2BC72DC1-B401-424B-AAD8-4EB091266136}" destId="{360DC8A0-2068-4A53-9B8C-64A690825544}" srcOrd="3" destOrd="0" presId="urn:microsoft.com/office/officeart/2005/8/layout/radial4"/>
    <dgm:cxn modelId="{B0420602-C360-457C-8CAC-418E7B083873}" type="presParOf" srcId="{2BC72DC1-B401-424B-AAD8-4EB091266136}" destId="{742847B5-4583-40F0-8867-9F15262CBB63}" srcOrd="4" destOrd="0" presId="urn:microsoft.com/office/officeart/2005/8/layout/radial4"/>
    <dgm:cxn modelId="{82F23739-5769-4B2A-92AE-6C8657650D9E}" type="presParOf" srcId="{2BC72DC1-B401-424B-AAD8-4EB091266136}" destId="{1FDC99DF-E9BB-49C9-AB2C-0432F618D28F}" srcOrd="5" destOrd="0" presId="urn:microsoft.com/office/officeart/2005/8/layout/radial4"/>
    <dgm:cxn modelId="{91921448-9544-44C5-A717-29CC8FB87298}" type="presParOf" srcId="{2BC72DC1-B401-424B-AAD8-4EB091266136}" destId="{ADE7CA8C-6A47-402D-B131-3B55F72E61E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B8764-88AE-4267-BE8A-45CF465CEE1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F4417-37DE-465A-BBD0-3002C400AEC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PMD</a:t>
          </a:r>
          <a:endParaRPr lang="en-US" sz="2800" dirty="0">
            <a:solidFill>
              <a:schemeClr val="tx1"/>
            </a:solidFill>
          </a:endParaRPr>
        </a:p>
      </dgm:t>
    </dgm:pt>
    <dgm:pt modelId="{C5CEE5D0-7FC4-4CCC-B98B-C6615E50710A}" type="parTrans" cxnId="{6C17E7C5-95A1-4283-8A46-20E4F705F4F5}">
      <dgm:prSet/>
      <dgm:spPr/>
      <dgm:t>
        <a:bodyPr/>
        <a:lstStyle/>
        <a:p>
          <a:endParaRPr lang="en-US"/>
        </a:p>
      </dgm:t>
    </dgm:pt>
    <dgm:pt modelId="{3C72B1EA-05C0-4D41-BFD7-D386B8313E64}" type="sibTrans" cxnId="{6C17E7C5-95A1-4283-8A46-20E4F705F4F5}">
      <dgm:prSet/>
      <dgm:spPr/>
      <dgm:t>
        <a:bodyPr/>
        <a:lstStyle/>
        <a:p>
          <a:endParaRPr lang="en-US"/>
        </a:p>
      </dgm:t>
    </dgm:pt>
    <dgm:pt modelId="{3A5258EF-9321-4316-A311-323B79D711F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OPERATION</a:t>
          </a:r>
          <a:endParaRPr lang="en-US" sz="1600" dirty="0">
            <a:solidFill>
              <a:schemeClr val="tx1"/>
            </a:solidFill>
          </a:endParaRPr>
        </a:p>
      </dgm:t>
    </dgm:pt>
    <dgm:pt modelId="{FA6A51C0-8CF5-4138-BD2C-7AE248A44ACB}" type="parTrans" cxnId="{215AEA13-C09F-4652-9CE3-2F35BC828F3D}">
      <dgm:prSet/>
      <dgm:spPr/>
      <dgm:t>
        <a:bodyPr/>
        <a:lstStyle/>
        <a:p>
          <a:endParaRPr lang="en-US"/>
        </a:p>
      </dgm:t>
    </dgm:pt>
    <dgm:pt modelId="{B26A83BF-F562-43DC-87AC-821335101FC0}" type="sibTrans" cxnId="{215AEA13-C09F-4652-9CE3-2F35BC828F3D}">
      <dgm:prSet/>
      <dgm:spPr/>
      <dgm:t>
        <a:bodyPr/>
        <a:lstStyle/>
        <a:p>
          <a:endParaRPr lang="en-US"/>
        </a:p>
      </dgm:t>
    </dgm:pt>
    <dgm:pt modelId="{EEC70E93-5DE6-41F9-8F27-BFEE1D2AE10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CABLES</a:t>
          </a:r>
          <a:endParaRPr lang="en-US" sz="1600" dirty="0">
            <a:solidFill>
              <a:schemeClr val="tx1"/>
            </a:solidFill>
          </a:endParaRPr>
        </a:p>
      </dgm:t>
    </dgm:pt>
    <dgm:pt modelId="{545B08B5-1217-45A6-BE56-2C3A8F0DB8BF}" type="parTrans" cxnId="{2A9BD185-02D8-45DA-B500-4689970138B5}">
      <dgm:prSet/>
      <dgm:spPr/>
      <dgm:t>
        <a:bodyPr/>
        <a:lstStyle/>
        <a:p>
          <a:endParaRPr lang="en-US"/>
        </a:p>
      </dgm:t>
    </dgm:pt>
    <dgm:pt modelId="{12529C98-333F-4915-8BEF-C887F14BF625}" type="sibTrans" cxnId="{2A9BD185-02D8-45DA-B500-4689970138B5}">
      <dgm:prSet/>
      <dgm:spPr/>
      <dgm:t>
        <a:bodyPr/>
        <a:lstStyle/>
        <a:p>
          <a:endParaRPr lang="en-US"/>
        </a:p>
      </dgm:t>
    </dgm:pt>
    <dgm:pt modelId="{CA72A494-1F3E-4779-B519-B47C3C5E0CE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MAINT.</a:t>
          </a:r>
          <a:endParaRPr lang="en-US" sz="1600" dirty="0">
            <a:solidFill>
              <a:schemeClr val="tx1"/>
            </a:solidFill>
          </a:endParaRPr>
        </a:p>
      </dgm:t>
    </dgm:pt>
    <dgm:pt modelId="{676D5C97-22BB-4F98-8AAF-1E07A0D02EA4}" type="parTrans" cxnId="{60EF2EDF-36EC-4097-92D5-A0741E320119}">
      <dgm:prSet/>
      <dgm:spPr/>
      <dgm:t>
        <a:bodyPr/>
        <a:lstStyle/>
        <a:p>
          <a:endParaRPr lang="en-US"/>
        </a:p>
      </dgm:t>
    </dgm:pt>
    <dgm:pt modelId="{12A8C7FA-0F75-4007-A3D3-CE5C417289B5}" type="sibTrans" cxnId="{60EF2EDF-36EC-4097-92D5-A0741E320119}">
      <dgm:prSet/>
      <dgm:spPr/>
      <dgm:t>
        <a:bodyPr/>
        <a:lstStyle/>
        <a:p>
          <a:endParaRPr lang="en-US"/>
        </a:p>
      </dgm:t>
    </dgm:pt>
    <dgm:pt modelId="{8F336CE2-2EA4-4BF7-892C-82E8B309DC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TECH. CELL</a:t>
          </a:r>
          <a:endParaRPr lang="en-US" sz="1600" dirty="0">
            <a:solidFill>
              <a:schemeClr val="tx1"/>
            </a:solidFill>
          </a:endParaRPr>
        </a:p>
      </dgm:t>
    </dgm:pt>
    <dgm:pt modelId="{12BA500E-D618-4393-9B69-9518444A2F0E}" type="parTrans" cxnId="{4952FAEF-FEB9-499F-BD42-7869578338D2}">
      <dgm:prSet/>
      <dgm:spPr/>
      <dgm:t>
        <a:bodyPr/>
        <a:lstStyle/>
        <a:p>
          <a:endParaRPr lang="en-US"/>
        </a:p>
      </dgm:t>
    </dgm:pt>
    <dgm:pt modelId="{21F4C435-D1B5-45DA-B032-4BA6A873A351}" type="sibTrans" cxnId="{4952FAEF-FEB9-499F-BD42-7869578338D2}">
      <dgm:prSet/>
      <dgm:spPr/>
      <dgm:t>
        <a:bodyPr/>
        <a:lstStyle/>
        <a:p>
          <a:endParaRPr lang="en-US"/>
        </a:p>
      </dgm:t>
    </dgm:pt>
    <dgm:pt modelId="{025247E7-CC3C-41D6-8B6B-0E8F1D0F3386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STORES</a:t>
          </a:r>
          <a:endParaRPr lang="en-US" sz="1600" dirty="0">
            <a:solidFill>
              <a:schemeClr val="tx1"/>
            </a:solidFill>
          </a:endParaRPr>
        </a:p>
      </dgm:t>
    </dgm:pt>
    <dgm:pt modelId="{800803EA-C969-4A04-8509-02CAFF39A080}" type="parTrans" cxnId="{5DC28969-2332-4D43-A760-33ED2CC228D3}">
      <dgm:prSet/>
      <dgm:spPr/>
      <dgm:t>
        <a:bodyPr/>
        <a:lstStyle/>
        <a:p>
          <a:endParaRPr lang="en-US"/>
        </a:p>
      </dgm:t>
    </dgm:pt>
    <dgm:pt modelId="{274455E6-D291-44B2-844E-65FAEC686B1C}" type="sibTrans" cxnId="{5DC28969-2332-4D43-A760-33ED2CC228D3}">
      <dgm:prSet/>
      <dgm:spPr/>
      <dgm:t>
        <a:bodyPr/>
        <a:lstStyle/>
        <a:p>
          <a:endParaRPr lang="en-US"/>
        </a:p>
      </dgm:t>
    </dgm:pt>
    <dgm:pt modelId="{9BECF251-6203-42CD-B112-F3ED2E8A3318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TESTING</a:t>
          </a:r>
          <a:endParaRPr lang="en-US" sz="1600" dirty="0">
            <a:solidFill>
              <a:schemeClr val="tx1"/>
            </a:solidFill>
          </a:endParaRPr>
        </a:p>
      </dgm:t>
    </dgm:pt>
    <dgm:pt modelId="{A9EFBFF4-25F7-4419-A223-EF8847B4C914}" type="parTrans" cxnId="{406BF26D-A6DC-4BFD-8245-F375F62A0309}">
      <dgm:prSet/>
      <dgm:spPr/>
      <dgm:t>
        <a:bodyPr/>
        <a:lstStyle/>
        <a:p>
          <a:endParaRPr lang="en-US"/>
        </a:p>
      </dgm:t>
    </dgm:pt>
    <dgm:pt modelId="{4370B712-1F92-4F47-8F91-7BEF3955FD88}" type="sibTrans" cxnId="{406BF26D-A6DC-4BFD-8245-F375F62A0309}">
      <dgm:prSet/>
      <dgm:spPr/>
      <dgm:t>
        <a:bodyPr/>
        <a:lstStyle/>
        <a:p>
          <a:endParaRPr lang="en-US"/>
        </a:p>
      </dgm:t>
    </dgm:pt>
    <dgm:pt modelId="{391FE1DA-7869-4841-BFBD-364C80BB3BB2}" type="pres">
      <dgm:prSet presAssocID="{417B8764-88AE-4267-BE8A-45CF465CEE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FBD3C8-EEF8-454B-AAA9-1DCB89E81EA3}" type="pres">
      <dgm:prSet presAssocID="{A60F4417-37DE-465A-BBD0-3002C400AECC}" presName="centerShape" presStyleLbl="node0" presStyleIdx="0" presStyleCnt="1" custScaleX="113294"/>
      <dgm:spPr/>
      <dgm:t>
        <a:bodyPr/>
        <a:lstStyle/>
        <a:p>
          <a:endParaRPr lang="en-US"/>
        </a:p>
      </dgm:t>
    </dgm:pt>
    <dgm:pt modelId="{C587BAE7-B7D4-42ED-9CE0-91EB5327A49D}" type="pres">
      <dgm:prSet presAssocID="{FA6A51C0-8CF5-4138-BD2C-7AE248A44ACB}" presName="Name9" presStyleLbl="parChTrans1D2" presStyleIdx="0" presStyleCnt="6"/>
      <dgm:spPr/>
      <dgm:t>
        <a:bodyPr/>
        <a:lstStyle/>
        <a:p>
          <a:endParaRPr lang="en-US"/>
        </a:p>
      </dgm:t>
    </dgm:pt>
    <dgm:pt modelId="{94693701-0395-4ADD-9B3C-CB44838596B5}" type="pres">
      <dgm:prSet presAssocID="{FA6A51C0-8CF5-4138-BD2C-7AE248A44ACB}" presName="connTx" presStyleLbl="parChTrans1D2" presStyleIdx="0" presStyleCnt="6"/>
      <dgm:spPr/>
      <dgm:t>
        <a:bodyPr/>
        <a:lstStyle/>
        <a:p>
          <a:endParaRPr lang="en-US"/>
        </a:p>
      </dgm:t>
    </dgm:pt>
    <dgm:pt modelId="{708C3DFF-F350-4B45-92F5-C507C2B7D85E}" type="pres">
      <dgm:prSet presAssocID="{3A5258EF-9321-4316-A311-323B79D711FD}" presName="node" presStyleLbl="node1" presStyleIdx="0" presStyleCnt="6" custScaleX="13118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1DAB0A-50B6-4CCA-829E-DE99EA5EA9F8}" type="pres">
      <dgm:prSet presAssocID="{545B08B5-1217-45A6-BE56-2C3A8F0DB8BF}" presName="Name9" presStyleLbl="parChTrans1D2" presStyleIdx="1" presStyleCnt="6"/>
      <dgm:spPr/>
      <dgm:t>
        <a:bodyPr/>
        <a:lstStyle/>
        <a:p>
          <a:endParaRPr lang="en-US"/>
        </a:p>
      </dgm:t>
    </dgm:pt>
    <dgm:pt modelId="{BC25189A-9FFD-474B-BDF9-6D8EDEEDC51F}" type="pres">
      <dgm:prSet presAssocID="{545B08B5-1217-45A6-BE56-2C3A8F0DB8B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A56B4839-988E-4D8C-B4E5-5EDCEC181C82}" type="pres">
      <dgm:prSet presAssocID="{EEC70E93-5DE6-41F9-8F27-BFEE1D2AE10E}" presName="node" presStyleLbl="node1" presStyleIdx="1" presStyleCnt="6" custRadScaleRad="98103" custRadScaleInc="1606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97096AE-CE12-4E2F-AF31-5FB15B8794D2}" type="pres">
      <dgm:prSet presAssocID="{676D5C97-22BB-4F98-8AAF-1E07A0D02EA4}" presName="Name9" presStyleLbl="parChTrans1D2" presStyleIdx="2" presStyleCnt="6"/>
      <dgm:spPr/>
      <dgm:t>
        <a:bodyPr/>
        <a:lstStyle/>
        <a:p>
          <a:endParaRPr lang="en-US"/>
        </a:p>
      </dgm:t>
    </dgm:pt>
    <dgm:pt modelId="{415F8D9A-2487-47E9-B5B6-5917E9B8B7AB}" type="pres">
      <dgm:prSet presAssocID="{676D5C97-22BB-4F98-8AAF-1E07A0D02EA4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7F7877A-60FD-4875-83E0-46CE0B9399C3}" type="pres">
      <dgm:prSet presAssocID="{CA72A494-1F3E-4779-B519-B47C3C5E0CE2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45D72B-3BE7-40A7-8FEB-F96CD317A917}" type="pres">
      <dgm:prSet presAssocID="{12BA500E-D618-4393-9B69-9518444A2F0E}" presName="Name9" presStyleLbl="parChTrans1D2" presStyleIdx="3" presStyleCnt="6"/>
      <dgm:spPr/>
      <dgm:t>
        <a:bodyPr/>
        <a:lstStyle/>
        <a:p>
          <a:endParaRPr lang="en-US"/>
        </a:p>
      </dgm:t>
    </dgm:pt>
    <dgm:pt modelId="{603781F6-4E78-4075-9FEA-BADB924A1320}" type="pres">
      <dgm:prSet presAssocID="{12BA500E-D618-4393-9B69-9518444A2F0E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E118303-B2C0-4C38-A08B-08ECF7529D1B}" type="pres">
      <dgm:prSet presAssocID="{8F336CE2-2EA4-4BF7-892C-82E8B309DC12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37FAFA-FE59-4CC6-876F-7464F1C8228B}" type="pres">
      <dgm:prSet presAssocID="{800803EA-C969-4A04-8509-02CAFF39A080}" presName="Name9" presStyleLbl="parChTrans1D2" presStyleIdx="4" presStyleCnt="6"/>
      <dgm:spPr/>
      <dgm:t>
        <a:bodyPr/>
        <a:lstStyle/>
        <a:p>
          <a:endParaRPr lang="en-US"/>
        </a:p>
      </dgm:t>
    </dgm:pt>
    <dgm:pt modelId="{C8DCA3C8-235D-4E9D-ABC4-850E024EDCFE}" type="pres">
      <dgm:prSet presAssocID="{800803EA-C969-4A04-8509-02CAFF39A080}" presName="connTx" presStyleLbl="parChTrans1D2" presStyleIdx="4" presStyleCnt="6"/>
      <dgm:spPr/>
      <dgm:t>
        <a:bodyPr/>
        <a:lstStyle/>
        <a:p>
          <a:endParaRPr lang="en-US"/>
        </a:p>
      </dgm:t>
    </dgm:pt>
    <dgm:pt modelId="{A4E1A9CF-BBF2-4799-A58A-F099BBC203FD}" type="pres">
      <dgm:prSet presAssocID="{025247E7-CC3C-41D6-8B6B-0E8F1D0F3386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57168C-D171-44BE-92AE-7DF9B4C249B3}" type="pres">
      <dgm:prSet presAssocID="{A9EFBFF4-25F7-4419-A223-EF8847B4C914}" presName="Name9" presStyleLbl="parChTrans1D2" presStyleIdx="5" presStyleCnt="6"/>
      <dgm:spPr/>
      <dgm:t>
        <a:bodyPr/>
        <a:lstStyle/>
        <a:p>
          <a:endParaRPr lang="en-US"/>
        </a:p>
      </dgm:t>
    </dgm:pt>
    <dgm:pt modelId="{8D0F2CCB-3147-4A03-931E-44686D4524F3}" type="pres">
      <dgm:prSet presAssocID="{A9EFBFF4-25F7-4419-A223-EF8847B4C914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64D4C82-4115-4C28-A446-5D10E066AD73}" type="pres">
      <dgm:prSet presAssocID="{9BECF251-6203-42CD-B112-F3ED2E8A3318}" presName="node" presStyleLbl="node1" presStyleIdx="5" presStyleCnt="6" custScaleX="100000" custScaleY="100001" custRadScaleRad="107285" custRadScaleInc="-41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0002312-0D61-49CD-8717-0520800EA276}" type="presOf" srcId="{676D5C97-22BB-4F98-8AAF-1E07A0D02EA4}" destId="{897096AE-CE12-4E2F-AF31-5FB15B8794D2}" srcOrd="0" destOrd="0" presId="urn:microsoft.com/office/officeart/2005/8/layout/radial1"/>
    <dgm:cxn modelId="{C8B63C37-AAA3-4AAB-9FB3-32AFC7203C73}" type="presOf" srcId="{545B08B5-1217-45A6-BE56-2C3A8F0DB8BF}" destId="{491DAB0A-50B6-4CCA-829E-DE99EA5EA9F8}" srcOrd="0" destOrd="0" presId="urn:microsoft.com/office/officeart/2005/8/layout/radial1"/>
    <dgm:cxn modelId="{FE96F80B-D9CF-47AE-929A-4983C023EE1D}" type="presOf" srcId="{3A5258EF-9321-4316-A311-323B79D711FD}" destId="{708C3DFF-F350-4B45-92F5-C507C2B7D85E}" srcOrd="0" destOrd="0" presId="urn:microsoft.com/office/officeart/2005/8/layout/radial1"/>
    <dgm:cxn modelId="{1CE41667-83EE-4EDB-AD99-9810A1EF0A9C}" type="presOf" srcId="{676D5C97-22BB-4F98-8AAF-1E07A0D02EA4}" destId="{415F8D9A-2487-47E9-B5B6-5917E9B8B7AB}" srcOrd="1" destOrd="0" presId="urn:microsoft.com/office/officeart/2005/8/layout/radial1"/>
    <dgm:cxn modelId="{2A9BD185-02D8-45DA-B500-4689970138B5}" srcId="{A60F4417-37DE-465A-BBD0-3002C400AECC}" destId="{EEC70E93-5DE6-41F9-8F27-BFEE1D2AE10E}" srcOrd="1" destOrd="0" parTransId="{545B08B5-1217-45A6-BE56-2C3A8F0DB8BF}" sibTransId="{12529C98-333F-4915-8BEF-C887F14BF625}"/>
    <dgm:cxn modelId="{A573675D-E52C-4455-8744-E07CD07452AE}" type="presOf" srcId="{025247E7-CC3C-41D6-8B6B-0E8F1D0F3386}" destId="{A4E1A9CF-BBF2-4799-A58A-F099BBC203FD}" srcOrd="0" destOrd="0" presId="urn:microsoft.com/office/officeart/2005/8/layout/radial1"/>
    <dgm:cxn modelId="{9A1C5395-000D-4084-AA1E-3991010B4F1B}" type="presOf" srcId="{EEC70E93-5DE6-41F9-8F27-BFEE1D2AE10E}" destId="{A56B4839-988E-4D8C-B4E5-5EDCEC181C82}" srcOrd="0" destOrd="0" presId="urn:microsoft.com/office/officeart/2005/8/layout/radial1"/>
    <dgm:cxn modelId="{F06B5255-8557-42B9-B8C2-90177D9D6D09}" type="presOf" srcId="{CA72A494-1F3E-4779-B519-B47C3C5E0CE2}" destId="{77F7877A-60FD-4875-83E0-46CE0B9399C3}" srcOrd="0" destOrd="0" presId="urn:microsoft.com/office/officeart/2005/8/layout/radial1"/>
    <dgm:cxn modelId="{4B619C2B-BB43-4652-BC23-2EDDC50DF696}" type="presOf" srcId="{FA6A51C0-8CF5-4138-BD2C-7AE248A44ACB}" destId="{C587BAE7-B7D4-42ED-9CE0-91EB5327A49D}" srcOrd="0" destOrd="0" presId="urn:microsoft.com/office/officeart/2005/8/layout/radial1"/>
    <dgm:cxn modelId="{77CAFE41-0981-41E1-B212-C43F552B736A}" type="presOf" srcId="{12BA500E-D618-4393-9B69-9518444A2F0E}" destId="{6745D72B-3BE7-40A7-8FEB-F96CD317A917}" srcOrd="0" destOrd="0" presId="urn:microsoft.com/office/officeart/2005/8/layout/radial1"/>
    <dgm:cxn modelId="{487FE21F-2E72-4D38-9FCE-48EB8F07B52F}" type="presOf" srcId="{A9EFBFF4-25F7-4419-A223-EF8847B4C914}" destId="{8D0F2CCB-3147-4A03-931E-44686D4524F3}" srcOrd="1" destOrd="0" presId="urn:microsoft.com/office/officeart/2005/8/layout/radial1"/>
    <dgm:cxn modelId="{60EF2EDF-36EC-4097-92D5-A0741E320119}" srcId="{A60F4417-37DE-465A-BBD0-3002C400AECC}" destId="{CA72A494-1F3E-4779-B519-B47C3C5E0CE2}" srcOrd="2" destOrd="0" parTransId="{676D5C97-22BB-4F98-8AAF-1E07A0D02EA4}" sibTransId="{12A8C7FA-0F75-4007-A3D3-CE5C417289B5}"/>
    <dgm:cxn modelId="{35A47B3C-42DC-4E69-82FE-8787FA41E637}" type="presOf" srcId="{9BECF251-6203-42CD-B112-F3ED2E8A3318}" destId="{E64D4C82-4115-4C28-A446-5D10E066AD73}" srcOrd="0" destOrd="0" presId="urn:microsoft.com/office/officeart/2005/8/layout/radial1"/>
    <dgm:cxn modelId="{5DC28969-2332-4D43-A760-33ED2CC228D3}" srcId="{A60F4417-37DE-465A-BBD0-3002C400AECC}" destId="{025247E7-CC3C-41D6-8B6B-0E8F1D0F3386}" srcOrd="4" destOrd="0" parTransId="{800803EA-C969-4A04-8509-02CAFF39A080}" sibTransId="{274455E6-D291-44B2-844E-65FAEC686B1C}"/>
    <dgm:cxn modelId="{2A53EEC0-FF88-4F48-A0A4-FC9363C5DDAA}" type="presOf" srcId="{A9EFBFF4-25F7-4419-A223-EF8847B4C914}" destId="{2757168C-D171-44BE-92AE-7DF9B4C249B3}" srcOrd="0" destOrd="0" presId="urn:microsoft.com/office/officeart/2005/8/layout/radial1"/>
    <dgm:cxn modelId="{714942A9-DA29-4060-AD19-930DAAD08A64}" type="presOf" srcId="{800803EA-C969-4A04-8509-02CAFF39A080}" destId="{C8DCA3C8-235D-4E9D-ABC4-850E024EDCFE}" srcOrd="1" destOrd="0" presId="urn:microsoft.com/office/officeart/2005/8/layout/radial1"/>
    <dgm:cxn modelId="{215AEA13-C09F-4652-9CE3-2F35BC828F3D}" srcId="{A60F4417-37DE-465A-BBD0-3002C400AECC}" destId="{3A5258EF-9321-4316-A311-323B79D711FD}" srcOrd="0" destOrd="0" parTransId="{FA6A51C0-8CF5-4138-BD2C-7AE248A44ACB}" sibTransId="{B26A83BF-F562-43DC-87AC-821335101FC0}"/>
    <dgm:cxn modelId="{F161C024-9217-4026-9F59-7AD6CE52BA52}" type="presOf" srcId="{8F336CE2-2EA4-4BF7-892C-82E8B309DC12}" destId="{EE118303-B2C0-4C38-A08B-08ECF7529D1B}" srcOrd="0" destOrd="0" presId="urn:microsoft.com/office/officeart/2005/8/layout/radial1"/>
    <dgm:cxn modelId="{CB2A5578-6268-4A91-9FC7-8FF8BF6C1122}" type="presOf" srcId="{FA6A51C0-8CF5-4138-BD2C-7AE248A44ACB}" destId="{94693701-0395-4ADD-9B3C-CB44838596B5}" srcOrd="1" destOrd="0" presId="urn:microsoft.com/office/officeart/2005/8/layout/radial1"/>
    <dgm:cxn modelId="{5FB1AE64-61DC-4A2B-ACAE-540F7919CFFC}" type="presOf" srcId="{545B08B5-1217-45A6-BE56-2C3A8F0DB8BF}" destId="{BC25189A-9FFD-474B-BDF9-6D8EDEEDC51F}" srcOrd="1" destOrd="0" presId="urn:microsoft.com/office/officeart/2005/8/layout/radial1"/>
    <dgm:cxn modelId="{4952FAEF-FEB9-499F-BD42-7869578338D2}" srcId="{A60F4417-37DE-465A-BBD0-3002C400AECC}" destId="{8F336CE2-2EA4-4BF7-892C-82E8B309DC12}" srcOrd="3" destOrd="0" parTransId="{12BA500E-D618-4393-9B69-9518444A2F0E}" sibTransId="{21F4C435-D1B5-45DA-B032-4BA6A873A351}"/>
    <dgm:cxn modelId="{6C17E7C5-95A1-4283-8A46-20E4F705F4F5}" srcId="{417B8764-88AE-4267-BE8A-45CF465CEE1F}" destId="{A60F4417-37DE-465A-BBD0-3002C400AECC}" srcOrd="0" destOrd="0" parTransId="{C5CEE5D0-7FC4-4CCC-B98B-C6615E50710A}" sibTransId="{3C72B1EA-05C0-4D41-BFD7-D386B8313E64}"/>
    <dgm:cxn modelId="{406BF26D-A6DC-4BFD-8245-F375F62A0309}" srcId="{A60F4417-37DE-465A-BBD0-3002C400AECC}" destId="{9BECF251-6203-42CD-B112-F3ED2E8A3318}" srcOrd="5" destOrd="0" parTransId="{A9EFBFF4-25F7-4419-A223-EF8847B4C914}" sibTransId="{4370B712-1F92-4F47-8F91-7BEF3955FD88}"/>
    <dgm:cxn modelId="{7A0BA46A-0260-44B4-94D6-9C043E532D36}" type="presOf" srcId="{417B8764-88AE-4267-BE8A-45CF465CEE1F}" destId="{391FE1DA-7869-4841-BFBD-364C80BB3BB2}" srcOrd="0" destOrd="0" presId="urn:microsoft.com/office/officeart/2005/8/layout/radial1"/>
    <dgm:cxn modelId="{C14FFF26-ABFE-4CF2-BD42-3233044DD05E}" type="presOf" srcId="{A60F4417-37DE-465A-BBD0-3002C400AECC}" destId="{8DFBD3C8-EEF8-454B-AAA9-1DCB89E81EA3}" srcOrd="0" destOrd="0" presId="urn:microsoft.com/office/officeart/2005/8/layout/radial1"/>
    <dgm:cxn modelId="{61AB9E3A-C450-4B13-B2AC-FE293F3D45B4}" type="presOf" srcId="{800803EA-C969-4A04-8509-02CAFF39A080}" destId="{E837FAFA-FE59-4CC6-876F-7464F1C8228B}" srcOrd="0" destOrd="0" presId="urn:microsoft.com/office/officeart/2005/8/layout/radial1"/>
    <dgm:cxn modelId="{9FAAB8F7-C66C-4001-8036-3FF18EA9236A}" type="presOf" srcId="{12BA500E-D618-4393-9B69-9518444A2F0E}" destId="{603781F6-4E78-4075-9FEA-BADB924A1320}" srcOrd="1" destOrd="0" presId="urn:microsoft.com/office/officeart/2005/8/layout/radial1"/>
    <dgm:cxn modelId="{F64B28FE-CDEA-4D50-BBAD-3C081E015DEB}" type="presParOf" srcId="{391FE1DA-7869-4841-BFBD-364C80BB3BB2}" destId="{8DFBD3C8-EEF8-454B-AAA9-1DCB89E81EA3}" srcOrd="0" destOrd="0" presId="urn:microsoft.com/office/officeart/2005/8/layout/radial1"/>
    <dgm:cxn modelId="{97309655-46F3-49EC-B3BA-79C94C5C432D}" type="presParOf" srcId="{391FE1DA-7869-4841-BFBD-364C80BB3BB2}" destId="{C587BAE7-B7D4-42ED-9CE0-91EB5327A49D}" srcOrd="1" destOrd="0" presId="urn:microsoft.com/office/officeart/2005/8/layout/radial1"/>
    <dgm:cxn modelId="{FFE2884B-E671-41F2-9DC0-6535B4998994}" type="presParOf" srcId="{C587BAE7-B7D4-42ED-9CE0-91EB5327A49D}" destId="{94693701-0395-4ADD-9B3C-CB44838596B5}" srcOrd="0" destOrd="0" presId="urn:microsoft.com/office/officeart/2005/8/layout/radial1"/>
    <dgm:cxn modelId="{10A81CA0-40FB-46CC-85AA-D8F05E8C0E22}" type="presParOf" srcId="{391FE1DA-7869-4841-BFBD-364C80BB3BB2}" destId="{708C3DFF-F350-4B45-92F5-C507C2B7D85E}" srcOrd="2" destOrd="0" presId="urn:microsoft.com/office/officeart/2005/8/layout/radial1"/>
    <dgm:cxn modelId="{1C918283-A8C9-480E-AB8E-F2E01D1AAC86}" type="presParOf" srcId="{391FE1DA-7869-4841-BFBD-364C80BB3BB2}" destId="{491DAB0A-50B6-4CCA-829E-DE99EA5EA9F8}" srcOrd="3" destOrd="0" presId="urn:microsoft.com/office/officeart/2005/8/layout/radial1"/>
    <dgm:cxn modelId="{1A95D42A-231E-479E-8073-A1F516444AF5}" type="presParOf" srcId="{491DAB0A-50B6-4CCA-829E-DE99EA5EA9F8}" destId="{BC25189A-9FFD-474B-BDF9-6D8EDEEDC51F}" srcOrd="0" destOrd="0" presId="urn:microsoft.com/office/officeart/2005/8/layout/radial1"/>
    <dgm:cxn modelId="{615ECCB5-9523-4873-99C9-A4CD7BF507E5}" type="presParOf" srcId="{391FE1DA-7869-4841-BFBD-364C80BB3BB2}" destId="{A56B4839-988E-4D8C-B4E5-5EDCEC181C82}" srcOrd="4" destOrd="0" presId="urn:microsoft.com/office/officeart/2005/8/layout/radial1"/>
    <dgm:cxn modelId="{A08F8B0B-8E74-4B89-B47C-5F0CC2333A3F}" type="presParOf" srcId="{391FE1DA-7869-4841-BFBD-364C80BB3BB2}" destId="{897096AE-CE12-4E2F-AF31-5FB15B8794D2}" srcOrd="5" destOrd="0" presId="urn:microsoft.com/office/officeart/2005/8/layout/radial1"/>
    <dgm:cxn modelId="{1552A77E-E813-4E73-9234-8E5E08983FB1}" type="presParOf" srcId="{897096AE-CE12-4E2F-AF31-5FB15B8794D2}" destId="{415F8D9A-2487-47E9-B5B6-5917E9B8B7AB}" srcOrd="0" destOrd="0" presId="urn:microsoft.com/office/officeart/2005/8/layout/radial1"/>
    <dgm:cxn modelId="{C4E1D7EC-998B-4170-8F53-91BEB4E3D5EC}" type="presParOf" srcId="{391FE1DA-7869-4841-BFBD-364C80BB3BB2}" destId="{77F7877A-60FD-4875-83E0-46CE0B9399C3}" srcOrd="6" destOrd="0" presId="urn:microsoft.com/office/officeart/2005/8/layout/radial1"/>
    <dgm:cxn modelId="{7D817D36-E7D9-4686-8CDB-8E2AAFEB0475}" type="presParOf" srcId="{391FE1DA-7869-4841-BFBD-364C80BB3BB2}" destId="{6745D72B-3BE7-40A7-8FEB-F96CD317A917}" srcOrd="7" destOrd="0" presId="urn:microsoft.com/office/officeart/2005/8/layout/radial1"/>
    <dgm:cxn modelId="{3A41647D-8386-4E4C-9FE2-80E1E5128826}" type="presParOf" srcId="{6745D72B-3BE7-40A7-8FEB-F96CD317A917}" destId="{603781F6-4E78-4075-9FEA-BADB924A1320}" srcOrd="0" destOrd="0" presId="urn:microsoft.com/office/officeart/2005/8/layout/radial1"/>
    <dgm:cxn modelId="{69E20446-36EE-4960-B9AE-3A46978E6B64}" type="presParOf" srcId="{391FE1DA-7869-4841-BFBD-364C80BB3BB2}" destId="{EE118303-B2C0-4C38-A08B-08ECF7529D1B}" srcOrd="8" destOrd="0" presId="urn:microsoft.com/office/officeart/2005/8/layout/radial1"/>
    <dgm:cxn modelId="{6BCA6DD9-A967-47AC-81A2-FF5981184483}" type="presParOf" srcId="{391FE1DA-7869-4841-BFBD-364C80BB3BB2}" destId="{E837FAFA-FE59-4CC6-876F-7464F1C8228B}" srcOrd="9" destOrd="0" presId="urn:microsoft.com/office/officeart/2005/8/layout/radial1"/>
    <dgm:cxn modelId="{D2C298CE-88C2-4719-9452-8531708448B9}" type="presParOf" srcId="{E837FAFA-FE59-4CC6-876F-7464F1C8228B}" destId="{C8DCA3C8-235D-4E9D-ABC4-850E024EDCFE}" srcOrd="0" destOrd="0" presId="urn:microsoft.com/office/officeart/2005/8/layout/radial1"/>
    <dgm:cxn modelId="{847027E4-B6EA-4E40-B27A-9EE406D57AD6}" type="presParOf" srcId="{391FE1DA-7869-4841-BFBD-364C80BB3BB2}" destId="{A4E1A9CF-BBF2-4799-A58A-F099BBC203FD}" srcOrd="10" destOrd="0" presId="urn:microsoft.com/office/officeart/2005/8/layout/radial1"/>
    <dgm:cxn modelId="{32F22879-887D-4A8B-A02C-F2EF6730FDB4}" type="presParOf" srcId="{391FE1DA-7869-4841-BFBD-364C80BB3BB2}" destId="{2757168C-D171-44BE-92AE-7DF9B4C249B3}" srcOrd="11" destOrd="0" presId="urn:microsoft.com/office/officeart/2005/8/layout/radial1"/>
    <dgm:cxn modelId="{51FBA4AC-82E6-4305-A142-4BAA5A522C2D}" type="presParOf" srcId="{2757168C-D171-44BE-92AE-7DF9B4C249B3}" destId="{8D0F2CCB-3147-4A03-931E-44686D4524F3}" srcOrd="0" destOrd="0" presId="urn:microsoft.com/office/officeart/2005/8/layout/radial1"/>
    <dgm:cxn modelId="{A4973060-A892-4A37-AFC6-0E86D079288E}" type="presParOf" srcId="{391FE1DA-7869-4841-BFBD-364C80BB3BB2}" destId="{E64D4C82-4115-4C28-A446-5D10E066AD73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15814-F4B4-4A27-9F50-53509BE5F3F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270CC-5983-4190-B087-AEE6D5171E4B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CZM-OXY,SLB &amp; SERVICES</a:t>
          </a:r>
          <a:endParaRPr lang="en-US" sz="1600" dirty="0">
            <a:solidFill>
              <a:schemeClr val="tx1"/>
            </a:solidFill>
          </a:endParaRPr>
        </a:p>
      </dgm:t>
    </dgm:pt>
    <dgm:pt modelId="{C064EC6E-8152-498E-AC2F-9B53E0FC0560}" type="parTrans" cxnId="{736935A9-5E93-4F42-B497-ADE3073979AB}">
      <dgm:prSet custT="1"/>
      <dgm:spPr/>
      <dgm:t>
        <a:bodyPr/>
        <a:lstStyle/>
        <a:p>
          <a:pPr algn="l"/>
          <a:endParaRPr lang="en-US" sz="1400">
            <a:solidFill>
              <a:schemeClr val="tx1"/>
            </a:solidFill>
          </a:endParaRPr>
        </a:p>
      </dgm:t>
    </dgm:pt>
    <dgm:pt modelId="{A6DA1C29-8411-424D-9A49-4AD44AAC7DCF}" type="sibTrans" cxnId="{736935A9-5E93-4F42-B497-ADE3073979AB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AB48D38F-5B2A-475B-B256-E247C2B07732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D1ZM-SINTER AND BF AREA</a:t>
          </a:r>
          <a:endParaRPr lang="en-US" sz="1600" dirty="0">
            <a:solidFill>
              <a:schemeClr val="tx1"/>
            </a:solidFill>
          </a:endParaRPr>
        </a:p>
      </dgm:t>
    </dgm:pt>
    <dgm:pt modelId="{5EA2B236-FA98-4323-BF54-09C097473304}" type="parTrans" cxnId="{298209D5-2E8C-4D51-AB36-316D52F949B4}">
      <dgm:prSet custT="1"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C8175A6E-DF6E-45E7-B91A-201A6A23AB08}" type="sibTrans" cxnId="{298209D5-2E8C-4D51-AB36-316D52F949B4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C9C18344-CE3C-4713-A454-3F9AB0AE7C5D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D2ZM-CO &amp; CC AREA</a:t>
          </a:r>
          <a:endParaRPr lang="en-US" sz="1600" dirty="0">
            <a:solidFill>
              <a:schemeClr val="tx1"/>
            </a:solidFill>
          </a:endParaRPr>
        </a:p>
      </dgm:t>
    </dgm:pt>
    <dgm:pt modelId="{7F2D59A2-B411-4B31-AD0D-F6B241E9A9B0}" type="parTrans" cxnId="{955B4C45-F36E-4E23-B7FC-E4B99512DDB9}">
      <dgm:prSet custT="1"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3501326D-DE2A-4554-AD73-7DD62D35F626}" type="sibTrans" cxnId="{955B4C45-F36E-4E23-B7FC-E4B99512DDB9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1C3B7019-5AE9-4104-AC28-CB01F65E203A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EZM-MRS, SMS,MSM &amp; BRC </a:t>
          </a:r>
          <a:endParaRPr lang="en-US" sz="1600" dirty="0">
            <a:solidFill>
              <a:schemeClr val="tx1"/>
            </a:solidFill>
          </a:endParaRPr>
        </a:p>
      </dgm:t>
    </dgm:pt>
    <dgm:pt modelId="{CB9715A4-3D50-4938-B9D7-DCB5C4692D48}" type="parTrans" cxnId="{D34F1F54-DA35-4E1A-A65E-E0E2319C795D}">
      <dgm:prSet custT="1"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5FEF793D-62A5-46CB-9870-A5930C055FF7}" type="sibTrans" cxnId="{D34F1F54-DA35-4E1A-A65E-E0E2319C795D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0164D614-08BB-472E-A9D0-F86A18892345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2000" dirty="0" smtClean="0">
              <a:solidFill>
                <a:schemeClr val="tx1"/>
              </a:solidFill>
            </a:rPr>
            <a:t>               </a:t>
          </a:r>
          <a:endParaRPr lang="en-US" sz="2000" dirty="0">
            <a:solidFill>
              <a:schemeClr val="tx1"/>
            </a:solidFill>
          </a:endParaRPr>
        </a:p>
      </dgm:t>
    </dgm:pt>
    <dgm:pt modelId="{E3E5121C-9E7B-4F8F-ACA1-EC55A8A14909}" type="sibTrans" cxnId="{E4B5E772-868B-4B50-80B5-BFEB6222AAD1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B4D44BEA-C121-4022-B459-BF20ABDFD68B}" type="parTrans" cxnId="{E4B5E772-868B-4B50-80B5-BFEB6222AAD1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C67253A8-6F66-447E-8190-8E713B280B4E}">
      <dgm:prSet phldrT="[Text]"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BZM-IRON &amp; STEEL , RMHP AREA</a:t>
          </a:r>
          <a:endParaRPr lang="en-US" sz="1600" dirty="0">
            <a:solidFill>
              <a:schemeClr val="tx1"/>
            </a:solidFill>
          </a:endParaRPr>
        </a:p>
      </dgm:t>
    </dgm:pt>
    <dgm:pt modelId="{0C4ABDC0-1E9E-47D9-956D-BAFAE5AC8F52}" type="sibTrans" cxnId="{C83BB244-6673-410C-954E-1290E327B9DF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91D0CE89-77E5-4577-85BA-955CAEB4B699}" type="parTrans" cxnId="{C83BB244-6673-410C-954E-1290E327B9DF}">
      <dgm:prSet custT="1"/>
      <dgm:spPr/>
      <dgm:t>
        <a:bodyPr/>
        <a:lstStyle/>
        <a:p>
          <a:pPr algn="l"/>
          <a:endParaRPr lang="en-US" sz="1800">
            <a:solidFill>
              <a:schemeClr val="tx1"/>
            </a:solidFill>
          </a:endParaRPr>
        </a:p>
      </dgm:t>
    </dgm:pt>
    <dgm:pt modelId="{9A3C2D6E-05ED-414B-B936-0798CA8038DC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</a:rPr>
            <a:t>AZM-MILLS ,WPH &amp; TOWNSHIP</a:t>
          </a:r>
          <a:endParaRPr lang="en-US" sz="1600" dirty="0">
            <a:solidFill>
              <a:schemeClr val="tx1"/>
            </a:solidFill>
          </a:endParaRPr>
        </a:p>
      </dgm:t>
    </dgm:pt>
    <dgm:pt modelId="{E11E0DD6-B4E3-4C45-B692-C7FE585220D2}" type="parTrans" cxnId="{4150595C-DAF3-43A4-9910-0B7DC3ACD0C0}">
      <dgm:prSet custT="1"/>
      <dgm:spPr/>
      <dgm:t>
        <a:bodyPr/>
        <a:lstStyle/>
        <a:p>
          <a:pPr algn="l"/>
          <a:endParaRPr lang="en-US" sz="1400">
            <a:solidFill>
              <a:schemeClr val="tx1"/>
            </a:solidFill>
          </a:endParaRPr>
        </a:p>
      </dgm:t>
    </dgm:pt>
    <dgm:pt modelId="{2E462AC3-4BCA-4EA0-9B99-23E62ABDE106}" type="sibTrans" cxnId="{4150595C-DAF3-43A4-9910-0B7DC3ACD0C0}">
      <dgm:prSet/>
      <dgm:spPr/>
      <dgm:t>
        <a:bodyPr/>
        <a:lstStyle/>
        <a:p>
          <a:pPr algn="l"/>
          <a:endParaRPr lang="en-US" sz="4800">
            <a:solidFill>
              <a:schemeClr val="tx1"/>
            </a:solidFill>
          </a:endParaRPr>
        </a:p>
      </dgm:t>
    </dgm:pt>
    <dgm:pt modelId="{BC6A171D-35E1-443F-9EFE-ED1B29E8DCA1}" type="pres">
      <dgm:prSet presAssocID="{CD415814-F4B4-4A27-9F50-53509BE5F3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E8B28-44F4-4211-A5B7-42A9F6A8DDEA}" type="pres">
      <dgm:prSet presAssocID="{0164D614-08BB-472E-A9D0-F86A18892345}" presName="root1" presStyleCnt="0"/>
      <dgm:spPr/>
    </dgm:pt>
    <dgm:pt modelId="{29547A3B-5049-433E-A2A0-60745F813B21}" type="pres">
      <dgm:prSet presAssocID="{0164D614-08BB-472E-A9D0-F86A18892345}" presName="LevelOneTextNode" presStyleLbl="node0" presStyleIdx="0" presStyleCnt="1" custScaleX="22782" custScaleY="55652" custLinFactNeighborX="-29218" custLinFactNeighborY="473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2DAF0-ED22-4077-9E21-E7BB41078AB1}" type="pres">
      <dgm:prSet presAssocID="{0164D614-08BB-472E-A9D0-F86A18892345}" presName="level2hierChild" presStyleCnt="0"/>
      <dgm:spPr/>
    </dgm:pt>
    <dgm:pt modelId="{9CAFF428-C792-4C78-AC7F-070947B8216C}" type="pres">
      <dgm:prSet presAssocID="{91D0CE89-77E5-4577-85BA-955CAEB4B699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FD81E828-1535-432A-AC85-034A5065B835}" type="pres">
      <dgm:prSet presAssocID="{91D0CE89-77E5-4577-85BA-955CAEB4B699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1EF8CDF-D6E7-4063-845A-31B474A44906}" type="pres">
      <dgm:prSet presAssocID="{C67253A8-6F66-447E-8190-8E713B280B4E}" presName="root2" presStyleCnt="0"/>
      <dgm:spPr/>
    </dgm:pt>
    <dgm:pt modelId="{FE0D6785-CFC9-45BA-9537-31D9C590B37D}" type="pres">
      <dgm:prSet presAssocID="{C67253A8-6F66-447E-8190-8E713B280B4E}" presName="LevelTwoTextNode" presStyleLbl="node2" presStyleIdx="0" presStyleCnt="6" custScaleX="168143" custScaleY="83699" custLinFactNeighborX="1634" custLinFactNeighborY="77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1B9540-350B-4CE7-B021-742CBEF01CE1}" type="pres">
      <dgm:prSet presAssocID="{C67253A8-6F66-447E-8190-8E713B280B4E}" presName="level3hierChild" presStyleCnt="0"/>
      <dgm:spPr/>
    </dgm:pt>
    <dgm:pt modelId="{F3ACF8FC-0706-4697-A73C-4C6A7C5DC946}" type="pres">
      <dgm:prSet presAssocID="{C064EC6E-8152-498E-AC2F-9B53E0FC0560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84B71F03-B2DB-4431-B0FB-1353536D0E4F}" type="pres">
      <dgm:prSet presAssocID="{C064EC6E-8152-498E-AC2F-9B53E0FC056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B71FEEF9-5870-4C19-9575-B6FF2FF8DED6}" type="pres">
      <dgm:prSet presAssocID="{2F8270CC-5983-4190-B087-AEE6D5171E4B}" presName="root2" presStyleCnt="0"/>
      <dgm:spPr/>
    </dgm:pt>
    <dgm:pt modelId="{8EE563B8-52F6-4139-9225-FBCFFA1B9B3E}" type="pres">
      <dgm:prSet presAssocID="{2F8270CC-5983-4190-B087-AEE6D5171E4B}" presName="LevelTwoTextNode" presStyleLbl="node2" presStyleIdx="1" presStyleCnt="6" custScaleX="168986" custScaleY="70678" custLinFactNeighborX="4038" custLinFactNeighborY="95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7AA71-7F69-49A1-9EBF-B9C43E20C181}" type="pres">
      <dgm:prSet presAssocID="{2F8270CC-5983-4190-B087-AEE6D5171E4B}" presName="level3hierChild" presStyleCnt="0"/>
      <dgm:spPr/>
    </dgm:pt>
    <dgm:pt modelId="{4640EEC8-C738-4C6C-98B6-83580656DBB8}" type="pres">
      <dgm:prSet presAssocID="{5EA2B236-FA98-4323-BF54-09C097473304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70FD5EA5-412F-4489-A6C8-F67FB6827B6D}" type="pres">
      <dgm:prSet presAssocID="{5EA2B236-FA98-4323-BF54-09C097473304}" presName="connTx" presStyleLbl="parChTrans1D2" presStyleIdx="2" presStyleCnt="6"/>
      <dgm:spPr/>
      <dgm:t>
        <a:bodyPr/>
        <a:lstStyle/>
        <a:p>
          <a:endParaRPr lang="en-US"/>
        </a:p>
      </dgm:t>
    </dgm:pt>
    <dgm:pt modelId="{93ACC318-0E40-48CB-BF8A-02460A283654}" type="pres">
      <dgm:prSet presAssocID="{AB48D38F-5B2A-475B-B256-E247C2B07732}" presName="root2" presStyleCnt="0"/>
      <dgm:spPr/>
    </dgm:pt>
    <dgm:pt modelId="{27C77756-3350-4C57-8BBE-880C3E157E65}" type="pres">
      <dgm:prSet presAssocID="{AB48D38F-5B2A-475B-B256-E247C2B07732}" presName="LevelTwoTextNode" presStyleLbl="node2" presStyleIdx="2" presStyleCnt="6" custScaleX="167979" custScaleY="71122" custLinFactY="502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798B1-BEB3-45A7-97C2-D85FB963D6FD}" type="pres">
      <dgm:prSet presAssocID="{AB48D38F-5B2A-475B-B256-E247C2B07732}" presName="level3hierChild" presStyleCnt="0"/>
      <dgm:spPr/>
    </dgm:pt>
    <dgm:pt modelId="{443E5D41-5569-457B-B98A-578F704B0E41}" type="pres">
      <dgm:prSet presAssocID="{7F2D59A2-B411-4B31-AD0D-F6B241E9A9B0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4035BC2B-AFF8-42F7-AC1F-FC9B4F85FB1F}" type="pres">
      <dgm:prSet presAssocID="{7F2D59A2-B411-4B31-AD0D-F6B241E9A9B0}" presName="connTx" presStyleLbl="parChTrans1D2" presStyleIdx="3" presStyleCnt="6"/>
      <dgm:spPr/>
      <dgm:t>
        <a:bodyPr/>
        <a:lstStyle/>
        <a:p>
          <a:endParaRPr lang="en-US"/>
        </a:p>
      </dgm:t>
    </dgm:pt>
    <dgm:pt modelId="{D7DC8417-7707-4514-A39C-2247554A54B6}" type="pres">
      <dgm:prSet presAssocID="{C9C18344-CE3C-4713-A454-3F9AB0AE7C5D}" presName="root2" presStyleCnt="0"/>
      <dgm:spPr/>
    </dgm:pt>
    <dgm:pt modelId="{B6B07FBA-6AF2-43EE-944F-22478DC34770}" type="pres">
      <dgm:prSet presAssocID="{C9C18344-CE3C-4713-A454-3F9AB0AE7C5D}" presName="LevelTwoTextNode" presStyleLbl="node2" presStyleIdx="3" presStyleCnt="6" custScaleX="167182" custScaleY="59332" custLinFactY="990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53A6D-5233-45D7-9D00-57AD0FC26C88}" type="pres">
      <dgm:prSet presAssocID="{C9C18344-CE3C-4713-A454-3F9AB0AE7C5D}" presName="level3hierChild" presStyleCnt="0"/>
      <dgm:spPr/>
    </dgm:pt>
    <dgm:pt modelId="{0B72A7FE-6D01-438B-897C-A5DEAB12A958}" type="pres">
      <dgm:prSet presAssocID="{CB9715A4-3D50-4938-B9D7-DCB5C4692D4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5C1206F3-4F94-42ED-92C1-C53173120E7E}" type="pres">
      <dgm:prSet presAssocID="{CB9715A4-3D50-4938-B9D7-DCB5C4692D4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F270781-8C6F-4438-8CFD-A4526D872ED4}" type="pres">
      <dgm:prSet presAssocID="{1C3B7019-5AE9-4104-AC28-CB01F65E203A}" presName="root2" presStyleCnt="0"/>
      <dgm:spPr/>
    </dgm:pt>
    <dgm:pt modelId="{62B4B1ED-06C2-4D4B-804D-C166B41140B5}" type="pres">
      <dgm:prSet presAssocID="{1C3B7019-5AE9-4104-AC28-CB01F65E203A}" presName="LevelTwoTextNode" presStyleLbl="node2" presStyleIdx="4" presStyleCnt="6" custScaleX="167421" custScaleY="69573" custLinFactY="1311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62B40-9600-4962-B843-A184C40C5092}" type="pres">
      <dgm:prSet presAssocID="{1C3B7019-5AE9-4104-AC28-CB01F65E203A}" presName="level3hierChild" presStyleCnt="0"/>
      <dgm:spPr/>
    </dgm:pt>
    <dgm:pt modelId="{05830F5D-E918-4290-8990-E68E5AE7A534}" type="pres">
      <dgm:prSet presAssocID="{E11E0DD6-B4E3-4C45-B692-C7FE585220D2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76C9EBA6-683D-4532-AA4B-628F3C892920}" type="pres">
      <dgm:prSet presAssocID="{E11E0DD6-B4E3-4C45-B692-C7FE585220D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DE6F9368-1FB6-4F82-AB5D-200FE83B3102}" type="pres">
      <dgm:prSet presAssocID="{9A3C2D6E-05ED-414B-B936-0798CA8038DC}" presName="root2" presStyleCnt="0"/>
      <dgm:spPr/>
    </dgm:pt>
    <dgm:pt modelId="{7C7C5AD6-C605-4F30-AB99-A6341BB945CE}" type="pres">
      <dgm:prSet presAssocID="{9A3C2D6E-05ED-414B-B936-0798CA8038DC}" presName="LevelTwoTextNode" presStyleLbl="node2" presStyleIdx="5" presStyleCnt="6" custScaleX="167584" custScaleY="76609" custLinFactY="-218054" custLinFactNeighborX="1634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68BFF-E199-4539-8B3B-A7E2FBF33801}" type="pres">
      <dgm:prSet presAssocID="{9A3C2D6E-05ED-414B-B936-0798CA8038DC}" presName="level3hierChild" presStyleCnt="0"/>
      <dgm:spPr/>
    </dgm:pt>
  </dgm:ptLst>
  <dgm:cxnLst>
    <dgm:cxn modelId="{1955EC55-400B-4EC9-835E-16038FB4EBFB}" type="presOf" srcId="{5EA2B236-FA98-4323-BF54-09C097473304}" destId="{4640EEC8-C738-4C6C-98B6-83580656DBB8}" srcOrd="0" destOrd="0" presId="urn:microsoft.com/office/officeart/2005/8/layout/hierarchy2"/>
    <dgm:cxn modelId="{43BAB542-FFB4-4471-90E1-9D433E06E795}" type="presOf" srcId="{0164D614-08BB-472E-A9D0-F86A18892345}" destId="{29547A3B-5049-433E-A2A0-60745F813B21}" srcOrd="0" destOrd="0" presId="urn:microsoft.com/office/officeart/2005/8/layout/hierarchy2"/>
    <dgm:cxn modelId="{786A71E4-2015-4B65-ADE6-08FD7ECF3320}" type="presOf" srcId="{7F2D59A2-B411-4B31-AD0D-F6B241E9A9B0}" destId="{443E5D41-5569-457B-B98A-578F704B0E41}" srcOrd="0" destOrd="0" presId="urn:microsoft.com/office/officeart/2005/8/layout/hierarchy2"/>
    <dgm:cxn modelId="{87A3A28F-3419-4F1E-8ED5-DE09B0BFE0AC}" type="presOf" srcId="{91D0CE89-77E5-4577-85BA-955CAEB4B699}" destId="{FD81E828-1535-432A-AC85-034A5065B835}" srcOrd="1" destOrd="0" presId="urn:microsoft.com/office/officeart/2005/8/layout/hierarchy2"/>
    <dgm:cxn modelId="{E4B5E772-868B-4B50-80B5-BFEB6222AAD1}" srcId="{CD415814-F4B4-4A27-9F50-53509BE5F3FE}" destId="{0164D614-08BB-472E-A9D0-F86A18892345}" srcOrd="0" destOrd="0" parTransId="{B4D44BEA-C121-4022-B459-BF20ABDFD68B}" sibTransId="{E3E5121C-9E7B-4F8F-ACA1-EC55A8A14909}"/>
    <dgm:cxn modelId="{298209D5-2E8C-4D51-AB36-316D52F949B4}" srcId="{0164D614-08BB-472E-A9D0-F86A18892345}" destId="{AB48D38F-5B2A-475B-B256-E247C2B07732}" srcOrd="2" destOrd="0" parTransId="{5EA2B236-FA98-4323-BF54-09C097473304}" sibTransId="{C8175A6E-DF6E-45E7-B91A-201A6A23AB08}"/>
    <dgm:cxn modelId="{E540DD81-B73F-493D-B559-4EA67EC22D03}" type="presOf" srcId="{2F8270CC-5983-4190-B087-AEE6D5171E4B}" destId="{8EE563B8-52F6-4139-9225-FBCFFA1B9B3E}" srcOrd="0" destOrd="0" presId="urn:microsoft.com/office/officeart/2005/8/layout/hierarchy2"/>
    <dgm:cxn modelId="{EAE567A1-F964-414C-B2AB-B3BCBB6D2B36}" type="presOf" srcId="{C9C18344-CE3C-4713-A454-3F9AB0AE7C5D}" destId="{B6B07FBA-6AF2-43EE-944F-22478DC34770}" srcOrd="0" destOrd="0" presId="urn:microsoft.com/office/officeart/2005/8/layout/hierarchy2"/>
    <dgm:cxn modelId="{8BFEEF22-25FD-45CB-85AB-2F3A229A65D8}" type="presOf" srcId="{C064EC6E-8152-498E-AC2F-9B53E0FC0560}" destId="{F3ACF8FC-0706-4697-A73C-4C6A7C5DC946}" srcOrd="0" destOrd="0" presId="urn:microsoft.com/office/officeart/2005/8/layout/hierarchy2"/>
    <dgm:cxn modelId="{A1C15181-A5B9-40F5-A45C-DD1E2A19E173}" type="presOf" srcId="{91D0CE89-77E5-4577-85BA-955CAEB4B699}" destId="{9CAFF428-C792-4C78-AC7F-070947B8216C}" srcOrd="0" destOrd="0" presId="urn:microsoft.com/office/officeart/2005/8/layout/hierarchy2"/>
    <dgm:cxn modelId="{955B4C45-F36E-4E23-B7FC-E4B99512DDB9}" srcId="{0164D614-08BB-472E-A9D0-F86A18892345}" destId="{C9C18344-CE3C-4713-A454-3F9AB0AE7C5D}" srcOrd="3" destOrd="0" parTransId="{7F2D59A2-B411-4B31-AD0D-F6B241E9A9B0}" sibTransId="{3501326D-DE2A-4554-AD73-7DD62D35F626}"/>
    <dgm:cxn modelId="{DCD1BC55-8A96-4CC6-A9D2-726E04D204A8}" type="presOf" srcId="{7F2D59A2-B411-4B31-AD0D-F6B241E9A9B0}" destId="{4035BC2B-AFF8-42F7-AC1F-FC9B4F85FB1F}" srcOrd="1" destOrd="0" presId="urn:microsoft.com/office/officeart/2005/8/layout/hierarchy2"/>
    <dgm:cxn modelId="{4427386B-856A-4B36-8C74-B289B063BBA8}" type="presOf" srcId="{E11E0DD6-B4E3-4C45-B692-C7FE585220D2}" destId="{76C9EBA6-683D-4532-AA4B-628F3C892920}" srcOrd="1" destOrd="0" presId="urn:microsoft.com/office/officeart/2005/8/layout/hierarchy2"/>
    <dgm:cxn modelId="{C83BB244-6673-410C-954E-1290E327B9DF}" srcId="{0164D614-08BB-472E-A9D0-F86A18892345}" destId="{C67253A8-6F66-447E-8190-8E713B280B4E}" srcOrd="0" destOrd="0" parTransId="{91D0CE89-77E5-4577-85BA-955CAEB4B699}" sibTransId="{0C4ABDC0-1E9E-47D9-956D-BAFAE5AC8F52}"/>
    <dgm:cxn modelId="{85A3FF2F-FF5F-47C3-BB8A-E68365975AEA}" type="presOf" srcId="{C064EC6E-8152-498E-AC2F-9B53E0FC0560}" destId="{84B71F03-B2DB-4431-B0FB-1353536D0E4F}" srcOrd="1" destOrd="0" presId="urn:microsoft.com/office/officeart/2005/8/layout/hierarchy2"/>
    <dgm:cxn modelId="{4AF420F9-22C8-4241-BD10-3A9104BE4CBC}" type="presOf" srcId="{E11E0DD6-B4E3-4C45-B692-C7FE585220D2}" destId="{05830F5D-E918-4290-8990-E68E5AE7A534}" srcOrd="0" destOrd="0" presId="urn:microsoft.com/office/officeart/2005/8/layout/hierarchy2"/>
    <dgm:cxn modelId="{FC726539-76B6-47E5-A4F3-18901FA76750}" type="presOf" srcId="{1C3B7019-5AE9-4104-AC28-CB01F65E203A}" destId="{62B4B1ED-06C2-4D4B-804D-C166B41140B5}" srcOrd="0" destOrd="0" presId="urn:microsoft.com/office/officeart/2005/8/layout/hierarchy2"/>
    <dgm:cxn modelId="{D34F1F54-DA35-4E1A-A65E-E0E2319C795D}" srcId="{0164D614-08BB-472E-A9D0-F86A18892345}" destId="{1C3B7019-5AE9-4104-AC28-CB01F65E203A}" srcOrd="4" destOrd="0" parTransId="{CB9715A4-3D50-4938-B9D7-DCB5C4692D48}" sibTransId="{5FEF793D-62A5-46CB-9870-A5930C055FF7}"/>
    <dgm:cxn modelId="{4150595C-DAF3-43A4-9910-0B7DC3ACD0C0}" srcId="{0164D614-08BB-472E-A9D0-F86A18892345}" destId="{9A3C2D6E-05ED-414B-B936-0798CA8038DC}" srcOrd="5" destOrd="0" parTransId="{E11E0DD6-B4E3-4C45-B692-C7FE585220D2}" sibTransId="{2E462AC3-4BCA-4EA0-9B99-23E62ABDE106}"/>
    <dgm:cxn modelId="{483C7AF7-A699-4910-A271-B3AA5EA112FE}" type="presOf" srcId="{AB48D38F-5B2A-475B-B256-E247C2B07732}" destId="{27C77756-3350-4C57-8BBE-880C3E157E65}" srcOrd="0" destOrd="0" presId="urn:microsoft.com/office/officeart/2005/8/layout/hierarchy2"/>
    <dgm:cxn modelId="{CE7BD6BC-4E0B-4CB1-93E1-776BF55D4FCF}" type="presOf" srcId="{C67253A8-6F66-447E-8190-8E713B280B4E}" destId="{FE0D6785-CFC9-45BA-9537-31D9C590B37D}" srcOrd="0" destOrd="0" presId="urn:microsoft.com/office/officeart/2005/8/layout/hierarchy2"/>
    <dgm:cxn modelId="{172152CE-B288-4B92-A49A-EDDA2D597744}" type="presOf" srcId="{5EA2B236-FA98-4323-BF54-09C097473304}" destId="{70FD5EA5-412F-4489-A6C8-F67FB6827B6D}" srcOrd="1" destOrd="0" presId="urn:microsoft.com/office/officeart/2005/8/layout/hierarchy2"/>
    <dgm:cxn modelId="{E4EC69D1-D79D-4460-BC27-3EC56BB35DB3}" type="presOf" srcId="{CB9715A4-3D50-4938-B9D7-DCB5C4692D48}" destId="{0B72A7FE-6D01-438B-897C-A5DEAB12A958}" srcOrd="0" destOrd="0" presId="urn:microsoft.com/office/officeart/2005/8/layout/hierarchy2"/>
    <dgm:cxn modelId="{2323408F-894D-4A76-8DBA-B53ED110A63C}" type="presOf" srcId="{CD415814-F4B4-4A27-9F50-53509BE5F3FE}" destId="{BC6A171D-35E1-443F-9EFE-ED1B29E8DCA1}" srcOrd="0" destOrd="0" presId="urn:microsoft.com/office/officeart/2005/8/layout/hierarchy2"/>
    <dgm:cxn modelId="{736935A9-5E93-4F42-B497-ADE3073979AB}" srcId="{0164D614-08BB-472E-A9D0-F86A18892345}" destId="{2F8270CC-5983-4190-B087-AEE6D5171E4B}" srcOrd="1" destOrd="0" parTransId="{C064EC6E-8152-498E-AC2F-9B53E0FC0560}" sibTransId="{A6DA1C29-8411-424D-9A49-4AD44AAC7DCF}"/>
    <dgm:cxn modelId="{03DA1FF7-A50D-4F32-B055-E1C4E37D811D}" type="presOf" srcId="{9A3C2D6E-05ED-414B-B936-0798CA8038DC}" destId="{7C7C5AD6-C605-4F30-AB99-A6341BB945CE}" srcOrd="0" destOrd="0" presId="urn:microsoft.com/office/officeart/2005/8/layout/hierarchy2"/>
    <dgm:cxn modelId="{1CF692A3-5623-4205-A94B-AAEAC8DF31DA}" type="presOf" srcId="{CB9715A4-3D50-4938-B9D7-DCB5C4692D48}" destId="{5C1206F3-4F94-42ED-92C1-C53173120E7E}" srcOrd="1" destOrd="0" presId="urn:microsoft.com/office/officeart/2005/8/layout/hierarchy2"/>
    <dgm:cxn modelId="{766C1ED5-FD6A-4486-9974-681245D726B6}" type="presParOf" srcId="{BC6A171D-35E1-443F-9EFE-ED1B29E8DCA1}" destId="{B5CE8B28-44F4-4211-A5B7-42A9F6A8DDEA}" srcOrd="0" destOrd="0" presId="urn:microsoft.com/office/officeart/2005/8/layout/hierarchy2"/>
    <dgm:cxn modelId="{E64FE8B8-9DD9-4AF3-A68B-0A32A8B15EC2}" type="presParOf" srcId="{B5CE8B28-44F4-4211-A5B7-42A9F6A8DDEA}" destId="{29547A3B-5049-433E-A2A0-60745F813B21}" srcOrd="0" destOrd="0" presId="urn:microsoft.com/office/officeart/2005/8/layout/hierarchy2"/>
    <dgm:cxn modelId="{7343F128-A51B-424B-9263-147781D7334D}" type="presParOf" srcId="{B5CE8B28-44F4-4211-A5B7-42A9F6A8DDEA}" destId="{5902DAF0-ED22-4077-9E21-E7BB41078AB1}" srcOrd="1" destOrd="0" presId="urn:microsoft.com/office/officeart/2005/8/layout/hierarchy2"/>
    <dgm:cxn modelId="{61B3A2EF-1EEA-4495-BD80-94521E80C012}" type="presParOf" srcId="{5902DAF0-ED22-4077-9E21-E7BB41078AB1}" destId="{9CAFF428-C792-4C78-AC7F-070947B8216C}" srcOrd="0" destOrd="0" presId="urn:microsoft.com/office/officeart/2005/8/layout/hierarchy2"/>
    <dgm:cxn modelId="{0E517D4C-F935-4776-95A6-E31B84563F55}" type="presParOf" srcId="{9CAFF428-C792-4C78-AC7F-070947B8216C}" destId="{FD81E828-1535-432A-AC85-034A5065B835}" srcOrd="0" destOrd="0" presId="urn:microsoft.com/office/officeart/2005/8/layout/hierarchy2"/>
    <dgm:cxn modelId="{39B9C4A8-0AD1-4307-8D84-8AE808F9393F}" type="presParOf" srcId="{5902DAF0-ED22-4077-9E21-E7BB41078AB1}" destId="{01EF8CDF-D6E7-4063-845A-31B474A44906}" srcOrd="1" destOrd="0" presId="urn:microsoft.com/office/officeart/2005/8/layout/hierarchy2"/>
    <dgm:cxn modelId="{F281E7D8-FE2F-47D9-B349-EC964B7C1631}" type="presParOf" srcId="{01EF8CDF-D6E7-4063-845A-31B474A44906}" destId="{FE0D6785-CFC9-45BA-9537-31D9C590B37D}" srcOrd="0" destOrd="0" presId="urn:microsoft.com/office/officeart/2005/8/layout/hierarchy2"/>
    <dgm:cxn modelId="{60115F16-3CD4-48CC-BE5B-84DFAACACC76}" type="presParOf" srcId="{01EF8CDF-D6E7-4063-845A-31B474A44906}" destId="{A11B9540-350B-4CE7-B021-742CBEF01CE1}" srcOrd="1" destOrd="0" presId="urn:microsoft.com/office/officeart/2005/8/layout/hierarchy2"/>
    <dgm:cxn modelId="{CA5BF7D2-D7D5-46C4-9667-BEC56730B9F5}" type="presParOf" srcId="{5902DAF0-ED22-4077-9E21-E7BB41078AB1}" destId="{F3ACF8FC-0706-4697-A73C-4C6A7C5DC946}" srcOrd="2" destOrd="0" presId="urn:microsoft.com/office/officeart/2005/8/layout/hierarchy2"/>
    <dgm:cxn modelId="{5E695AE2-8DA8-40FB-AD4E-B92197775A46}" type="presParOf" srcId="{F3ACF8FC-0706-4697-A73C-4C6A7C5DC946}" destId="{84B71F03-B2DB-4431-B0FB-1353536D0E4F}" srcOrd="0" destOrd="0" presId="urn:microsoft.com/office/officeart/2005/8/layout/hierarchy2"/>
    <dgm:cxn modelId="{415A5C3D-F050-4BC6-91DC-14453CC5E8AA}" type="presParOf" srcId="{5902DAF0-ED22-4077-9E21-E7BB41078AB1}" destId="{B71FEEF9-5870-4C19-9575-B6FF2FF8DED6}" srcOrd="3" destOrd="0" presId="urn:microsoft.com/office/officeart/2005/8/layout/hierarchy2"/>
    <dgm:cxn modelId="{DECB626B-9D03-4B0C-9CEC-ADF84D41CD02}" type="presParOf" srcId="{B71FEEF9-5870-4C19-9575-B6FF2FF8DED6}" destId="{8EE563B8-52F6-4139-9225-FBCFFA1B9B3E}" srcOrd="0" destOrd="0" presId="urn:microsoft.com/office/officeart/2005/8/layout/hierarchy2"/>
    <dgm:cxn modelId="{211CCF82-1280-45EE-942B-2E649FC1E87E}" type="presParOf" srcId="{B71FEEF9-5870-4C19-9575-B6FF2FF8DED6}" destId="{9717AA71-7F69-49A1-9EBF-B9C43E20C181}" srcOrd="1" destOrd="0" presId="urn:microsoft.com/office/officeart/2005/8/layout/hierarchy2"/>
    <dgm:cxn modelId="{14507A14-AF6F-4174-9642-6048B5CF56AD}" type="presParOf" srcId="{5902DAF0-ED22-4077-9E21-E7BB41078AB1}" destId="{4640EEC8-C738-4C6C-98B6-83580656DBB8}" srcOrd="4" destOrd="0" presId="urn:microsoft.com/office/officeart/2005/8/layout/hierarchy2"/>
    <dgm:cxn modelId="{C171ED0A-177B-4E59-BFCC-36EDEF4C63C2}" type="presParOf" srcId="{4640EEC8-C738-4C6C-98B6-83580656DBB8}" destId="{70FD5EA5-412F-4489-A6C8-F67FB6827B6D}" srcOrd="0" destOrd="0" presId="urn:microsoft.com/office/officeart/2005/8/layout/hierarchy2"/>
    <dgm:cxn modelId="{FE1998CD-80EB-45F3-979E-ADB7DF11614D}" type="presParOf" srcId="{5902DAF0-ED22-4077-9E21-E7BB41078AB1}" destId="{93ACC318-0E40-48CB-BF8A-02460A283654}" srcOrd="5" destOrd="0" presId="urn:microsoft.com/office/officeart/2005/8/layout/hierarchy2"/>
    <dgm:cxn modelId="{B89F93E1-B8F4-4C84-ACCC-6FA6725F556D}" type="presParOf" srcId="{93ACC318-0E40-48CB-BF8A-02460A283654}" destId="{27C77756-3350-4C57-8BBE-880C3E157E65}" srcOrd="0" destOrd="0" presId="urn:microsoft.com/office/officeart/2005/8/layout/hierarchy2"/>
    <dgm:cxn modelId="{BAC19676-190E-45BB-AA0E-4E79CF3308F1}" type="presParOf" srcId="{93ACC318-0E40-48CB-BF8A-02460A283654}" destId="{91B798B1-BEB3-45A7-97C2-D85FB963D6FD}" srcOrd="1" destOrd="0" presId="urn:microsoft.com/office/officeart/2005/8/layout/hierarchy2"/>
    <dgm:cxn modelId="{B965F361-D011-4630-9A8B-532E7469D5F3}" type="presParOf" srcId="{5902DAF0-ED22-4077-9E21-E7BB41078AB1}" destId="{443E5D41-5569-457B-B98A-578F704B0E41}" srcOrd="6" destOrd="0" presId="urn:microsoft.com/office/officeart/2005/8/layout/hierarchy2"/>
    <dgm:cxn modelId="{562369F9-B392-475F-930C-9D28B796DF4F}" type="presParOf" srcId="{443E5D41-5569-457B-B98A-578F704B0E41}" destId="{4035BC2B-AFF8-42F7-AC1F-FC9B4F85FB1F}" srcOrd="0" destOrd="0" presId="urn:microsoft.com/office/officeart/2005/8/layout/hierarchy2"/>
    <dgm:cxn modelId="{3AA20F31-8B37-4FD9-8FF3-5F64E54AECC0}" type="presParOf" srcId="{5902DAF0-ED22-4077-9E21-E7BB41078AB1}" destId="{D7DC8417-7707-4514-A39C-2247554A54B6}" srcOrd="7" destOrd="0" presId="urn:microsoft.com/office/officeart/2005/8/layout/hierarchy2"/>
    <dgm:cxn modelId="{6A181E56-BE5D-4952-A6F6-B1868F1E8FC1}" type="presParOf" srcId="{D7DC8417-7707-4514-A39C-2247554A54B6}" destId="{B6B07FBA-6AF2-43EE-944F-22478DC34770}" srcOrd="0" destOrd="0" presId="urn:microsoft.com/office/officeart/2005/8/layout/hierarchy2"/>
    <dgm:cxn modelId="{A657380C-7B43-4057-8DC4-6BA14004D961}" type="presParOf" srcId="{D7DC8417-7707-4514-A39C-2247554A54B6}" destId="{30953A6D-5233-45D7-9D00-57AD0FC26C88}" srcOrd="1" destOrd="0" presId="urn:microsoft.com/office/officeart/2005/8/layout/hierarchy2"/>
    <dgm:cxn modelId="{E8802053-357A-4834-AFC0-8CF7D3E7D1EE}" type="presParOf" srcId="{5902DAF0-ED22-4077-9E21-E7BB41078AB1}" destId="{0B72A7FE-6D01-438B-897C-A5DEAB12A958}" srcOrd="8" destOrd="0" presId="urn:microsoft.com/office/officeart/2005/8/layout/hierarchy2"/>
    <dgm:cxn modelId="{668B8399-6200-402A-8057-B690A8ADC8CC}" type="presParOf" srcId="{0B72A7FE-6D01-438B-897C-A5DEAB12A958}" destId="{5C1206F3-4F94-42ED-92C1-C53173120E7E}" srcOrd="0" destOrd="0" presId="urn:microsoft.com/office/officeart/2005/8/layout/hierarchy2"/>
    <dgm:cxn modelId="{4E703DAC-0215-4E18-A041-51A3A6DE1724}" type="presParOf" srcId="{5902DAF0-ED22-4077-9E21-E7BB41078AB1}" destId="{0F270781-8C6F-4438-8CFD-A4526D872ED4}" srcOrd="9" destOrd="0" presId="urn:microsoft.com/office/officeart/2005/8/layout/hierarchy2"/>
    <dgm:cxn modelId="{30D75219-77B0-4E09-9CC2-926782305AE7}" type="presParOf" srcId="{0F270781-8C6F-4438-8CFD-A4526D872ED4}" destId="{62B4B1ED-06C2-4D4B-804D-C166B41140B5}" srcOrd="0" destOrd="0" presId="urn:microsoft.com/office/officeart/2005/8/layout/hierarchy2"/>
    <dgm:cxn modelId="{D6C223B9-E049-427F-B782-039AF57391BE}" type="presParOf" srcId="{0F270781-8C6F-4438-8CFD-A4526D872ED4}" destId="{93C62B40-9600-4962-B843-A184C40C5092}" srcOrd="1" destOrd="0" presId="urn:microsoft.com/office/officeart/2005/8/layout/hierarchy2"/>
    <dgm:cxn modelId="{EECF1F88-07CF-4C40-A2E7-BA4130A12503}" type="presParOf" srcId="{5902DAF0-ED22-4077-9E21-E7BB41078AB1}" destId="{05830F5D-E918-4290-8990-E68E5AE7A534}" srcOrd="10" destOrd="0" presId="urn:microsoft.com/office/officeart/2005/8/layout/hierarchy2"/>
    <dgm:cxn modelId="{324F69DA-F745-4F06-9701-001828C65AAC}" type="presParOf" srcId="{05830F5D-E918-4290-8990-E68E5AE7A534}" destId="{76C9EBA6-683D-4532-AA4B-628F3C892920}" srcOrd="0" destOrd="0" presId="urn:microsoft.com/office/officeart/2005/8/layout/hierarchy2"/>
    <dgm:cxn modelId="{EAA4FD8C-2C1B-401C-835E-06766286B0F9}" type="presParOf" srcId="{5902DAF0-ED22-4077-9E21-E7BB41078AB1}" destId="{DE6F9368-1FB6-4F82-AB5D-200FE83B3102}" srcOrd="11" destOrd="0" presId="urn:microsoft.com/office/officeart/2005/8/layout/hierarchy2"/>
    <dgm:cxn modelId="{79ABBE74-4A95-43F2-B858-07E0A35C79C3}" type="presParOf" srcId="{DE6F9368-1FB6-4F82-AB5D-200FE83B3102}" destId="{7C7C5AD6-C605-4F30-AB99-A6341BB945CE}" srcOrd="0" destOrd="0" presId="urn:microsoft.com/office/officeart/2005/8/layout/hierarchy2"/>
    <dgm:cxn modelId="{135F708A-88F6-44EB-9217-6BBC89D8A186}" type="presParOf" srcId="{DE6F9368-1FB6-4F82-AB5D-200FE83B3102}" destId="{F2268BFF-E199-4539-8B3B-A7E2FBF3380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8E25-BDCA-4DF0-A57E-6B054EA278FB}">
      <dsp:nvSpPr>
        <dsp:cNvPr id="0" name=""/>
        <dsp:cNvSpPr/>
      </dsp:nvSpPr>
      <dsp:spPr>
        <a:xfrm>
          <a:off x="2720060" y="2798342"/>
          <a:ext cx="2824552" cy="1758385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GENERATION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133706" y="3055852"/>
        <a:ext cx="1997260" cy="1243365"/>
      </dsp:txXfrm>
    </dsp:sp>
    <dsp:sp modelId="{71FA4DDC-3324-40D9-8AC4-79FB96C1D07C}">
      <dsp:nvSpPr>
        <dsp:cNvPr id="0" name=""/>
        <dsp:cNvSpPr/>
      </dsp:nvSpPr>
      <dsp:spPr>
        <a:xfrm rot="12502717">
          <a:off x="1250743" y="2421252"/>
          <a:ext cx="1923698" cy="5708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BA85-3B8A-4F76-B8F9-985C22C5E9E6}">
      <dsp:nvSpPr>
        <dsp:cNvPr id="0" name=""/>
        <dsp:cNvSpPr/>
      </dsp:nvSpPr>
      <dsp:spPr>
        <a:xfrm>
          <a:off x="0" y="1133789"/>
          <a:ext cx="2549299" cy="199995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CAPTIVE </a:t>
          </a:r>
          <a:r>
            <a:rPr lang="en-US" sz="1800" kern="1200" smtClean="0">
              <a:solidFill>
                <a:schemeClr val="tx1"/>
              </a:solidFill>
              <a:latin typeface="+mj-lt"/>
            </a:rPr>
            <a:t>POWER PLANT</a:t>
          </a:r>
          <a:endParaRPr lang="en-US" sz="1800" kern="1200" dirty="0" smtClean="0">
            <a:solidFill>
              <a:schemeClr val="tx1"/>
            </a:solidFill>
            <a:latin typeface="+mj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THERMAL POWER PLANT(COAL FIRED) HAVING 2 UNIT OF 60 MW EACH &amp; GENERATING 120 MW</a:t>
          </a:r>
          <a:endParaRPr lang="en-IN" sz="1800" kern="1200" dirty="0">
            <a:solidFill>
              <a:schemeClr val="tx1"/>
            </a:solidFill>
            <a:latin typeface="+mj-lt"/>
          </a:endParaRPr>
        </a:p>
      </dsp:txBody>
      <dsp:txXfrm>
        <a:off x="58577" y="1192366"/>
        <a:ext cx="2432145" cy="1882800"/>
      </dsp:txXfrm>
    </dsp:sp>
    <dsp:sp modelId="{360DC8A0-2068-4A53-9B8C-64A690825544}">
      <dsp:nvSpPr>
        <dsp:cNvPr id="0" name=""/>
        <dsp:cNvSpPr/>
      </dsp:nvSpPr>
      <dsp:spPr>
        <a:xfrm rot="15955473">
          <a:off x="3270823" y="1764119"/>
          <a:ext cx="1654063" cy="5708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847B5-4583-40F0-8867-9F15262CBB63}">
      <dsp:nvSpPr>
        <dsp:cNvPr id="0" name=""/>
        <dsp:cNvSpPr/>
      </dsp:nvSpPr>
      <dsp:spPr>
        <a:xfrm>
          <a:off x="2808311" y="-167290"/>
          <a:ext cx="2274094" cy="244118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>
            <a:latin typeface="+mj-lt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OLD POWER PLANT: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THERMAL POWER PLANT (COAL FIRED) HAVING 4 UNIT OF 5MW EACH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GENERATING ONLY 6-7 MW</a:t>
          </a:r>
          <a:endParaRPr lang="en-IN" sz="1600" kern="1200" dirty="0"/>
        </a:p>
      </dsp:txBody>
      <dsp:txXfrm>
        <a:off x="2874917" y="-100684"/>
        <a:ext cx="2140882" cy="2307968"/>
      </dsp:txXfrm>
    </dsp:sp>
    <dsp:sp modelId="{1FDC99DF-E9BB-49C9-AB2C-0432F618D28F}">
      <dsp:nvSpPr>
        <dsp:cNvPr id="0" name=""/>
        <dsp:cNvSpPr/>
      </dsp:nvSpPr>
      <dsp:spPr>
        <a:xfrm rot="19534621">
          <a:off x="4880565" y="2240884"/>
          <a:ext cx="1952351" cy="5708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7CA8C-6A47-402D-B131-3B55F72E61E9}">
      <dsp:nvSpPr>
        <dsp:cNvPr id="0" name=""/>
        <dsp:cNvSpPr/>
      </dsp:nvSpPr>
      <dsp:spPr>
        <a:xfrm>
          <a:off x="5410948" y="989774"/>
          <a:ext cx="2750394" cy="173819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UPCOMING NEW POWER PLANT 2X20 MW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j-lt"/>
            </a:rPr>
            <a:t>THERMAL POWER PLANT (COAL FIRED) </a:t>
          </a:r>
          <a:endParaRPr lang="en-IN" sz="1800" kern="1200" dirty="0">
            <a:solidFill>
              <a:schemeClr val="tx1"/>
            </a:solidFill>
            <a:latin typeface="+mj-lt"/>
          </a:endParaRPr>
        </a:p>
      </dsp:txBody>
      <dsp:txXfrm>
        <a:off x="5461858" y="1040684"/>
        <a:ext cx="2648574" cy="163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D3C8-EEF8-454B-AAA9-1DCB89E81EA3}">
      <dsp:nvSpPr>
        <dsp:cNvPr id="0" name=""/>
        <dsp:cNvSpPr/>
      </dsp:nvSpPr>
      <dsp:spPr>
        <a:xfrm>
          <a:off x="1728189" y="1472385"/>
          <a:ext cx="1268020" cy="1119229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PMD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913886" y="1636292"/>
        <a:ext cx="896626" cy="791415"/>
      </dsp:txXfrm>
    </dsp:sp>
    <dsp:sp modelId="{C587BAE7-B7D4-42ED-9CE0-91EB5327A49D}">
      <dsp:nvSpPr>
        <dsp:cNvPr id="0" name=""/>
        <dsp:cNvSpPr/>
      </dsp:nvSpPr>
      <dsp:spPr>
        <a:xfrm rot="16200000">
          <a:off x="2193179" y="1282043"/>
          <a:ext cx="338040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338040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3748" y="1294913"/>
        <a:ext cx="16902" cy="16902"/>
      </dsp:txXfrm>
    </dsp:sp>
    <dsp:sp modelId="{708C3DFF-F350-4B45-92F5-C507C2B7D85E}">
      <dsp:nvSpPr>
        <dsp:cNvPr id="0" name=""/>
        <dsp:cNvSpPr/>
      </dsp:nvSpPr>
      <dsp:spPr>
        <a:xfrm>
          <a:off x="1628052" y="15114"/>
          <a:ext cx="1468295" cy="111922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OPERATION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682688" y="69750"/>
        <a:ext cx="1359023" cy="1009957"/>
      </dsp:txXfrm>
    </dsp:sp>
    <dsp:sp modelId="{491DAB0A-50B6-4CCA-829E-DE99EA5EA9F8}">
      <dsp:nvSpPr>
        <dsp:cNvPr id="0" name=""/>
        <dsp:cNvSpPr/>
      </dsp:nvSpPr>
      <dsp:spPr>
        <a:xfrm rot="20089116">
          <a:off x="2909815" y="1694043"/>
          <a:ext cx="251672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251672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9360" y="1709072"/>
        <a:ext cx="12583" cy="12583"/>
      </dsp:txXfrm>
    </dsp:sp>
    <dsp:sp modelId="{A56B4839-988E-4D8C-B4E5-5EDCEC181C82}">
      <dsp:nvSpPr>
        <dsp:cNvPr id="0" name=""/>
        <dsp:cNvSpPr/>
      </dsp:nvSpPr>
      <dsp:spPr>
        <a:xfrm>
          <a:off x="3096346" y="864099"/>
          <a:ext cx="1119229" cy="111922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CABLES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150982" y="918735"/>
        <a:ext cx="1009957" cy="1009957"/>
      </dsp:txXfrm>
    </dsp:sp>
    <dsp:sp modelId="{897096AE-CE12-4E2F-AF31-5FB15B8794D2}">
      <dsp:nvSpPr>
        <dsp:cNvPr id="0" name=""/>
        <dsp:cNvSpPr/>
      </dsp:nvSpPr>
      <dsp:spPr>
        <a:xfrm rot="1800000">
          <a:off x="2873694" y="2388259"/>
          <a:ext cx="284988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284988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063" y="2402455"/>
        <a:ext cx="14249" cy="14249"/>
      </dsp:txXfrm>
    </dsp:sp>
    <dsp:sp modelId="{77F7877A-60FD-4875-83E0-46CE0B9399C3}">
      <dsp:nvSpPr>
        <dsp:cNvPr id="0" name=""/>
        <dsp:cNvSpPr/>
      </dsp:nvSpPr>
      <dsp:spPr>
        <a:xfrm>
          <a:off x="3064617" y="2201020"/>
          <a:ext cx="1119229" cy="111922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MAINT.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119253" y="2255656"/>
        <a:ext cx="1009957" cy="1009957"/>
      </dsp:txXfrm>
    </dsp:sp>
    <dsp:sp modelId="{6745D72B-3BE7-40A7-8FEB-F96CD317A917}">
      <dsp:nvSpPr>
        <dsp:cNvPr id="0" name=""/>
        <dsp:cNvSpPr/>
      </dsp:nvSpPr>
      <dsp:spPr>
        <a:xfrm rot="5400000">
          <a:off x="2193179" y="2739313"/>
          <a:ext cx="338040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338040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3748" y="2752184"/>
        <a:ext cx="16902" cy="16902"/>
      </dsp:txXfrm>
    </dsp:sp>
    <dsp:sp modelId="{EE118303-B2C0-4C38-A08B-08ECF7529D1B}">
      <dsp:nvSpPr>
        <dsp:cNvPr id="0" name=""/>
        <dsp:cNvSpPr/>
      </dsp:nvSpPr>
      <dsp:spPr>
        <a:xfrm>
          <a:off x="1802585" y="2929655"/>
          <a:ext cx="1119229" cy="111922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TECH. CELL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57221" y="2984291"/>
        <a:ext cx="1009957" cy="1009957"/>
      </dsp:txXfrm>
    </dsp:sp>
    <dsp:sp modelId="{E837FAFA-FE59-4CC6-876F-7464F1C8228B}">
      <dsp:nvSpPr>
        <dsp:cNvPr id="0" name=""/>
        <dsp:cNvSpPr/>
      </dsp:nvSpPr>
      <dsp:spPr>
        <a:xfrm rot="9000000">
          <a:off x="1565717" y="2388259"/>
          <a:ext cx="284988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284988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701086" y="2402455"/>
        <a:ext cx="14249" cy="14249"/>
      </dsp:txXfrm>
    </dsp:sp>
    <dsp:sp modelId="{A4E1A9CF-BBF2-4799-A58A-F099BBC203FD}">
      <dsp:nvSpPr>
        <dsp:cNvPr id="0" name=""/>
        <dsp:cNvSpPr/>
      </dsp:nvSpPr>
      <dsp:spPr>
        <a:xfrm>
          <a:off x="540552" y="2201020"/>
          <a:ext cx="1119229" cy="111922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STORES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5188" y="2255656"/>
        <a:ext cx="1009957" cy="1009957"/>
      </dsp:txXfrm>
    </dsp:sp>
    <dsp:sp modelId="{2757168C-D171-44BE-92AE-7DF9B4C249B3}">
      <dsp:nvSpPr>
        <dsp:cNvPr id="0" name=""/>
        <dsp:cNvSpPr/>
      </dsp:nvSpPr>
      <dsp:spPr>
        <a:xfrm rot="12525768">
          <a:off x="1458198" y="1621403"/>
          <a:ext cx="389646" cy="42642"/>
        </a:xfrm>
        <a:custGeom>
          <a:avLst/>
          <a:gdLst/>
          <a:ahLst/>
          <a:cxnLst/>
          <a:rect l="0" t="0" r="0" b="0"/>
          <a:pathLst>
            <a:path>
              <a:moveTo>
                <a:pt x="0" y="21321"/>
              </a:moveTo>
              <a:lnTo>
                <a:pt x="389646" y="2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43280" y="1632983"/>
        <a:ext cx="19482" cy="19482"/>
      </dsp:txXfrm>
    </dsp:sp>
    <dsp:sp modelId="{E64D4C82-4115-4C28-A446-5D10E066AD73}">
      <dsp:nvSpPr>
        <dsp:cNvPr id="0" name=""/>
        <dsp:cNvSpPr/>
      </dsp:nvSpPr>
      <dsp:spPr>
        <a:xfrm>
          <a:off x="432050" y="720079"/>
          <a:ext cx="1119229" cy="111924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TESTING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86686" y="774715"/>
        <a:ext cx="1009957" cy="1009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47A3B-5049-433E-A2A0-60745F813B21}">
      <dsp:nvSpPr>
        <dsp:cNvPr id="0" name=""/>
        <dsp:cNvSpPr/>
      </dsp:nvSpPr>
      <dsp:spPr>
        <a:xfrm>
          <a:off x="0" y="2725496"/>
          <a:ext cx="395831" cy="48346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              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1593" y="2737089"/>
        <a:ext cx="372645" cy="460283"/>
      </dsp:txXfrm>
    </dsp:sp>
    <dsp:sp modelId="{9CAFF428-C792-4C78-AC7F-070947B8216C}">
      <dsp:nvSpPr>
        <dsp:cNvPr id="0" name=""/>
        <dsp:cNvSpPr/>
      </dsp:nvSpPr>
      <dsp:spPr>
        <a:xfrm rot="17666521">
          <a:off x="-110794" y="2165175"/>
          <a:ext cx="1728427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1728427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tx1"/>
            </a:solidFill>
          </a:endParaRPr>
        </a:p>
      </dsp:txBody>
      <dsp:txXfrm>
        <a:off x="710208" y="2137257"/>
        <a:ext cx="86421" cy="86421"/>
      </dsp:txXfrm>
    </dsp:sp>
    <dsp:sp modelId="{FE0D6785-CFC9-45BA-9537-31D9C590B37D}">
      <dsp:nvSpPr>
        <dsp:cNvPr id="0" name=""/>
        <dsp:cNvSpPr/>
      </dsp:nvSpPr>
      <dsp:spPr>
        <a:xfrm>
          <a:off x="1111006" y="1030143"/>
          <a:ext cx="2921441" cy="72712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BZM-IRON &amp; STEEL , RMHP AREA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32303" y="1051440"/>
        <a:ext cx="2878847" cy="684530"/>
      </dsp:txXfrm>
    </dsp:sp>
    <dsp:sp modelId="{F3ACF8FC-0706-4697-A73C-4C6A7C5DC946}">
      <dsp:nvSpPr>
        <dsp:cNvPr id="0" name=""/>
        <dsp:cNvSpPr/>
      </dsp:nvSpPr>
      <dsp:spPr>
        <a:xfrm rot="19122128">
          <a:off x="279877" y="2644246"/>
          <a:ext cx="932435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932435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722784" y="2636229"/>
        <a:ext cx="46621" cy="46621"/>
      </dsp:txXfrm>
    </dsp:sp>
    <dsp:sp modelId="{8EE563B8-52F6-4139-9225-FBCFFA1B9B3E}">
      <dsp:nvSpPr>
        <dsp:cNvPr id="0" name=""/>
        <dsp:cNvSpPr/>
      </dsp:nvSpPr>
      <dsp:spPr>
        <a:xfrm>
          <a:off x="1096359" y="2044845"/>
          <a:ext cx="2936088" cy="61400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CZM-OXY,SLB &amp; SERVICES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14343" y="2062829"/>
        <a:ext cx="2900120" cy="578038"/>
      </dsp:txXfrm>
    </dsp:sp>
    <dsp:sp modelId="{4640EEC8-C738-4C6C-98B6-83580656DBB8}">
      <dsp:nvSpPr>
        <dsp:cNvPr id="0" name=""/>
        <dsp:cNvSpPr/>
      </dsp:nvSpPr>
      <dsp:spPr>
        <a:xfrm rot="1023662">
          <a:off x="379771" y="3059008"/>
          <a:ext cx="729878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729878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tx1"/>
            </a:solidFill>
          </a:endParaRPr>
        </a:p>
      </dsp:txBody>
      <dsp:txXfrm>
        <a:off x="726463" y="3056054"/>
        <a:ext cx="36493" cy="36493"/>
      </dsp:txXfrm>
    </dsp:sp>
    <dsp:sp modelId="{27C77756-3350-4C57-8BBE-880C3E157E65}">
      <dsp:nvSpPr>
        <dsp:cNvPr id="0" name=""/>
        <dsp:cNvSpPr/>
      </dsp:nvSpPr>
      <dsp:spPr>
        <a:xfrm>
          <a:off x="1093590" y="2872439"/>
          <a:ext cx="2918591" cy="61786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D1ZM-SINTER AND BF AREA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11687" y="2890536"/>
        <a:ext cx="2882397" cy="581669"/>
      </dsp:txXfrm>
    </dsp:sp>
    <dsp:sp modelId="{443E5D41-5569-457B-B98A-578F704B0E41}">
      <dsp:nvSpPr>
        <dsp:cNvPr id="0" name=""/>
        <dsp:cNvSpPr/>
      </dsp:nvSpPr>
      <dsp:spPr>
        <a:xfrm rot="3228236">
          <a:off x="153940" y="3428690"/>
          <a:ext cx="1181540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1181540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tx1"/>
            </a:solidFill>
          </a:endParaRPr>
        </a:p>
      </dsp:txBody>
      <dsp:txXfrm>
        <a:off x="715172" y="3414444"/>
        <a:ext cx="59077" cy="59077"/>
      </dsp:txXfrm>
    </dsp:sp>
    <dsp:sp modelId="{B6B07FBA-6AF2-43EE-944F-22478DC34770}">
      <dsp:nvSpPr>
        <dsp:cNvPr id="0" name=""/>
        <dsp:cNvSpPr/>
      </dsp:nvSpPr>
      <dsp:spPr>
        <a:xfrm>
          <a:off x="1093590" y="3663016"/>
          <a:ext cx="2904744" cy="51543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D2ZM-CO &amp; CC AREA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08687" y="3678113"/>
        <a:ext cx="2874550" cy="485245"/>
      </dsp:txXfrm>
    </dsp:sp>
    <dsp:sp modelId="{0B72A7FE-6D01-438B-897C-A5DEAB12A958}">
      <dsp:nvSpPr>
        <dsp:cNvPr id="0" name=""/>
        <dsp:cNvSpPr/>
      </dsp:nvSpPr>
      <dsp:spPr>
        <a:xfrm rot="4040658">
          <a:off x="-161016" y="3787776"/>
          <a:ext cx="1811454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1811454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tx1"/>
            </a:solidFill>
          </a:endParaRPr>
        </a:p>
      </dsp:txBody>
      <dsp:txXfrm>
        <a:off x="699424" y="3757783"/>
        <a:ext cx="90572" cy="90572"/>
      </dsp:txXfrm>
    </dsp:sp>
    <dsp:sp modelId="{62B4B1ED-06C2-4D4B-804D-C166B41140B5}">
      <dsp:nvSpPr>
        <dsp:cNvPr id="0" name=""/>
        <dsp:cNvSpPr/>
      </dsp:nvSpPr>
      <dsp:spPr>
        <a:xfrm>
          <a:off x="1093590" y="4336704"/>
          <a:ext cx="2908896" cy="60440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EZM-MRS, SMS,MSM &amp; BRC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11292" y="4354406"/>
        <a:ext cx="2873492" cy="569002"/>
      </dsp:txXfrm>
    </dsp:sp>
    <dsp:sp modelId="{05830F5D-E918-4290-8990-E68E5AE7A534}">
      <dsp:nvSpPr>
        <dsp:cNvPr id="0" name=""/>
        <dsp:cNvSpPr/>
      </dsp:nvSpPr>
      <dsp:spPr>
        <a:xfrm rot="17123072">
          <a:off x="-607912" y="1634705"/>
          <a:ext cx="2732375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2732375" y="152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</a:endParaRPr>
        </a:p>
      </dsp:txBody>
      <dsp:txXfrm>
        <a:off x="689965" y="1581689"/>
        <a:ext cx="136618" cy="136618"/>
      </dsp:txXfrm>
    </dsp:sp>
    <dsp:sp modelId="{7C7C5AD6-C605-4F30-AB99-A6341BB945CE}">
      <dsp:nvSpPr>
        <dsp:cNvPr id="0" name=""/>
        <dsp:cNvSpPr/>
      </dsp:nvSpPr>
      <dsp:spPr>
        <a:xfrm>
          <a:off x="1120719" y="0"/>
          <a:ext cx="2911728" cy="66553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AZM-MILLS ,WPH &amp; TOWNSHIP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40212" y="19493"/>
        <a:ext cx="2872742" cy="626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B59C-F104-421C-9993-331B8B6BBB35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5392-A2A8-4FAA-ACC5-431C0774A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2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C28E-7841-4A66-8877-157A29F2808C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67BB9-1374-4730-B739-503D30425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490C9A-FAA7-4120-83F2-025143C9A82F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67BB9-1374-4730-B739-503D3042502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BCFFF6-7A95-4300-BD77-8C40A9E80F51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DA8D-0DB6-4433-90B1-448F96ABFA08}" type="datetime1">
              <a:rPr lang="en-US" smtClean="0"/>
              <a:t>11/29/2021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9CCB-1135-4DB5-82A6-F583D2DC9AB4}" type="datetime1">
              <a:rPr lang="en-US" smtClean="0"/>
              <a:t>11/29/2021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37F-F078-48BF-A797-A4F98E03265A}" type="datetime1">
              <a:rPr lang="en-US" smtClean="0"/>
              <a:t>11/29/2021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A2A-68B8-41FD-8F3D-7368416C6B1A}" type="datetime1">
              <a:rPr lang="en-US" smtClean="0"/>
              <a:t>11/29/2021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236F-F4F2-4D86-A2D1-E81E29574E89}" type="datetime1">
              <a:rPr lang="en-US" smtClean="0"/>
              <a:t>11/29/2021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472F-5111-4191-A653-C2851008C308}" type="datetime1">
              <a:rPr lang="en-US" smtClean="0"/>
              <a:t>11/29/2021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0CFC-A4B2-49F9-ABF7-0C69310B666E}" type="datetime1">
              <a:rPr lang="en-US" smtClean="0"/>
              <a:t>11/29/2021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EB65-68EB-48E4-8626-8B71CD1AC5D4}" type="datetime1">
              <a:rPr lang="en-US" smtClean="0"/>
              <a:t>11/29/2021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07A1-3791-4EA0-9853-94B6544185FD}" type="datetime1">
              <a:rPr lang="en-US" smtClean="0"/>
              <a:t>11/29/2021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588-302A-4330-9FA4-00C78C356520}" type="datetime1">
              <a:rPr lang="en-US" smtClean="0"/>
              <a:t>11/29/2021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E511-04FC-466F-9CCF-960C87BE94DC}" type="datetime1">
              <a:rPr lang="en-US" smtClean="0"/>
              <a:t>11/29/2021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E19304-C0BC-4C5F-9079-8FA07ED38D41}" type="datetime1">
              <a:rPr lang="en-US" smtClean="0"/>
              <a:t>11/29/2021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Power Management Department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4F0EA7-B710-45E2-9A0A-CA9690E4B1C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6226196"/>
          </a:xfrm>
        </p:spPr>
        <p:txBody>
          <a:bodyPr>
            <a:normAutofit fontScale="90000"/>
          </a:bodyPr>
          <a:lstStyle/>
          <a:p>
            <a:pPr algn="ctr"/>
            <a:r>
              <a:rPr sz="4000" dirty="0" smtClean="0"/>
              <a:t>          </a:t>
            </a:r>
            <a:br>
              <a:rPr sz="4000" dirty="0" smtClean="0"/>
            </a:br>
            <a:r>
              <a:rPr sz="4000" dirty="0" smtClean="0"/>
              <a:t/>
            </a:r>
            <a:br>
              <a:rPr sz="4000" dirty="0" smtClean="0"/>
            </a:br>
            <a:r>
              <a:rPr sz="4000" dirty="0" smtClean="0"/>
              <a:t/>
            </a:r>
            <a:br>
              <a:rPr sz="4000" dirty="0" smtClean="0"/>
            </a:br>
            <a:r>
              <a:rPr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POWER MANAGEMENT </a:t>
            </a:r>
            <a:b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DEPARTMENT  </a:t>
            </a:r>
            <a:b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DURGAPUR STEEL PLANT</a:t>
            </a:r>
            <a:b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sz="49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STEEL AUTHORITY OF INDIA</a:t>
            </a:r>
            <a:r>
              <a:rPr dirty="0" smtClean="0">
                <a:solidFill>
                  <a:schemeClr val="tx1"/>
                </a:solidFill>
              </a:rPr>
              <a:t/>
            </a:r>
            <a:br>
              <a:rPr dirty="0" smtClean="0">
                <a:solidFill>
                  <a:schemeClr val="tx1"/>
                </a:solidFill>
              </a:rPr>
            </a:br>
            <a:r>
              <a:rPr dirty="0" smtClean="0">
                <a:solidFill>
                  <a:schemeClr val="tx1"/>
                </a:solidFill>
              </a:rPr>
              <a:t/>
            </a:r>
            <a:br>
              <a:rPr dirty="0" smtClean="0">
                <a:solidFill>
                  <a:schemeClr val="tx1"/>
                </a:solidFill>
              </a:rPr>
            </a:b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endParaRPr lang="en-IN" dirty="0"/>
          </a:p>
        </p:txBody>
      </p:sp>
      <p:pic>
        <p:nvPicPr>
          <p:cNvPr id="3" name="Picture 2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864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MAJOR DISTRIBUTION CENTERS</a:t>
            </a:r>
            <a:endParaRPr lang="en-US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19256" cy="490539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220KV Outdoor Main Receiving Station</a:t>
            </a:r>
          </a:p>
          <a:p>
            <a:pPr marL="0" lv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33KV Indoor Substation – DSP at MRS</a:t>
            </a:r>
          </a:p>
          <a:p>
            <a:pPr lvl="0"/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33KV Outdoor Substation – DSP at MRS</a:t>
            </a:r>
          </a:p>
          <a:p>
            <a:pPr lvl="0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33KV Outdoor Substation - ASP at MRS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33KV Indoor Substation –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Punabad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33KV Indoor Substation - New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Sajara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33KV Indoor Substation –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Sajara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33KV Indoor Substation – Sajara-2</a:t>
            </a:r>
          </a:p>
          <a:p>
            <a:pPr marL="0" lvl="0" indent="0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33KV NPH indoor substation near Blast Furnace (under commissioning)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GLIMPSES </a:t>
            </a:r>
            <a:r>
              <a:rPr lang="en-US" sz="3600" b="1" dirty="0">
                <a:solidFill>
                  <a:schemeClr val="tx1"/>
                </a:solidFill>
              </a:rPr>
              <a:t>OF MRS CONTROL ROOM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5040560"/>
          </a:xfrm>
        </p:spPr>
      </p:pic>
    </p:spTree>
    <p:extLst>
      <p:ext uri="{BB962C8B-B14F-4D97-AF65-F5344CB8AC3E}">
        <p14:creationId xmlns:p14="http://schemas.microsoft.com/office/powerpoint/2010/main" val="18106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GLIMPSES OF MRS CONTROL ROOM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29600" cy="4752528"/>
          </a:xfrm>
        </p:spPr>
      </p:pic>
      <p:pic>
        <p:nvPicPr>
          <p:cNvPr id="5" name="Picture 4" descr="C:\Users\Sunil Mishra\Desktop\SAIL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MRS 220 KV SWITCHYARD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1"/>
            <a:ext cx="720080" cy="713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204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6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28694"/>
          </a:xfrm>
        </p:spPr>
        <p:txBody>
          <a:bodyPr/>
          <a:lstStyle/>
          <a:p>
            <a:r>
              <a:rPr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33KV MRS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233680" cy="519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33 KV PUNABAD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67" y="1428736"/>
            <a:ext cx="8428937" cy="50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2022"/>
          </a:xfrm>
        </p:spPr>
        <p:txBody>
          <a:bodyPr>
            <a:normAutofit/>
          </a:bodyPr>
          <a:lstStyle/>
          <a:p>
            <a:r>
              <a:rPr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33KV NEW SAJARA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30370" y="1935163"/>
            <a:ext cx="768325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PROPOSED 33KV NEW SAJARA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0244" y="1935163"/>
            <a:ext cx="750351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919146"/>
          </a:xfrm>
        </p:spPr>
        <p:txBody>
          <a:bodyPr/>
          <a:lstStyle/>
          <a:p>
            <a:r>
              <a:rPr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33 KV SAJARA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24000"/>
            <a:ext cx="7500990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PROPOSED 33KV SAJARA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9560" y="1935163"/>
            <a:ext cx="704487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049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OF THE DEPARTMENT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363272" cy="4896544"/>
          </a:xfrm>
        </p:spPr>
        <p:txBody>
          <a:bodyPr>
            <a:normAutofit fontScale="47500" lnSpcReduction="20000"/>
          </a:bodyPr>
          <a:lstStyle/>
          <a:p>
            <a:pPr lvl="0" algn="just"/>
            <a:r>
              <a:rPr lang="en-US" sz="4000" dirty="0" smtClean="0">
                <a:latin typeface="Calibri" pitchFamily="34" charset="0"/>
                <a:cs typeface="Calibri" pitchFamily="34" charset="0"/>
              </a:rPr>
              <a:t>Ensuring Uninterrupted Power supply.</a:t>
            </a:r>
          </a:p>
          <a:p>
            <a:pPr marL="0" lvl="0" indent="0" algn="just">
              <a:buNone/>
            </a:pPr>
            <a:endParaRPr lang="en-US" sz="4000" dirty="0" smtClean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4000" dirty="0" smtClean="0">
                <a:latin typeface="Calibri" pitchFamily="34" charset="0"/>
                <a:cs typeface="Calibri" pitchFamily="34" charset="0"/>
              </a:rPr>
              <a:t>Ensuring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Safety of Working Personnel and Equipment.</a:t>
            </a:r>
          </a:p>
          <a:p>
            <a:pPr lvl="0" algn="just"/>
            <a:endParaRPr lang="en-US" sz="4000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4000" dirty="0">
                <a:latin typeface="Calibri" pitchFamily="34" charset="0"/>
                <a:cs typeface="Calibri" pitchFamily="34" charset="0"/>
              </a:rPr>
              <a:t>Operation and maintenance of the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Power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distribution network of DSP.</a:t>
            </a:r>
          </a:p>
          <a:p>
            <a:pPr algn="just"/>
            <a:endParaRPr lang="en-US" sz="4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4000" dirty="0">
                <a:latin typeface="Calibri" pitchFamily="34" charset="0"/>
                <a:cs typeface="Calibri" pitchFamily="34" charset="0"/>
              </a:rPr>
              <a:t>Optimization of Power cost by control and monitoring Power supply from different sources.</a:t>
            </a:r>
          </a:p>
          <a:p>
            <a:pPr algn="just"/>
            <a:endParaRPr lang="en-IN" sz="4000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4000" dirty="0">
                <a:latin typeface="Calibri" pitchFamily="34" charset="0"/>
                <a:cs typeface="Calibri" pitchFamily="34" charset="0"/>
              </a:rPr>
              <a:t>Calibration and testing of protective relays and measuring instruments.</a:t>
            </a:r>
          </a:p>
          <a:p>
            <a:pPr lvl="0" algn="just">
              <a:buNone/>
            </a:pPr>
            <a:endParaRPr lang="en-IN" sz="4000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4000" dirty="0">
                <a:latin typeface="Calibri" pitchFamily="34" charset="0"/>
                <a:cs typeface="Calibri" pitchFamily="34" charset="0"/>
              </a:rPr>
              <a:t>Maintenance of underground and overhead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Cable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network 33KV /11KV/415V</a:t>
            </a:r>
          </a:p>
          <a:p>
            <a:pPr lvl="0" algn="just">
              <a:buNone/>
            </a:pPr>
            <a:endParaRPr lang="en-US" sz="4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4000" dirty="0">
                <a:latin typeface="Calibri" pitchFamily="34" charset="0"/>
                <a:cs typeface="Calibri" pitchFamily="34" charset="0"/>
              </a:rPr>
              <a:t>Maintaining  Area Lighting inside plant (Streets &amp; High Mast 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16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1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919146"/>
          </a:xfrm>
        </p:spPr>
        <p:txBody>
          <a:bodyPr/>
          <a:lstStyle/>
          <a:p>
            <a:r>
              <a:rPr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33KV SAJARA-2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08598" y="1935163"/>
            <a:ext cx="772680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919146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PROPOSED 33KV  SAJARA-2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500"/>
            <a:ext cx="778674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8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33 KV NEW SUBSTATION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(NPH)</a:t>
            </a:r>
            <a:r>
              <a:rPr sz="48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(NPH)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71530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52400"/>
            <a:ext cx="8839200" cy="6629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b="1" dirty="0">
              <a:noFill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28288" y="1626528"/>
            <a:ext cx="1905000" cy="1143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11" name="Rounded Rectangle 10">
            <a:hlinkClick r:id="rId4" action="ppaction://hlinksldjump"/>
          </p:cNvPr>
          <p:cNvSpPr/>
          <p:nvPr/>
        </p:nvSpPr>
        <p:spPr>
          <a:xfrm>
            <a:off x="3200400" y="1604184"/>
            <a:ext cx="2133600" cy="1143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CONDITION MONITORING</a:t>
            </a: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6248400" y="1604184"/>
            <a:ext cx="2362200" cy="1143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PREVENTIVE MAINTENANCE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362200" y="3645024"/>
            <a:ext cx="3886200" cy="2133600"/>
          </a:xfrm>
          <a:prstGeom prst="roundRect">
            <a:avLst>
              <a:gd name="adj" fmla="val 430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/>
                </a:solidFill>
                <a:latin typeface="Arial Black" pitchFamily="34" charset="0"/>
              </a:rPr>
              <a:t>MAINTENANCE PRACTICES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78124" y="2780928"/>
            <a:ext cx="1263352" cy="1017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24128" y="2731368"/>
            <a:ext cx="1735564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20" idx="0"/>
          </p:cNvCxnSpPr>
          <p:nvPr/>
        </p:nvCxnSpPr>
        <p:spPr>
          <a:xfrm>
            <a:off x="4267200" y="2747184"/>
            <a:ext cx="38100" cy="897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unil Mishra\Desktop\SAIL Logo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8125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3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CERTIFICATION STANDARDS IN PMD</a:t>
            </a:r>
            <a:endParaRPr lang="en-IN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976834"/>
          </a:xfrm>
        </p:spPr>
        <p:txBody>
          <a:bodyPr>
            <a:normAutofit/>
          </a:bodyPr>
          <a:lstStyle/>
          <a:p>
            <a:pPr lvl="0" algn="just"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Maintaining ISO 9001:2015 (QMS) Standard.</a:t>
            </a:r>
          </a:p>
          <a:p>
            <a:pPr lvl="0"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Maintaining ISO 50001 :2018(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EnMS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 Standard.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Maintaining ISO 14001:2015 (EMS) Standard.</a:t>
            </a:r>
          </a:p>
          <a:p>
            <a:pPr marL="0" indent="0" algn="just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 Maintaining SA 8000 Standard.</a:t>
            </a:r>
          </a:p>
          <a:p>
            <a:pPr marL="0" indent="0" algn="just"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lvl="0" algn="just"/>
            <a:endParaRPr lang="en-IN" dirty="0" smtClean="0">
              <a:solidFill>
                <a:schemeClr val="bg1"/>
              </a:solidFill>
            </a:endParaRPr>
          </a:p>
          <a:p>
            <a:pPr lvl="0" algn="just"/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4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854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QUALITY OBJECTIVES 2021-22 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Ensuring power availability to all shops of </a:t>
            </a:r>
            <a:r>
              <a:rPr lang="en-US" dirty="0" smtClean="0">
                <a:latin typeface="+mj-lt"/>
              </a:rPr>
              <a:t>DSP by </a:t>
            </a:r>
            <a:r>
              <a:rPr lang="en-US" dirty="0">
                <a:latin typeface="+mj-lt"/>
              </a:rPr>
              <a:t>Keeping </a:t>
            </a:r>
            <a:r>
              <a:rPr lang="en-US" dirty="0" smtClean="0">
                <a:latin typeface="+mj-lt"/>
              </a:rPr>
              <a:t>power </a:t>
            </a:r>
            <a:r>
              <a:rPr lang="en-US" dirty="0">
                <a:latin typeface="+mj-lt"/>
              </a:rPr>
              <a:t>interruptions within 8 nos.  in </a:t>
            </a:r>
            <a:r>
              <a:rPr lang="en-US" dirty="0" smtClean="0">
                <a:latin typeface="+mj-lt"/>
              </a:rPr>
              <a:t>2021-22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>
                <a:latin typeface="+mj-lt"/>
              </a:rPr>
              <a:t>Maintain MD Demand for DVC </a:t>
            </a:r>
            <a:r>
              <a:rPr lang="en-US" dirty="0" smtClean="0">
                <a:latin typeface="+mj-lt"/>
              </a:rPr>
              <a:t>Power </a:t>
            </a:r>
            <a:r>
              <a:rPr lang="en-US" dirty="0">
                <a:latin typeface="+mj-lt"/>
              </a:rPr>
              <a:t>Within 100MVA for two NSPCL units operation, 120 MVA for one unit &amp; 140 MVA for no unit.</a:t>
            </a:r>
            <a:endParaRPr lang="en-US" dirty="0" smtClean="0">
              <a:latin typeface="+mj-lt"/>
            </a:endParaRPr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7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854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 EMS OBJECTIVES 2021-22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Disposal of </a:t>
            </a:r>
            <a:r>
              <a:rPr lang="en-US" dirty="0" smtClean="0"/>
              <a:t>used </a:t>
            </a:r>
            <a:r>
              <a:rPr lang="en-US" dirty="0" smtClean="0">
                <a:latin typeface="+mj-lt"/>
              </a:rPr>
              <a:t>25</a:t>
            </a:r>
            <a:r>
              <a:rPr lang="en-US" dirty="0" smtClean="0"/>
              <a:t>KL </a:t>
            </a:r>
            <a:r>
              <a:rPr lang="en-US" dirty="0"/>
              <a:t>transformer </a:t>
            </a:r>
            <a:r>
              <a:rPr lang="en-US" dirty="0" smtClean="0"/>
              <a:t>oil 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/>
              <a:t>Disposal of </a:t>
            </a:r>
            <a:r>
              <a:rPr lang="en-US" dirty="0">
                <a:latin typeface="+mj-lt"/>
              </a:rPr>
              <a:t>10</a:t>
            </a:r>
            <a:r>
              <a:rPr lang="en-US" dirty="0"/>
              <a:t> </a:t>
            </a:r>
            <a:r>
              <a:rPr lang="en-US" dirty="0" smtClean="0"/>
              <a:t>Nos. E </a:t>
            </a:r>
            <a:r>
              <a:rPr lang="en-US" dirty="0"/>
              <a:t>Waste through </a:t>
            </a:r>
            <a:r>
              <a:rPr lang="en-US" dirty="0" smtClean="0"/>
              <a:t>ETL.</a:t>
            </a:r>
          </a:p>
          <a:p>
            <a:pPr marL="0" lvl="0" indent="0" algn="just">
              <a:buNone/>
            </a:pPr>
            <a:endParaRPr lang="en-US" sz="2800" b="1" dirty="0" smtClean="0">
              <a:latin typeface="+mj-lt"/>
            </a:endParaRPr>
          </a:p>
          <a:p>
            <a:pPr marL="0" lvl="0" indent="0" algn="just">
              <a:buNone/>
            </a:pPr>
            <a:r>
              <a:rPr lang="en-US" sz="3900" b="1" dirty="0" err="1" smtClean="0">
                <a:latin typeface="+mj-lt"/>
              </a:rPr>
              <a:t>EnMS</a:t>
            </a:r>
            <a:r>
              <a:rPr lang="en-US" sz="3900" b="1" dirty="0" smtClean="0">
                <a:latin typeface="+mj-lt"/>
              </a:rPr>
              <a:t> </a:t>
            </a:r>
            <a:r>
              <a:rPr lang="en-US" sz="3900" b="1" dirty="0">
                <a:latin typeface="+mj-lt"/>
              </a:rPr>
              <a:t>OBJECTIVES </a:t>
            </a:r>
            <a:r>
              <a:rPr lang="en-US" sz="3900" b="1" dirty="0" smtClean="0">
                <a:latin typeface="+mj-lt"/>
              </a:rPr>
              <a:t>2021-22</a:t>
            </a:r>
            <a:endParaRPr lang="en-US" sz="3900" dirty="0" smtClean="0">
              <a:latin typeface="+mj-lt"/>
            </a:endParaRPr>
          </a:p>
          <a:p>
            <a:pPr lvl="0" algn="just"/>
            <a:r>
              <a:rPr lang="en-US" dirty="0"/>
              <a:t>To reduce PMD power consumption by </a:t>
            </a:r>
            <a:r>
              <a:rPr lang="en-US" dirty="0">
                <a:latin typeface="+mj-lt"/>
              </a:rPr>
              <a:t>5% w.r.t. 2020-21</a:t>
            </a:r>
            <a:r>
              <a:rPr lang="en-US" dirty="0" smtClean="0">
                <a:latin typeface="+mj-lt"/>
              </a:rPr>
              <a:t> &amp; to maintain </a:t>
            </a:r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consumption within </a:t>
            </a:r>
            <a:r>
              <a:rPr lang="en-US" dirty="0" smtClean="0">
                <a:latin typeface="+mj-lt"/>
              </a:rPr>
              <a:t>249.286 </a:t>
            </a:r>
            <a:r>
              <a:rPr lang="en-US" dirty="0" smtClean="0"/>
              <a:t>MWH 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en-US" dirty="0"/>
              <a:t>To maintain Power factor of DVC power between </a:t>
            </a:r>
            <a:r>
              <a:rPr lang="en-US" dirty="0">
                <a:latin typeface="+mj-lt"/>
              </a:rPr>
              <a:t>0.991-1.000</a:t>
            </a:r>
            <a:r>
              <a:rPr lang="en-US" dirty="0"/>
              <a:t> for peak, off peak &amp; normal hours each</a:t>
            </a:r>
            <a:endParaRPr lang="en-IN" dirty="0">
              <a:latin typeface="+mj-lt"/>
            </a:endParaRPr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7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72476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TRASFORMERS</a:t>
            </a:r>
            <a:endParaRPr lang="en-IN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5072098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 meet the requirement of power through out the plant </a:t>
            </a:r>
          </a:p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PMD has different Transformer based on MVA rating.</a:t>
            </a:r>
          </a:p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Rating which are as under: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3857628"/>
          <a:ext cx="8052169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36"/>
                <a:gridCol w="713066"/>
                <a:gridCol w="648242"/>
                <a:gridCol w="648242"/>
                <a:gridCol w="583418"/>
                <a:gridCol w="564975"/>
                <a:gridCol w="745478"/>
                <a:gridCol w="745478"/>
                <a:gridCol w="745478"/>
                <a:gridCol w="745478"/>
                <a:gridCol w="745478"/>
              </a:tblGrid>
              <a:tr h="85725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MVA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Calibri" pitchFamily="34" charset="0"/>
                        </a:rPr>
                        <a:t> RATING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80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3.5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1.6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1.5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NO. OF 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TRAFO.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45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76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Calibri" pitchFamily="34" charset="0"/>
                          <a:cs typeface="Calibri" pitchFamily="34" charset="0"/>
                        </a:rPr>
                        <a:t>246</a:t>
                      </a:r>
                      <a:endParaRPr lang="en-IN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TYPE OF TRANSFORMERS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714486"/>
          <a:ext cx="8429625" cy="450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25"/>
                <a:gridCol w="1685925"/>
                <a:gridCol w="1685925"/>
                <a:gridCol w="1685925"/>
                <a:gridCol w="1685925"/>
              </a:tblGrid>
              <a:tr h="755093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MVA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Cooling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Phasor</a:t>
                      </a:r>
                      <a:r>
                        <a:rPr lang="en-US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</a:tr>
              <a:tr h="437474">
                <a:tc>
                  <a:txBody>
                    <a:bodyPr/>
                    <a:lstStyle/>
                    <a:p>
                      <a:r>
                        <a:rPr lang="en-US" dirty="0" smtClean="0"/>
                        <a:t>Oil filled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220/33kV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ONAF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Y-Yn0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rowSpan="8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33/11kV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33/11kV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11/3.3kV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11/3.3kV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1.6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11/.415kV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11/.415kV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33/.415kV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9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11/.415kV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482">
                <a:tc>
                  <a:txBody>
                    <a:bodyPr/>
                    <a:lstStyle/>
                    <a:p>
                      <a:r>
                        <a:rPr lang="en-US" dirty="0" smtClean="0"/>
                        <a:t>Dry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11/.415kV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ONAN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Dyn11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TYPES OF CIRCUIT BREAKERS 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625" y="1500188"/>
          <a:ext cx="822960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r>
                        <a:rPr lang="en-US" baseline="0" dirty="0" smtClean="0"/>
                        <a:t> 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CGL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220KV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SIEMENS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L&amp;T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1250A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CGL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L&amp;T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1250A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BICCOLAWRIE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800/400A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C&amp;P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800/400A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BICCOLAWRIE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800/400A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1250A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SOURCES OF POWER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220KV  Purchased Power from DVC-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Parulia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at 100MVA CD.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2X60 MW CPP (NSPCL )</a:t>
            </a:r>
          </a:p>
          <a:p>
            <a:pPr lvl="0"/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4X 5 MW OPP ( Avg. Generation 6-7 MW ). </a:t>
            </a:r>
          </a:p>
          <a:p>
            <a:pPr lvl="0" algn="just"/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A new 2X20 MW NPP is under construction ( expected commissioning of one unit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December 2021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another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March 2022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995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0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CONTINUED…….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3063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18"/>
                <a:gridCol w="2000264"/>
                <a:gridCol w="1857388"/>
                <a:gridCol w="3043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Type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Make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Voltage grade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600A,400A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600A,400A</a:t>
                      </a: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W&amp;B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600A,400A</a:t>
                      </a:r>
                    </a:p>
                  </a:txBody>
                  <a:tcPr/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ACB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3200A,1600A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19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SIEMENS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4000A,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3200A,1000A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26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L&amp;T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3200A,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1000A,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800A,600A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EE(OB3)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2000A, 1000A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EE(EMPACT)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2000A, 1000A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3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C&amp;P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2000A, 1200A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3200A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RELAY AND TYPE OF PROTECTION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472518" cy="514351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In PMD we are using </a:t>
            </a:r>
            <a:r>
              <a:rPr lang="en-US" b="1" dirty="0" smtClean="0">
                <a:latin typeface="+mj-lt"/>
                <a:cs typeface="Arial" pitchFamily="34" charset="0"/>
              </a:rPr>
              <a:t>both</a:t>
            </a:r>
            <a:r>
              <a:rPr lang="en-US" dirty="0" smtClean="0">
                <a:latin typeface="+mj-lt"/>
                <a:cs typeface="Arial" pitchFamily="34" charset="0"/>
              </a:rPr>
              <a:t> electromechanical as well as</a:t>
            </a:r>
          </a:p>
          <a:p>
            <a:pPr algn="just">
              <a:buNone/>
            </a:pPr>
            <a:r>
              <a:rPr lang="en-US" dirty="0" smtClean="0">
                <a:latin typeface="+mj-lt"/>
                <a:cs typeface="Arial" pitchFamily="34" charset="0"/>
              </a:rPr>
              <a:t>Numerical relay. </a:t>
            </a:r>
          </a:p>
          <a:p>
            <a:pPr algn="just">
              <a:buNone/>
            </a:pPr>
            <a:endParaRPr lang="en-US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2714620"/>
          <a:ext cx="86439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786346"/>
              </a:tblGrid>
              <a:tr h="579622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r>
                        <a:rPr lang="en-US" baseline="0" dirty="0" smtClean="0"/>
                        <a:t> relay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Electromechanical relay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17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</a:rPr>
                        <a:t>Featured with low power consumption.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lang="en-US" baseline="0" dirty="0" smtClean="0">
                        <a:latin typeface="+mj-lt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aseline="0" dirty="0" smtClean="0">
                          <a:latin typeface="+mj-lt"/>
                        </a:rPr>
                        <a:t>Highly resistant to shock and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aseline="0" dirty="0" smtClean="0">
                          <a:latin typeface="+mj-lt"/>
                        </a:rPr>
                        <a:t>    vibration.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baseline="0" dirty="0" smtClean="0">
                        <a:latin typeface="+mj-lt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>
                          <a:latin typeface="+mj-lt"/>
                        </a:rPr>
                        <a:t>Respond to control</a:t>
                      </a:r>
                      <a:r>
                        <a:rPr lang="en-US" baseline="0" dirty="0" smtClean="0">
                          <a:latin typeface="+mj-lt"/>
                        </a:rPr>
                        <a:t> signal less than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aseline="0" dirty="0" smtClean="0">
                          <a:latin typeface="+mj-lt"/>
                        </a:rPr>
                        <a:t>    100 micro-second.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baseline="0" dirty="0" smtClean="0">
                        <a:latin typeface="+mj-lt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aseline="0" dirty="0" smtClean="0">
                          <a:latin typeface="+mj-lt"/>
                        </a:rPr>
                        <a:t>Do not generate sparks or electric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aseline="0" dirty="0" smtClean="0">
                          <a:latin typeface="+mj-lt"/>
                        </a:rPr>
                        <a:t>    arcs.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dirty="0" smtClean="0">
                          <a:latin typeface="+mj-lt"/>
                          <a:cs typeface="Arial" pitchFamily="34" charset="0"/>
                        </a:rPr>
                        <a:t>Requir</a:t>
                      </a:r>
                      <a:r>
                        <a:rPr lang="en-US" baseline="0" dirty="0" smtClean="0">
                          <a:latin typeface="+mj-lt"/>
                          <a:cs typeface="Arial" pitchFamily="34" charset="0"/>
                        </a:rPr>
                        <a:t>e high power to operate.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 smtClean="0">
                        <a:latin typeface="+mj-lt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dirty="0" smtClean="0">
                          <a:latin typeface="+mj-lt"/>
                          <a:cs typeface="Arial" pitchFamily="34" charset="0"/>
                        </a:rPr>
                        <a:t>Mechanical</a:t>
                      </a:r>
                      <a:r>
                        <a:rPr lang="en-US" baseline="0" dirty="0" smtClean="0">
                          <a:latin typeface="+mj-lt"/>
                          <a:cs typeface="Arial" pitchFamily="34" charset="0"/>
                        </a:rPr>
                        <a:t> system is subjected to external    disturbances that can lead to unreliable operation.</a:t>
                      </a:r>
                    </a:p>
                    <a:p>
                      <a:pPr algn="just">
                        <a:buFont typeface="Wingdings" pitchFamily="2" charset="2"/>
                        <a:buNone/>
                      </a:pPr>
                      <a:endParaRPr lang="en-US" baseline="0" dirty="0" smtClean="0">
                        <a:latin typeface="+mj-lt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aseline="0" dirty="0" smtClean="0">
                          <a:latin typeface="+mj-lt"/>
                          <a:cs typeface="Arial" pitchFamily="34" charset="0"/>
                        </a:rPr>
                        <a:t>Can respond to control signal 5-10 </a:t>
                      </a:r>
                      <a:r>
                        <a:rPr lang="en-US" baseline="0" dirty="0" err="1" smtClean="0">
                          <a:latin typeface="+mj-lt"/>
                          <a:cs typeface="Arial" pitchFamily="34" charset="0"/>
                        </a:rPr>
                        <a:t>mili</a:t>
                      </a:r>
                      <a:r>
                        <a:rPr lang="en-US" baseline="0" dirty="0" smtClean="0">
                          <a:latin typeface="+mj-lt"/>
                          <a:cs typeface="Arial" pitchFamily="34" charset="0"/>
                        </a:rPr>
                        <a:t>-seconds slower as comparison to digital.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lang="en-US" baseline="0" dirty="0" smtClean="0">
                        <a:latin typeface="+mj-lt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aseline="0" dirty="0" smtClean="0">
                          <a:latin typeface="+mj-lt"/>
                          <a:cs typeface="Arial" pitchFamily="34" charset="0"/>
                        </a:rPr>
                        <a:t>Can generate arc when they interrupt current.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RELAY TYPE,MAKE AND DESCRIPTION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500306"/>
          <a:ext cx="8229600" cy="419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06"/>
                <a:gridCol w="1850961"/>
                <a:gridCol w="5097233"/>
              </a:tblGrid>
              <a:tr h="44213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</a:t>
                      </a:r>
                      <a:endParaRPr lang="en-US" dirty="0"/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 marL="91124" marR="91124"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CDG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ICM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CAG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Inst.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Earth Fault and REF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VDG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Under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voltage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SKD/SKE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&amp; ALSTOM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Check synchronizing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348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CTMM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Motor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protection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  <a:tr h="348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CTM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CTMFM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21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DTH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Trafo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diff.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124" marR="91124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00024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ELECTROMECHANICAL  RELAY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CONTINUED…..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625" y="1428735"/>
          <a:ext cx="8534104" cy="2484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908"/>
                <a:gridCol w="1714512"/>
                <a:gridCol w="5400684"/>
              </a:tblGrid>
              <a:tr h="37084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854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HORM4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Line diff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.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H02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VAA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Auxiliar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y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TFE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Metrovicks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&amp;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         AEI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Motor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protection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 &amp; BGOLD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 &amp; BGOLD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Motor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protection relay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CONTINUED…..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96730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NUMERICAL RELAY: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1928802"/>
          <a:ext cx="7643865" cy="43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785950"/>
                <a:gridCol w="4429155"/>
              </a:tblGrid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r>
                        <a:rPr lang="en-US" dirty="0" smtClean="0"/>
                        <a:t>P122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Schneider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P127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Schneider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fault.(Directional)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MJT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Easun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Reyrole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P521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Schneider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r>
                        <a:rPr lang="en-US" baseline="0" dirty="0" smtClean="0"/>
                        <a:t> diff. relay</a:t>
                      </a:r>
                      <a:endParaRPr 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P442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Schneider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protection relay</a:t>
                      </a:r>
                      <a:endParaRPr 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MFVUM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/ over frequency</a:t>
                      </a:r>
                      <a:endParaRPr 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FCX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  relay</a:t>
                      </a:r>
                      <a:endParaRPr 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P220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Schneider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 protection relay</a:t>
                      </a:r>
                      <a:endParaRPr 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Schneider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Motor protection relay</a:t>
                      </a:r>
                      <a:r>
                        <a:rPr lang="en-US" baseline="0" dirty="0" smtClean="0"/>
                        <a:t> with diff. feature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CONTINUED……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71625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1428760"/>
                <a:gridCol w="4900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RED615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RED615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Line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diff.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RET615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Trafo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Diff. protection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REU615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Under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voltage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REB611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Bus-bar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diff. protection relay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SIPROTECH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7SJ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SIEMENS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RAZOA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ABB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Distance protection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Over-current and earth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fault.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TYPE OF CABLE(OVERHEAD AND UNDERGROUND)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928802"/>
          <a:ext cx="842965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05"/>
                <a:gridCol w="2143140"/>
                <a:gridCol w="4714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CROSS SECTION(mm^2)</a:t>
                      </a:r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PILC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400,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300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240, 185, 150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240, 185, 150, 120, 95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300, 240, 185, 150,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95, 70, 50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PVC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240, 185,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150, 120, 95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300, 240, 185, 150,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95, 70, 50, 35, 25, 16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XLPE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400, 300,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240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240, 185, 150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240, 185, 150, 120, 95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25, 16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37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LENGTH OF CABLE NETWORK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46200"/>
              </p:ext>
            </p:extLst>
          </p:nvPr>
        </p:nvGraphicFramePr>
        <p:xfrm>
          <a:off x="428597" y="1643050"/>
          <a:ext cx="7858178" cy="264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878"/>
                <a:gridCol w="2720150"/>
                <a:gridCol w="2720150"/>
              </a:tblGrid>
              <a:tr h="877722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Underground length(km)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 length(km)</a:t>
                      </a:r>
                      <a:endParaRPr lang="en-US" dirty="0"/>
                    </a:p>
                  </a:txBody>
                  <a:tcPr/>
                </a:tc>
              </a:tr>
              <a:tr h="441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1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1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3.3KV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1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415V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43914" cy="85725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SHOPWISE POWER CONSUMPTION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91162"/>
              </p:ext>
            </p:extLst>
          </p:nvPr>
        </p:nvGraphicFramePr>
        <p:xfrm>
          <a:off x="357158" y="1071546"/>
          <a:ext cx="8358248" cy="513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/>
                <a:gridCol w="2089562"/>
                <a:gridCol w="2089562"/>
                <a:gridCol w="2089562"/>
              </a:tblGrid>
              <a:tr h="8615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SHOP NAME</a:t>
                      </a:r>
                      <a:endParaRPr lang="en-US" sz="11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 CONSUMPTION(18-19)</a:t>
                      </a:r>
                    </a:p>
                    <a:p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(in MU)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 CONSUMPTION(19-20)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(in MU)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 CONSUMPTION(20-21)</a:t>
                      </a:r>
                      <a:endParaRPr lang="en-US" sz="11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(in MU)</a:t>
                      </a:r>
                      <a:endParaRPr lang="en-US" dirty="0"/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COKE OVENS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69.92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71.15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35.80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RMHP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24.58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5.72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167.69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48.32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NLCP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25.13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24.48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25.24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BOF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70.03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70.44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68.49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LF-1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32.02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31.47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30.95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LF-2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33.41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33.51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31.27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LF-3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32.20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31.77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29.64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OXYGEN PLANT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158.16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152.75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161.51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marL="365760"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SEC. MILL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15.39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14.92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12.00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 MER. MILL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17.05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16.93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15.21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W&amp;A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7.84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9.45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9.13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CONTINUED……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003901"/>
              </p:ext>
            </p:extLst>
          </p:nvPr>
        </p:nvGraphicFramePr>
        <p:xfrm>
          <a:off x="285750" y="1500188"/>
          <a:ext cx="8501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266"/>
                <a:gridCol w="2125266"/>
                <a:gridCol w="2125266"/>
                <a:gridCol w="2125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7.6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5.11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1.26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28.66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35.43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Arial" pitchFamily="34" charset="0"/>
                          <a:cs typeface="Arial" pitchFamily="34" charset="0"/>
                        </a:rPr>
                        <a:t>27.51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2500306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POWER CONSUMPTION DSP, ASP AND BOO PLANT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86607"/>
              </p:ext>
            </p:extLst>
          </p:nvPr>
        </p:nvGraphicFramePr>
        <p:xfrm>
          <a:off x="285720" y="3429000"/>
          <a:ext cx="8286808" cy="208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143140"/>
                <a:gridCol w="2000264"/>
                <a:gridCol w="2143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Name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consumption(in MU ) in 18-19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consumption(in MU ) in 19-20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consumption(in MU ) in 20-21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DSP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1146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975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ASP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139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166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65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BOO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130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GENERATION OF POWER FROM CPP &amp; OPP</a:t>
            </a:r>
            <a:endParaRPr lang="en-IN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441162"/>
              </p:ext>
            </p:extLst>
          </p:nvPr>
        </p:nvGraphicFramePr>
        <p:xfrm>
          <a:off x="395536" y="191683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C:\Users\Sunil Mishra\Desktop\SAIL Logo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SPECIFIC POWER CONSUMTION(KWH/TSS)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416456"/>
              </p:ext>
            </p:extLst>
          </p:nvPr>
        </p:nvGraphicFramePr>
        <p:xfrm>
          <a:off x="428596" y="2357430"/>
          <a:ext cx="8229600" cy="148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28617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2018-2019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2019-2020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2020-2021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2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Target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(KWH/TSS)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Actual </a:t>
                      </a:r>
                    </a:p>
                    <a:p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(KWH/TSS)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Target</a:t>
                      </a:r>
                    </a:p>
                    <a:p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(KWH/TSS)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(KWH/TSS)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Target</a:t>
                      </a:r>
                    </a:p>
                    <a:p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(KWH/TSS)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Actual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(KWH/TSS)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22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407.30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410.49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409.69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424.69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410.03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419.87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POWER BILL OF DSP, ASP &amp; CPP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929222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CPP POWER BILL:                                                       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DVC POWER BILL: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937"/>
              </p:ext>
            </p:extLst>
          </p:nvPr>
        </p:nvGraphicFramePr>
        <p:xfrm>
          <a:off x="500034" y="2285992"/>
          <a:ext cx="8072493" cy="134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1"/>
                <a:gridCol w="1357322"/>
                <a:gridCol w="1357322"/>
                <a:gridCol w="1143008"/>
                <a:gridCol w="1428760"/>
                <a:gridCol w="1428760"/>
              </a:tblGrid>
              <a:tr h="50006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2018-2019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2019-2020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2020-2021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9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</a:t>
                      </a:r>
                    </a:p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93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856.58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535.36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807.12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504.45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746.63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462.16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2569"/>
              </p:ext>
            </p:extLst>
          </p:nvPr>
        </p:nvGraphicFramePr>
        <p:xfrm>
          <a:off x="500034" y="4563438"/>
          <a:ext cx="8215368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28"/>
                <a:gridCol w="1369228"/>
                <a:gridCol w="1369228"/>
                <a:gridCol w="1369228"/>
                <a:gridCol w="1369228"/>
                <a:gridCol w="1369228"/>
              </a:tblGrid>
              <a:tr h="571504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2018-2019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2019-2020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2020-2021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</a:t>
                      </a:r>
                    </a:p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380.57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203.45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428.19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225.03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377.782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202.09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ASP POWER BILL: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2573"/>
              </p:ext>
            </p:extLst>
          </p:nvPr>
        </p:nvGraphicFramePr>
        <p:xfrm>
          <a:off x="467544" y="1772816"/>
          <a:ext cx="8215374" cy="192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29"/>
                <a:gridCol w="1369229"/>
                <a:gridCol w="1369229"/>
                <a:gridCol w="1369229"/>
                <a:gridCol w="1369229"/>
                <a:gridCol w="1369229"/>
              </a:tblGrid>
              <a:tr h="698327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2018-2019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2019-2020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2020-2021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2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</a:t>
                      </a:r>
                    </a:p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5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164.46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98.28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166.46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98.27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117.66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69.23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30248" y="3933056"/>
            <a:ext cx="2844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 smtClean="0"/>
              <a:t>DSP POWER BILL: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55917"/>
              </p:ext>
            </p:extLst>
          </p:nvPr>
        </p:nvGraphicFramePr>
        <p:xfrm>
          <a:off x="516469" y="4509120"/>
          <a:ext cx="8215374" cy="192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29"/>
                <a:gridCol w="1369229"/>
                <a:gridCol w="1369229"/>
                <a:gridCol w="1369229"/>
                <a:gridCol w="1369229"/>
                <a:gridCol w="1369229"/>
              </a:tblGrid>
              <a:tr h="69832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2018-2019</a:t>
                      </a:r>
                      <a:endParaRPr 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2019-2020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2020-2021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2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CONSUMPTI-</a:t>
                      </a:r>
                    </a:p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ON (IN MU)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RUPEES (IN Cr.)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52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1072.69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641.66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1068.84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631.21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1006.74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595.02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COST REDUCTION FROM PF REBATE</a:t>
            </a:r>
            <a:endParaRPr lang="en-IN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35655"/>
              </p:ext>
            </p:extLst>
          </p:nvPr>
        </p:nvGraphicFramePr>
        <p:xfrm>
          <a:off x="323528" y="2487176"/>
          <a:ext cx="82296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2018-2019 (In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Lakhs)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2019-2020 (In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Lakhs)</a:t>
                      </a:r>
                      <a:endParaRPr lang="en-IN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2020-2021(In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Lakhs)</a:t>
                      </a:r>
                      <a:endParaRPr lang="en-IN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117.93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131.18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99.17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0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09" y="836712"/>
            <a:ext cx="8229600" cy="102775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Major PROJECT , IPU R&amp;M and Purchase cases of PMD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004005"/>
              </p:ext>
            </p:extLst>
          </p:nvPr>
        </p:nvGraphicFramePr>
        <p:xfrm>
          <a:off x="179512" y="1859265"/>
          <a:ext cx="87849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240360"/>
                <a:gridCol w="2160240"/>
              </a:tblGrid>
              <a:tr h="35598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PROJECTS JOBS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IPU JOBS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CONTRACTS JOBS</a:t>
                      </a:r>
                      <a:endParaRPr lang="en-US" dirty="0"/>
                    </a:p>
                  </a:txBody>
                  <a:tcPr/>
                </a:tc>
              </a:tr>
              <a:tr h="4360764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2X20MW NPP Power evacuation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Power supply to SMS Secondary emission.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SMS Converter shell changing  Project.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CHP 3.3KV Crusher motor changing Project 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Roof top Solar Power Project.</a:t>
                      </a:r>
                    </a:p>
                    <a:p>
                      <a:pPr algn="just">
                        <a:buFont typeface="Wingdings" pitchFamily="2" charset="2"/>
                        <a:buNone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New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Wagon Tippler</a:t>
                      </a:r>
                    </a:p>
                    <a:p>
                      <a:pPr algn="just">
                        <a:buFont typeface="Wingdings" pitchFamily="2" charset="2"/>
                        <a:buNone/>
                      </a:pP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New BOO Oxygen </a:t>
                      </a:r>
                      <a:r>
                        <a:rPr kumimoji="0" lang="en-US" sz="120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Plant &amp; enabling 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package for cable diversion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Stamp Charging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r>
                        <a:rPr kumimoji="0" lang="en-US" sz="1200" kern="1200" baseline="300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Boiler &amp; enabling package for cable diversion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Emergency Power to Coke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Oven.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4 Nos. 33KV Reactor installation at MRS.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11KV PUNABAD Power Augmentation job.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33.KV cable Replacement job Phase-II.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11KV cable Replacement job Phase-II.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11KV OCB replacement job at OXN-SKD-SLB.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FDA at MRS-NSJR-Cable Tunnel MRS to PNB.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Installation of 1 no. 33KV Reactor at NSJR.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Installation of 1 no. 80MVA Transformer MX#7 with 220KV &amp; 33KV Bay.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Replacement of 33KV Indoor switchboard at MRS by GIS.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SCADA Up-gradation.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33KV VCB retrofitting at NSJR.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11KV VCB installation at WAX.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3.3KV VCU installation for BF-4 SGP drives.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MANPOWER STATUS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34644"/>
              </p:ext>
            </p:extLst>
          </p:nvPr>
        </p:nvGraphicFramePr>
        <p:xfrm>
          <a:off x="214282" y="1500174"/>
          <a:ext cx="8786873" cy="422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63"/>
                <a:gridCol w="1391255"/>
                <a:gridCol w="1098359"/>
                <a:gridCol w="1391255"/>
                <a:gridCol w="1391255"/>
                <a:gridCol w="1391255"/>
                <a:gridCol w="1318031"/>
              </a:tblGrid>
              <a:tr h="363686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Maintenance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Operation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Testing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Cable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Office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111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Zone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Manpower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S/S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Manpower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Manpower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Manpower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Manpower</a:t>
                      </a:r>
                    </a:p>
                  </a:txBody>
                  <a:tcPr/>
                </a:tc>
              </a:tr>
              <a:tr h="363686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9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PNB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88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NSJR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951">
                <a:tc row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HT-14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97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HT-7A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HT-7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HT-8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65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71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6286520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TOTAL NUMBERS OF EXECUTIVE=21     TOTAL MANPOWER=143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RENEWABLE POWER 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Commissioning </a:t>
            </a:r>
            <a:r>
              <a:rPr lang="en-US" dirty="0" smtClean="0"/>
              <a:t>of </a:t>
            </a:r>
            <a:r>
              <a:rPr lang="en-US" dirty="0" smtClean="0">
                <a:latin typeface="+mj-lt"/>
              </a:rPr>
              <a:t>1MWp Grid Connected Roof Top Solar </a:t>
            </a:r>
            <a:r>
              <a:rPr lang="en-US" dirty="0" smtClean="0">
                <a:latin typeface="+mj-lt"/>
              </a:rPr>
              <a:t>Plant On  </a:t>
            </a:r>
            <a:r>
              <a:rPr lang="en-US" dirty="0" smtClean="0">
                <a:latin typeface="+mj-lt"/>
              </a:rPr>
              <a:t>10 Nos. building in DSP &amp; Main hospital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7" y="2708920"/>
            <a:ext cx="8136904" cy="3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6"/>
          <p:cNvSpPr>
            <a:spLocks noChangeArrowheads="1"/>
          </p:cNvSpPr>
          <p:nvPr/>
        </p:nvSpPr>
        <p:spPr bwMode="auto">
          <a:xfrm flipH="1" flipV="1">
            <a:off x="4343400" y="2236788"/>
            <a:ext cx="990600" cy="46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182"/>
          <p:cNvSpPr>
            <a:spLocks noChangeArrowheads="1"/>
          </p:cNvSpPr>
          <p:nvPr/>
        </p:nvSpPr>
        <p:spPr bwMode="auto">
          <a:xfrm flipH="1">
            <a:off x="6892925" y="2714625"/>
            <a:ext cx="685800" cy="4603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381000" y="3197830"/>
            <a:ext cx="3972910" cy="234950"/>
            <a:chOff x="3352800" y="1087820"/>
            <a:chExt cx="3972910" cy="234950"/>
          </a:xfrm>
          <a:solidFill>
            <a:srgbClr val="7030A0"/>
          </a:solidFill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352800" y="1173124"/>
              <a:ext cx="190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234150" y="1087820"/>
              <a:ext cx="228600" cy="234950"/>
              <a:chOff x="6120" y="4320"/>
              <a:chExt cx="180" cy="180"/>
            </a:xfrm>
            <a:grpFill/>
          </p:grpSpPr>
          <p:sp>
            <p:nvSpPr>
              <p:cNvPr id="5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5417710" y="1185040"/>
              <a:ext cx="190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37690" y="3204310"/>
            <a:ext cx="3972910" cy="234950"/>
            <a:chOff x="3352800" y="1087820"/>
            <a:chExt cx="3972910" cy="234950"/>
          </a:xfrm>
          <a:solidFill>
            <a:srgbClr val="7030A0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52800" y="1173124"/>
              <a:ext cx="190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5234150" y="1087820"/>
              <a:ext cx="228600" cy="234950"/>
              <a:chOff x="6120" y="4320"/>
              <a:chExt cx="180" cy="180"/>
            </a:xfrm>
            <a:grpFill/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5417710" y="1185040"/>
              <a:ext cx="190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779832" y="3322670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24" name="Text Box 2"/>
          <p:cNvSpPr txBox="1">
            <a:spLocks noChangeArrowheads="1"/>
          </p:cNvSpPr>
          <p:nvPr/>
        </p:nvSpPr>
        <p:spPr bwMode="auto">
          <a:xfrm rot="-5400000">
            <a:off x="114300" y="3822700"/>
            <a:ext cx="1166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NPH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371600" y="3332398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1905000" y="3340502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27" name="Text Box 2"/>
          <p:cNvSpPr txBox="1">
            <a:spLocks noChangeArrowheads="1"/>
          </p:cNvSpPr>
          <p:nvPr/>
        </p:nvSpPr>
        <p:spPr bwMode="auto">
          <a:xfrm rot="-5400000">
            <a:off x="708025" y="3765550"/>
            <a:ext cx="1166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SJR-2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8" name="Text Box 2"/>
          <p:cNvSpPr txBox="1">
            <a:spLocks noChangeArrowheads="1"/>
          </p:cNvSpPr>
          <p:nvPr/>
        </p:nvSpPr>
        <p:spPr bwMode="auto">
          <a:xfrm rot="-5400000">
            <a:off x="1260476" y="3833812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35"/>
          <p:cNvGrpSpPr/>
          <p:nvPr/>
        </p:nvGrpSpPr>
        <p:grpSpPr>
          <a:xfrm>
            <a:off x="2675400" y="3350230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34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30" name="Text Box 2"/>
          <p:cNvSpPr txBox="1">
            <a:spLocks noChangeArrowheads="1"/>
          </p:cNvSpPr>
          <p:nvPr/>
        </p:nvSpPr>
        <p:spPr bwMode="auto">
          <a:xfrm rot="-5400000">
            <a:off x="2011362" y="3784601"/>
            <a:ext cx="11668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SJR-2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Group 42"/>
          <p:cNvGrpSpPr/>
          <p:nvPr/>
        </p:nvGrpSpPr>
        <p:grpSpPr>
          <a:xfrm>
            <a:off x="3208800" y="3348606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32" name="Text Box 2"/>
          <p:cNvSpPr txBox="1">
            <a:spLocks noChangeArrowheads="1"/>
          </p:cNvSpPr>
          <p:nvPr/>
        </p:nvSpPr>
        <p:spPr bwMode="auto">
          <a:xfrm rot="-5400000">
            <a:off x="2555875" y="3819525"/>
            <a:ext cx="1166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NPH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49"/>
          <p:cNvGrpSpPr/>
          <p:nvPr/>
        </p:nvGrpSpPr>
        <p:grpSpPr>
          <a:xfrm>
            <a:off x="3781112" y="3350230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5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2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34" name="Text Box 2"/>
          <p:cNvSpPr txBox="1">
            <a:spLocks noChangeArrowheads="1"/>
          </p:cNvSpPr>
          <p:nvPr/>
        </p:nvSpPr>
        <p:spPr bwMode="auto">
          <a:xfrm rot="-5400000">
            <a:off x="3136901" y="3833812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5334000" y="2905125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 33 KV</a:t>
            </a:r>
          </a:p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DSP-O/D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6" name="TextBox 59"/>
          <p:cNvSpPr txBox="1">
            <a:spLocks noChangeArrowheads="1"/>
          </p:cNvSpPr>
          <p:nvPr/>
        </p:nvSpPr>
        <p:spPr bwMode="auto">
          <a:xfrm>
            <a:off x="858838" y="1522413"/>
            <a:ext cx="368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˷</a:t>
            </a:r>
          </a:p>
        </p:txBody>
      </p:sp>
      <p:sp>
        <p:nvSpPr>
          <p:cNvPr id="9237" name="TextBox 85"/>
          <p:cNvSpPr txBox="1">
            <a:spLocks noChangeArrowheads="1"/>
          </p:cNvSpPr>
          <p:nvPr/>
        </p:nvSpPr>
        <p:spPr bwMode="auto">
          <a:xfrm>
            <a:off x="3213100" y="1501775"/>
            <a:ext cx="368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˷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28638" y="1563688"/>
            <a:ext cx="1028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20 MW</a:t>
            </a:r>
            <a:endParaRPr lang="en-US" sz="16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39" name="Rectangle 2"/>
          <p:cNvSpPr>
            <a:spLocks noChangeArrowheads="1"/>
          </p:cNvSpPr>
          <p:nvPr/>
        </p:nvSpPr>
        <p:spPr bwMode="auto">
          <a:xfrm rot="5400000" flipH="1" flipV="1">
            <a:off x="1581944" y="3175794"/>
            <a:ext cx="17938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Rectangle 2"/>
          <p:cNvSpPr>
            <a:spLocks noChangeArrowheads="1"/>
          </p:cNvSpPr>
          <p:nvPr/>
        </p:nvSpPr>
        <p:spPr bwMode="auto">
          <a:xfrm rot="5400000" flipH="1" flipV="1">
            <a:off x="3924300" y="3187700"/>
            <a:ext cx="18097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1" name="Oval 11"/>
          <p:cNvSpPr>
            <a:spLocks noChangeArrowheads="1"/>
          </p:cNvSpPr>
          <p:nvPr/>
        </p:nvSpPr>
        <p:spPr bwMode="auto">
          <a:xfrm>
            <a:off x="914400" y="1903413"/>
            <a:ext cx="190500" cy="1825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Block Arc 117"/>
          <p:cNvSpPr/>
          <p:nvPr/>
        </p:nvSpPr>
        <p:spPr>
          <a:xfrm>
            <a:off x="3209925" y="2174875"/>
            <a:ext cx="304800" cy="228600"/>
          </a:xfrm>
          <a:prstGeom prst="blockArc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3" name="Rectangle 2"/>
          <p:cNvSpPr>
            <a:spLocks noChangeArrowheads="1"/>
          </p:cNvSpPr>
          <p:nvPr/>
        </p:nvSpPr>
        <p:spPr bwMode="auto">
          <a:xfrm rot="5400000">
            <a:off x="1374775" y="2559050"/>
            <a:ext cx="61277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4" name="Rectangle 119"/>
          <p:cNvSpPr>
            <a:spLocks noChangeArrowheads="1"/>
          </p:cNvSpPr>
          <p:nvPr/>
        </p:nvSpPr>
        <p:spPr bwMode="auto">
          <a:xfrm flipH="1" flipV="1">
            <a:off x="1655763" y="2238375"/>
            <a:ext cx="1584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5" name="Rectangle 120"/>
          <p:cNvSpPr>
            <a:spLocks noChangeArrowheads="1"/>
          </p:cNvSpPr>
          <p:nvPr/>
        </p:nvSpPr>
        <p:spPr bwMode="auto">
          <a:xfrm flipH="1" flipV="1">
            <a:off x="3457575" y="2249488"/>
            <a:ext cx="612775" cy="4445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 flipH="1" flipV="1">
            <a:off x="5266200" y="2950720"/>
            <a:ext cx="144000" cy="144000"/>
            <a:chOff x="6120" y="4320"/>
            <a:chExt cx="180" cy="180"/>
          </a:xfrm>
          <a:solidFill>
            <a:srgbClr val="7030A0"/>
          </a:solidFill>
        </p:grpSpPr>
        <p:sp>
          <p:nvSpPr>
            <p:cNvPr id="12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47" name="Rectangle 2"/>
          <p:cNvSpPr>
            <a:spLocks noChangeArrowheads="1"/>
          </p:cNvSpPr>
          <p:nvPr/>
        </p:nvSpPr>
        <p:spPr bwMode="auto">
          <a:xfrm rot="5400000" flipH="1" flipV="1">
            <a:off x="5247482" y="3191669"/>
            <a:ext cx="17938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8" name="Rectangle 2"/>
          <p:cNvSpPr>
            <a:spLocks noChangeArrowheads="1"/>
          </p:cNvSpPr>
          <p:nvPr/>
        </p:nvSpPr>
        <p:spPr bwMode="auto">
          <a:xfrm rot="5400000">
            <a:off x="5022851" y="2593975"/>
            <a:ext cx="64770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Block Arc 126"/>
          <p:cNvSpPr/>
          <p:nvPr/>
        </p:nvSpPr>
        <p:spPr>
          <a:xfrm>
            <a:off x="5194300" y="2630488"/>
            <a:ext cx="304800" cy="228600"/>
          </a:xfrm>
          <a:prstGeom prst="blockArc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50" name="Group 169"/>
          <p:cNvGrpSpPr>
            <a:grpSpLocks/>
          </p:cNvGrpSpPr>
          <p:nvPr/>
        </p:nvGrpSpPr>
        <p:grpSpPr bwMode="auto">
          <a:xfrm>
            <a:off x="7512050" y="2944813"/>
            <a:ext cx="144463" cy="349250"/>
            <a:chOff x="7543800" y="2944240"/>
            <a:chExt cx="144000" cy="349396"/>
          </a:xfrm>
        </p:grpSpPr>
        <p:grpSp>
          <p:nvGrpSpPr>
            <p:cNvPr id="49" name="Group 24"/>
            <p:cNvGrpSpPr>
              <a:grpSpLocks/>
            </p:cNvGrpSpPr>
            <p:nvPr/>
          </p:nvGrpSpPr>
          <p:grpSpPr bwMode="auto">
            <a:xfrm flipH="1" flipV="1">
              <a:off x="7543800" y="2944240"/>
              <a:ext cx="144000" cy="144000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305" name="Rectangle 2"/>
            <p:cNvSpPr>
              <a:spLocks noChangeArrowheads="1"/>
            </p:cNvSpPr>
            <p:nvPr/>
          </p:nvSpPr>
          <p:spPr bwMode="auto">
            <a:xfrm rot="5400000" flipH="1" flipV="1">
              <a:off x="7524677" y="3179823"/>
              <a:ext cx="180000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51" name="Rectangle 132"/>
          <p:cNvSpPr>
            <a:spLocks noChangeArrowheads="1"/>
          </p:cNvSpPr>
          <p:nvPr/>
        </p:nvSpPr>
        <p:spPr bwMode="auto">
          <a:xfrm flipH="1" flipV="1">
            <a:off x="5481638" y="2706688"/>
            <a:ext cx="1147762" cy="4445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2" name="Rectangle 133"/>
          <p:cNvSpPr>
            <a:spLocks noChangeArrowheads="1"/>
          </p:cNvSpPr>
          <p:nvPr/>
        </p:nvSpPr>
        <p:spPr bwMode="auto">
          <a:xfrm flipH="1" flipV="1">
            <a:off x="4033838" y="2706688"/>
            <a:ext cx="118745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3" name="Rectangle 2"/>
          <p:cNvSpPr>
            <a:spLocks noChangeArrowheads="1"/>
          </p:cNvSpPr>
          <p:nvPr/>
        </p:nvSpPr>
        <p:spPr bwMode="auto">
          <a:xfrm rot="5400000" flipH="1" flipV="1">
            <a:off x="3917950" y="2770188"/>
            <a:ext cx="18097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4" name="Rectangle 2"/>
          <p:cNvSpPr>
            <a:spLocks noChangeArrowheads="1"/>
          </p:cNvSpPr>
          <p:nvPr/>
        </p:nvSpPr>
        <p:spPr bwMode="auto">
          <a:xfrm rot="5400000" flipH="1" flipV="1">
            <a:off x="7465219" y="2807494"/>
            <a:ext cx="233363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55" name="Text Box 22"/>
          <p:cNvSpPr txBox="1">
            <a:spLocks noChangeArrowheads="1"/>
          </p:cNvSpPr>
          <p:nvPr/>
        </p:nvSpPr>
        <p:spPr bwMode="auto">
          <a:xfrm>
            <a:off x="8250238" y="2592388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MX-6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147"/>
          <p:cNvGrpSpPr/>
          <p:nvPr/>
        </p:nvGrpSpPr>
        <p:grpSpPr>
          <a:xfrm>
            <a:off x="5008416" y="3343835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51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15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Right Arrow 150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57" name="Text Box 2"/>
          <p:cNvSpPr txBox="1">
            <a:spLocks noChangeArrowheads="1"/>
          </p:cNvSpPr>
          <p:nvPr/>
        </p:nvSpPr>
        <p:spPr bwMode="auto">
          <a:xfrm rot="-5400000">
            <a:off x="4364037" y="3759201"/>
            <a:ext cx="11668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SJR-2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Group 154"/>
          <p:cNvGrpSpPr/>
          <p:nvPr/>
        </p:nvGrpSpPr>
        <p:grpSpPr>
          <a:xfrm>
            <a:off x="7933200" y="3349552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57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15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7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Right Arrow 157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59" name="Text Box 2"/>
          <p:cNvSpPr txBox="1">
            <a:spLocks noChangeArrowheads="1"/>
          </p:cNvSpPr>
          <p:nvPr/>
        </p:nvSpPr>
        <p:spPr bwMode="auto">
          <a:xfrm rot="-5400000">
            <a:off x="7289006" y="3774282"/>
            <a:ext cx="1166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SJR-2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8" name="Group 161"/>
          <p:cNvGrpSpPr/>
          <p:nvPr/>
        </p:nvGrpSpPr>
        <p:grpSpPr>
          <a:xfrm>
            <a:off x="7210080" y="3362528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59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16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Right Arrow 164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61" name="Text Box 2"/>
          <p:cNvSpPr txBox="1">
            <a:spLocks noChangeArrowheads="1"/>
          </p:cNvSpPr>
          <p:nvPr/>
        </p:nvSpPr>
        <p:spPr bwMode="auto">
          <a:xfrm rot="-5400000">
            <a:off x="6565900" y="3768725"/>
            <a:ext cx="1166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I/D-2      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oup 168"/>
          <p:cNvGrpSpPr/>
          <p:nvPr/>
        </p:nvGrpSpPr>
        <p:grpSpPr>
          <a:xfrm>
            <a:off x="6019800" y="3315512"/>
            <a:ext cx="144000" cy="909983"/>
            <a:chOff x="1600209" y="2590801"/>
            <a:chExt cx="144000" cy="909983"/>
          </a:xfrm>
          <a:solidFill>
            <a:srgbClr val="7030A0"/>
          </a:solidFill>
        </p:grpSpPr>
        <p:grpSp>
          <p:nvGrpSpPr>
            <p:cNvPr id="61" name="Group 24"/>
            <p:cNvGrpSpPr>
              <a:grpSpLocks/>
            </p:cNvGrpSpPr>
            <p:nvPr/>
          </p:nvGrpSpPr>
          <p:grpSpPr bwMode="auto">
            <a:xfrm>
              <a:off x="1600209" y="2780139"/>
              <a:ext cx="144000" cy="149421"/>
              <a:chOff x="6120" y="4320"/>
              <a:chExt cx="180" cy="180"/>
            </a:xfrm>
            <a:grpFill/>
          </p:grpSpPr>
          <p:sp>
            <p:nvSpPr>
              <p:cNvPr id="17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 rot="5400000">
              <a:off x="1587368" y="2660376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Right Arrow 171"/>
            <p:cNvSpPr/>
            <p:nvPr/>
          </p:nvSpPr>
          <p:spPr>
            <a:xfrm rot="5400000" flipV="1">
              <a:off x="1385656" y="3158784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63" name="Text Box 2"/>
          <p:cNvSpPr txBox="1">
            <a:spLocks noChangeArrowheads="1"/>
          </p:cNvSpPr>
          <p:nvPr/>
        </p:nvSpPr>
        <p:spPr bwMode="auto">
          <a:xfrm rot="-5400000">
            <a:off x="5376069" y="3809206"/>
            <a:ext cx="11652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ASP O/D</a:t>
            </a:r>
            <a:r>
              <a:rPr lang="en-US" sz="1200" b="1">
                <a:latin typeface="Times New Roman" pitchFamily="18" charset="0"/>
                <a:cs typeface="Times New Roman" pitchFamily="18" charset="0"/>
              </a:rPr>
              <a:t> </a:t>
            </a:r>
            <a:endParaRPr lang="en-IN" sz="1200" b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4" name="Text Box 22"/>
          <p:cNvSpPr txBox="1">
            <a:spLocks noChangeArrowheads="1"/>
          </p:cNvSpPr>
          <p:nvPr/>
        </p:nvSpPr>
        <p:spPr bwMode="auto">
          <a:xfrm>
            <a:off x="2895600" y="1524000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 MW</a:t>
            </a:r>
            <a:endParaRPr lang="en-US" sz="16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65" name="Rectangle 176"/>
          <p:cNvSpPr>
            <a:spLocks noChangeArrowheads="1"/>
          </p:cNvSpPr>
          <p:nvPr/>
        </p:nvSpPr>
        <p:spPr bwMode="auto">
          <a:xfrm>
            <a:off x="0" y="762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33 KV POWER DISTRIBUTION NET WORK OF 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NEW-PP AND MRS O/D</a:t>
            </a:r>
          </a:p>
        </p:txBody>
      </p:sp>
      <p:sp>
        <p:nvSpPr>
          <p:cNvPr id="9266" name="Text Box 22"/>
          <p:cNvSpPr txBox="1">
            <a:spLocks noChangeArrowheads="1"/>
          </p:cNvSpPr>
          <p:nvPr/>
        </p:nvSpPr>
        <p:spPr bwMode="auto">
          <a:xfrm>
            <a:off x="2286000" y="293528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 PP 33 KV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2" name="Group 180"/>
          <p:cNvGrpSpPr/>
          <p:nvPr/>
        </p:nvGrpSpPr>
        <p:grpSpPr>
          <a:xfrm>
            <a:off x="1543456" y="2877768"/>
            <a:ext cx="252000" cy="252000"/>
            <a:chOff x="1543456" y="2877768"/>
            <a:chExt cx="252000" cy="252000"/>
          </a:xfrm>
          <a:noFill/>
        </p:grpSpPr>
        <p:grpSp>
          <p:nvGrpSpPr>
            <p:cNvPr id="63" name="Group 24"/>
            <p:cNvGrpSpPr>
              <a:grpSpLocks/>
            </p:cNvGrpSpPr>
            <p:nvPr/>
          </p:nvGrpSpPr>
          <p:grpSpPr bwMode="auto">
            <a:xfrm flipH="1" flipV="1">
              <a:off x="1600200" y="2934512"/>
              <a:ext cx="144000" cy="144000"/>
              <a:chOff x="6120" y="4320"/>
              <a:chExt cx="180" cy="180"/>
            </a:xfrm>
            <a:grpFill/>
          </p:grpSpPr>
          <p:sp>
            <p:nvSpPr>
              <p:cNvPr id="91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0" name="Oval 179"/>
            <p:cNvSpPr/>
            <p:nvPr/>
          </p:nvSpPr>
          <p:spPr>
            <a:xfrm>
              <a:off x="1543456" y="2877768"/>
              <a:ext cx="252000" cy="252000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grpSp>
        <p:nvGrpSpPr>
          <p:cNvPr id="64" name="Group 181"/>
          <p:cNvGrpSpPr/>
          <p:nvPr/>
        </p:nvGrpSpPr>
        <p:grpSpPr>
          <a:xfrm>
            <a:off x="3886200" y="2885872"/>
            <a:ext cx="252000" cy="252000"/>
            <a:chOff x="1543456" y="2877768"/>
            <a:chExt cx="252000" cy="252000"/>
          </a:xfrm>
          <a:noFill/>
        </p:grpSpPr>
        <p:grpSp>
          <p:nvGrpSpPr>
            <p:cNvPr id="65" name="Group 24"/>
            <p:cNvGrpSpPr>
              <a:grpSpLocks/>
            </p:cNvGrpSpPr>
            <p:nvPr/>
          </p:nvGrpSpPr>
          <p:grpSpPr bwMode="auto">
            <a:xfrm flipH="1" flipV="1">
              <a:off x="1600200" y="2934512"/>
              <a:ext cx="144000" cy="144000"/>
              <a:chOff x="6120" y="4320"/>
              <a:chExt cx="180" cy="180"/>
            </a:xfrm>
            <a:grpFill/>
          </p:grpSpPr>
          <p:sp>
            <p:nvSpPr>
              <p:cNvPr id="185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4" name="Oval 183"/>
            <p:cNvSpPr/>
            <p:nvPr/>
          </p:nvSpPr>
          <p:spPr>
            <a:xfrm>
              <a:off x="1543456" y="2877768"/>
              <a:ext cx="252000" cy="252000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9269" name="Oval 13"/>
          <p:cNvSpPr>
            <a:spLocks noChangeArrowheads="1"/>
          </p:cNvSpPr>
          <p:nvPr/>
        </p:nvSpPr>
        <p:spPr bwMode="auto">
          <a:xfrm flipV="1">
            <a:off x="914400" y="2570163"/>
            <a:ext cx="215900" cy="214312"/>
          </a:xfrm>
          <a:prstGeom prst="ellipse">
            <a:avLst/>
          </a:prstGeom>
          <a:noFill/>
          <a:ln w="28575">
            <a:solidFill>
              <a:srgbClr val="AD6A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270" name="Oval 14"/>
          <p:cNvSpPr>
            <a:spLocks noChangeArrowheads="1"/>
          </p:cNvSpPr>
          <p:nvPr/>
        </p:nvSpPr>
        <p:spPr bwMode="auto">
          <a:xfrm flipV="1">
            <a:off x="914400" y="2457450"/>
            <a:ext cx="215900" cy="21431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9271" name="Group 180"/>
          <p:cNvGrpSpPr>
            <a:grpSpLocks/>
          </p:cNvGrpSpPr>
          <p:nvPr/>
        </p:nvGrpSpPr>
        <p:grpSpPr bwMode="auto">
          <a:xfrm>
            <a:off x="942975" y="2790825"/>
            <a:ext cx="144463" cy="533400"/>
            <a:chOff x="942975" y="2791191"/>
            <a:chExt cx="144000" cy="532425"/>
          </a:xfrm>
        </p:grpSpPr>
        <p:sp>
          <p:nvSpPr>
            <p:cNvPr id="9301" name="Rectangle 2"/>
            <p:cNvSpPr>
              <a:spLocks noChangeArrowheads="1"/>
            </p:cNvSpPr>
            <p:nvPr/>
          </p:nvSpPr>
          <p:spPr bwMode="auto">
            <a:xfrm rot="5400000">
              <a:off x="924412" y="3209803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9302" name="Rectangle 2"/>
            <p:cNvSpPr>
              <a:spLocks noChangeArrowheads="1"/>
            </p:cNvSpPr>
            <p:nvPr/>
          </p:nvSpPr>
          <p:spPr bwMode="auto">
            <a:xfrm rot="5400000">
              <a:off x="924412" y="2857378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67" name="Group 152"/>
            <p:cNvGrpSpPr/>
            <p:nvPr/>
          </p:nvGrpSpPr>
          <p:grpSpPr>
            <a:xfrm>
              <a:off x="942975" y="2991215"/>
              <a:ext cx="144000" cy="144000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9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89" name="Down Arrow 188"/>
          <p:cNvSpPr/>
          <p:nvPr/>
        </p:nvSpPr>
        <p:spPr>
          <a:xfrm>
            <a:off x="965200" y="2093913"/>
            <a:ext cx="107950" cy="406400"/>
          </a:xfrm>
          <a:prstGeom prst="down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9273" name="Oval 13"/>
          <p:cNvSpPr>
            <a:spLocks noChangeArrowheads="1"/>
          </p:cNvSpPr>
          <p:nvPr/>
        </p:nvSpPr>
        <p:spPr bwMode="auto">
          <a:xfrm flipV="1">
            <a:off x="3276600" y="2533650"/>
            <a:ext cx="215900" cy="214313"/>
          </a:xfrm>
          <a:prstGeom prst="ellipse">
            <a:avLst/>
          </a:prstGeom>
          <a:noFill/>
          <a:ln w="28575">
            <a:solidFill>
              <a:srgbClr val="AD6A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274" name="Oval 14"/>
          <p:cNvSpPr>
            <a:spLocks noChangeArrowheads="1"/>
          </p:cNvSpPr>
          <p:nvPr/>
        </p:nvSpPr>
        <p:spPr bwMode="auto">
          <a:xfrm flipV="1">
            <a:off x="3276600" y="2420938"/>
            <a:ext cx="215900" cy="214312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9275" name="Group 168"/>
          <p:cNvGrpSpPr>
            <a:grpSpLocks/>
          </p:cNvGrpSpPr>
          <p:nvPr/>
        </p:nvGrpSpPr>
        <p:grpSpPr bwMode="auto">
          <a:xfrm>
            <a:off x="3305175" y="2754313"/>
            <a:ext cx="144463" cy="533400"/>
            <a:chOff x="3305175" y="2755060"/>
            <a:chExt cx="144000" cy="532425"/>
          </a:xfrm>
        </p:grpSpPr>
        <p:sp>
          <p:nvSpPr>
            <p:cNvPr id="9298" name="Rectangle 2"/>
            <p:cNvSpPr>
              <a:spLocks noChangeArrowheads="1"/>
            </p:cNvSpPr>
            <p:nvPr/>
          </p:nvSpPr>
          <p:spPr bwMode="auto">
            <a:xfrm rot="5400000">
              <a:off x="3286612" y="3173672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9299" name="Rectangle 2"/>
            <p:cNvSpPr>
              <a:spLocks noChangeArrowheads="1"/>
            </p:cNvSpPr>
            <p:nvPr/>
          </p:nvSpPr>
          <p:spPr bwMode="auto">
            <a:xfrm rot="5400000">
              <a:off x="3286612" y="2821247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69" name="Group 152"/>
            <p:cNvGrpSpPr/>
            <p:nvPr/>
          </p:nvGrpSpPr>
          <p:grpSpPr>
            <a:xfrm>
              <a:off x="3305175" y="2955084"/>
              <a:ext cx="144000" cy="144000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0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0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200" name="Down Arrow 199"/>
          <p:cNvSpPr/>
          <p:nvPr/>
        </p:nvSpPr>
        <p:spPr>
          <a:xfrm>
            <a:off x="3327400" y="2057400"/>
            <a:ext cx="107950" cy="406400"/>
          </a:xfrm>
          <a:prstGeom prst="down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9277" name="Oval 11"/>
          <p:cNvSpPr>
            <a:spLocks noChangeArrowheads="1"/>
          </p:cNvSpPr>
          <p:nvPr/>
        </p:nvSpPr>
        <p:spPr bwMode="auto">
          <a:xfrm>
            <a:off x="3276600" y="1905000"/>
            <a:ext cx="190500" cy="1809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78" name="Group 12"/>
          <p:cNvGrpSpPr>
            <a:grpSpLocks/>
          </p:cNvGrpSpPr>
          <p:nvPr/>
        </p:nvGrpSpPr>
        <p:grpSpPr bwMode="auto">
          <a:xfrm flipV="1">
            <a:off x="8166100" y="2478088"/>
            <a:ext cx="215900" cy="327025"/>
            <a:chOff x="5521" y="4224"/>
            <a:chExt cx="299" cy="436"/>
          </a:xfrm>
        </p:grpSpPr>
        <p:sp>
          <p:nvSpPr>
            <p:cNvPr id="9296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9297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sp>
        <p:nvSpPr>
          <p:cNvPr id="9279" name="Rectangle 2"/>
          <p:cNvSpPr>
            <a:spLocks noChangeArrowheads="1"/>
          </p:cNvSpPr>
          <p:nvPr/>
        </p:nvSpPr>
        <p:spPr bwMode="auto">
          <a:xfrm rot="5400000">
            <a:off x="8175625" y="323056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280" name="Rectangle 2"/>
          <p:cNvSpPr>
            <a:spLocks noChangeArrowheads="1"/>
          </p:cNvSpPr>
          <p:nvPr/>
        </p:nvSpPr>
        <p:spPr bwMode="auto">
          <a:xfrm rot="5400000">
            <a:off x="8175625" y="287813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71" name="Group 152"/>
          <p:cNvGrpSpPr/>
          <p:nvPr/>
        </p:nvGrpSpPr>
        <p:grpSpPr>
          <a:xfrm>
            <a:off x="8194575" y="3011828"/>
            <a:ext cx="144000" cy="144000"/>
            <a:chOff x="1370706" y="1762125"/>
            <a:chExt cx="144000" cy="144000"/>
          </a:xfrm>
          <a:solidFill>
            <a:srgbClr val="AD6AC2"/>
          </a:solidFill>
        </p:grpSpPr>
        <p:sp>
          <p:nvSpPr>
            <p:cNvPr id="216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9282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7731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 MVA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11.5/34.5 KV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83" name="Text Box 3"/>
          <p:cNvSpPr txBox="1">
            <a:spLocks noChangeArrowheads="1"/>
          </p:cNvSpPr>
          <p:nvPr/>
        </p:nvSpPr>
        <p:spPr bwMode="auto">
          <a:xfrm>
            <a:off x="2551113" y="2286000"/>
            <a:ext cx="7731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 MVA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11.5/34.5 KV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676400" y="2286000"/>
            <a:ext cx="0" cy="10080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>
            <a:off x="3504407" y="419894"/>
            <a:ext cx="0" cy="367188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354638" y="2273300"/>
            <a:ext cx="0" cy="10429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010025" y="2725738"/>
            <a:ext cx="0" cy="6127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6200000">
            <a:off x="5820569" y="953294"/>
            <a:ext cx="0" cy="35639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80313" y="2725738"/>
            <a:ext cx="0" cy="61118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86"/>
          <p:cNvGrpSpPr/>
          <p:nvPr/>
        </p:nvGrpSpPr>
        <p:grpSpPr>
          <a:xfrm>
            <a:off x="1695856" y="5158200"/>
            <a:ext cx="252000" cy="252000"/>
            <a:chOff x="1543456" y="2877768"/>
            <a:chExt cx="252000" cy="252000"/>
          </a:xfrm>
          <a:noFill/>
        </p:grpSpPr>
        <p:grpSp>
          <p:nvGrpSpPr>
            <p:cNvPr id="73" name="Group 24"/>
            <p:cNvGrpSpPr>
              <a:grpSpLocks/>
            </p:cNvGrpSpPr>
            <p:nvPr/>
          </p:nvGrpSpPr>
          <p:grpSpPr bwMode="auto">
            <a:xfrm flipH="1" flipV="1">
              <a:off x="1600200" y="2934512"/>
              <a:ext cx="144000" cy="144000"/>
              <a:chOff x="6120" y="4320"/>
              <a:chExt cx="180" cy="180"/>
            </a:xfrm>
            <a:grpFill/>
          </p:grpSpPr>
          <p:sp>
            <p:nvSpPr>
              <p:cNvPr id="21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6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9" name="Oval 208"/>
            <p:cNvSpPr/>
            <p:nvPr/>
          </p:nvSpPr>
          <p:spPr>
            <a:xfrm>
              <a:off x="1543456" y="2877768"/>
              <a:ext cx="252000" cy="252000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9291" name="TextBox 227"/>
          <p:cNvSpPr txBox="1">
            <a:spLocks noChangeArrowheads="1"/>
          </p:cNvSpPr>
          <p:nvPr/>
        </p:nvSpPr>
        <p:spPr bwMode="auto">
          <a:xfrm>
            <a:off x="2011363" y="5110163"/>
            <a:ext cx="2819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>
                <a:latin typeface="Calibri" pitchFamily="34" charset="0"/>
                <a:sym typeface="Wingdings" pitchFamily="2" charset="2"/>
              </a:rPr>
              <a:t> </a:t>
            </a:r>
            <a:r>
              <a:rPr lang="en-IN" sz="1600" b="1">
                <a:latin typeface="Calibri" pitchFamily="34" charset="0"/>
              </a:rPr>
              <a:t>SYNCHRONISATION POINTS</a:t>
            </a:r>
          </a:p>
        </p:txBody>
      </p:sp>
      <p:sp>
        <p:nvSpPr>
          <p:cNvPr id="9292" name="Freeform 57"/>
          <p:cNvSpPr>
            <a:spLocks/>
          </p:cNvSpPr>
          <p:nvPr/>
        </p:nvSpPr>
        <p:spPr bwMode="auto">
          <a:xfrm>
            <a:off x="6629400" y="2667000"/>
            <a:ext cx="252413" cy="107950"/>
          </a:xfrm>
          <a:custGeom>
            <a:avLst/>
            <a:gdLst>
              <a:gd name="T0" fmla="*/ 0 w 2371"/>
              <a:gd name="T1" fmla="*/ 35746017 h 326"/>
              <a:gd name="T2" fmla="*/ 510042 w 2371"/>
              <a:gd name="T3" fmla="*/ 20943291 h 326"/>
              <a:gd name="T4" fmla="*/ 849964 w 2371"/>
              <a:gd name="T5" fmla="*/ 16009050 h 326"/>
              <a:gd name="T6" fmla="*/ 2379985 w 2371"/>
              <a:gd name="T7" fmla="*/ 1205993 h 326"/>
              <a:gd name="T8" fmla="*/ 4420048 w 2371"/>
              <a:gd name="T9" fmla="*/ 7785314 h 326"/>
              <a:gd name="T10" fmla="*/ 5270012 w 2371"/>
              <a:gd name="T11" fmla="*/ 17653797 h 326"/>
              <a:gd name="T12" fmla="*/ 5610041 w 2371"/>
              <a:gd name="T13" fmla="*/ 27522283 h 326"/>
              <a:gd name="T14" fmla="*/ 5780055 w 2371"/>
              <a:gd name="T15" fmla="*/ 32456523 h 326"/>
              <a:gd name="T16" fmla="*/ 6800033 w 2371"/>
              <a:gd name="T17" fmla="*/ 19298544 h 326"/>
              <a:gd name="T18" fmla="*/ 6970047 w 2371"/>
              <a:gd name="T19" fmla="*/ 14364304 h 326"/>
              <a:gd name="T20" fmla="*/ 10370011 w 2371"/>
              <a:gd name="T21" fmla="*/ 1205993 h 326"/>
              <a:gd name="T22" fmla="*/ 10880053 w 2371"/>
              <a:gd name="T23" fmla="*/ 2851072 h 326"/>
              <a:gd name="T24" fmla="*/ 12410073 w 2371"/>
              <a:gd name="T25" fmla="*/ 32456523 h 326"/>
              <a:gd name="T26" fmla="*/ 13430051 w 2371"/>
              <a:gd name="T27" fmla="*/ 9430061 h 326"/>
              <a:gd name="T28" fmla="*/ 13940094 w 2371"/>
              <a:gd name="T29" fmla="*/ 4495819 h 326"/>
              <a:gd name="T30" fmla="*/ 14960075 w 2371"/>
              <a:gd name="T31" fmla="*/ 1205993 h 326"/>
              <a:gd name="T32" fmla="*/ 19040094 w 2371"/>
              <a:gd name="T33" fmla="*/ 12719557 h 326"/>
              <a:gd name="T34" fmla="*/ 19550136 w 2371"/>
              <a:gd name="T35" fmla="*/ 22588043 h 326"/>
              <a:gd name="T36" fmla="*/ 19720150 w 2371"/>
              <a:gd name="T37" fmla="*/ 35746017 h 326"/>
              <a:gd name="T38" fmla="*/ 20060072 w 2371"/>
              <a:gd name="T39" fmla="*/ 30811777 h 326"/>
              <a:gd name="T40" fmla="*/ 20400100 w 2371"/>
              <a:gd name="T41" fmla="*/ 20943291 h 326"/>
              <a:gd name="T42" fmla="*/ 20910142 w 2371"/>
              <a:gd name="T43" fmla="*/ 17653797 h 326"/>
              <a:gd name="T44" fmla="*/ 22270148 w 2371"/>
              <a:gd name="T45" fmla="*/ 7785314 h 326"/>
              <a:gd name="T46" fmla="*/ 23290126 w 2371"/>
              <a:gd name="T47" fmla="*/ 2851072 h 326"/>
              <a:gd name="T48" fmla="*/ 26180153 w 2371"/>
              <a:gd name="T49" fmla="*/ 11074810 h 326"/>
              <a:gd name="T50" fmla="*/ 26690195 w 2371"/>
              <a:gd name="T51" fmla="*/ 30811777 h 326"/>
              <a:gd name="T52" fmla="*/ 26860209 w 2371"/>
              <a:gd name="T53" fmla="*/ 35746017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93" name="Freeform 57"/>
          <p:cNvSpPr>
            <a:spLocks/>
          </p:cNvSpPr>
          <p:nvPr/>
        </p:nvSpPr>
        <p:spPr bwMode="auto">
          <a:xfrm>
            <a:off x="4068763" y="2209800"/>
            <a:ext cx="252412" cy="107950"/>
          </a:xfrm>
          <a:custGeom>
            <a:avLst/>
            <a:gdLst>
              <a:gd name="T0" fmla="*/ 0 w 2371"/>
              <a:gd name="T1" fmla="*/ 35746017 h 326"/>
              <a:gd name="T2" fmla="*/ 510040 w 2371"/>
              <a:gd name="T3" fmla="*/ 20943291 h 326"/>
              <a:gd name="T4" fmla="*/ 849961 w 2371"/>
              <a:gd name="T5" fmla="*/ 16009050 h 326"/>
              <a:gd name="T6" fmla="*/ 2379976 w 2371"/>
              <a:gd name="T7" fmla="*/ 1205993 h 326"/>
              <a:gd name="T8" fmla="*/ 4420031 w 2371"/>
              <a:gd name="T9" fmla="*/ 7785314 h 326"/>
              <a:gd name="T10" fmla="*/ 5269992 w 2371"/>
              <a:gd name="T11" fmla="*/ 17653797 h 326"/>
              <a:gd name="T12" fmla="*/ 5610018 w 2371"/>
              <a:gd name="T13" fmla="*/ 27522283 h 326"/>
              <a:gd name="T14" fmla="*/ 5780032 w 2371"/>
              <a:gd name="T15" fmla="*/ 32456523 h 326"/>
              <a:gd name="T16" fmla="*/ 6800006 w 2371"/>
              <a:gd name="T17" fmla="*/ 19298544 h 326"/>
              <a:gd name="T18" fmla="*/ 6970019 w 2371"/>
              <a:gd name="T19" fmla="*/ 14364304 h 326"/>
              <a:gd name="T20" fmla="*/ 10369970 w 2371"/>
              <a:gd name="T21" fmla="*/ 1205993 h 326"/>
              <a:gd name="T22" fmla="*/ 10880010 w 2371"/>
              <a:gd name="T23" fmla="*/ 2851072 h 326"/>
              <a:gd name="T24" fmla="*/ 12410024 w 2371"/>
              <a:gd name="T25" fmla="*/ 32456523 h 326"/>
              <a:gd name="T26" fmla="*/ 13429998 w 2371"/>
              <a:gd name="T27" fmla="*/ 9430061 h 326"/>
              <a:gd name="T28" fmla="*/ 13939932 w 2371"/>
              <a:gd name="T29" fmla="*/ 4495819 h 326"/>
              <a:gd name="T30" fmla="*/ 14960016 w 2371"/>
              <a:gd name="T31" fmla="*/ 1205993 h 326"/>
              <a:gd name="T32" fmla="*/ 19039912 w 2371"/>
              <a:gd name="T33" fmla="*/ 12719557 h 326"/>
              <a:gd name="T34" fmla="*/ 19549952 w 2371"/>
              <a:gd name="T35" fmla="*/ 22588043 h 326"/>
              <a:gd name="T36" fmla="*/ 19719965 w 2371"/>
              <a:gd name="T37" fmla="*/ 35746017 h 326"/>
              <a:gd name="T38" fmla="*/ 20059992 w 2371"/>
              <a:gd name="T39" fmla="*/ 30811777 h 326"/>
              <a:gd name="T40" fmla="*/ 20399913 w 2371"/>
              <a:gd name="T41" fmla="*/ 20943291 h 326"/>
              <a:gd name="T42" fmla="*/ 20909953 w 2371"/>
              <a:gd name="T43" fmla="*/ 17653797 h 326"/>
              <a:gd name="T44" fmla="*/ 22269954 w 2371"/>
              <a:gd name="T45" fmla="*/ 7785314 h 326"/>
              <a:gd name="T46" fmla="*/ 23289928 w 2371"/>
              <a:gd name="T47" fmla="*/ 2851072 h 326"/>
              <a:gd name="T48" fmla="*/ 26179943 w 2371"/>
              <a:gd name="T49" fmla="*/ 11074810 h 326"/>
              <a:gd name="T50" fmla="*/ 26689983 w 2371"/>
              <a:gd name="T51" fmla="*/ 30811777 h 326"/>
              <a:gd name="T52" fmla="*/ 26859996 w 2371"/>
              <a:gd name="T53" fmla="*/ 35746017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94" name="Text Box 55"/>
          <p:cNvSpPr txBox="1">
            <a:spLocks noChangeArrowheads="1"/>
          </p:cNvSpPr>
          <p:nvPr/>
        </p:nvSpPr>
        <p:spPr bwMode="auto">
          <a:xfrm>
            <a:off x="3810000" y="1747838"/>
            <a:ext cx="1676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MVA Line Reactor 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95" name="Text Box 55"/>
          <p:cNvSpPr txBox="1">
            <a:spLocks noChangeArrowheads="1"/>
          </p:cNvSpPr>
          <p:nvPr/>
        </p:nvSpPr>
        <p:spPr bwMode="auto">
          <a:xfrm>
            <a:off x="5867400" y="2227263"/>
            <a:ext cx="16764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MVA Line Reactor 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048000" y="23622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 NPH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059488" y="1287463"/>
            <a:ext cx="1179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TO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 SEC 2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 rot="5400000" flipH="1">
            <a:off x="6064251" y="3975100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T-4P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2032000" y="2622550"/>
            <a:ext cx="2447925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47" name="Group 172"/>
          <p:cNvGrpSpPr>
            <a:grpSpLocks/>
          </p:cNvGrpSpPr>
          <p:nvPr/>
        </p:nvGrpSpPr>
        <p:grpSpPr bwMode="auto">
          <a:xfrm>
            <a:off x="2651125" y="1692275"/>
            <a:ext cx="142875" cy="920750"/>
            <a:chOff x="2650360" y="1692170"/>
            <a:chExt cx="144000" cy="921092"/>
          </a:xfrm>
        </p:grpSpPr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650360" y="2269201"/>
              <a:ext cx="144000" cy="149421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18" name="Rectangle 2"/>
            <p:cNvSpPr>
              <a:spLocks noChangeArrowheads="1"/>
            </p:cNvSpPr>
            <p:nvPr/>
          </p:nvSpPr>
          <p:spPr bwMode="auto">
            <a:xfrm rot="5400000">
              <a:off x="2627801" y="2496061"/>
              <a:ext cx="186776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16200000">
              <a:off x="2435721" y="1926009"/>
              <a:ext cx="576477" cy="108800"/>
            </a:xfrm>
            <a:prstGeom prst="rightArrow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4724400" y="2628900"/>
            <a:ext cx="2411413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Text Box 2"/>
          <p:cNvSpPr txBox="1">
            <a:spLocks noChangeArrowheads="1"/>
          </p:cNvSpPr>
          <p:nvPr/>
        </p:nvSpPr>
        <p:spPr bwMode="auto">
          <a:xfrm>
            <a:off x="2152650" y="1285875"/>
            <a:ext cx="11763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PP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50" name="Group 6"/>
          <p:cNvGrpSpPr>
            <a:grpSpLocks/>
          </p:cNvGrpSpPr>
          <p:nvPr/>
        </p:nvGrpSpPr>
        <p:grpSpPr bwMode="auto">
          <a:xfrm>
            <a:off x="4500563" y="2536825"/>
            <a:ext cx="228600" cy="234950"/>
            <a:chOff x="6120" y="4320"/>
            <a:chExt cx="180" cy="180"/>
          </a:xfrm>
        </p:grpSpPr>
        <p:sp>
          <p:nvSpPr>
            <p:cNvPr id="10315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6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251" name="Group 127"/>
          <p:cNvGrpSpPr>
            <a:grpSpLocks/>
          </p:cNvGrpSpPr>
          <p:nvPr/>
        </p:nvGrpSpPr>
        <p:grpSpPr bwMode="auto">
          <a:xfrm>
            <a:off x="2360613" y="2667000"/>
            <a:ext cx="217487" cy="1260475"/>
            <a:chOff x="2361350" y="2667000"/>
            <a:chExt cx="162000" cy="972000"/>
          </a:xfrm>
        </p:grpSpPr>
        <p:sp>
          <p:nvSpPr>
            <p:cNvPr id="10309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0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3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4" name="Down Arrow 133"/>
            <p:cNvSpPr/>
            <p:nvPr/>
          </p:nvSpPr>
          <p:spPr>
            <a:xfrm>
              <a:off x="2399190" y="3314592"/>
              <a:ext cx="80409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2" name="Group 136"/>
          <p:cNvGrpSpPr>
            <a:grpSpLocks/>
          </p:cNvGrpSpPr>
          <p:nvPr/>
        </p:nvGrpSpPr>
        <p:grpSpPr bwMode="auto">
          <a:xfrm>
            <a:off x="3124200" y="2667000"/>
            <a:ext cx="215900" cy="1260475"/>
            <a:chOff x="2361350" y="2667000"/>
            <a:chExt cx="162000" cy="972000"/>
          </a:xfrm>
        </p:grpSpPr>
        <p:sp>
          <p:nvSpPr>
            <p:cNvPr id="10303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4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4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" name="Down Arrow 142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3" name="Group 145"/>
          <p:cNvGrpSpPr>
            <a:grpSpLocks/>
          </p:cNvGrpSpPr>
          <p:nvPr/>
        </p:nvGrpSpPr>
        <p:grpSpPr bwMode="auto">
          <a:xfrm>
            <a:off x="3962400" y="2667000"/>
            <a:ext cx="215900" cy="1260475"/>
            <a:chOff x="2361350" y="2667000"/>
            <a:chExt cx="162000" cy="972000"/>
          </a:xfrm>
        </p:grpSpPr>
        <p:sp>
          <p:nvSpPr>
            <p:cNvPr id="10297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98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9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5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2" name="Down Arrow 151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4" name="Group 154"/>
          <p:cNvGrpSpPr>
            <a:grpSpLocks/>
          </p:cNvGrpSpPr>
          <p:nvPr/>
        </p:nvGrpSpPr>
        <p:grpSpPr bwMode="auto">
          <a:xfrm>
            <a:off x="5486400" y="2667000"/>
            <a:ext cx="215900" cy="1260475"/>
            <a:chOff x="2361350" y="2667000"/>
            <a:chExt cx="162000" cy="972000"/>
          </a:xfrm>
        </p:grpSpPr>
        <p:sp>
          <p:nvSpPr>
            <p:cNvPr id="10291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92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9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9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6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1" name="Down Arrow 16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5" name="Group 163"/>
          <p:cNvGrpSpPr>
            <a:grpSpLocks/>
          </p:cNvGrpSpPr>
          <p:nvPr/>
        </p:nvGrpSpPr>
        <p:grpSpPr bwMode="auto">
          <a:xfrm>
            <a:off x="6324600" y="2667000"/>
            <a:ext cx="215900" cy="1260475"/>
            <a:chOff x="2361350" y="2667000"/>
            <a:chExt cx="162000" cy="972000"/>
          </a:xfrm>
        </p:grpSpPr>
        <p:sp>
          <p:nvSpPr>
            <p:cNvPr id="10285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6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7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0" name="Down Arrow 169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6" name="Group 173"/>
          <p:cNvGrpSpPr>
            <a:grpSpLocks/>
          </p:cNvGrpSpPr>
          <p:nvPr/>
        </p:nvGrpSpPr>
        <p:grpSpPr bwMode="auto">
          <a:xfrm>
            <a:off x="5105400" y="1704975"/>
            <a:ext cx="144463" cy="922338"/>
            <a:chOff x="2650360" y="1692170"/>
            <a:chExt cx="144000" cy="921092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2650360" y="2269201"/>
              <a:ext cx="144000" cy="149421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17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83" name="Rectangle 2"/>
            <p:cNvSpPr>
              <a:spLocks noChangeArrowheads="1"/>
            </p:cNvSpPr>
            <p:nvPr/>
          </p:nvSpPr>
          <p:spPr bwMode="auto">
            <a:xfrm rot="5400000">
              <a:off x="2627801" y="2496061"/>
              <a:ext cx="186776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Right Arrow 176"/>
            <p:cNvSpPr/>
            <p:nvPr/>
          </p:nvSpPr>
          <p:spPr>
            <a:xfrm rot="16200000">
              <a:off x="2435408" y="1926111"/>
              <a:ext cx="575485" cy="107604"/>
            </a:xfrm>
            <a:prstGeom prst="rightArrow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57" name="Rectangle 2"/>
          <p:cNvSpPr>
            <a:spLocks noChangeArrowheads="1"/>
          </p:cNvSpPr>
          <p:nvPr/>
        </p:nvSpPr>
        <p:spPr bwMode="auto">
          <a:xfrm rot="5400000">
            <a:off x="6455569" y="2499519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ight Arrow 182"/>
          <p:cNvSpPr/>
          <p:nvPr/>
        </p:nvSpPr>
        <p:spPr>
          <a:xfrm rot="16200000">
            <a:off x="6297612" y="1903413"/>
            <a:ext cx="504825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9" name="TextBox 185"/>
          <p:cNvSpPr txBox="1">
            <a:spLocks noChangeArrowheads="1"/>
          </p:cNvSpPr>
          <p:nvPr/>
        </p:nvSpPr>
        <p:spPr bwMode="auto">
          <a:xfrm rot="5400000" flipH="1">
            <a:off x="5214938" y="398462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T-2P</a:t>
            </a:r>
          </a:p>
        </p:txBody>
      </p:sp>
      <p:sp>
        <p:nvSpPr>
          <p:cNvPr id="10260" name="TextBox 186"/>
          <p:cNvSpPr txBox="1">
            <a:spLocks noChangeArrowheads="1"/>
          </p:cNvSpPr>
          <p:nvPr/>
        </p:nvSpPr>
        <p:spPr bwMode="auto">
          <a:xfrm rot="5400000" flipH="1">
            <a:off x="2100263" y="3976687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T-1P</a:t>
            </a:r>
          </a:p>
        </p:txBody>
      </p:sp>
      <p:sp>
        <p:nvSpPr>
          <p:cNvPr id="10261" name="TextBox 187"/>
          <p:cNvSpPr txBox="1">
            <a:spLocks noChangeArrowheads="1"/>
          </p:cNvSpPr>
          <p:nvPr/>
        </p:nvSpPr>
        <p:spPr bwMode="auto">
          <a:xfrm rot="5400000" flipH="1">
            <a:off x="2854326" y="398462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T-3P</a:t>
            </a:r>
          </a:p>
        </p:txBody>
      </p:sp>
      <p:sp>
        <p:nvSpPr>
          <p:cNvPr id="10262" name="TextBox 188"/>
          <p:cNvSpPr txBox="1">
            <a:spLocks noChangeArrowheads="1"/>
          </p:cNvSpPr>
          <p:nvPr/>
        </p:nvSpPr>
        <p:spPr bwMode="auto">
          <a:xfrm rot="5400000" flipH="1">
            <a:off x="3692526" y="4052887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T-14M</a:t>
            </a:r>
          </a:p>
        </p:txBody>
      </p:sp>
      <p:sp>
        <p:nvSpPr>
          <p:cNvPr id="10263" name="TextBox 189"/>
          <p:cNvSpPr txBox="1">
            <a:spLocks noChangeArrowheads="1"/>
          </p:cNvSpPr>
          <p:nvPr/>
        </p:nvSpPr>
        <p:spPr bwMode="auto">
          <a:xfrm>
            <a:off x="4692650" y="12906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PP </a:t>
            </a:r>
          </a:p>
        </p:txBody>
      </p:sp>
      <p:sp>
        <p:nvSpPr>
          <p:cNvPr id="10264" name="TextBox 81"/>
          <p:cNvSpPr txBox="1">
            <a:spLocks noChangeArrowheads="1"/>
          </p:cNvSpPr>
          <p:nvPr/>
        </p:nvSpPr>
        <p:spPr bwMode="auto">
          <a:xfrm>
            <a:off x="0" y="1524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33 KV POWER DISTRIBUTION NETWORK OF </a:t>
            </a:r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NPH</a:t>
            </a:r>
            <a:endParaRPr lang="en-IN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65" name="Group 79"/>
          <p:cNvGrpSpPr>
            <a:grpSpLocks/>
          </p:cNvGrpSpPr>
          <p:nvPr/>
        </p:nvGrpSpPr>
        <p:grpSpPr bwMode="auto">
          <a:xfrm>
            <a:off x="4456113" y="2486025"/>
            <a:ext cx="304800" cy="304800"/>
            <a:chOff x="4056432" y="1905000"/>
            <a:chExt cx="304800" cy="304800"/>
          </a:xfrm>
        </p:grpSpPr>
        <p:grpSp>
          <p:nvGrpSpPr>
            <p:cNvPr id="10278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0280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1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266" name="Group 85"/>
          <p:cNvGrpSpPr>
            <a:grpSpLocks/>
          </p:cNvGrpSpPr>
          <p:nvPr/>
        </p:nvGrpSpPr>
        <p:grpSpPr bwMode="auto">
          <a:xfrm>
            <a:off x="6418263" y="2209800"/>
            <a:ext cx="252412" cy="252413"/>
            <a:chOff x="4056432" y="1905000"/>
            <a:chExt cx="304800" cy="304800"/>
          </a:xfrm>
        </p:grpSpPr>
        <p:grpSp>
          <p:nvGrpSpPr>
            <p:cNvPr id="10274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0276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7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267" name="Group 90"/>
          <p:cNvGrpSpPr>
            <a:grpSpLocks/>
          </p:cNvGrpSpPr>
          <p:nvPr/>
        </p:nvGrpSpPr>
        <p:grpSpPr bwMode="auto">
          <a:xfrm>
            <a:off x="3733800" y="5233988"/>
            <a:ext cx="252413" cy="252412"/>
            <a:chOff x="4056432" y="1905000"/>
            <a:chExt cx="304800" cy="304800"/>
          </a:xfrm>
        </p:grpSpPr>
        <p:grpSp>
          <p:nvGrpSpPr>
            <p:cNvPr id="10270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0272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3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96" name="Right Arrow 95"/>
          <p:cNvSpPr/>
          <p:nvPr/>
        </p:nvSpPr>
        <p:spPr>
          <a:xfrm>
            <a:off x="4038600" y="53340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269" name="TextBox 96"/>
          <p:cNvSpPr txBox="1">
            <a:spLocks noChangeArrowheads="1"/>
          </p:cNvSpPr>
          <p:nvPr/>
        </p:nvSpPr>
        <p:spPr bwMode="auto">
          <a:xfrm>
            <a:off x="4338638" y="5235575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alibri" pitchFamily="34" charset="0"/>
              </a:rPr>
              <a:t>ASYNCHRONOUS POINT</a:t>
            </a:r>
            <a:endParaRPr lang="en-IN" sz="1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Oval 460"/>
          <p:cNvSpPr/>
          <p:nvPr/>
        </p:nvSpPr>
        <p:spPr>
          <a:xfrm>
            <a:off x="2457450" y="4911725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1268" name="Slide Number Placeholder 1"/>
          <p:cNvSpPr txBox="1">
            <a:spLocks/>
          </p:cNvSpPr>
          <p:nvPr/>
        </p:nvSpPr>
        <p:spPr bwMode="auto"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48B4100-DDA4-43EE-AE6E-773C4DD8F4B9}" type="slidenum">
              <a:rPr lang="en-US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49</a:t>
            </a:fld>
            <a:endParaRPr lang="en-US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3352800" y="1665288"/>
            <a:ext cx="19081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7575550" y="1662113"/>
            <a:ext cx="11874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234150" y="157974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6200" y="1658938"/>
            <a:ext cx="13319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681163" y="1666875"/>
            <a:ext cx="122396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34124" y="158237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04800" y="191652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76" name="Rectangle 2"/>
          <p:cNvSpPr>
            <a:spLocks noChangeArrowheads="1"/>
          </p:cNvSpPr>
          <p:nvPr/>
        </p:nvSpPr>
        <p:spPr bwMode="auto">
          <a:xfrm rot="5400000">
            <a:off x="286544" y="17772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087820" y="191127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78" name="Rectangle 2"/>
          <p:cNvSpPr>
            <a:spLocks noChangeArrowheads="1"/>
          </p:cNvSpPr>
          <p:nvPr/>
        </p:nvSpPr>
        <p:spPr bwMode="auto">
          <a:xfrm rot="5400000">
            <a:off x="1069182" y="1772444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60910" y="192177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80" name="Rectangle 2"/>
          <p:cNvSpPr>
            <a:spLocks noChangeArrowheads="1"/>
          </p:cNvSpPr>
          <p:nvPr/>
        </p:nvSpPr>
        <p:spPr bwMode="auto">
          <a:xfrm rot="5400000">
            <a:off x="2141538" y="178276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2554530" y="191652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82" name="Rectangle 2"/>
          <p:cNvSpPr>
            <a:spLocks noChangeArrowheads="1"/>
          </p:cNvSpPr>
          <p:nvPr/>
        </p:nvSpPr>
        <p:spPr bwMode="auto">
          <a:xfrm rot="5400000">
            <a:off x="2536032" y="17772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3" name="Line 25"/>
          <p:cNvSpPr>
            <a:spLocks noChangeShapeType="1"/>
          </p:cNvSpPr>
          <p:nvPr/>
        </p:nvSpPr>
        <p:spPr bwMode="auto">
          <a:xfrm>
            <a:off x="3436938" y="1874838"/>
            <a:ext cx="144462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Line 26"/>
          <p:cNvSpPr>
            <a:spLocks noChangeShapeType="1"/>
          </p:cNvSpPr>
          <p:nvPr/>
        </p:nvSpPr>
        <p:spPr bwMode="auto">
          <a:xfrm flipV="1">
            <a:off x="3436938" y="1874838"/>
            <a:ext cx="144462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5" name="Rectangle 2"/>
          <p:cNvSpPr>
            <a:spLocks noChangeArrowheads="1"/>
          </p:cNvSpPr>
          <p:nvPr/>
        </p:nvSpPr>
        <p:spPr bwMode="auto">
          <a:xfrm rot="5400000">
            <a:off x="3418682" y="17772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>
            <a:off x="3827463" y="1874838"/>
            <a:ext cx="142875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V="1">
            <a:off x="3827463" y="1874838"/>
            <a:ext cx="142875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8" name="Rectangle 2"/>
          <p:cNvSpPr>
            <a:spLocks noChangeArrowheads="1"/>
          </p:cNvSpPr>
          <p:nvPr/>
        </p:nvSpPr>
        <p:spPr bwMode="auto">
          <a:xfrm rot="5400000">
            <a:off x="3807619" y="17772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589463" y="1881188"/>
            <a:ext cx="14287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4589463" y="1881188"/>
            <a:ext cx="14287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1" name="Rectangle 2"/>
          <p:cNvSpPr>
            <a:spLocks noChangeArrowheads="1"/>
          </p:cNvSpPr>
          <p:nvPr/>
        </p:nvSpPr>
        <p:spPr bwMode="auto">
          <a:xfrm rot="5400000">
            <a:off x="4568825" y="178276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2" name="Rectangle 2"/>
          <p:cNvSpPr>
            <a:spLocks noChangeArrowheads="1"/>
          </p:cNvSpPr>
          <p:nvPr/>
        </p:nvSpPr>
        <p:spPr bwMode="auto">
          <a:xfrm>
            <a:off x="5418138" y="1676400"/>
            <a:ext cx="19081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3" name="Line 25"/>
          <p:cNvSpPr>
            <a:spLocks noChangeShapeType="1"/>
          </p:cNvSpPr>
          <p:nvPr/>
        </p:nvSpPr>
        <p:spPr bwMode="auto">
          <a:xfrm>
            <a:off x="6653213" y="1892300"/>
            <a:ext cx="144462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4" name="Line 26"/>
          <p:cNvSpPr>
            <a:spLocks noChangeShapeType="1"/>
          </p:cNvSpPr>
          <p:nvPr/>
        </p:nvSpPr>
        <p:spPr bwMode="auto">
          <a:xfrm flipV="1">
            <a:off x="6653213" y="1892300"/>
            <a:ext cx="144462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5" name="Rectangle 2"/>
          <p:cNvSpPr>
            <a:spLocks noChangeArrowheads="1"/>
          </p:cNvSpPr>
          <p:nvPr/>
        </p:nvSpPr>
        <p:spPr bwMode="auto">
          <a:xfrm rot="5400000">
            <a:off x="6634957" y="1794669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6" name="Line 25"/>
          <p:cNvSpPr>
            <a:spLocks noChangeShapeType="1"/>
          </p:cNvSpPr>
          <p:nvPr/>
        </p:nvSpPr>
        <p:spPr bwMode="auto">
          <a:xfrm>
            <a:off x="7046913" y="1887538"/>
            <a:ext cx="144462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26"/>
          <p:cNvSpPr>
            <a:spLocks noChangeShapeType="1"/>
          </p:cNvSpPr>
          <p:nvPr/>
        </p:nvSpPr>
        <p:spPr bwMode="auto">
          <a:xfrm flipV="1">
            <a:off x="7046913" y="1887538"/>
            <a:ext cx="144462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Rectangle 2"/>
          <p:cNvSpPr>
            <a:spLocks noChangeArrowheads="1"/>
          </p:cNvSpPr>
          <p:nvPr/>
        </p:nvSpPr>
        <p:spPr bwMode="auto">
          <a:xfrm rot="5400000">
            <a:off x="7027863" y="178911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7315200" y="157974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00" name="Rectangle 58"/>
          <p:cNvSpPr>
            <a:spLocks noChangeArrowheads="1"/>
          </p:cNvSpPr>
          <p:nvPr/>
        </p:nvSpPr>
        <p:spPr bwMode="auto">
          <a:xfrm flipH="1" flipV="1">
            <a:off x="76200" y="3263900"/>
            <a:ext cx="1331913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01" name="Rectangle 59"/>
          <p:cNvSpPr>
            <a:spLocks noChangeArrowheads="1"/>
          </p:cNvSpPr>
          <p:nvPr/>
        </p:nvSpPr>
        <p:spPr bwMode="auto">
          <a:xfrm flipH="1" flipV="1">
            <a:off x="1681163" y="3254375"/>
            <a:ext cx="122396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03"/>
          <p:cNvGrpSpPr>
            <a:grpSpLocks/>
          </p:cNvGrpSpPr>
          <p:nvPr/>
        </p:nvGrpSpPr>
        <p:grpSpPr bwMode="auto">
          <a:xfrm flipH="1" flipV="1">
            <a:off x="1771510" y="290412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03" name="Rectangle 2"/>
          <p:cNvSpPr>
            <a:spLocks noChangeArrowheads="1"/>
          </p:cNvSpPr>
          <p:nvPr/>
        </p:nvSpPr>
        <p:spPr bwMode="auto">
          <a:xfrm rot="5400000" flipH="1" flipV="1">
            <a:off x="1753394" y="3139281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 flipH="1" flipV="1">
            <a:off x="2355470" y="290412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05" name="Rectangle 2"/>
          <p:cNvSpPr>
            <a:spLocks noChangeArrowheads="1"/>
          </p:cNvSpPr>
          <p:nvPr/>
        </p:nvSpPr>
        <p:spPr bwMode="auto">
          <a:xfrm rot="5400000" flipH="1" flipV="1">
            <a:off x="2336007" y="3139281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 flipH="1" flipV="1">
            <a:off x="2554530" y="290937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07" name="Rectangle 2"/>
          <p:cNvSpPr>
            <a:spLocks noChangeArrowheads="1"/>
          </p:cNvSpPr>
          <p:nvPr/>
        </p:nvSpPr>
        <p:spPr bwMode="auto">
          <a:xfrm rot="5400000" flipH="1" flipV="1">
            <a:off x="2535238" y="314483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08" name="Rectangle 2"/>
          <p:cNvSpPr>
            <a:spLocks noChangeArrowheads="1"/>
          </p:cNvSpPr>
          <p:nvPr/>
        </p:nvSpPr>
        <p:spPr bwMode="auto">
          <a:xfrm rot="5400000">
            <a:off x="958057" y="2215356"/>
            <a:ext cx="3952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09" name="Rectangle 2"/>
          <p:cNvSpPr>
            <a:spLocks noChangeArrowheads="1"/>
          </p:cNvSpPr>
          <p:nvPr/>
        </p:nvSpPr>
        <p:spPr bwMode="auto">
          <a:xfrm rot="10800000">
            <a:off x="1579563" y="2397125"/>
            <a:ext cx="2524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10" name="Rectangle 2"/>
          <p:cNvSpPr>
            <a:spLocks noChangeArrowheads="1"/>
          </p:cNvSpPr>
          <p:nvPr/>
        </p:nvSpPr>
        <p:spPr bwMode="auto">
          <a:xfrm rot="5400000">
            <a:off x="1589882" y="2624931"/>
            <a:ext cx="50323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11" name="Group 457"/>
          <p:cNvGrpSpPr>
            <a:grpSpLocks/>
          </p:cNvGrpSpPr>
          <p:nvPr/>
        </p:nvGrpSpPr>
        <p:grpSpPr bwMode="auto">
          <a:xfrm>
            <a:off x="1704975" y="1716088"/>
            <a:ext cx="144463" cy="576262"/>
            <a:chOff x="1676400" y="1224451"/>
            <a:chExt cx="144000" cy="575590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676400" y="1429846"/>
              <a:ext cx="144000" cy="144000"/>
              <a:chOff x="6120" y="4320"/>
              <a:chExt cx="180" cy="180"/>
            </a:xfrm>
            <a:solidFill>
              <a:srgbClr val="AD6AC2"/>
            </a:solidFill>
          </p:grpSpPr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581" name="Rectangle 2"/>
            <p:cNvSpPr>
              <a:spLocks noChangeArrowheads="1"/>
            </p:cNvSpPr>
            <p:nvPr/>
          </p:nvSpPr>
          <p:spPr bwMode="auto">
            <a:xfrm rot="5400000">
              <a:off x="1657277" y="1290638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82" name="Rectangle 2"/>
            <p:cNvSpPr>
              <a:spLocks noChangeArrowheads="1"/>
            </p:cNvSpPr>
            <p:nvPr/>
          </p:nvSpPr>
          <p:spPr bwMode="auto">
            <a:xfrm rot="5400000">
              <a:off x="1629992" y="1659228"/>
              <a:ext cx="234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12" name="Rectangle 2"/>
          <p:cNvSpPr>
            <a:spLocks noChangeArrowheads="1"/>
          </p:cNvSpPr>
          <p:nvPr/>
        </p:nvSpPr>
        <p:spPr bwMode="auto">
          <a:xfrm rot="5400000">
            <a:off x="2109788" y="2547937"/>
            <a:ext cx="6477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13" name="Rectangle 81"/>
          <p:cNvSpPr>
            <a:spLocks noChangeArrowheads="1"/>
          </p:cNvSpPr>
          <p:nvPr/>
        </p:nvSpPr>
        <p:spPr bwMode="auto">
          <a:xfrm flipV="1">
            <a:off x="76200" y="5357813"/>
            <a:ext cx="1331913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14" name="Rectangle 82"/>
          <p:cNvSpPr>
            <a:spLocks noChangeArrowheads="1"/>
          </p:cNvSpPr>
          <p:nvPr/>
        </p:nvSpPr>
        <p:spPr bwMode="auto">
          <a:xfrm flipV="1">
            <a:off x="1681163" y="5348288"/>
            <a:ext cx="1223962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 flipV="1">
            <a:off x="1434124" y="524623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85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 flipV="1">
            <a:off x="694200" y="500303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17" name="Rectangle 2"/>
          <p:cNvSpPr>
            <a:spLocks noChangeArrowheads="1"/>
          </p:cNvSpPr>
          <p:nvPr/>
        </p:nvSpPr>
        <p:spPr bwMode="auto">
          <a:xfrm rot="16200000" flipV="1">
            <a:off x="674688" y="5238750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18" name="Rectangle 2"/>
          <p:cNvSpPr>
            <a:spLocks noChangeArrowheads="1"/>
          </p:cNvSpPr>
          <p:nvPr/>
        </p:nvSpPr>
        <p:spPr bwMode="auto">
          <a:xfrm rot="16200000" flipV="1">
            <a:off x="1069182" y="52443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 flipV="1">
            <a:off x="1771510" y="499778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9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20" name="Rectangle 2"/>
          <p:cNvSpPr>
            <a:spLocks noChangeArrowheads="1"/>
          </p:cNvSpPr>
          <p:nvPr/>
        </p:nvSpPr>
        <p:spPr bwMode="auto">
          <a:xfrm rot="16200000" flipV="1">
            <a:off x="1753394" y="5233194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4"/>
          <p:cNvGrpSpPr>
            <a:grpSpLocks/>
          </p:cNvGrpSpPr>
          <p:nvPr/>
        </p:nvGrpSpPr>
        <p:grpSpPr bwMode="auto">
          <a:xfrm flipV="1">
            <a:off x="2554530" y="500303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0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22" name="Rectangle 2"/>
          <p:cNvSpPr>
            <a:spLocks noChangeArrowheads="1"/>
          </p:cNvSpPr>
          <p:nvPr/>
        </p:nvSpPr>
        <p:spPr bwMode="auto">
          <a:xfrm rot="16200000" flipV="1">
            <a:off x="2525713" y="5238750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24"/>
          <p:cNvGrpSpPr>
            <a:grpSpLocks/>
          </p:cNvGrpSpPr>
          <p:nvPr/>
        </p:nvGrpSpPr>
        <p:grpSpPr bwMode="auto">
          <a:xfrm flipV="1">
            <a:off x="291660" y="501405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0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24" name="Rectangle 2"/>
          <p:cNvSpPr>
            <a:spLocks noChangeArrowheads="1"/>
          </p:cNvSpPr>
          <p:nvPr/>
        </p:nvSpPr>
        <p:spPr bwMode="auto">
          <a:xfrm rot="16200000" flipV="1">
            <a:off x="271463" y="524986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154"/>
          <p:cNvGrpSpPr/>
          <p:nvPr/>
        </p:nvGrpSpPr>
        <p:grpSpPr>
          <a:xfrm flipV="1">
            <a:off x="289040" y="3311399"/>
            <a:ext cx="144000" cy="349396"/>
            <a:chOff x="304800" y="2417454"/>
            <a:chExt cx="144000" cy="349396"/>
          </a:xfrm>
          <a:solidFill>
            <a:srgbClr val="AD6AC2"/>
          </a:solidFill>
        </p:grpSpPr>
        <p:grpSp>
          <p:nvGrpSpPr>
            <p:cNvPr id="35" name="Group 24"/>
            <p:cNvGrpSpPr>
              <a:grpSpLocks/>
            </p:cNvGrpSpPr>
            <p:nvPr/>
          </p:nvGrpSpPr>
          <p:grpSpPr bwMode="auto">
            <a:xfrm flipH="1" flipV="1">
              <a:off x="304800" y="2417454"/>
              <a:ext cx="144000" cy="144000"/>
              <a:chOff x="6120" y="4320"/>
              <a:chExt cx="180" cy="180"/>
            </a:xfrm>
            <a:grpFill/>
          </p:grpSpPr>
          <p:sp>
            <p:nvSpPr>
              <p:cNvPr id="11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Rectangle 2"/>
            <p:cNvSpPr>
              <a:spLocks noChangeArrowheads="1"/>
            </p:cNvSpPr>
            <p:nvPr/>
          </p:nvSpPr>
          <p:spPr bwMode="auto">
            <a:xfrm rot="5400000" flipH="1" flipV="1">
              <a:off x="285677" y="2653037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26" name="Rectangle 2"/>
          <p:cNvSpPr>
            <a:spLocks noChangeArrowheads="1"/>
          </p:cNvSpPr>
          <p:nvPr/>
        </p:nvSpPr>
        <p:spPr bwMode="auto">
          <a:xfrm rot="5400000">
            <a:off x="-302419" y="4321969"/>
            <a:ext cx="13319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165"/>
          <p:cNvGrpSpPr/>
          <p:nvPr/>
        </p:nvGrpSpPr>
        <p:grpSpPr>
          <a:xfrm flipV="1">
            <a:off x="1090440" y="3311325"/>
            <a:ext cx="144000" cy="349396"/>
            <a:chOff x="304800" y="2417454"/>
            <a:chExt cx="144000" cy="349396"/>
          </a:xfrm>
          <a:solidFill>
            <a:srgbClr val="AD6AC2"/>
          </a:solidFill>
        </p:grpSpPr>
        <p:grpSp>
          <p:nvGrpSpPr>
            <p:cNvPr id="37" name="Group 24"/>
            <p:cNvGrpSpPr>
              <a:grpSpLocks/>
            </p:cNvGrpSpPr>
            <p:nvPr/>
          </p:nvGrpSpPr>
          <p:grpSpPr bwMode="auto">
            <a:xfrm flipH="1" flipV="1">
              <a:off x="304800" y="2417454"/>
              <a:ext cx="144000" cy="144000"/>
              <a:chOff x="6120" y="4320"/>
              <a:chExt cx="180" cy="180"/>
            </a:xfrm>
            <a:grpFill/>
          </p:grpSpPr>
          <p:sp>
            <p:nvSpPr>
              <p:cNvPr id="11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5" name="Rectangle 2"/>
            <p:cNvSpPr>
              <a:spLocks noChangeArrowheads="1"/>
            </p:cNvSpPr>
            <p:nvPr/>
          </p:nvSpPr>
          <p:spPr bwMode="auto">
            <a:xfrm rot="5400000" flipH="1" flipV="1">
              <a:off x="285677" y="2653037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28" name="Rectangle 2"/>
          <p:cNvSpPr>
            <a:spLocks noChangeArrowheads="1"/>
          </p:cNvSpPr>
          <p:nvPr/>
        </p:nvSpPr>
        <p:spPr bwMode="auto">
          <a:xfrm rot="5400000">
            <a:off x="705644" y="4074319"/>
            <a:ext cx="9001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29" name="Rectangle 2"/>
          <p:cNvSpPr>
            <a:spLocks noChangeArrowheads="1"/>
          </p:cNvSpPr>
          <p:nvPr/>
        </p:nvSpPr>
        <p:spPr bwMode="auto">
          <a:xfrm rot="10800000">
            <a:off x="1147763" y="4510088"/>
            <a:ext cx="6842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30" name="Rectangle 2"/>
          <p:cNvSpPr>
            <a:spLocks noChangeArrowheads="1"/>
          </p:cNvSpPr>
          <p:nvPr/>
        </p:nvSpPr>
        <p:spPr bwMode="auto">
          <a:xfrm rot="5400000">
            <a:off x="1589882" y="4737894"/>
            <a:ext cx="5032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Block Arc 120"/>
          <p:cNvSpPr/>
          <p:nvPr/>
        </p:nvSpPr>
        <p:spPr>
          <a:xfrm>
            <a:off x="1011238" y="4262438"/>
            <a:ext cx="304800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32" name="Rectangle 2"/>
          <p:cNvSpPr>
            <a:spLocks noChangeArrowheads="1"/>
          </p:cNvSpPr>
          <p:nvPr/>
        </p:nvSpPr>
        <p:spPr bwMode="auto">
          <a:xfrm rot="10800000" flipV="1">
            <a:off x="1292225" y="4327525"/>
            <a:ext cx="26289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33" name="Rectangle 2"/>
          <p:cNvSpPr>
            <a:spLocks noChangeArrowheads="1"/>
          </p:cNvSpPr>
          <p:nvPr/>
        </p:nvSpPr>
        <p:spPr bwMode="auto">
          <a:xfrm rot="5400000">
            <a:off x="450057" y="4666456"/>
            <a:ext cx="63023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34" name="Rectangle 2"/>
          <p:cNvSpPr>
            <a:spLocks noChangeArrowheads="1"/>
          </p:cNvSpPr>
          <p:nvPr/>
        </p:nvSpPr>
        <p:spPr bwMode="auto">
          <a:xfrm rot="10800000" flipV="1">
            <a:off x="750888" y="4338638"/>
            <a:ext cx="3238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24"/>
          <p:cNvGrpSpPr>
            <a:grpSpLocks/>
          </p:cNvGrpSpPr>
          <p:nvPr/>
        </p:nvGrpSpPr>
        <p:grpSpPr bwMode="auto">
          <a:xfrm flipV="1">
            <a:off x="2288620" y="5002965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2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36" name="Rectangle 2"/>
          <p:cNvSpPr>
            <a:spLocks noChangeArrowheads="1"/>
          </p:cNvSpPr>
          <p:nvPr/>
        </p:nvSpPr>
        <p:spPr bwMode="auto">
          <a:xfrm rot="16200000" flipV="1">
            <a:off x="2268538" y="5238750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24"/>
          <p:cNvGrpSpPr>
            <a:grpSpLocks/>
          </p:cNvGrpSpPr>
          <p:nvPr/>
        </p:nvGrpSpPr>
        <p:grpSpPr bwMode="auto">
          <a:xfrm flipH="1">
            <a:off x="4204140" y="351672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3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38" name="Rectangle 2"/>
          <p:cNvSpPr>
            <a:spLocks noChangeArrowheads="1"/>
          </p:cNvSpPr>
          <p:nvPr/>
        </p:nvSpPr>
        <p:spPr bwMode="auto">
          <a:xfrm rot="16200000" flipH="1">
            <a:off x="4185444" y="33774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39" name="Rectangle 2"/>
          <p:cNvSpPr>
            <a:spLocks noChangeArrowheads="1"/>
          </p:cNvSpPr>
          <p:nvPr/>
        </p:nvSpPr>
        <p:spPr bwMode="auto">
          <a:xfrm rot="5400000">
            <a:off x="2106613" y="4722813"/>
            <a:ext cx="504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920315" y="5556043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3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Group 24"/>
          <p:cNvGrpSpPr>
            <a:grpSpLocks/>
          </p:cNvGrpSpPr>
          <p:nvPr/>
        </p:nvGrpSpPr>
        <p:grpSpPr bwMode="auto">
          <a:xfrm flipV="1">
            <a:off x="922800" y="590353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3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42" name="Rectangle 2"/>
          <p:cNvSpPr>
            <a:spLocks noChangeArrowheads="1"/>
          </p:cNvSpPr>
          <p:nvPr/>
        </p:nvSpPr>
        <p:spPr bwMode="auto">
          <a:xfrm rot="5400000">
            <a:off x="899319" y="5763419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43" name="Rectangle 2"/>
          <p:cNvSpPr>
            <a:spLocks noChangeArrowheads="1"/>
          </p:cNvSpPr>
          <p:nvPr/>
        </p:nvSpPr>
        <p:spPr bwMode="auto">
          <a:xfrm rot="5400000">
            <a:off x="902494" y="5439569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44" name="Rectangle 2"/>
          <p:cNvSpPr>
            <a:spLocks noChangeArrowheads="1"/>
          </p:cNvSpPr>
          <p:nvPr/>
        </p:nvSpPr>
        <p:spPr bwMode="auto">
          <a:xfrm rot="5400000">
            <a:off x="862013" y="6132513"/>
            <a:ext cx="250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2057400" y="5553490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Group 24"/>
          <p:cNvGrpSpPr>
            <a:grpSpLocks/>
          </p:cNvGrpSpPr>
          <p:nvPr/>
        </p:nvGrpSpPr>
        <p:grpSpPr bwMode="auto">
          <a:xfrm flipV="1">
            <a:off x="2059885" y="5909623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47" name="Rectangle 2"/>
          <p:cNvSpPr>
            <a:spLocks noChangeArrowheads="1"/>
          </p:cNvSpPr>
          <p:nvPr/>
        </p:nvSpPr>
        <p:spPr bwMode="auto">
          <a:xfrm rot="5400000">
            <a:off x="2035175" y="576103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48" name="Rectangle 2"/>
          <p:cNvSpPr>
            <a:spLocks noChangeArrowheads="1"/>
          </p:cNvSpPr>
          <p:nvPr/>
        </p:nvSpPr>
        <p:spPr bwMode="auto">
          <a:xfrm rot="5400000">
            <a:off x="2038350" y="543718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49" name="Rectangle 2"/>
          <p:cNvSpPr>
            <a:spLocks noChangeArrowheads="1"/>
          </p:cNvSpPr>
          <p:nvPr/>
        </p:nvSpPr>
        <p:spPr bwMode="auto">
          <a:xfrm rot="5400000">
            <a:off x="1998663" y="6138863"/>
            <a:ext cx="250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50" name="Rectangle 2"/>
          <p:cNvSpPr>
            <a:spLocks noChangeArrowheads="1"/>
          </p:cNvSpPr>
          <p:nvPr/>
        </p:nvSpPr>
        <p:spPr bwMode="auto">
          <a:xfrm>
            <a:off x="1712913" y="6253163"/>
            <a:ext cx="720725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51" name="Rectangle 2"/>
          <p:cNvSpPr>
            <a:spLocks noChangeArrowheads="1"/>
          </p:cNvSpPr>
          <p:nvPr/>
        </p:nvSpPr>
        <p:spPr bwMode="auto">
          <a:xfrm>
            <a:off x="757238" y="6251575"/>
            <a:ext cx="720725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52" name="TextBox 154"/>
          <p:cNvSpPr txBox="1">
            <a:spLocks noChangeArrowheads="1"/>
          </p:cNvSpPr>
          <p:nvPr/>
        </p:nvSpPr>
        <p:spPr bwMode="auto">
          <a:xfrm>
            <a:off x="646113" y="5859463"/>
            <a:ext cx="1905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NPH 33KV</a:t>
            </a: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 flipV="1">
            <a:off x="1470914" y="616063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15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54" name="Text Box 3"/>
          <p:cNvSpPr txBox="1">
            <a:spLocks noChangeArrowheads="1"/>
          </p:cNvSpPr>
          <p:nvPr/>
        </p:nvSpPr>
        <p:spPr bwMode="auto">
          <a:xfrm>
            <a:off x="2655888" y="5727700"/>
            <a:ext cx="7731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 MVA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11.5/34.5 KV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267"/>
          <p:cNvGrpSpPr/>
          <p:nvPr/>
        </p:nvGrpSpPr>
        <p:grpSpPr>
          <a:xfrm>
            <a:off x="389255" y="6198515"/>
            <a:ext cx="372745" cy="380871"/>
            <a:chOff x="260130" y="5213130"/>
            <a:chExt cx="372745" cy="380871"/>
          </a:xfrm>
          <a:noFill/>
        </p:grpSpPr>
        <p:sp>
          <p:nvSpPr>
            <p:cNvPr id="161" name="Oval 11"/>
            <p:cNvSpPr>
              <a:spLocks noChangeArrowheads="1"/>
            </p:cNvSpPr>
            <p:nvPr/>
          </p:nvSpPr>
          <p:spPr bwMode="auto">
            <a:xfrm>
              <a:off x="305850" y="5310252"/>
              <a:ext cx="189865" cy="181549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 Box 12"/>
            <p:cNvSpPr txBox="1">
              <a:spLocks noChangeArrowheads="1"/>
            </p:cNvSpPr>
            <p:nvPr/>
          </p:nvSpPr>
          <p:spPr bwMode="auto">
            <a:xfrm>
              <a:off x="260130" y="5213130"/>
              <a:ext cx="372745" cy="3808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</a:t>
              </a:r>
              <a:endParaRPr lang="en-US" sz="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271"/>
          <p:cNvGrpSpPr/>
          <p:nvPr/>
        </p:nvGrpSpPr>
        <p:grpSpPr>
          <a:xfrm>
            <a:off x="2464680" y="6201145"/>
            <a:ext cx="372745" cy="380871"/>
            <a:chOff x="260130" y="5213130"/>
            <a:chExt cx="372745" cy="380871"/>
          </a:xfrm>
          <a:noFill/>
        </p:grpSpPr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305850" y="5310252"/>
              <a:ext cx="189865" cy="181549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 Box 12"/>
            <p:cNvSpPr txBox="1">
              <a:spLocks noChangeArrowheads="1"/>
            </p:cNvSpPr>
            <p:nvPr/>
          </p:nvSpPr>
          <p:spPr bwMode="auto">
            <a:xfrm>
              <a:off x="260130" y="5213130"/>
              <a:ext cx="372745" cy="3808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</a:t>
              </a:r>
              <a:endParaRPr lang="en-US" sz="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57" name="Text Box 3"/>
          <p:cNvSpPr txBox="1">
            <a:spLocks noChangeArrowheads="1"/>
          </p:cNvSpPr>
          <p:nvPr/>
        </p:nvSpPr>
        <p:spPr bwMode="auto">
          <a:xfrm>
            <a:off x="-23813" y="5727700"/>
            <a:ext cx="533401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 MVA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11.5/34.5 KV</a:t>
            </a:r>
          </a:p>
          <a:p>
            <a:pPr eaLnBrk="1" hangingPunct="1"/>
            <a:endParaRPr lang="en-US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58" name="Text Box 22"/>
          <p:cNvSpPr txBox="1">
            <a:spLocks noChangeArrowheads="1"/>
          </p:cNvSpPr>
          <p:nvPr/>
        </p:nvSpPr>
        <p:spPr bwMode="auto">
          <a:xfrm>
            <a:off x="2286000" y="6472238"/>
            <a:ext cx="542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 MW</a:t>
            </a:r>
            <a:endParaRPr lang="en-US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59" name="Text Box 22"/>
          <p:cNvSpPr txBox="1">
            <a:spLocks noChangeArrowheads="1"/>
          </p:cNvSpPr>
          <p:nvPr/>
        </p:nvSpPr>
        <p:spPr bwMode="auto">
          <a:xfrm>
            <a:off x="260350" y="6472238"/>
            <a:ext cx="5429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 MW</a:t>
            </a:r>
            <a:endParaRPr lang="en-US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0" name="Text Box 36"/>
          <p:cNvSpPr txBox="1">
            <a:spLocks noChangeArrowheads="1"/>
          </p:cNvSpPr>
          <p:nvPr/>
        </p:nvSpPr>
        <p:spPr bwMode="auto">
          <a:xfrm>
            <a:off x="2779713" y="5176838"/>
            <a:ext cx="633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PP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1" name="TextBox 169"/>
          <p:cNvSpPr txBox="1">
            <a:spLocks noChangeArrowheads="1"/>
          </p:cNvSpPr>
          <p:nvPr/>
        </p:nvSpPr>
        <p:spPr bwMode="auto">
          <a:xfrm>
            <a:off x="369888" y="5899150"/>
            <a:ext cx="369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˷</a:t>
            </a:r>
          </a:p>
        </p:txBody>
      </p:sp>
      <p:sp>
        <p:nvSpPr>
          <p:cNvPr id="11362" name="TextBox 170"/>
          <p:cNvSpPr txBox="1">
            <a:spLocks noChangeArrowheads="1"/>
          </p:cNvSpPr>
          <p:nvPr/>
        </p:nvSpPr>
        <p:spPr bwMode="auto">
          <a:xfrm>
            <a:off x="2451100" y="5903913"/>
            <a:ext cx="368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˷</a:t>
            </a:r>
          </a:p>
        </p:txBody>
      </p:sp>
      <p:sp>
        <p:nvSpPr>
          <p:cNvPr id="11363" name="Rectangle 2"/>
          <p:cNvSpPr>
            <a:spLocks noChangeArrowheads="1"/>
          </p:cNvSpPr>
          <p:nvPr/>
        </p:nvSpPr>
        <p:spPr bwMode="auto">
          <a:xfrm rot="5400000">
            <a:off x="77788" y="2349500"/>
            <a:ext cx="6127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Block Arc 173"/>
          <p:cNvSpPr/>
          <p:nvPr/>
        </p:nvSpPr>
        <p:spPr>
          <a:xfrm flipV="1">
            <a:off x="1665288" y="2473325"/>
            <a:ext cx="936625" cy="293688"/>
          </a:xfrm>
          <a:prstGeom prst="blockArc">
            <a:avLst>
              <a:gd name="adj1" fmla="val 11002238"/>
              <a:gd name="adj2" fmla="val 10484"/>
              <a:gd name="adj3" fmla="val 13473"/>
            </a:avLst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5" name="Rectangle 174"/>
          <p:cNvSpPr>
            <a:spLocks noChangeArrowheads="1"/>
          </p:cNvSpPr>
          <p:nvPr/>
        </p:nvSpPr>
        <p:spPr bwMode="auto">
          <a:xfrm flipH="1" flipV="1">
            <a:off x="2530475" y="2630488"/>
            <a:ext cx="57626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Block Arc 175"/>
          <p:cNvSpPr/>
          <p:nvPr/>
        </p:nvSpPr>
        <p:spPr>
          <a:xfrm>
            <a:off x="1720850" y="4567238"/>
            <a:ext cx="755650" cy="358775"/>
          </a:xfrm>
          <a:prstGeom prst="blockArc">
            <a:avLst>
              <a:gd name="adj1" fmla="val 11002238"/>
              <a:gd name="adj2" fmla="val 10484"/>
              <a:gd name="adj3" fmla="val 13473"/>
            </a:avLst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7" name="Rectangle 176"/>
          <p:cNvSpPr>
            <a:spLocks noChangeArrowheads="1"/>
          </p:cNvSpPr>
          <p:nvPr/>
        </p:nvSpPr>
        <p:spPr bwMode="auto">
          <a:xfrm flipH="1" flipV="1">
            <a:off x="2438400" y="4719638"/>
            <a:ext cx="6842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8" name="Rectangle 2"/>
          <p:cNvSpPr>
            <a:spLocks noChangeArrowheads="1"/>
          </p:cNvSpPr>
          <p:nvPr/>
        </p:nvSpPr>
        <p:spPr bwMode="auto">
          <a:xfrm rot="-5400000">
            <a:off x="2051845" y="3691731"/>
            <a:ext cx="208756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9" name="Rectangle 178"/>
          <p:cNvSpPr>
            <a:spLocks noChangeArrowheads="1"/>
          </p:cNvSpPr>
          <p:nvPr/>
        </p:nvSpPr>
        <p:spPr bwMode="auto">
          <a:xfrm flipH="1" flipV="1">
            <a:off x="1139825" y="4703763"/>
            <a:ext cx="6127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0" name="Rectangle 2"/>
          <p:cNvSpPr>
            <a:spLocks noChangeArrowheads="1"/>
          </p:cNvSpPr>
          <p:nvPr/>
        </p:nvSpPr>
        <p:spPr bwMode="auto">
          <a:xfrm rot="5400000">
            <a:off x="1012032" y="4839494"/>
            <a:ext cx="2873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1" name="Rectangle 2"/>
          <p:cNvSpPr>
            <a:spLocks noChangeArrowheads="1"/>
          </p:cNvSpPr>
          <p:nvPr/>
        </p:nvSpPr>
        <p:spPr bwMode="auto">
          <a:xfrm rot="5400000">
            <a:off x="2430463" y="2227262"/>
            <a:ext cx="395288" cy="36513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2" name="Rectangle 181"/>
          <p:cNvSpPr>
            <a:spLocks noChangeArrowheads="1"/>
          </p:cNvSpPr>
          <p:nvPr/>
        </p:nvSpPr>
        <p:spPr bwMode="auto">
          <a:xfrm flipH="1" flipV="1">
            <a:off x="2603500" y="2425700"/>
            <a:ext cx="14446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3" name="Rectangle 2"/>
          <p:cNvSpPr>
            <a:spLocks noChangeArrowheads="1"/>
          </p:cNvSpPr>
          <p:nvPr/>
        </p:nvSpPr>
        <p:spPr bwMode="auto">
          <a:xfrm rot="-5400000">
            <a:off x="2016919" y="3645694"/>
            <a:ext cx="24844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4" name="Rectangle 2"/>
          <p:cNvSpPr>
            <a:spLocks noChangeArrowheads="1"/>
          </p:cNvSpPr>
          <p:nvPr/>
        </p:nvSpPr>
        <p:spPr bwMode="auto">
          <a:xfrm rot="16200000" flipV="1">
            <a:off x="2568576" y="4921250"/>
            <a:ext cx="1079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5" name="Rectangle 184"/>
          <p:cNvSpPr>
            <a:spLocks noChangeArrowheads="1"/>
          </p:cNvSpPr>
          <p:nvPr/>
        </p:nvSpPr>
        <p:spPr bwMode="auto">
          <a:xfrm flipH="1" flipV="1">
            <a:off x="2603500" y="4872038"/>
            <a:ext cx="6667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6" name="Rectangle 185"/>
          <p:cNvSpPr>
            <a:spLocks noChangeArrowheads="1"/>
          </p:cNvSpPr>
          <p:nvPr/>
        </p:nvSpPr>
        <p:spPr bwMode="auto">
          <a:xfrm flipH="1" flipV="1">
            <a:off x="3343275" y="3248025"/>
            <a:ext cx="1331913" cy="47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77" name="Rectangle 186"/>
          <p:cNvSpPr>
            <a:spLocks noChangeArrowheads="1"/>
          </p:cNvSpPr>
          <p:nvPr/>
        </p:nvSpPr>
        <p:spPr bwMode="auto">
          <a:xfrm flipH="1" flipV="1">
            <a:off x="4948238" y="3260725"/>
            <a:ext cx="14033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78" name="Group 504"/>
          <p:cNvGrpSpPr>
            <a:grpSpLocks/>
          </p:cNvGrpSpPr>
          <p:nvPr/>
        </p:nvGrpSpPr>
        <p:grpSpPr bwMode="auto">
          <a:xfrm>
            <a:off x="4546600" y="3300413"/>
            <a:ext cx="142875" cy="349250"/>
            <a:chOff x="4546240" y="3300890"/>
            <a:chExt cx="144000" cy="349395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 flipH="1">
              <a:off x="4546240" y="3506285"/>
              <a:ext cx="144000" cy="144000"/>
              <a:chOff x="6120" y="4320"/>
              <a:chExt cx="180" cy="180"/>
            </a:xfrm>
            <a:solidFill>
              <a:srgbClr val="AD6AC2"/>
            </a:solidFill>
          </p:grpSpPr>
          <p:sp>
            <p:nvSpPr>
              <p:cNvPr id="19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579" name="Rectangle 2"/>
            <p:cNvSpPr>
              <a:spLocks noChangeArrowheads="1"/>
            </p:cNvSpPr>
            <p:nvPr/>
          </p:nvSpPr>
          <p:spPr bwMode="auto">
            <a:xfrm rot="16200000" flipH="1">
              <a:off x="4527117" y="3367077"/>
              <a:ext cx="180000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321"/>
          <p:cNvGrpSpPr>
            <a:grpSpLocks/>
          </p:cNvGrpSpPr>
          <p:nvPr/>
        </p:nvGrpSpPr>
        <p:grpSpPr bwMode="auto">
          <a:xfrm flipH="1" flipV="1">
            <a:off x="5038930" y="288836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19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80" name="Rectangle 2"/>
          <p:cNvSpPr>
            <a:spLocks noChangeArrowheads="1"/>
          </p:cNvSpPr>
          <p:nvPr/>
        </p:nvSpPr>
        <p:spPr bwMode="auto">
          <a:xfrm rot="5400000" flipH="1" flipV="1">
            <a:off x="4983957" y="3155156"/>
            <a:ext cx="2524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24"/>
          <p:cNvGrpSpPr>
            <a:grpSpLocks/>
          </p:cNvGrpSpPr>
          <p:nvPr/>
        </p:nvGrpSpPr>
        <p:grpSpPr bwMode="auto">
          <a:xfrm flipH="1">
            <a:off x="3820510" y="351147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20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82" name="Rectangle 2"/>
          <p:cNvSpPr>
            <a:spLocks noChangeArrowheads="1"/>
          </p:cNvSpPr>
          <p:nvPr/>
        </p:nvSpPr>
        <p:spPr bwMode="auto">
          <a:xfrm rot="16200000" flipH="1">
            <a:off x="3801269" y="3372644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83" name="Rectangle 2"/>
          <p:cNvSpPr>
            <a:spLocks noChangeArrowheads="1"/>
          </p:cNvSpPr>
          <p:nvPr/>
        </p:nvSpPr>
        <p:spPr bwMode="auto">
          <a:xfrm rot="16200000" flipV="1">
            <a:off x="3559970" y="3964781"/>
            <a:ext cx="6842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84" name="Rectangle 205"/>
          <p:cNvSpPr>
            <a:spLocks noChangeArrowheads="1"/>
          </p:cNvSpPr>
          <p:nvPr/>
        </p:nvSpPr>
        <p:spPr bwMode="auto">
          <a:xfrm flipH="1" flipV="1">
            <a:off x="2338388" y="4500563"/>
            <a:ext cx="6842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Block Arc 206"/>
          <p:cNvSpPr/>
          <p:nvPr/>
        </p:nvSpPr>
        <p:spPr>
          <a:xfrm>
            <a:off x="2974975" y="4414838"/>
            <a:ext cx="395288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86" name="Rectangle 207"/>
          <p:cNvSpPr>
            <a:spLocks noChangeArrowheads="1"/>
          </p:cNvSpPr>
          <p:nvPr/>
        </p:nvSpPr>
        <p:spPr bwMode="auto">
          <a:xfrm flipH="1" flipV="1">
            <a:off x="3322638" y="4491038"/>
            <a:ext cx="9731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87" name="Rectangle 2"/>
          <p:cNvSpPr>
            <a:spLocks noChangeArrowheads="1"/>
          </p:cNvSpPr>
          <p:nvPr/>
        </p:nvSpPr>
        <p:spPr bwMode="auto">
          <a:xfrm rot="5400000">
            <a:off x="3828257" y="4066381"/>
            <a:ext cx="9001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347"/>
          <p:cNvGrpSpPr/>
          <p:nvPr/>
        </p:nvGrpSpPr>
        <p:grpSpPr>
          <a:xfrm>
            <a:off x="685800" y="3308769"/>
            <a:ext cx="144000" cy="758537"/>
            <a:chOff x="685800" y="2816844"/>
            <a:chExt cx="144000" cy="758537"/>
          </a:xfrm>
          <a:solidFill>
            <a:srgbClr val="AD6AC2"/>
          </a:solidFill>
        </p:grpSpPr>
        <p:grpSp>
          <p:nvGrpSpPr>
            <p:cNvPr id="52" name="Group 153"/>
            <p:cNvGrpSpPr/>
            <p:nvPr/>
          </p:nvGrpSpPr>
          <p:grpSpPr>
            <a:xfrm flipV="1">
              <a:off x="685800" y="2816844"/>
              <a:ext cx="144000" cy="349396"/>
              <a:chOff x="304800" y="2417454"/>
              <a:chExt cx="144000" cy="349396"/>
            </a:xfrm>
            <a:grpFill/>
          </p:grpSpPr>
          <p:grpSp>
            <p:nvGrpSpPr>
              <p:cNvPr id="53" name="Group 24"/>
              <p:cNvGrpSpPr>
                <a:grpSpLocks/>
              </p:cNvGrpSpPr>
              <p:nvPr/>
            </p:nvGrpSpPr>
            <p:grpSpPr bwMode="auto">
              <a:xfrm flipH="1" flipV="1">
                <a:off x="304800" y="2417454"/>
                <a:ext cx="144000" cy="144000"/>
                <a:chOff x="6120" y="4320"/>
                <a:chExt cx="180" cy="180"/>
              </a:xfrm>
              <a:grpFill/>
            </p:grpSpPr>
            <p:sp>
              <p:nvSpPr>
                <p:cNvPr id="215" name="Line 25"/>
                <p:cNvSpPr>
                  <a:spLocks noChangeShapeType="1"/>
                </p:cNvSpPr>
                <p:nvPr/>
              </p:nvSpPr>
              <p:spPr bwMode="auto">
                <a:xfrm>
                  <a:off x="6120" y="4320"/>
                  <a:ext cx="180" cy="18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800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6120" y="4320"/>
                  <a:ext cx="180" cy="18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800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4" name="Rectangle 2"/>
              <p:cNvSpPr>
                <a:spLocks noChangeArrowheads="1"/>
              </p:cNvSpPr>
              <p:nvPr/>
            </p:nvSpPr>
            <p:spPr bwMode="auto">
              <a:xfrm rot="5400000" flipH="1" flipV="1">
                <a:off x="285677" y="2653037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2" name="Rectangle 2"/>
            <p:cNvSpPr>
              <a:spLocks noChangeArrowheads="1"/>
            </p:cNvSpPr>
            <p:nvPr/>
          </p:nvSpPr>
          <p:spPr bwMode="auto">
            <a:xfrm rot="16200000" flipV="1">
              <a:off x="556282" y="3353568"/>
              <a:ext cx="39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7" name="Block Arc 216"/>
          <p:cNvSpPr/>
          <p:nvPr/>
        </p:nvSpPr>
        <p:spPr>
          <a:xfrm>
            <a:off x="1008063" y="3973513"/>
            <a:ext cx="304800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0" name="Rectangle 2"/>
          <p:cNvSpPr>
            <a:spLocks noChangeArrowheads="1"/>
          </p:cNvSpPr>
          <p:nvPr/>
        </p:nvSpPr>
        <p:spPr bwMode="auto">
          <a:xfrm rot="10800000" flipV="1">
            <a:off x="1296988" y="4038600"/>
            <a:ext cx="17272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1" name="Rectangle 2"/>
          <p:cNvSpPr>
            <a:spLocks noChangeArrowheads="1"/>
          </p:cNvSpPr>
          <p:nvPr/>
        </p:nvSpPr>
        <p:spPr bwMode="auto">
          <a:xfrm rot="10800000" flipV="1">
            <a:off x="735013" y="4049713"/>
            <a:ext cx="306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Group 24"/>
          <p:cNvGrpSpPr>
            <a:grpSpLocks/>
          </p:cNvGrpSpPr>
          <p:nvPr/>
        </p:nvGrpSpPr>
        <p:grpSpPr bwMode="auto">
          <a:xfrm flipH="1">
            <a:off x="3503090" y="3508841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22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93" name="Rectangle 2"/>
          <p:cNvSpPr>
            <a:spLocks noChangeArrowheads="1"/>
          </p:cNvSpPr>
          <p:nvPr/>
        </p:nvSpPr>
        <p:spPr bwMode="auto">
          <a:xfrm rot="16200000" flipH="1">
            <a:off x="3483769" y="3369469"/>
            <a:ext cx="17938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4" name="Rectangle 2"/>
          <p:cNvSpPr>
            <a:spLocks noChangeArrowheads="1"/>
          </p:cNvSpPr>
          <p:nvPr/>
        </p:nvSpPr>
        <p:spPr bwMode="auto">
          <a:xfrm rot="16200000" flipV="1">
            <a:off x="3373438" y="3840163"/>
            <a:ext cx="3968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Block Arc 226"/>
          <p:cNvSpPr/>
          <p:nvPr/>
        </p:nvSpPr>
        <p:spPr>
          <a:xfrm>
            <a:off x="2982913" y="3954463"/>
            <a:ext cx="395287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6" name="Rectangle 2"/>
          <p:cNvSpPr>
            <a:spLocks noChangeArrowheads="1"/>
          </p:cNvSpPr>
          <p:nvPr/>
        </p:nvSpPr>
        <p:spPr bwMode="auto">
          <a:xfrm rot="10800000" flipV="1">
            <a:off x="3340100" y="4035425"/>
            <a:ext cx="2524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7" name="Rectangle 2"/>
          <p:cNvSpPr>
            <a:spLocks noChangeArrowheads="1"/>
          </p:cNvSpPr>
          <p:nvPr/>
        </p:nvSpPr>
        <p:spPr bwMode="auto">
          <a:xfrm rot="16200000" flipV="1">
            <a:off x="2562226" y="2827337"/>
            <a:ext cx="1079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98" name="Rectangle 229"/>
          <p:cNvSpPr>
            <a:spLocks noChangeArrowheads="1"/>
          </p:cNvSpPr>
          <p:nvPr/>
        </p:nvSpPr>
        <p:spPr bwMode="auto">
          <a:xfrm flipH="1" flipV="1">
            <a:off x="2595563" y="2778125"/>
            <a:ext cx="4318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Block Arc 230"/>
          <p:cNvSpPr/>
          <p:nvPr/>
        </p:nvSpPr>
        <p:spPr>
          <a:xfrm>
            <a:off x="2987675" y="2701925"/>
            <a:ext cx="395288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0" name="Rectangle 231"/>
          <p:cNvSpPr>
            <a:spLocks noChangeArrowheads="1"/>
          </p:cNvSpPr>
          <p:nvPr/>
        </p:nvSpPr>
        <p:spPr bwMode="auto">
          <a:xfrm flipH="1" flipV="1">
            <a:off x="3346450" y="2778125"/>
            <a:ext cx="17637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1" name="Rectangle 2"/>
          <p:cNvSpPr>
            <a:spLocks noChangeArrowheads="1"/>
          </p:cNvSpPr>
          <p:nvPr/>
        </p:nvSpPr>
        <p:spPr bwMode="auto">
          <a:xfrm rot="16200000" flipV="1">
            <a:off x="5056188" y="2808287"/>
            <a:ext cx="1079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2" name="Text Box 38"/>
          <p:cNvSpPr txBox="1">
            <a:spLocks noChangeArrowheads="1"/>
          </p:cNvSpPr>
          <p:nvPr/>
        </p:nvSpPr>
        <p:spPr bwMode="auto">
          <a:xfrm>
            <a:off x="1905000" y="3290888"/>
            <a:ext cx="990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SJR-2 RHS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3" name="Text Box 45"/>
          <p:cNvSpPr txBox="1">
            <a:spLocks noChangeArrowheads="1"/>
          </p:cNvSpPr>
          <p:nvPr/>
        </p:nvSpPr>
        <p:spPr bwMode="auto">
          <a:xfrm>
            <a:off x="3505200" y="3076575"/>
            <a:ext cx="914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 SJR LHS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4" name="Text Box 46"/>
          <p:cNvSpPr txBox="1">
            <a:spLocks noChangeArrowheads="1"/>
          </p:cNvSpPr>
          <p:nvPr/>
        </p:nvSpPr>
        <p:spPr bwMode="auto">
          <a:xfrm>
            <a:off x="5257800" y="3255963"/>
            <a:ext cx="83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 SJR – RHS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48"/>
          <p:cNvGrpSpPr>
            <a:grpSpLocks/>
          </p:cNvGrpSpPr>
          <p:nvPr/>
        </p:nvGrpSpPr>
        <p:grpSpPr bwMode="auto">
          <a:xfrm>
            <a:off x="5715000" y="3272413"/>
            <a:ext cx="639762" cy="860425"/>
            <a:chOff x="3294" y="5949"/>
            <a:chExt cx="1007" cy="1355"/>
          </a:xfrm>
          <a:noFill/>
        </p:grpSpPr>
        <p:sp>
          <p:nvSpPr>
            <p:cNvPr id="244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6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247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8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9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11406" name="Text Box 55"/>
          <p:cNvSpPr txBox="1">
            <a:spLocks noChangeArrowheads="1"/>
          </p:cNvSpPr>
          <p:nvPr/>
        </p:nvSpPr>
        <p:spPr bwMode="auto">
          <a:xfrm>
            <a:off x="5110163" y="2449513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7" name="Rectangle 2"/>
          <p:cNvSpPr>
            <a:spLocks noChangeArrowheads="1"/>
          </p:cNvSpPr>
          <p:nvPr/>
        </p:nvSpPr>
        <p:spPr bwMode="auto">
          <a:xfrm rot="5400000">
            <a:off x="4500563" y="2173288"/>
            <a:ext cx="2889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08" name="Rectangle 251"/>
          <p:cNvSpPr>
            <a:spLocks noChangeArrowheads="1"/>
          </p:cNvSpPr>
          <p:nvPr/>
        </p:nvSpPr>
        <p:spPr bwMode="auto">
          <a:xfrm flipH="1" flipV="1">
            <a:off x="4624388" y="2301875"/>
            <a:ext cx="12779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Group 24"/>
          <p:cNvGrpSpPr>
            <a:grpSpLocks/>
          </p:cNvGrpSpPr>
          <p:nvPr/>
        </p:nvGrpSpPr>
        <p:grpSpPr bwMode="auto">
          <a:xfrm flipH="1" flipV="1">
            <a:off x="5428330" y="2888369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25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410" name="Rectangle 2"/>
          <p:cNvSpPr>
            <a:spLocks noChangeArrowheads="1"/>
          </p:cNvSpPr>
          <p:nvPr/>
        </p:nvSpPr>
        <p:spPr bwMode="auto">
          <a:xfrm rot="5400000" flipH="1" flipV="1">
            <a:off x="5372895" y="3155156"/>
            <a:ext cx="2524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11" name="Freeform 57"/>
          <p:cNvSpPr>
            <a:spLocks/>
          </p:cNvSpPr>
          <p:nvPr/>
        </p:nvSpPr>
        <p:spPr bwMode="auto">
          <a:xfrm rot="5400000">
            <a:off x="5430044" y="2640807"/>
            <a:ext cx="204787" cy="69850"/>
          </a:xfrm>
          <a:custGeom>
            <a:avLst/>
            <a:gdLst>
              <a:gd name="T0" fmla="*/ 0 w 2371"/>
              <a:gd name="T1" fmla="*/ 14966328 h 326"/>
              <a:gd name="T2" fmla="*/ 335726 w 2371"/>
              <a:gd name="T3" fmla="*/ 8768532 h 326"/>
              <a:gd name="T4" fmla="*/ 559515 w 2371"/>
              <a:gd name="T5" fmla="*/ 6702814 h 326"/>
              <a:gd name="T6" fmla="*/ 1566608 w 2371"/>
              <a:gd name="T7" fmla="*/ 505020 h 326"/>
              <a:gd name="T8" fmla="*/ 2909427 w 2371"/>
              <a:gd name="T9" fmla="*/ 3259595 h 326"/>
              <a:gd name="T10" fmla="*/ 3468941 w 2371"/>
              <a:gd name="T11" fmla="*/ 7391245 h 326"/>
              <a:gd name="T12" fmla="*/ 3692730 w 2371"/>
              <a:gd name="T13" fmla="*/ 11523106 h 326"/>
              <a:gd name="T14" fmla="*/ 3804581 w 2371"/>
              <a:gd name="T15" fmla="*/ 13589037 h 326"/>
              <a:gd name="T16" fmla="*/ 4476034 w 2371"/>
              <a:gd name="T17" fmla="*/ 8079888 h 326"/>
              <a:gd name="T18" fmla="*/ 4587971 w 2371"/>
              <a:gd name="T19" fmla="*/ 6014170 h 326"/>
              <a:gd name="T20" fmla="*/ 6825945 w 2371"/>
              <a:gd name="T21" fmla="*/ 505020 h 326"/>
              <a:gd name="T22" fmla="*/ 7161671 w 2371"/>
              <a:gd name="T23" fmla="*/ 1193664 h 326"/>
              <a:gd name="T24" fmla="*/ 8168764 w 2371"/>
              <a:gd name="T25" fmla="*/ 13589037 h 326"/>
              <a:gd name="T26" fmla="*/ 8840130 w 2371"/>
              <a:gd name="T27" fmla="*/ 3948239 h 326"/>
              <a:gd name="T28" fmla="*/ 9175856 w 2371"/>
              <a:gd name="T29" fmla="*/ 1882308 h 326"/>
              <a:gd name="T30" fmla="*/ 9847222 w 2371"/>
              <a:gd name="T31" fmla="*/ 505020 h 326"/>
              <a:gd name="T32" fmla="*/ 12532861 w 2371"/>
              <a:gd name="T33" fmla="*/ 5325527 h 326"/>
              <a:gd name="T34" fmla="*/ 12868587 w 2371"/>
              <a:gd name="T35" fmla="*/ 9457176 h 326"/>
              <a:gd name="T36" fmla="*/ 12980525 w 2371"/>
              <a:gd name="T37" fmla="*/ 14966328 h 326"/>
              <a:gd name="T38" fmla="*/ 13204313 w 2371"/>
              <a:gd name="T39" fmla="*/ 12900394 h 326"/>
              <a:gd name="T40" fmla="*/ 13428102 w 2371"/>
              <a:gd name="T41" fmla="*/ 8768532 h 326"/>
              <a:gd name="T42" fmla="*/ 13763828 w 2371"/>
              <a:gd name="T43" fmla="*/ 7391245 h 326"/>
              <a:gd name="T44" fmla="*/ 14658983 w 2371"/>
              <a:gd name="T45" fmla="*/ 3259595 h 326"/>
              <a:gd name="T46" fmla="*/ 15330435 w 2371"/>
              <a:gd name="T47" fmla="*/ 1193664 h 326"/>
              <a:gd name="T48" fmla="*/ 17232682 w 2371"/>
              <a:gd name="T49" fmla="*/ 4636883 h 326"/>
              <a:gd name="T50" fmla="*/ 17568408 w 2371"/>
              <a:gd name="T51" fmla="*/ 12900394 h 326"/>
              <a:gd name="T52" fmla="*/ 17680346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2" name="Rectangle 2"/>
          <p:cNvSpPr>
            <a:spLocks noChangeArrowheads="1"/>
          </p:cNvSpPr>
          <p:nvPr/>
        </p:nvSpPr>
        <p:spPr bwMode="auto">
          <a:xfrm rot="5400000" flipH="1" flipV="1">
            <a:off x="5449094" y="2818606"/>
            <a:ext cx="10953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13" name="Rectangle 2"/>
          <p:cNvSpPr>
            <a:spLocks noChangeArrowheads="1"/>
          </p:cNvSpPr>
          <p:nvPr/>
        </p:nvSpPr>
        <p:spPr bwMode="auto">
          <a:xfrm rot="5400000" flipH="1" flipV="1">
            <a:off x="5456238" y="2471737"/>
            <a:ext cx="1079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oup 24"/>
          <p:cNvGrpSpPr>
            <a:grpSpLocks/>
          </p:cNvGrpSpPr>
          <p:nvPr/>
        </p:nvGrpSpPr>
        <p:grpSpPr bwMode="auto">
          <a:xfrm flipH="1" flipV="1">
            <a:off x="5799600" y="2888348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26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415" name="Rectangle 2"/>
          <p:cNvSpPr>
            <a:spLocks noChangeArrowheads="1"/>
          </p:cNvSpPr>
          <p:nvPr/>
        </p:nvSpPr>
        <p:spPr bwMode="auto">
          <a:xfrm rot="5400000" flipH="1" flipV="1">
            <a:off x="5744370" y="3155156"/>
            <a:ext cx="2524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16" name="Freeform 57"/>
          <p:cNvSpPr>
            <a:spLocks/>
          </p:cNvSpPr>
          <p:nvPr/>
        </p:nvSpPr>
        <p:spPr bwMode="auto">
          <a:xfrm rot="5400000">
            <a:off x="5799137" y="2574926"/>
            <a:ext cx="206375" cy="69850"/>
          </a:xfrm>
          <a:custGeom>
            <a:avLst/>
            <a:gdLst>
              <a:gd name="T0" fmla="*/ 0 w 2371"/>
              <a:gd name="T1" fmla="*/ 14966328 h 326"/>
              <a:gd name="T2" fmla="*/ 340941 w 2371"/>
              <a:gd name="T3" fmla="*/ 8768532 h 326"/>
              <a:gd name="T4" fmla="*/ 568206 w 2371"/>
              <a:gd name="T5" fmla="*/ 6702814 h 326"/>
              <a:gd name="T6" fmla="*/ 1591029 w 2371"/>
              <a:gd name="T7" fmla="*/ 505020 h 326"/>
              <a:gd name="T8" fmla="*/ 2954705 w 2371"/>
              <a:gd name="T9" fmla="*/ 3259595 h 326"/>
              <a:gd name="T10" fmla="*/ 3522911 w 2371"/>
              <a:gd name="T11" fmla="*/ 7391245 h 326"/>
              <a:gd name="T12" fmla="*/ 3750176 w 2371"/>
              <a:gd name="T13" fmla="*/ 11523106 h 326"/>
              <a:gd name="T14" fmla="*/ 3863852 w 2371"/>
              <a:gd name="T15" fmla="*/ 13589037 h 326"/>
              <a:gd name="T16" fmla="*/ 4545733 w 2371"/>
              <a:gd name="T17" fmla="*/ 8079888 h 326"/>
              <a:gd name="T18" fmla="*/ 4659322 w 2371"/>
              <a:gd name="T19" fmla="*/ 6014170 h 326"/>
              <a:gd name="T20" fmla="*/ 6932233 w 2371"/>
              <a:gd name="T21" fmla="*/ 505020 h 326"/>
              <a:gd name="T22" fmla="*/ 7273173 w 2371"/>
              <a:gd name="T23" fmla="*/ 1193664 h 326"/>
              <a:gd name="T24" fmla="*/ 8295909 w 2371"/>
              <a:gd name="T25" fmla="*/ 13589037 h 326"/>
              <a:gd name="T26" fmla="*/ 8977790 w 2371"/>
              <a:gd name="T27" fmla="*/ 3948239 h 326"/>
              <a:gd name="T28" fmla="*/ 9318731 w 2371"/>
              <a:gd name="T29" fmla="*/ 1882308 h 326"/>
              <a:gd name="T30" fmla="*/ 10000613 w 2371"/>
              <a:gd name="T31" fmla="*/ 505020 h 326"/>
              <a:gd name="T32" fmla="*/ 12727967 w 2371"/>
              <a:gd name="T33" fmla="*/ 5325527 h 326"/>
              <a:gd name="T34" fmla="*/ 13068908 w 2371"/>
              <a:gd name="T35" fmla="*/ 9457176 h 326"/>
              <a:gd name="T36" fmla="*/ 13182584 w 2371"/>
              <a:gd name="T37" fmla="*/ 14966328 h 326"/>
              <a:gd name="T38" fmla="*/ 13409849 w 2371"/>
              <a:gd name="T39" fmla="*/ 12900394 h 326"/>
              <a:gd name="T40" fmla="*/ 13637114 w 2371"/>
              <a:gd name="T41" fmla="*/ 8768532 h 326"/>
              <a:gd name="T42" fmla="*/ 13978054 w 2371"/>
              <a:gd name="T43" fmla="*/ 7391245 h 326"/>
              <a:gd name="T44" fmla="*/ 14887201 w 2371"/>
              <a:gd name="T45" fmla="*/ 3259595 h 326"/>
              <a:gd name="T46" fmla="*/ 15569082 w 2371"/>
              <a:gd name="T47" fmla="*/ 1193664 h 326"/>
              <a:gd name="T48" fmla="*/ 17500964 w 2371"/>
              <a:gd name="T49" fmla="*/ 4636883 h 326"/>
              <a:gd name="T50" fmla="*/ 17841905 w 2371"/>
              <a:gd name="T51" fmla="*/ 12900394 h 326"/>
              <a:gd name="T52" fmla="*/ 17955580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" name="Rectangle 2"/>
          <p:cNvSpPr>
            <a:spLocks noChangeArrowheads="1"/>
          </p:cNvSpPr>
          <p:nvPr/>
        </p:nvSpPr>
        <p:spPr bwMode="auto">
          <a:xfrm rot="5400000" flipH="1" flipV="1">
            <a:off x="5784850" y="2781300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18" name="Rectangle 2"/>
          <p:cNvSpPr>
            <a:spLocks noChangeArrowheads="1"/>
          </p:cNvSpPr>
          <p:nvPr/>
        </p:nvSpPr>
        <p:spPr bwMode="auto">
          <a:xfrm rot="5400000" flipH="1" flipV="1">
            <a:off x="5791994" y="23868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Block Arc 267"/>
          <p:cNvSpPr/>
          <p:nvPr/>
        </p:nvSpPr>
        <p:spPr>
          <a:xfrm>
            <a:off x="5726113" y="2352675"/>
            <a:ext cx="304800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0" name="Rectangle 2"/>
          <p:cNvSpPr>
            <a:spLocks noChangeArrowheads="1"/>
          </p:cNvSpPr>
          <p:nvPr/>
        </p:nvSpPr>
        <p:spPr bwMode="auto">
          <a:xfrm rot="10800000" flipV="1">
            <a:off x="5486400" y="2417763"/>
            <a:ext cx="306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1" name="Rectangle 269"/>
          <p:cNvSpPr>
            <a:spLocks noChangeArrowheads="1"/>
          </p:cNvSpPr>
          <p:nvPr/>
        </p:nvSpPr>
        <p:spPr bwMode="auto">
          <a:xfrm flipH="1" flipV="1">
            <a:off x="5984875" y="2420938"/>
            <a:ext cx="75723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2" name="Text Box 55"/>
          <p:cNvSpPr txBox="1">
            <a:spLocks noChangeArrowheads="1"/>
          </p:cNvSpPr>
          <p:nvPr/>
        </p:nvSpPr>
        <p:spPr bwMode="auto">
          <a:xfrm>
            <a:off x="5467350" y="2473325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3" name="Text Box 2"/>
          <p:cNvSpPr txBox="1">
            <a:spLocks noChangeArrowheads="1"/>
          </p:cNvSpPr>
          <p:nvPr/>
        </p:nvSpPr>
        <p:spPr bwMode="auto">
          <a:xfrm>
            <a:off x="304800" y="1358900"/>
            <a:ext cx="72548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 DSP-O/D-I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4" name="Text Box 3"/>
          <p:cNvSpPr txBox="1">
            <a:spLocks noChangeArrowheads="1"/>
          </p:cNvSpPr>
          <p:nvPr/>
        </p:nvSpPr>
        <p:spPr bwMode="auto">
          <a:xfrm>
            <a:off x="1905000" y="1371600"/>
            <a:ext cx="72548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 DSP-O/D-II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5" name="Text Box 4"/>
          <p:cNvSpPr txBox="1">
            <a:spLocks noChangeArrowheads="1"/>
          </p:cNvSpPr>
          <p:nvPr/>
        </p:nvSpPr>
        <p:spPr bwMode="auto">
          <a:xfrm>
            <a:off x="3886200" y="1266825"/>
            <a:ext cx="787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I/D -3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6" name="Text Box 5"/>
          <p:cNvSpPr txBox="1">
            <a:spLocks noChangeArrowheads="1"/>
          </p:cNvSpPr>
          <p:nvPr/>
        </p:nvSpPr>
        <p:spPr bwMode="auto">
          <a:xfrm>
            <a:off x="5791200" y="1254125"/>
            <a:ext cx="8175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I/D -2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7" name="Text Box 6"/>
          <p:cNvSpPr txBox="1">
            <a:spLocks noChangeArrowheads="1"/>
          </p:cNvSpPr>
          <p:nvPr/>
        </p:nvSpPr>
        <p:spPr bwMode="auto">
          <a:xfrm>
            <a:off x="7696200" y="1254125"/>
            <a:ext cx="7270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MRS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DSP I/D -1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8" name="Text Box 8"/>
          <p:cNvSpPr txBox="1">
            <a:spLocks noChangeArrowheads="1"/>
          </p:cNvSpPr>
          <p:nvPr/>
        </p:nvSpPr>
        <p:spPr bwMode="auto">
          <a:xfrm>
            <a:off x="2743200" y="1046163"/>
            <a:ext cx="44926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MX-6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29" name="Text Box 8"/>
          <p:cNvSpPr txBox="1">
            <a:spLocks noChangeArrowheads="1"/>
          </p:cNvSpPr>
          <p:nvPr/>
        </p:nvSpPr>
        <p:spPr bwMode="auto">
          <a:xfrm>
            <a:off x="6757988" y="1046163"/>
            <a:ext cx="449262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MX-1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0" name="Text Box 8"/>
          <p:cNvSpPr txBox="1">
            <a:spLocks noChangeArrowheads="1"/>
          </p:cNvSpPr>
          <p:nvPr/>
        </p:nvSpPr>
        <p:spPr bwMode="auto">
          <a:xfrm>
            <a:off x="8597900" y="1069975"/>
            <a:ext cx="4492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MX-2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1" name="Rectangle 2"/>
          <p:cNvSpPr>
            <a:spLocks noChangeArrowheads="1"/>
          </p:cNvSpPr>
          <p:nvPr/>
        </p:nvSpPr>
        <p:spPr bwMode="auto">
          <a:xfrm rot="5400000">
            <a:off x="2162175" y="2095500"/>
            <a:ext cx="1428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2" name="Block Arc 281"/>
          <p:cNvSpPr/>
          <p:nvPr/>
        </p:nvSpPr>
        <p:spPr>
          <a:xfrm>
            <a:off x="2482850" y="2057400"/>
            <a:ext cx="304800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3" name="Rectangle 282"/>
          <p:cNvSpPr>
            <a:spLocks noChangeArrowheads="1"/>
          </p:cNvSpPr>
          <p:nvPr/>
        </p:nvSpPr>
        <p:spPr bwMode="auto">
          <a:xfrm flipH="1" flipV="1">
            <a:off x="2743200" y="2136775"/>
            <a:ext cx="79216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4" name="Rectangle 2"/>
          <p:cNvSpPr>
            <a:spLocks noChangeArrowheads="1"/>
          </p:cNvSpPr>
          <p:nvPr/>
        </p:nvSpPr>
        <p:spPr bwMode="auto">
          <a:xfrm rot="5400000">
            <a:off x="3449638" y="2090737"/>
            <a:ext cx="1270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5" name="Rectangle 2"/>
          <p:cNvSpPr>
            <a:spLocks noChangeArrowheads="1"/>
          </p:cNvSpPr>
          <p:nvPr/>
        </p:nvSpPr>
        <p:spPr bwMode="auto">
          <a:xfrm rot="10800000" flipV="1">
            <a:off x="2219325" y="2147888"/>
            <a:ext cx="3048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6" name="Text Box 38"/>
          <p:cNvSpPr txBox="1">
            <a:spLocks noChangeArrowheads="1"/>
          </p:cNvSpPr>
          <p:nvPr/>
        </p:nvSpPr>
        <p:spPr bwMode="auto">
          <a:xfrm>
            <a:off x="152400" y="2930525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SJR-2 LHS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7" name="Rectangle 2"/>
          <p:cNvSpPr>
            <a:spLocks noChangeArrowheads="1"/>
          </p:cNvSpPr>
          <p:nvPr/>
        </p:nvSpPr>
        <p:spPr bwMode="auto">
          <a:xfrm rot="5400000" flipH="1" flipV="1">
            <a:off x="3826669" y="2089944"/>
            <a:ext cx="14446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Block Arc 320"/>
          <p:cNvSpPr/>
          <p:nvPr/>
        </p:nvSpPr>
        <p:spPr>
          <a:xfrm>
            <a:off x="4495800" y="2092325"/>
            <a:ext cx="304800" cy="228600"/>
          </a:xfrm>
          <a:prstGeom prst="blockArc">
            <a:avLst/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39" name="Rectangle 321"/>
          <p:cNvSpPr>
            <a:spLocks noChangeArrowheads="1"/>
          </p:cNvSpPr>
          <p:nvPr/>
        </p:nvSpPr>
        <p:spPr bwMode="auto">
          <a:xfrm flipH="1" flipV="1">
            <a:off x="3881438" y="2168525"/>
            <a:ext cx="6842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40" name="Rectangle 323"/>
          <p:cNvSpPr>
            <a:spLocks noChangeArrowheads="1"/>
          </p:cNvSpPr>
          <p:nvPr/>
        </p:nvSpPr>
        <p:spPr bwMode="auto">
          <a:xfrm flipH="1" flipV="1">
            <a:off x="4735513" y="2168525"/>
            <a:ext cx="19081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41" name="Rectangle 2"/>
          <p:cNvSpPr>
            <a:spLocks noChangeArrowheads="1"/>
          </p:cNvSpPr>
          <p:nvPr/>
        </p:nvSpPr>
        <p:spPr bwMode="auto">
          <a:xfrm rot="5400000">
            <a:off x="4171950" y="4113213"/>
            <a:ext cx="8985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42" name="Rectangle 341"/>
          <p:cNvSpPr>
            <a:spLocks noChangeArrowheads="1"/>
          </p:cNvSpPr>
          <p:nvPr/>
        </p:nvSpPr>
        <p:spPr bwMode="auto">
          <a:xfrm flipH="1" flipV="1">
            <a:off x="4595813" y="4546600"/>
            <a:ext cx="26098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443" name="Group 12"/>
          <p:cNvGrpSpPr>
            <a:grpSpLocks/>
          </p:cNvGrpSpPr>
          <p:nvPr/>
        </p:nvGrpSpPr>
        <p:grpSpPr bwMode="auto">
          <a:xfrm flipV="1">
            <a:off x="2614613" y="855663"/>
            <a:ext cx="215900" cy="327025"/>
            <a:chOff x="5521" y="4224"/>
            <a:chExt cx="299" cy="436"/>
          </a:xfrm>
        </p:grpSpPr>
        <p:sp>
          <p:nvSpPr>
            <p:cNvPr id="11576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1577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pSp>
        <p:nvGrpSpPr>
          <p:cNvPr id="62" name="Group 155"/>
          <p:cNvGrpSpPr/>
          <p:nvPr/>
        </p:nvGrpSpPr>
        <p:grpSpPr>
          <a:xfrm>
            <a:off x="2643323" y="1189585"/>
            <a:ext cx="144000" cy="532425"/>
            <a:chOff x="3305175" y="1095376"/>
            <a:chExt cx="144000" cy="532425"/>
          </a:xfrm>
          <a:solidFill>
            <a:srgbClr val="AD6AC2"/>
          </a:solidFill>
        </p:grpSpPr>
        <p:sp>
          <p:nvSpPr>
            <p:cNvPr id="358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59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63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36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6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57" name="Down Arrow 356"/>
          <p:cNvSpPr/>
          <p:nvPr/>
        </p:nvSpPr>
        <p:spPr>
          <a:xfrm>
            <a:off x="2665413" y="492125"/>
            <a:ext cx="107950" cy="4064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11446" name="Group 12"/>
          <p:cNvGrpSpPr>
            <a:grpSpLocks/>
          </p:cNvGrpSpPr>
          <p:nvPr/>
        </p:nvGrpSpPr>
        <p:grpSpPr bwMode="auto">
          <a:xfrm flipV="1">
            <a:off x="6577013" y="855663"/>
            <a:ext cx="215900" cy="327025"/>
            <a:chOff x="5521" y="4224"/>
            <a:chExt cx="299" cy="436"/>
          </a:xfrm>
        </p:grpSpPr>
        <p:sp>
          <p:nvSpPr>
            <p:cNvPr id="11574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1575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sp>
        <p:nvSpPr>
          <p:cNvPr id="11447" name="Rectangle 2"/>
          <p:cNvSpPr>
            <a:spLocks noChangeArrowheads="1"/>
          </p:cNvSpPr>
          <p:nvPr/>
        </p:nvSpPr>
        <p:spPr bwMode="auto">
          <a:xfrm rot="5400000">
            <a:off x="6586538" y="160813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1448" name="Rectangle 2"/>
          <p:cNvSpPr>
            <a:spLocks noChangeArrowheads="1"/>
          </p:cNvSpPr>
          <p:nvPr/>
        </p:nvSpPr>
        <p:spPr bwMode="auto">
          <a:xfrm rot="5400000">
            <a:off x="6586538" y="125571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1449" name="Line 25"/>
          <p:cNvSpPr>
            <a:spLocks noChangeShapeType="1"/>
          </p:cNvSpPr>
          <p:nvPr/>
        </p:nvSpPr>
        <p:spPr bwMode="auto">
          <a:xfrm>
            <a:off x="6605588" y="1389063"/>
            <a:ext cx="144462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0" name="Line 26"/>
          <p:cNvSpPr>
            <a:spLocks noChangeShapeType="1"/>
          </p:cNvSpPr>
          <p:nvPr/>
        </p:nvSpPr>
        <p:spPr bwMode="auto">
          <a:xfrm flipV="1">
            <a:off x="6605588" y="1389063"/>
            <a:ext cx="144462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" name="Down Arrow 367"/>
          <p:cNvSpPr/>
          <p:nvPr/>
        </p:nvSpPr>
        <p:spPr>
          <a:xfrm>
            <a:off x="6627813" y="492125"/>
            <a:ext cx="107950" cy="4064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11452" name="Group 12"/>
          <p:cNvGrpSpPr>
            <a:grpSpLocks/>
          </p:cNvGrpSpPr>
          <p:nvPr/>
        </p:nvGrpSpPr>
        <p:grpSpPr bwMode="auto">
          <a:xfrm flipV="1">
            <a:off x="8470900" y="855663"/>
            <a:ext cx="215900" cy="327025"/>
            <a:chOff x="5521" y="4224"/>
            <a:chExt cx="299" cy="436"/>
          </a:xfrm>
        </p:grpSpPr>
        <p:sp>
          <p:nvSpPr>
            <p:cNvPr id="11572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1573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sp>
        <p:nvSpPr>
          <p:cNvPr id="11453" name="Rectangle 2"/>
          <p:cNvSpPr>
            <a:spLocks noChangeArrowheads="1"/>
          </p:cNvSpPr>
          <p:nvPr/>
        </p:nvSpPr>
        <p:spPr bwMode="auto">
          <a:xfrm rot="5400000">
            <a:off x="8480425" y="1608138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1454" name="Rectangle 2"/>
          <p:cNvSpPr>
            <a:spLocks noChangeArrowheads="1"/>
          </p:cNvSpPr>
          <p:nvPr/>
        </p:nvSpPr>
        <p:spPr bwMode="auto">
          <a:xfrm rot="5400000">
            <a:off x="8480425" y="1255713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8" name="Group 152"/>
          <p:cNvGrpSpPr/>
          <p:nvPr/>
        </p:nvGrpSpPr>
        <p:grpSpPr>
          <a:xfrm>
            <a:off x="8499375" y="1389609"/>
            <a:ext cx="144000" cy="144000"/>
            <a:chOff x="1370706" y="1762125"/>
            <a:chExt cx="144000" cy="144000"/>
          </a:xfrm>
          <a:solidFill>
            <a:srgbClr val="AD6AC2"/>
          </a:solidFill>
        </p:grpSpPr>
        <p:sp>
          <p:nvSpPr>
            <p:cNvPr id="383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84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379" name="Down Arrow 378"/>
          <p:cNvSpPr/>
          <p:nvPr/>
        </p:nvSpPr>
        <p:spPr>
          <a:xfrm>
            <a:off x="8520113" y="492125"/>
            <a:ext cx="109537" cy="4064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11457" name="Group 386"/>
          <p:cNvGrpSpPr>
            <a:grpSpLocks/>
          </p:cNvGrpSpPr>
          <p:nvPr/>
        </p:nvGrpSpPr>
        <p:grpSpPr bwMode="auto">
          <a:xfrm>
            <a:off x="2527300" y="5368925"/>
            <a:ext cx="144463" cy="935038"/>
            <a:chOff x="2514600" y="4876800"/>
            <a:chExt cx="144000" cy="936000"/>
          </a:xfrm>
        </p:grpSpPr>
        <p:grpSp>
          <p:nvGrpSpPr>
            <p:cNvPr id="11567" name="Group 12"/>
            <p:cNvGrpSpPr>
              <a:grpSpLocks/>
            </p:cNvGrpSpPr>
            <p:nvPr/>
          </p:nvGrpSpPr>
          <p:grpSpPr bwMode="auto">
            <a:xfrm>
              <a:off x="2514600" y="5287207"/>
              <a:ext cx="144000" cy="248390"/>
              <a:chOff x="5521" y="4224"/>
              <a:chExt cx="299" cy="436"/>
            </a:xfrm>
          </p:grpSpPr>
          <p:sp>
            <p:nvSpPr>
              <p:cNvPr id="11570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noFill/>
              <a:ln w="28575">
                <a:solidFill>
                  <a:srgbClr val="AD6A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1571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noFill/>
              <a:ln w="28575">
                <a:solidFill>
                  <a:srgbClr val="AD6A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75" name="Group 155"/>
            <p:cNvGrpSpPr/>
            <p:nvPr/>
          </p:nvGrpSpPr>
          <p:grpSpPr>
            <a:xfrm flipV="1">
              <a:off x="2533650" y="4876800"/>
              <a:ext cx="96000" cy="405134"/>
              <a:chOff x="3305175" y="1095376"/>
              <a:chExt cx="144000" cy="532425"/>
            </a:xfrm>
            <a:solidFill>
              <a:srgbClr val="AD6AC2"/>
            </a:solidFill>
          </p:grpSpPr>
          <p:sp>
            <p:nvSpPr>
              <p:cNvPr id="391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513988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2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161563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76" name="Group 152"/>
              <p:cNvGrpSpPr/>
              <p:nvPr/>
            </p:nvGrpSpPr>
            <p:grpSpPr>
              <a:xfrm>
                <a:off x="3305175" y="1295400"/>
                <a:ext cx="144000" cy="144000"/>
                <a:chOff x="1370706" y="1762125"/>
                <a:chExt cx="144000" cy="144000"/>
              </a:xfrm>
              <a:grpFill/>
            </p:grpSpPr>
            <p:sp>
              <p:nvSpPr>
                <p:cNvPr id="394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9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390" name="Down Arrow 389"/>
            <p:cNvSpPr/>
            <p:nvPr/>
          </p:nvSpPr>
          <p:spPr>
            <a:xfrm flipV="1">
              <a:off x="2547831" y="5502919"/>
              <a:ext cx="72791" cy="309881"/>
            </a:xfrm>
            <a:prstGeom prst="downArrow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1458" name="Group 397"/>
          <p:cNvGrpSpPr>
            <a:grpSpLocks/>
          </p:cNvGrpSpPr>
          <p:nvPr/>
        </p:nvGrpSpPr>
        <p:grpSpPr bwMode="auto">
          <a:xfrm>
            <a:off x="457200" y="5368925"/>
            <a:ext cx="144463" cy="935038"/>
            <a:chOff x="457200" y="4876800"/>
            <a:chExt cx="144000" cy="936000"/>
          </a:xfrm>
        </p:grpSpPr>
        <p:grpSp>
          <p:nvGrpSpPr>
            <p:cNvPr id="11562" name="Group 12"/>
            <p:cNvGrpSpPr>
              <a:grpSpLocks/>
            </p:cNvGrpSpPr>
            <p:nvPr/>
          </p:nvGrpSpPr>
          <p:grpSpPr bwMode="auto">
            <a:xfrm>
              <a:off x="457200" y="5287207"/>
              <a:ext cx="144000" cy="248390"/>
              <a:chOff x="5521" y="4224"/>
              <a:chExt cx="299" cy="436"/>
            </a:xfrm>
          </p:grpSpPr>
          <p:sp>
            <p:nvSpPr>
              <p:cNvPr id="11565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noFill/>
              <a:ln w="28575">
                <a:solidFill>
                  <a:srgbClr val="AD6A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1566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noFill/>
              <a:ln w="28575">
                <a:solidFill>
                  <a:srgbClr val="AD6A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79" name="Group 155"/>
            <p:cNvGrpSpPr/>
            <p:nvPr/>
          </p:nvGrpSpPr>
          <p:grpSpPr>
            <a:xfrm flipV="1">
              <a:off x="476250" y="4876800"/>
              <a:ext cx="96000" cy="405134"/>
              <a:chOff x="3305175" y="1095376"/>
              <a:chExt cx="144000" cy="532425"/>
            </a:xfrm>
            <a:solidFill>
              <a:srgbClr val="AD6AC2"/>
            </a:solidFill>
          </p:grpSpPr>
          <p:sp>
            <p:nvSpPr>
              <p:cNvPr id="402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513988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3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161563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80" name="Group 152"/>
              <p:cNvGrpSpPr/>
              <p:nvPr/>
            </p:nvGrpSpPr>
            <p:grpSpPr>
              <a:xfrm>
                <a:off x="3305175" y="1295400"/>
                <a:ext cx="144000" cy="144000"/>
                <a:chOff x="1370706" y="1762125"/>
                <a:chExt cx="144000" cy="144000"/>
              </a:xfrm>
              <a:grpFill/>
            </p:grpSpPr>
            <p:sp>
              <p:nvSpPr>
                <p:cNvPr id="405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40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01" name="Down Arrow 400"/>
            <p:cNvSpPr/>
            <p:nvPr/>
          </p:nvSpPr>
          <p:spPr>
            <a:xfrm flipV="1">
              <a:off x="490431" y="5502919"/>
              <a:ext cx="72791" cy="309881"/>
            </a:xfrm>
            <a:prstGeom prst="downArrow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cxnSp>
        <p:nvCxnSpPr>
          <p:cNvPr id="409" name="Straight Connector 408"/>
          <p:cNvCxnSpPr/>
          <p:nvPr/>
        </p:nvCxnSpPr>
        <p:spPr>
          <a:xfrm>
            <a:off x="1155700" y="3311525"/>
            <a:ext cx="0" cy="12239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841500" y="4510088"/>
            <a:ext cx="0" cy="86518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2362200" y="4532313"/>
            <a:ext cx="0" cy="8636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2619375" y="4894263"/>
            <a:ext cx="0" cy="46831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63" name="Group 462"/>
          <p:cNvGrpSpPr>
            <a:grpSpLocks/>
          </p:cNvGrpSpPr>
          <p:nvPr/>
        </p:nvGrpSpPr>
        <p:grpSpPr bwMode="auto">
          <a:xfrm>
            <a:off x="1019175" y="4757738"/>
            <a:ext cx="304800" cy="647700"/>
            <a:chOff x="1019784" y="4265022"/>
            <a:chExt cx="304800" cy="648000"/>
          </a:xfrm>
        </p:grpSpPr>
        <p:sp>
          <p:nvSpPr>
            <p:cNvPr id="462" name="Oval 461"/>
            <p:cNvSpPr/>
            <p:nvPr/>
          </p:nvSpPr>
          <p:spPr>
            <a:xfrm>
              <a:off x="1019784" y="4420669"/>
              <a:ext cx="304800" cy="30494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grpSp>
          <p:nvGrpSpPr>
            <p:cNvPr id="82" name="Group 24"/>
            <p:cNvGrpSpPr>
              <a:grpSpLocks/>
            </p:cNvGrpSpPr>
            <p:nvPr/>
          </p:nvGrpSpPr>
          <p:grpSpPr bwMode="auto">
            <a:xfrm flipV="1">
              <a:off x="1087820" y="4516364"/>
              <a:ext cx="144000" cy="144000"/>
              <a:chOff x="6120" y="4320"/>
              <a:chExt cx="180" cy="180"/>
            </a:xfrm>
            <a:solidFill>
              <a:srgbClr val="AD6AC2"/>
            </a:solidFill>
          </p:grpSpPr>
          <p:sp>
            <p:nvSpPr>
              <p:cNvPr id="9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13" name="Straight Connector 412"/>
            <p:cNvCxnSpPr/>
            <p:nvPr/>
          </p:nvCxnSpPr>
          <p:spPr>
            <a:xfrm>
              <a:off x="1169009" y="4265022"/>
              <a:ext cx="0" cy="648000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Straight Connector 413"/>
          <p:cNvCxnSpPr/>
          <p:nvPr/>
        </p:nvCxnSpPr>
        <p:spPr>
          <a:xfrm>
            <a:off x="774700" y="4365625"/>
            <a:ext cx="0" cy="10080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381000" y="3311525"/>
            <a:ext cx="0" cy="20875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16200000">
            <a:off x="2328069" y="2785269"/>
            <a:ext cx="0" cy="31321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3922713" y="3275013"/>
            <a:ext cx="0" cy="10795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279900" y="3282950"/>
            <a:ext cx="0" cy="12604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3265488" y="2471738"/>
            <a:ext cx="0" cy="24130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rot="16200000">
            <a:off x="2128838" y="3760788"/>
            <a:ext cx="0" cy="19431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rot="16200000">
            <a:off x="1513682" y="4188618"/>
            <a:ext cx="0" cy="68421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rot="16200000">
            <a:off x="2956719" y="4623594"/>
            <a:ext cx="0" cy="5762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111500" y="2643188"/>
            <a:ext cx="0" cy="20875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392113" y="1682750"/>
            <a:ext cx="0" cy="9715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16200000">
            <a:off x="3334544" y="3558381"/>
            <a:ext cx="0" cy="19446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641600" y="1735138"/>
            <a:ext cx="0" cy="7207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7" name="Text Box 4"/>
          <p:cNvSpPr txBox="1">
            <a:spLocks noChangeArrowheads="1"/>
          </p:cNvSpPr>
          <p:nvPr/>
        </p:nvSpPr>
        <p:spPr bwMode="auto">
          <a:xfrm>
            <a:off x="1828800" y="492125"/>
            <a:ext cx="990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220 KV PARULIA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78" name="Text Box 4"/>
          <p:cNvSpPr txBox="1">
            <a:spLocks noChangeArrowheads="1"/>
          </p:cNvSpPr>
          <p:nvPr/>
        </p:nvSpPr>
        <p:spPr bwMode="auto">
          <a:xfrm>
            <a:off x="5791200" y="492125"/>
            <a:ext cx="990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220 KV PARULIA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79" name="Text Box 4"/>
          <p:cNvSpPr txBox="1">
            <a:spLocks noChangeArrowheads="1"/>
          </p:cNvSpPr>
          <p:nvPr/>
        </p:nvSpPr>
        <p:spPr bwMode="auto">
          <a:xfrm>
            <a:off x="7696200" y="492125"/>
            <a:ext cx="990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220 KV PARULIA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0" name="Text Box 55"/>
          <p:cNvSpPr txBox="1">
            <a:spLocks noChangeArrowheads="1"/>
          </p:cNvSpPr>
          <p:nvPr/>
        </p:nvSpPr>
        <p:spPr bwMode="auto">
          <a:xfrm>
            <a:off x="1219200" y="2092325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1" name="Freeform 57"/>
          <p:cNvSpPr>
            <a:spLocks/>
          </p:cNvSpPr>
          <p:nvPr/>
        </p:nvSpPr>
        <p:spPr bwMode="auto">
          <a:xfrm>
            <a:off x="1371600" y="2397125"/>
            <a:ext cx="204788" cy="69850"/>
          </a:xfrm>
          <a:custGeom>
            <a:avLst/>
            <a:gdLst>
              <a:gd name="T0" fmla="*/ 0 w 2371"/>
              <a:gd name="T1" fmla="*/ 14966328 h 326"/>
              <a:gd name="T2" fmla="*/ 335728 w 2371"/>
              <a:gd name="T3" fmla="*/ 8768532 h 326"/>
              <a:gd name="T4" fmla="*/ 559518 w 2371"/>
              <a:gd name="T5" fmla="*/ 6702814 h 326"/>
              <a:gd name="T6" fmla="*/ 1566615 w 2371"/>
              <a:gd name="T7" fmla="*/ 505020 h 326"/>
              <a:gd name="T8" fmla="*/ 2909441 w 2371"/>
              <a:gd name="T9" fmla="*/ 3259595 h 326"/>
              <a:gd name="T10" fmla="*/ 3468958 w 2371"/>
              <a:gd name="T11" fmla="*/ 7391245 h 326"/>
              <a:gd name="T12" fmla="*/ 3692748 w 2371"/>
              <a:gd name="T13" fmla="*/ 11523106 h 326"/>
              <a:gd name="T14" fmla="*/ 3804686 w 2371"/>
              <a:gd name="T15" fmla="*/ 13589037 h 326"/>
              <a:gd name="T16" fmla="*/ 4476055 w 2371"/>
              <a:gd name="T17" fmla="*/ 8079888 h 326"/>
              <a:gd name="T18" fmla="*/ 4587993 w 2371"/>
              <a:gd name="T19" fmla="*/ 6014170 h 326"/>
              <a:gd name="T20" fmla="*/ 6825979 w 2371"/>
              <a:gd name="T21" fmla="*/ 505020 h 326"/>
              <a:gd name="T22" fmla="*/ 7161706 w 2371"/>
              <a:gd name="T23" fmla="*/ 1193664 h 326"/>
              <a:gd name="T24" fmla="*/ 8168803 w 2371"/>
              <a:gd name="T25" fmla="*/ 13589037 h 326"/>
              <a:gd name="T26" fmla="*/ 8840259 w 2371"/>
              <a:gd name="T27" fmla="*/ 3948239 h 326"/>
              <a:gd name="T28" fmla="*/ 9175987 w 2371"/>
              <a:gd name="T29" fmla="*/ 1882308 h 326"/>
              <a:gd name="T30" fmla="*/ 9847356 w 2371"/>
              <a:gd name="T31" fmla="*/ 505020 h 326"/>
              <a:gd name="T32" fmla="*/ 12533009 w 2371"/>
              <a:gd name="T33" fmla="*/ 5325527 h 326"/>
              <a:gd name="T34" fmla="*/ 12868736 w 2371"/>
              <a:gd name="T35" fmla="*/ 9457176 h 326"/>
              <a:gd name="T36" fmla="*/ 12980588 w 2371"/>
              <a:gd name="T37" fmla="*/ 14966328 h 326"/>
              <a:gd name="T38" fmla="*/ 13204378 w 2371"/>
              <a:gd name="T39" fmla="*/ 12900394 h 326"/>
              <a:gd name="T40" fmla="*/ 13428254 w 2371"/>
              <a:gd name="T41" fmla="*/ 8768532 h 326"/>
              <a:gd name="T42" fmla="*/ 13763895 w 2371"/>
              <a:gd name="T43" fmla="*/ 7391245 h 326"/>
              <a:gd name="T44" fmla="*/ 14659141 w 2371"/>
              <a:gd name="T45" fmla="*/ 3259595 h 326"/>
              <a:gd name="T46" fmla="*/ 15330510 w 2371"/>
              <a:gd name="T47" fmla="*/ 1193664 h 326"/>
              <a:gd name="T48" fmla="*/ 17232852 w 2371"/>
              <a:gd name="T49" fmla="*/ 4636883 h 326"/>
              <a:gd name="T50" fmla="*/ 17568580 w 2371"/>
              <a:gd name="T51" fmla="*/ 12900394 h 326"/>
              <a:gd name="T52" fmla="*/ 17680518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82" name="Rectangle 2"/>
          <p:cNvSpPr>
            <a:spLocks noChangeArrowheads="1"/>
          </p:cNvSpPr>
          <p:nvPr/>
        </p:nvSpPr>
        <p:spPr bwMode="auto">
          <a:xfrm rot="10800000">
            <a:off x="1128713" y="2424113"/>
            <a:ext cx="2524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3" name="Rectangle 2"/>
          <p:cNvSpPr>
            <a:spLocks noChangeArrowheads="1"/>
          </p:cNvSpPr>
          <p:nvPr/>
        </p:nvSpPr>
        <p:spPr bwMode="auto">
          <a:xfrm rot="10800000">
            <a:off x="2206625" y="2244725"/>
            <a:ext cx="250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4" name="Freeform 57"/>
          <p:cNvSpPr>
            <a:spLocks/>
          </p:cNvSpPr>
          <p:nvPr/>
        </p:nvSpPr>
        <p:spPr bwMode="auto">
          <a:xfrm>
            <a:off x="1998663" y="2244725"/>
            <a:ext cx="204787" cy="69850"/>
          </a:xfrm>
          <a:custGeom>
            <a:avLst/>
            <a:gdLst>
              <a:gd name="T0" fmla="*/ 0 w 2371"/>
              <a:gd name="T1" fmla="*/ 14966328 h 326"/>
              <a:gd name="T2" fmla="*/ 335726 w 2371"/>
              <a:gd name="T3" fmla="*/ 8768532 h 326"/>
              <a:gd name="T4" fmla="*/ 559515 w 2371"/>
              <a:gd name="T5" fmla="*/ 6702814 h 326"/>
              <a:gd name="T6" fmla="*/ 1566608 w 2371"/>
              <a:gd name="T7" fmla="*/ 505020 h 326"/>
              <a:gd name="T8" fmla="*/ 2909427 w 2371"/>
              <a:gd name="T9" fmla="*/ 3259595 h 326"/>
              <a:gd name="T10" fmla="*/ 3468941 w 2371"/>
              <a:gd name="T11" fmla="*/ 7391245 h 326"/>
              <a:gd name="T12" fmla="*/ 3692730 w 2371"/>
              <a:gd name="T13" fmla="*/ 11523106 h 326"/>
              <a:gd name="T14" fmla="*/ 3804581 w 2371"/>
              <a:gd name="T15" fmla="*/ 13589037 h 326"/>
              <a:gd name="T16" fmla="*/ 4476034 w 2371"/>
              <a:gd name="T17" fmla="*/ 8079888 h 326"/>
              <a:gd name="T18" fmla="*/ 4587971 w 2371"/>
              <a:gd name="T19" fmla="*/ 6014170 h 326"/>
              <a:gd name="T20" fmla="*/ 6825945 w 2371"/>
              <a:gd name="T21" fmla="*/ 505020 h 326"/>
              <a:gd name="T22" fmla="*/ 7161671 w 2371"/>
              <a:gd name="T23" fmla="*/ 1193664 h 326"/>
              <a:gd name="T24" fmla="*/ 8168764 w 2371"/>
              <a:gd name="T25" fmla="*/ 13589037 h 326"/>
              <a:gd name="T26" fmla="*/ 8840130 w 2371"/>
              <a:gd name="T27" fmla="*/ 3948239 h 326"/>
              <a:gd name="T28" fmla="*/ 9175856 w 2371"/>
              <a:gd name="T29" fmla="*/ 1882308 h 326"/>
              <a:gd name="T30" fmla="*/ 9847222 w 2371"/>
              <a:gd name="T31" fmla="*/ 505020 h 326"/>
              <a:gd name="T32" fmla="*/ 12532861 w 2371"/>
              <a:gd name="T33" fmla="*/ 5325527 h 326"/>
              <a:gd name="T34" fmla="*/ 12868587 w 2371"/>
              <a:gd name="T35" fmla="*/ 9457176 h 326"/>
              <a:gd name="T36" fmla="*/ 12980525 w 2371"/>
              <a:gd name="T37" fmla="*/ 14966328 h 326"/>
              <a:gd name="T38" fmla="*/ 13204313 w 2371"/>
              <a:gd name="T39" fmla="*/ 12900394 h 326"/>
              <a:gd name="T40" fmla="*/ 13428102 w 2371"/>
              <a:gd name="T41" fmla="*/ 8768532 h 326"/>
              <a:gd name="T42" fmla="*/ 13763828 w 2371"/>
              <a:gd name="T43" fmla="*/ 7391245 h 326"/>
              <a:gd name="T44" fmla="*/ 14658983 w 2371"/>
              <a:gd name="T45" fmla="*/ 3259595 h 326"/>
              <a:gd name="T46" fmla="*/ 15330435 w 2371"/>
              <a:gd name="T47" fmla="*/ 1193664 h 326"/>
              <a:gd name="T48" fmla="*/ 17232682 w 2371"/>
              <a:gd name="T49" fmla="*/ 4636883 h 326"/>
              <a:gd name="T50" fmla="*/ 17568408 w 2371"/>
              <a:gd name="T51" fmla="*/ 12900394 h 326"/>
              <a:gd name="T52" fmla="*/ 17680346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85" name="Rectangle 2"/>
          <p:cNvSpPr>
            <a:spLocks noChangeArrowheads="1"/>
          </p:cNvSpPr>
          <p:nvPr/>
        </p:nvSpPr>
        <p:spPr bwMode="auto">
          <a:xfrm rot="10800000">
            <a:off x="1755775" y="2271713"/>
            <a:ext cx="250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6" name="Text Box 55"/>
          <p:cNvSpPr txBox="1">
            <a:spLocks noChangeArrowheads="1"/>
          </p:cNvSpPr>
          <p:nvPr/>
        </p:nvSpPr>
        <p:spPr bwMode="auto">
          <a:xfrm>
            <a:off x="1865313" y="2306638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487" name="Group 470"/>
          <p:cNvGrpSpPr>
            <a:grpSpLocks/>
          </p:cNvGrpSpPr>
          <p:nvPr/>
        </p:nvGrpSpPr>
        <p:grpSpPr bwMode="auto">
          <a:xfrm>
            <a:off x="3790950" y="5700713"/>
            <a:ext cx="304800" cy="304800"/>
            <a:chOff x="3790544" y="5591571"/>
            <a:chExt cx="304800" cy="304800"/>
          </a:xfrm>
        </p:grpSpPr>
        <p:sp>
          <p:nvSpPr>
            <p:cNvPr id="465" name="Oval 464"/>
            <p:cNvSpPr/>
            <p:nvPr/>
          </p:nvSpPr>
          <p:spPr>
            <a:xfrm>
              <a:off x="3790544" y="559157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 flipV="1">
              <a:off x="3878036" y="5676983"/>
              <a:ext cx="144000" cy="144000"/>
              <a:chOff x="6120" y="4320"/>
              <a:chExt cx="180" cy="180"/>
            </a:xfrm>
            <a:solidFill>
              <a:srgbClr val="AD6AC2"/>
            </a:solidFill>
          </p:grpSpPr>
          <p:sp>
            <p:nvSpPr>
              <p:cNvPr id="46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488" name="Text Box 3"/>
          <p:cNvSpPr txBox="1">
            <a:spLocks noChangeArrowheads="1"/>
          </p:cNvSpPr>
          <p:nvPr/>
        </p:nvSpPr>
        <p:spPr bwMode="auto">
          <a:xfrm>
            <a:off x="4017963" y="5638800"/>
            <a:ext cx="2286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GRID SYNCHRONISATION POINTS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89" name="Text Box 49"/>
          <p:cNvSpPr txBox="1">
            <a:spLocks noChangeArrowheads="1"/>
          </p:cNvSpPr>
          <p:nvPr/>
        </p:nvSpPr>
        <p:spPr bwMode="auto">
          <a:xfrm>
            <a:off x="3076575" y="3700463"/>
            <a:ext cx="6397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 algn="ctr" eaLnBrk="1" hangingPunct="1"/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MVAR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490" name="AutoShape 50"/>
          <p:cNvCxnSpPr>
            <a:cxnSpLocks noChangeShapeType="1"/>
          </p:cNvCxnSpPr>
          <p:nvPr/>
        </p:nvCxnSpPr>
        <p:spPr bwMode="auto">
          <a:xfrm>
            <a:off x="3390900" y="3292475"/>
            <a:ext cx="0" cy="28733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" name="Group 51"/>
          <p:cNvGrpSpPr>
            <a:grpSpLocks/>
          </p:cNvGrpSpPr>
          <p:nvPr/>
        </p:nvGrpSpPr>
        <p:grpSpPr bwMode="auto">
          <a:xfrm>
            <a:off x="3331112" y="3584937"/>
            <a:ext cx="128969" cy="152400"/>
            <a:chOff x="6021" y="6850"/>
            <a:chExt cx="203" cy="240"/>
          </a:xfrm>
          <a:noFill/>
        </p:grpSpPr>
        <p:cxnSp>
          <p:nvCxnSpPr>
            <p:cNvPr id="467" name="AutoShape 52"/>
            <p:cNvCxnSpPr>
              <a:cxnSpLocks noChangeShapeType="1"/>
            </p:cNvCxnSpPr>
            <p:nvPr/>
          </p:nvCxnSpPr>
          <p:spPr bwMode="auto">
            <a:xfrm>
              <a:off x="6021" y="6850"/>
              <a:ext cx="203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2" name="AutoShape 53"/>
            <p:cNvCxnSpPr>
              <a:cxnSpLocks noChangeShapeType="1"/>
            </p:cNvCxnSpPr>
            <p:nvPr/>
          </p:nvCxnSpPr>
          <p:spPr bwMode="auto">
            <a:xfrm>
              <a:off x="6021" y="6895"/>
              <a:ext cx="203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3" name="AutoShape 54"/>
            <p:cNvCxnSpPr>
              <a:cxnSpLocks noChangeShapeType="1"/>
            </p:cNvCxnSpPr>
            <p:nvPr/>
          </p:nvCxnSpPr>
          <p:spPr bwMode="auto">
            <a:xfrm>
              <a:off x="6108" y="6894"/>
              <a:ext cx="0" cy="19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1492" name="Freeform 57"/>
          <p:cNvSpPr>
            <a:spLocks/>
          </p:cNvSpPr>
          <p:nvPr/>
        </p:nvSpPr>
        <p:spPr bwMode="auto">
          <a:xfrm>
            <a:off x="819150" y="2573338"/>
            <a:ext cx="250825" cy="107950"/>
          </a:xfrm>
          <a:custGeom>
            <a:avLst/>
            <a:gdLst>
              <a:gd name="T0" fmla="*/ 0 w 2371"/>
              <a:gd name="T1" fmla="*/ 35746017 h 326"/>
              <a:gd name="T2" fmla="*/ 503554 w 2371"/>
              <a:gd name="T3" fmla="*/ 20943291 h 326"/>
              <a:gd name="T4" fmla="*/ 839327 w 2371"/>
              <a:gd name="T5" fmla="*/ 16009050 h 326"/>
              <a:gd name="T6" fmla="*/ 2350202 w 2371"/>
              <a:gd name="T7" fmla="*/ 1205993 h 326"/>
              <a:gd name="T8" fmla="*/ 4364630 w 2371"/>
              <a:gd name="T9" fmla="*/ 7785314 h 326"/>
              <a:gd name="T10" fmla="*/ 5203957 w 2371"/>
              <a:gd name="T11" fmla="*/ 17653797 h 326"/>
              <a:gd name="T12" fmla="*/ 5539624 w 2371"/>
              <a:gd name="T13" fmla="*/ 27522283 h 326"/>
              <a:gd name="T14" fmla="*/ 5707511 w 2371"/>
              <a:gd name="T15" fmla="*/ 32456523 h 326"/>
              <a:gd name="T16" fmla="*/ 6714725 w 2371"/>
              <a:gd name="T17" fmla="*/ 19298544 h 326"/>
              <a:gd name="T18" fmla="*/ 6882611 w 2371"/>
              <a:gd name="T19" fmla="*/ 14364304 h 326"/>
              <a:gd name="T20" fmla="*/ 10240028 w 2371"/>
              <a:gd name="T21" fmla="*/ 1205993 h 326"/>
              <a:gd name="T22" fmla="*/ 10743582 w 2371"/>
              <a:gd name="T23" fmla="*/ 2851072 h 326"/>
              <a:gd name="T24" fmla="*/ 12254455 w 2371"/>
              <a:gd name="T25" fmla="*/ 32456523 h 326"/>
              <a:gd name="T26" fmla="*/ 13261669 w 2371"/>
              <a:gd name="T27" fmla="*/ 9430061 h 326"/>
              <a:gd name="T28" fmla="*/ 13765223 w 2371"/>
              <a:gd name="T29" fmla="*/ 4495819 h 326"/>
              <a:gd name="T30" fmla="*/ 14772440 w 2371"/>
              <a:gd name="T31" fmla="*/ 1205993 h 326"/>
              <a:gd name="T32" fmla="*/ 18801295 w 2371"/>
              <a:gd name="T33" fmla="*/ 12719557 h 326"/>
              <a:gd name="T34" fmla="*/ 19304849 w 2371"/>
              <a:gd name="T35" fmla="*/ 22588043 h 326"/>
              <a:gd name="T36" fmla="*/ 19472736 w 2371"/>
              <a:gd name="T37" fmla="*/ 35746017 h 326"/>
              <a:gd name="T38" fmla="*/ 19808509 w 2371"/>
              <a:gd name="T39" fmla="*/ 30811777 h 326"/>
              <a:gd name="T40" fmla="*/ 20144282 w 2371"/>
              <a:gd name="T41" fmla="*/ 20943291 h 326"/>
              <a:gd name="T42" fmla="*/ 20647836 w 2371"/>
              <a:gd name="T43" fmla="*/ 17653797 h 326"/>
              <a:gd name="T44" fmla="*/ 21990823 w 2371"/>
              <a:gd name="T45" fmla="*/ 7785314 h 326"/>
              <a:gd name="T46" fmla="*/ 22998037 w 2371"/>
              <a:gd name="T47" fmla="*/ 2851072 h 326"/>
              <a:gd name="T48" fmla="*/ 25851791 w 2371"/>
              <a:gd name="T49" fmla="*/ 11074810 h 326"/>
              <a:gd name="T50" fmla="*/ 26355345 w 2371"/>
              <a:gd name="T51" fmla="*/ 30811777 h 326"/>
              <a:gd name="T52" fmla="*/ 26523232 w 2371"/>
              <a:gd name="T53" fmla="*/ 35746017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3" name="Rectangle 172"/>
          <p:cNvSpPr>
            <a:spLocks noChangeArrowheads="1"/>
          </p:cNvSpPr>
          <p:nvPr/>
        </p:nvSpPr>
        <p:spPr bwMode="auto">
          <a:xfrm flipH="1" flipV="1">
            <a:off x="357188" y="2635250"/>
            <a:ext cx="46831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94" name="Rectangle 457"/>
          <p:cNvSpPr>
            <a:spLocks noChangeArrowheads="1"/>
          </p:cNvSpPr>
          <p:nvPr/>
        </p:nvSpPr>
        <p:spPr bwMode="auto">
          <a:xfrm flipH="1" flipV="1">
            <a:off x="1066800" y="2635250"/>
            <a:ext cx="6127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95" name="Text Box 55"/>
          <p:cNvSpPr txBox="1">
            <a:spLocks noChangeArrowheads="1"/>
          </p:cNvSpPr>
          <p:nvPr/>
        </p:nvSpPr>
        <p:spPr bwMode="auto">
          <a:xfrm>
            <a:off x="685800" y="2209800"/>
            <a:ext cx="4984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4" name="Straight Connector 423"/>
          <p:cNvCxnSpPr/>
          <p:nvPr/>
        </p:nvCxnSpPr>
        <p:spPr>
          <a:xfrm rot="16200000">
            <a:off x="1774825" y="1293813"/>
            <a:ext cx="0" cy="27368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7" name="Freeform 57"/>
          <p:cNvSpPr>
            <a:spLocks/>
          </p:cNvSpPr>
          <p:nvPr/>
        </p:nvSpPr>
        <p:spPr bwMode="auto">
          <a:xfrm>
            <a:off x="2743200" y="2366963"/>
            <a:ext cx="252413" cy="109537"/>
          </a:xfrm>
          <a:custGeom>
            <a:avLst/>
            <a:gdLst>
              <a:gd name="T0" fmla="*/ 0 w 2371"/>
              <a:gd name="T1" fmla="*/ 36804765 h 326"/>
              <a:gd name="T2" fmla="*/ 510042 w 2371"/>
              <a:gd name="T3" fmla="*/ 21563666 h 326"/>
              <a:gd name="T4" fmla="*/ 849964 w 2371"/>
              <a:gd name="T5" fmla="*/ 16482966 h 326"/>
              <a:gd name="T6" fmla="*/ 2379985 w 2371"/>
              <a:gd name="T7" fmla="*/ 1241867 h 326"/>
              <a:gd name="T8" fmla="*/ 4420048 w 2371"/>
              <a:gd name="T9" fmla="*/ 8015689 h 326"/>
              <a:gd name="T10" fmla="*/ 5270012 w 2371"/>
              <a:gd name="T11" fmla="*/ 18176420 h 326"/>
              <a:gd name="T12" fmla="*/ 5610041 w 2371"/>
              <a:gd name="T13" fmla="*/ 28337491 h 326"/>
              <a:gd name="T14" fmla="*/ 5780055 w 2371"/>
              <a:gd name="T15" fmla="*/ 33417855 h 326"/>
              <a:gd name="T16" fmla="*/ 6800033 w 2371"/>
              <a:gd name="T17" fmla="*/ 19870211 h 326"/>
              <a:gd name="T18" fmla="*/ 6970047 w 2371"/>
              <a:gd name="T19" fmla="*/ 14789511 h 326"/>
              <a:gd name="T20" fmla="*/ 10370011 w 2371"/>
              <a:gd name="T21" fmla="*/ 1241867 h 326"/>
              <a:gd name="T22" fmla="*/ 10880053 w 2371"/>
              <a:gd name="T23" fmla="*/ 2935323 h 326"/>
              <a:gd name="T24" fmla="*/ 12410073 w 2371"/>
              <a:gd name="T25" fmla="*/ 33417855 h 326"/>
              <a:gd name="T26" fmla="*/ 13430051 w 2371"/>
              <a:gd name="T27" fmla="*/ 9709144 h 326"/>
              <a:gd name="T28" fmla="*/ 13940094 w 2371"/>
              <a:gd name="T29" fmla="*/ 4628778 h 326"/>
              <a:gd name="T30" fmla="*/ 14960075 w 2371"/>
              <a:gd name="T31" fmla="*/ 1241867 h 326"/>
              <a:gd name="T32" fmla="*/ 19040094 w 2371"/>
              <a:gd name="T33" fmla="*/ 13096056 h 326"/>
              <a:gd name="T34" fmla="*/ 19550136 w 2371"/>
              <a:gd name="T35" fmla="*/ 23257126 h 326"/>
              <a:gd name="T36" fmla="*/ 19720150 w 2371"/>
              <a:gd name="T37" fmla="*/ 36804765 h 326"/>
              <a:gd name="T38" fmla="*/ 20060072 w 2371"/>
              <a:gd name="T39" fmla="*/ 31724400 h 326"/>
              <a:gd name="T40" fmla="*/ 20400100 w 2371"/>
              <a:gd name="T41" fmla="*/ 21563666 h 326"/>
              <a:gd name="T42" fmla="*/ 20910142 w 2371"/>
              <a:gd name="T43" fmla="*/ 18176420 h 326"/>
              <a:gd name="T44" fmla="*/ 22270148 w 2371"/>
              <a:gd name="T45" fmla="*/ 8015689 h 326"/>
              <a:gd name="T46" fmla="*/ 23290126 w 2371"/>
              <a:gd name="T47" fmla="*/ 2935323 h 326"/>
              <a:gd name="T48" fmla="*/ 26180153 w 2371"/>
              <a:gd name="T49" fmla="*/ 11402601 h 326"/>
              <a:gd name="T50" fmla="*/ 26690195 w 2371"/>
              <a:gd name="T51" fmla="*/ 31724400 h 326"/>
              <a:gd name="T52" fmla="*/ 26860209 w 2371"/>
              <a:gd name="T53" fmla="*/ 36804765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98" name="Rectangle 465"/>
          <p:cNvSpPr>
            <a:spLocks noChangeArrowheads="1"/>
          </p:cNvSpPr>
          <p:nvPr/>
        </p:nvSpPr>
        <p:spPr bwMode="auto">
          <a:xfrm flipH="1" flipV="1">
            <a:off x="3009900" y="2432050"/>
            <a:ext cx="250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 rot="16200000">
            <a:off x="2955132" y="2180431"/>
            <a:ext cx="0" cy="5762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0" name="Text Box 55"/>
          <p:cNvSpPr txBox="1">
            <a:spLocks noChangeArrowheads="1"/>
          </p:cNvSpPr>
          <p:nvPr/>
        </p:nvSpPr>
        <p:spPr bwMode="auto">
          <a:xfrm>
            <a:off x="2617788" y="2111375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01" name="TextBox 473"/>
          <p:cNvSpPr txBox="1">
            <a:spLocks noChangeArrowheads="1"/>
          </p:cNvSpPr>
          <p:nvPr/>
        </p:nvSpPr>
        <p:spPr bwMode="auto">
          <a:xfrm>
            <a:off x="0" y="412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Calibri" pitchFamily="34" charset="0"/>
              </a:rPr>
              <a:t>PROPOSED 33 KV POWER DISTRIBUTION NETWORK OF MRS,SJR-2,SJR &amp;PNB</a:t>
            </a:r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1502" name="Group 479"/>
          <p:cNvGrpSpPr>
            <a:grpSpLocks/>
          </p:cNvGrpSpPr>
          <p:nvPr/>
        </p:nvGrpSpPr>
        <p:grpSpPr bwMode="auto">
          <a:xfrm>
            <a:off x="1422400" y="3165475"/>
            <a:ext cx="228600" cy="228600"/>
            <a:chOff x="4056432" y="1905000"/>
            <a:chExt cx="304800" cy="304800"/>
          </a:xfrm>
        </p:grpSpPr>
        <p:grpSp>
          <p:nvGrpSpPr>
            <p:cNvPr id="11553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1555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56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2" name="Rectangle 481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1503" name="Group 484"/>
          <p:cNvGrpSpPr>
            <a:grpSpLocks/>
          </p:cNvGrpSpPr>
          <p:nvPr/>
        </p:nvGrpSpPr>
        <p:grpSpPr bwMode="auto">
          <a:xfrm>
            <a:off x="4713288" y="3165475"/>
            <a:ext cx="228600" cy="228600"/>
            <a:chOff x="4056432" y="1905000"/>
            <a:chExt cx="304800" cy="304800"/>
          </a:xfrm>
        </p:grpSpPr>
        <p:grpSp>
          <p:nvGrpSpPr>
            <p:cNvPr id="11549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1551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52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7" name="Rectangle 486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1504" name="Group 489"/>
          <p:cNvGrpSpPr>
            <a:grpSpLocks/>
          </p:cNvGrpSpPr>
          <p:nvPr/>
        </p:nvGrpSpPr>
        <p:grpSpPr bwMode="auto">
          <a:xfrm>
            <a:off x="3844925" y="6172200"/>
            <a:ext cx="228600" cy="228600"/>
            <a:chOff x="4056432" y="1905000"/>
            <a:chExt cx="304800" cy="304800"/>
          </a:xfrm>
        </p:grpSpPr>
        <p:grpSp>
          <p:nvGrpSpPr>
            <p:cNvPr id="11545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1547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48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2" name="Rectangle 491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11505" name="TextBox 494"/>
          <p:cNvSpPr txBox="1">
            <a:spLocks noChangeArrowheads="1"/>
          </p:cNvSpPr>
          <p:nvPr/>
        </p:nvSpPr>
        <p:spPr bwMode="auto">
          <a:xfrm>
            <a:off x="4267200" y="6096000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400" b="1">
                <a:latin typeface="Calibri" pitchFamily="34" charset="0"/>
              </a:rPr>
              <a:t>ASYNCHRONOUS POINTS</a:t>
            </a:r>
          </a:p>
        </p:txBody>
      </p:sp>
      <p:sp>
        <p:nvSpPr>
          <p:cNvPr id="11506" name="TextBox 503"/>
          <p:cNvSpPr txBox="1">
            <a:spLocks noChangeArrowheads="1"/>
          </p:cNvSpPr>
          <p:nvPr/>
        </p:nvSpPr>
        <p:spPr bwMode="auto">
          <a:xfrm>
            <a:off x="6324600" y="5518150"/>
            <a:ext cx="2514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>
                <a:latin typeface="Calibri" pitchFamily="34" charset="0"/>
              </a:rPr>
              <a:t>CPP INTERCONNECTORS ARE NOT SHOWN HERE. ALL I/C’S FROM CPP WILL REMAIN IN PRESENT LOCATION EXCEPT BAY 5. IT IS TO BE SHIFTED TO SJR RHS</a:t>
            </a:r>
          </a:p>
        </p:txBody>
      </p:sp>
      <p:sp>
        <p:nvSpPr>
          <p:cNvPr id="11507" name="Rectangle 2"/>
          <p:cNvSpPr>
            <a:spLocks noChangeArrowheads="1"/>
          </p:cNvSpPr>
          <p:nvPr/>
        </p:nvSpPr>
        <p:spPr bwMode="auto">
          <a:xfrm rot="10800000" flipV="1">
            <a:off x="6221413" y="2733675"/>
            <a:ext cx="17272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08" name="Rectangle 2"/>
          <p:cNvSpPr>
            <a:spLocks noChangeArrowheads="1"/>
          </p:cNvSpPr>
          <p:nvPr/>
        </p:nvSpPr>
        <p:spPr bwMode="auto">
          <a:xfrm rot="5400000">
            <a:off x="6513513" y="2222500"/>
            <a:ext cx="4318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09" name="Rectangle 476"/>
          <p:cNvSpPr>
            <a:spLocks noChangeArrowheads="1"/>
          </p:cNvSpPr>
          <p:nvPr/>
        </p:nvSpPr>
        <p:spPr bwMode="auto">
          <a:xfrm flipH="1" flipV="1">
            <a:off x="6238875" y="3551238"/>
            <a:ext cx="133191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10" name="Rectangle 477"/>
          <p:cNvSpPr>
            <a:spLocks noChangeArrowheads="1"/>
          </p:cNvSpPr>
          <p:nvPr/>
        </p:nvSpPr>
        <p:spPr bwMode="auto">
          <a:xfrm flipH="1" flipV="1">
            <a:off x="7759700" y="3548063"/>
            <a:ext cx="1223963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" name="Group 6"/>
          <p:cNvGrpSpPr>
            <a:grpSpLocks/>
          </p:cNvGrpSpPr>
          <p:nvPr/>
        </p:nvGrpSpPr>
        <p:grpSpPr bwMode="auto">
          <a:xfrm flipH="1" flipV="1">
            <a:off x="7543800" y="3440025"/>
            <a:ext cx="228600" cy="234950"/>
            <a:chOff x="6120" y="4320"/>
            <a:chExt cx="180" cy="180"/>
          </a:xfrm>
          <a:solidFill>
            <a:srgbClr val="AD6AC2"/>
          </a:solidFill>
        </p:grpSpPr>
        <p:sp>
          <p:nvSpPr>
            <p:cNvPr id="480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3" name="Group 24"/>
          <p:cNvGrpSpPr>
            <a:grpSpLocks/>
          </p:cNvGrpSpPr>
          <p:nvPr/>
        </p:nvGrpSpPr>
        <p:grpSpPr bwMode="auto">
          <a:xfrm flipH="1" flipV="1">
            <a:off x="7857000" y="3225074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49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513" name="Rectangle 2"/>
          <p:cNvSpPr>
            <a:spLocks noChangeArrowheads="1"/>
          </p:cNvSpPr>
          <p:nvPr/>
        </p:nvSpPr>
        <p:spPr bwMode="auto">
          <a:xfrm rot="5400000" flipH="1" flipV="1">
            <a:off x="7820026" y="3457575"/>
            <a:ext cx="2159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14" name="Rectangle 2"/>
          <p:cNvSpPr>
            <a:spLocks noChangeArrowheads="1"/>
          </p:cNvSpPr>
          <p:nvPr/>
        </p:nvSpPr>
        <p:spPr bwMode="auto">
          <a:xfrm rot="5400000">
            <a:off x="7673182" y="2959894"/>
            <a:ext cx="5032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6" name="Group 24"/>
          <p:cNvGrpSpPr>
            <a:grpSpLocks/>
          </p:cNvGrpSpPr>
          <p:nvPr/>
        </p:nvGrpSpPr>
        <p:grpSpPr bwMode="auto">
          <a:xfrm flipH="1" flipV="1">
            <a:off x="6172200" y="2912975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50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516" name="Rectangle 2"/>
          <p:cNvSpPr>
            <a:spLocks noChangeArrowheads="1"/>
          </p:cNvSpPr>
          <p:nvPr/>
        </p:nvSpPr>
        <p:spPr bwMode="auto">
          <a:xfrm rot="5400000" flipH="1" flipV="1">
            <a:off x="6153944" y="3148806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17" name="Rectangle 2"/>
          <p:cNvSpPr>
            <a:spLocks noChangeArrowheads="1"/>
          </p:cNvSpPr>
          <p:nvPr/>
        </p:nvSpPr>
        <p:spPr bwMode="auto">
          <a:xfrm rot="5400000" flipH="1" flipV="1">
            <a:off x="6155532" y="2802731"/>
            <a:ext cx="179388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7" name="Group 24"/>
          <p:cNvGrpSpPr>
            <a:grpSpLocks/>
          </p:cNvGrpSpPr>
          <p:nvPr/>
        </p:nvGrpSpPr>
        <p:grpSpPr bwMode="auto">
          <a:xfrm flipH="1" flipV="1">
            <a:off x="8304472" y="3236188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50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519" name="Rectangle 2"/>
          <p:cNvSpPr>
            <a:spLocks noChangeArrowheads="1"/>
          </p:cNvSpPr>
          <p:nvPr/>
        </p:nvSpPr>
        <p:spPr bwMode="auto">
          <a:xfrm rot="5400000" flipH="1" flipV="1">
            <a:off x="8267701" y="3459162"/>
            <a:ext cx="2159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20" name="Freeform 57"/>
          <p:cNvSpPr>
            <a:spLocks/>
          </p:cNvSpPr>
          <p:nvPr/>
        </p:nvSpPr>
        <p:spPr bwMode="auto">
          <a:xfrm rot="5400000">
            <a:off x="8298656" y="2955132"/>
            <a:ext cx="204787" cy="69850"/>
          </a:xfrm>
          <a:custGeom>
            <a:avLst/>
            <a:gdLst>
              <a:gd name="T0" fmla="*/ 0 w 2371"/>
              <a:gd name="T1" fmla="*/ 14966328 h 326"/>
              <a:gd name="T2" fmla="*/ 335726 w 2371"/>
              <a:gd name="T3" fmla="*/ 8768532 h 326"/>
              <a:gd name="T4" fmla="*/ 559515 w 2371"/>
              <a:gd name="T5" fmla="*/ 6702814 h 326"/>
              <a:gd name="T6" fmla="*/ 1566608 w 2371"/>
              <a:gd name="T7" fmla="*/ 505020 h 326"/>
              <a:gd name="T8" fmla="*/ 2909427 w 2371"/>
              <a:gd name="T9" fmla="*/ 3259595 h 326"/>
              <a:gd name="T10" fmla="*/ 3468941 w 2371"/>
              <a:gd name="T11" fmla="*/ 7391245 h 326"/>
              <a:gd name="T12" fmla="*/ 3692730 w 2371"/>
              <a:gd name="T13" fmla="*/ 11523106 h 326"/>
              <a:gd name="T14" fmla="*/ 3804581 w 2371"/>
              <a:gd name="T15" fmla="*/ 13589037 h 326"/>
              <a:gd name="T16" fmla="*/ 4476034 w 2371"/>
              <a:gd name="T17" fmla="*/ 8079888 h 326"/>
              <a:gd name="T18" fmla="*/ 4587971 w 2371"/>
              <a:gd name="T19" fmla="*/ 6014170 h 326"/>
              <a:gd name="T20" fmla="*/ 6825945 w 2371"/>
              <a:gd name="T21" fmla="*/ 505020 h 326"/>
              <a:gd name="T22" fmla="*/ 7161671 w 2371"/>
              <a:gd name="T23" fmla="*/ 1193664 h 326"/>
              <a:gd name="T24" fmla="*/ 8168764 w 2371"/>
              <a:gd name="T25" fmla="*/ 13589037 h 326"/>
              <a:gd name="T26" fmla="*/ 8840130 w 2371"/>
              <a:gd name="T27" fmla="*/ 3948239 h 326"/>
              <a:gd name="T28" fmla="*/ 9175856 w 2371"/>
              <a:gd name="T29" fmla="*/ 1882308 h 326"/>
              <a:gd name="T30" fmla="*/ 9847222 w 2371"/>
              <a:gd name="T31" fmla="*/ 505020 h 326"/>
              <a:gd name="T32" fmla="*/ 12532861 w 2371"/>
              <a:gd name="T33" fmla="*/ 5325527 h 326"/>
              <a:gd name="T34" fmla="*/ 12868587 w 2371"/>
              <a:gd name="T35" fmla="*/ 9457176 h 326"/>
              <a:gd name="T36" fmla="*/ 12980525 w 2371"/>
              <a:gd name="T37" fmla="*/ 14966328 h 326"/>
              <a:gd name="T38" fmla="*/ 13204313 w 2371"/>
              <a:gd name="T39" fmla="*/ 12900394 h 326"/>
              <a:gd name="T40" fmla="*/ 13428102 w 2371"/>
              <a:gd name="T41" fmla="*/ 8768532 h 326"/>
              <a:gd name="T42" fmla="*/ 13763828 w 2371"/>
              <a:gd name="T43" fmla="*/ 7391245 h 326"/>
              <a:gd name="T44" fmla="*/ 14658983 w 2371"/>
              <a:gd name="T45" fmla="*/ 3259595 h 326"/>
              <a:gd name="T46" fmla="*/ 15330435 w 2371"/>
              <a:gd name="T47" fmla="*/ 1193664 h 326"/>
              <a:gd name="T48" fmla="*/ 17232682 w 2371"/>
              <a:gd name="T49" fmla="*/ 4636883 h 326"/>
              <a:gd name="T50" fmla="*/ 17568408 w 2371"/>
              <a:gd name="T51" fmla="*/ 12900394 h 326"/>
              <a:gd name="T52" fmla="*/ 17680346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1" name="Rectangle 2"/>
          <p:cNvSpPr>
            <a:spLocks noChangeArrowheads="1"/>
          </p:cNvSpPr>
          <p:nvPr/>
        </p:nvSpPr>
        <p:spPr bwMode="auto">
          <a:xfrm rot="5400000" flipH="1" flipV="1">
            <a:off x="8311357" y="3151981"/>
            <a:ext cx="14446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22" name="Rectangle 2"/>
          <p:cNvSpPr>
            <a:spLocks noChangeArrowheads="1"/>
          </p:cNvSpPr>
          <p:nvPr/>
        </p:nvSpPr>
        <p:spPr bwMode="auto">
          <a:xfrm rot="16200000" flipV="1">
            <a:off x="6851651" y="2260600"/>
            <a:ext cx="5397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5" name="Block Arc 514"/>
          <p:cNvSpPr/>
          <p:nvPr/>
        </p:nvSpPr>
        <p:spPr>
          <a:xfrm>
            <a:off x="6588125" y="2035175"/>
            <a:ext cx="719138" cy="360363"/>
          </a:xfrm>
          <a:prstGeom prst="blockArc">
            <a:avLst>
              <a:gd name="adj1" fmla="val 11002238"/>
              <a:gd name="adj2" fmla="val 10484"/>
              <a:gd name="adj3" fmla="val 13473"/>
            </a:avLst>
          </a:prstGeom>
          <a:solidFill>
            <a:srgbClr val="AD6A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24" name="Rectangle 2"/>
          <p:cNvSpPr>
            <a:spLocks noChangeArrowheads="1"/>
          </p:cNvSpPr>
          <p:nvPr/>
        </p:nvSpPr>
        <p:spPr bwMode="auto">
          <a:xfrm rot="10800000">
            <a:off x="7297738" y="2171700"/>
            <a:ext cx="14938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8" name="Group 24"/>
          <p:cNvGrpSpPr>
            <a:grpSpLocks/>
          </p:cNvGrpSpPr>
          <p:nvPr/>
        </p:nvGrpSpPr>
        <p:grpSpPr bwMode="auto">
          <a:xfrm flipH="1" flipV="1">
            <a:off x="8724384" y="3236188"/>
            <a:ext cx="144000" cy="144000"/>
            <a:chOff x="6120" y="4320"/>
            <a:chExt cx="180" cy="180"/>
          </a:xfrm>
          <a:solidFill>
            <a:srgbClr val="AD6AC2"/>
          </a:solidFill>
        </p:grpSpPr>
        <p:sp>
          <p:nvSpPr>
            <p:cNvPr id="51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526" name="Rectangle 2"/>
          <p:cNvSpPr>
            <a:spLocks noChangeArrowheads="1"/>
          </p:cNvSpPr>
          <p:nvPr/>
        </p:nvSpPr>
        <p:spPr bwMode="auto">
          <a:xfrm rot="5400000" flipH="1" flipV="1">
            <a:off x="8686801" y="3459162"/>
            <a:ext cx="21590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27" name="Freeform 57"/>
          <p:cNvSpPr>
            <a:spLocks/>
          </p:cNvSpPr>
          <p:nvPr/>
        </p:nvSpPr>
        <p:spPr bwMode="auto">
          <a:xfrm rot="5400000">
            <a:off x="8716962" y="2949576"/>
            <a:ext cx="206375" cy="69850"/>
          </a:xfrm>
          <a:custGeom>
            <a:avLst/>
            <a:gdLst>
              <a:gd name="T0" fmla="*/ 0 w 2371"/>
              <a:gd name="T1" fmla="*/ 14966328 h 326"/>
              <a:gd name="T2" fmla="*/ 340941 w 2371"/>
              <a:gd name="T3" fmla="*/ 8768532 h 326"/>
              <a:gd name="T4" fmla="*/ 568206 w 2371"/>
              <a:gd name="T5" fmla="*/ 6702814 h 326"/>
              <a:gd name="T6" fmla="*/ 1591029 w 2371"/>
              <a:gd name="T7" fmla="*/ 505020 h 326"/>
              <a:gd name="T8" fmla="*/ 2954705 w 2371"/>
              <a:gd name="T9" fmla="*/ 3259595 h 326"/>
              <a:gd name="T10" fmla="*/ 3522911 w 2371"/>
              <a:gd name="T11" fmla="*/ 7391245 h 326"/>
              <a:gd name="T12" fmla="*/ 3750176 w 2371"/>
              <a:gd name="T13" fmla="*/ 11523106 h 326"/>
              <a:gd name="T14" fmla="*/ 3863852 w 2371"/>
              <a:gd name="T15" fmla="*/ 13589037 h 326"/>
              <a:gd name="T16" fmla="*/ 4545733 w 2371"/>
              <a:gd name="T17" fmla="*/ 8079888 h 326"/>
              <a:gd name="T18" fmla="*/ 4659322 w 2371"/>
              <a:gd name="T19" fmla="*/ 6014170 h 326"/>
              <a:gd name="T20" fmla="*/ 6932233 w 2371"/>
              <a:gd name="T21" fmla="*/ 505020 h 326"/>
              <a:gd name="T22" fmla="*/ 7273173 w 2371"/>
              <a:gd name="T23" fmla="*/ 1193664 h 326"/>
              <a:gd name="T24" fmla="*/ 8295909 w 2371"/>
              <a:gd name="T25" fmla="*/ 13589037 h 326"/>
              <a:gd name="T26" fmla="*/ 8977790 w 2371"/>
              <a:gd name="T27" fmla="*/ 3948239 h 326"/>
              <a:gd name="T28" fmla="*/ 9318731 w 2371"/>
              <a:gd name="T29" fmla="*/ 1882308 h 326"/>
              <a:gd name="T30" fmla="*/ 10000613 w 2371"/>
              <a:gd name="T31" fmla="*/ 505020 h 326"/>
              <a:gd name="T32" fmla="*/ 12727967 w 2371"/>
              <a:gd name="T33" fmla="*/ 5325527 h 326"/>
              <a:gd name="T34" fmla="*/ 13068908 w 2371"/>
              <a:gd name="T35" fmla="*/ 9457176 h 326"/>
              <a:gd name="T36" fmla="*/ 13182584 w 2371"/>
              <a:gd name="T37" fmla="*/ 14966328 h 326"/>
              <a:gd name="T38" fmla="*/ 13409849 w 2371"/>
              <a:gd name="T39" fmla="*/ 12900394 h 326"/>
              <a:gd name="T40" fmla="*/ 13637114 w 2371"/>
              <a:gd name="T41" fmla="*/ 8768532 h 326"/>
              <a:gd name="T42" fmla="*/ 13978054 w 2371"/>
              <a:gd name="T43" fmla="*/ 7391245 h 326"/>
              <a:gd name="T44" fmla="*/ 14887201 w 2371"/>
              <a:gd name="T45" fmla="*/ 3259595 h 326"/>
              <a:gd name="T46" fmla="*/ 15569082 w 2371"/>
              <a:gd name="T47" fmla="*/ 1193664 h 326"/>
              <a:gd name="T48" fmla="*/ 17500964 w 2371"/>
              <a:gd name="T49" fmla="*/ 4636883 h 326"/>
              <a:gd name="T50" fmla="*/ 17841905 w 2371"/>
              <a:gd name="T51" fmla="*/ 12900394 h 326"/>
              <a:gd name="T52" fmla="*/ 17955580 w 2371"/>
              <a:gd name="T53" fmla="*/ 14966328 h 3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71"/>
              <a:gd name="T82" fmla="*/ 0 h 326"/>
              <a:gd name="T83" fmla="*/ 2371 w 2371"/>
              <a:gd name="T84" fmla="*/ 326 h 32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71" h="326">
                <a:moveTo>
                  <a:pt x="0" y="326"/>
                </a:moveTo>
                <a:cubicBezTo>
                  <a:pt x="15" y="281"/>
                  <a:pt x="19" y="230"/>
                  <a:pt x="45" y="191"/>
                </a:cubicBezTo>
                <a:cubicBezTo>
                  <a:pt x="55" y="176"/>
                  <a:pt x="67" y="162"/>
                  <a:pt x="75" y="146"/>
                </a:cubicBezTo>
                <a:cubicBezTo>
                  <a:pt x="116" y="63"/>
                  <a:pt x="115" y="43"/>
                  <a:pt x="210" y="11"/>
                </a:cubicBezTo>
                <a:cubicBezTo>
                  <a:pt x="288" y="24"/>
                  <a:pt x="327" y="29"/>
                  <a:pt x="390" y="71"/>
                </a:cubicBezTo>
                <a:cubicBezTo>
                  <a:pt x="412" y="103"/>
                  <a:pt x="446" y="127"/>
                  <a:pt x="465" y="161"/>
                </a:cubicBezTo>
                <a:cubicBezTo>
                  <a:pt x="480" y="189"/>
                  <a:pt x="485" y="221"/>
                  <a:pt x="495" y="251"/>
                </a:cubicBezTo>
                <a:cubicBezTo>
                  <a:pt x="500" y="266"/>
                  <a:pt x="510" y="296"/>
                  <a:pt x="510" y="296"/>
                </a:cubicBezTo>
                <a:cubicBezTo>
                  <a:pt x="552" y="233"/>
                  <a:pt x="535" y="219"/>
                  <a:pt x="600" y="176"/>
                </a:cubicBezTo>
                <a:cubicBezTo>
                  <a:pt x="605" y="161"/>
                  <a:pt x="604" y="142"/>
                  <a:pt x="615" y="131"/>
                </a:cubicBezTo>
                <a:cubicBezTo>
                  <a:pt x="692" y="54"/>
                  <a:pt x="815" y="36"/>
                  <a:pt x="915" y="11"/>
                </a:cubicBezTo>
                <a:cubicBezTo>
                  <a:pt x="930" y="16"/>
                  <a:pt x="949" y="15"/>
                  <a:pt x="960" y="26"/>
                </a:cubicBezTo>
                <a:cubicBezTo>
                  <a:pt x="1036" y="102"/>
                  <a:pt x="1038" y="210"/>
                  <a:pt x="1095" y="296"/>
                </a:cubicBezTo>
                <a:cubicBezTo>
                  <a:pt x="1120" y="222"/>
                  <a:pt x="1133" y="148"/>
                  <a:pt x="1185" y="86"/>
                </a:cubicBezTo>
                <a:cubicBezTo>
                  <a:pt x="1199" y="70"/>
                  <a:pt x="1211" y="51"/>
                  <a:pt x="1230" y="41"/>
                </a:cubicBezTo>
                <a:cubicBezTo>
                  <a:pt x="1258" y="26"/>
                  <a:pt x="1320" y="11"/>
                  <a:pt x="1320" y="11"/>
                </a:cubicBezTo>
                <a:cubicBezTo>
                  <a:pt x="1503" y="23"/>
                  <a:pt x="1564" y="0"/>
                  <a:pt x="1680" y="116"/>
                </a:cubicBezTo>
                <a:cubicBezTo>
                  <a:pt x="1691" y="148"/>
                  <a:pt x="1716" y="174"/>
                  <a:pt x="1725" y="206"/>
                </a:cubicBezTo>
                <a:cubicBezTo>
                  <a:pt x="1736" y="245"/>
                  <a:pt x="1735" y="286"/>
                  <a:pt x="1740" y="326"/>
                </a:cubicBezTo>
                <a:cubicBezTo>
                  <a:pt x="1750" y="311"/>
                  <a:pt x="1763" y="297"/>
                  <a:pt x="1770" y="281"/>
                </a:cubicBezTo>
                <a:cubicBezTo>
                  <a:pt x="1783" y="252"/>
                  <a:pt x="1774" y="209"/>
                  <a:pt x="1800" y="191"/>
                </a:cubicBezTo>
                <a:cubicBezTo>
                  <a:pt x="1815" y="181"/>
                  <a:pt x="1830" y="171"/>
                  <a:pt x="1845" y="161"/>
                </a:cubicBezTo>
                <a:cubicBezTo>
                  <a:pt x="1888" y="96"/>
                  <a:pt x="1901" y="103"/>
                  <a:pt x="1965" y="71"/>
                </a:cubicBezTo>
                <a:cubicBezTo>
                  <a:pt x="2081" y="13"/>
                  <a:pt x="1942" y="64"/>
                  <a:pt x="2055" y="26"/>
                </a:cubicBezTo>
                <a:cubicBezTo>
                  <a:pt x="2188" y="38"/>
                  <a:pt x="2227" y="18"/>
                  <a:pt x="2310" y="101"/>
                </a:cubicBezTo>
                <a:cubicBezTo>
                  <a:pt x="2371" y="283"/>
                  <a:pt x="2315" y="99"/>
                  <a:pt x="2355" y="281"/>
                </a:cubicBezTo>
                <a:cubicBezTo>
                  <a:pt x="2358" y="296"/>
                  <a:pt x="2370" y="326"/>
                  <a:pt x="2370" y="32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28" name="Rectangle 2"/>
          <p:cNvSpPr>
            <a:spLocks noChangeArrowheads="1"/>
          </p:cNvSpPr>
          <p:nvPr/>
        </p:nvSpPr>
        <p:spPr bwMode="auto">
          <a:xfrm rot="5400000" flipH="1" flipV="1">
            <a:off x="8720932" y="3145631"/>
            <a:ext cx="144462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29" name="Rectangle 2"/>
          <p:cNvSpPr>
            <a:spLocks noChangeArrowheads="1"/>
          </p:cNvSpPr>
          <p:nvPr/>
        </p:nvSpPr>
        <p:spPr bwMode="auto">
          <a:xfrm rot="16200000" flipV="1">
            <a:off x="8430419" y="2512219"/>
            <a:ext cx="7191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" name="Group 48"/>
          <p:cNvGrpSpPr>
            <a:grpSpLocks/>
          </p:cNvGrpSpPr>
          <p:nvPr/>
        </p:nvGrpSpPr>
        <p:grpSpPr bwMode="auto">
          <a:xfrm>
            <a:off x="7162800" y="3598775"/>
            <a:ext cx="639762" cy="860425"/>
            <a:chOff x="3294" y="5949"/>
            <a:chExt cx="1007" cy="1355"/>
          </a:xfrm>
          <a:noFill/>
        </p:grpSpPr>
        <p:sp>
          <p:nvSpPr>
            <p:cNvPr id="525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6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13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528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9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30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14" name="Group 48"/>
          <p:cNvGrpSpPr>
            <a:grpSpLocks/>
          </p:cNvGrpSpPr>
          <p:nvPr/>
        </p:nvGrpSpPr>
        <p:grpSpPr bwMode="auto">
          <a:xfrm>
            <a:off x="7772400" y="3598775"/>
            <a:ext cx="639762" cy="860425"/>
            <a:chOff x="3294" y="5949"/>
            <a:chExt cx="1007" cy="1355"/>
          </a:xfrm>
          <a:noFill/>
        </p:grpSpPr>
        <p:sp>
          <p:nvSpPr>
            <p:cNvPr id="532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8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8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3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18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535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36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37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11532" name="Rectangle 2"/>
          <p:cNvSpPr>
            <a:spLocks noChangeArrowheads="1"/>
          </p:cNvSpPr>
          <p:nvPr/>
        </p:nvSpPr>
        <p:spPr bwMode="auto">
          <a:xfrm rot="16200000" flipH="1">
            <a:off x="7086600" y="3670300"/>
            <a:ext cx="18097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3" name="Rectangle 2"/>
          <p:cNvSpPr>
            <a:spLocks noChangeArrowheads="1"/>
          </p:cNvSpPr>
          <p:nvPr/>
        </p:nvSpPr>
        <p:spPr bwMode="auto">
          <a:xfrm rot="5400000">
            <a:off x="6874669" y="4248944"/>
            <a:ext cx="630237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4" name="Text Box 2"/>
          <p:cNvSpPr txBox="1">
            <a:spLocks noChangeArrowheads="1"/>
          </p:cNvSpPr>
          <p:nvPr/>
        </p:nvSpPr>
        <p:spPr bwMode="auto">
          <a:xfrm>
            <a:off x="6096000" y="3598863"/>
            <a:ext cx="914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PNB - LHS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5" name="Text Box 2"/>
          <p:cNvSpPr txBox="1">
            <a:spLocks noChangeArrowheads="1"/>
          </p:cNvSpPr>
          <p:nvPr/>
        </p:nvSpPr>
        <p:spPr bwMode="auto">
          <a:xfrm>
            <a:off x="8153400" y="3598863"/>
            <a:ext cx="762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PNB - RHS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6" name="Text Box 55"/>
          <p:cNvSpPr txBox="1">
            <a:spLocks noChangeArrowheads="1"/>
          </p:cNvSpPr>
          <p:nvPr/>
        </p:nvSpPr>
        <p:spPr bwMode="auto">
          <a:xfrm>
            <a:off x="7981950" y="2836863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7" name="Text Box 55"/>
          <p:cNvSpPr txBox="1">
            <a:spLocks noChangeArrowheads="1"/>
          </p:cNvSpPr>
          <p:nvPr/>
        </p:nvSpPr>
        <p:spPr bwMode="auto">
          <a:xfrm>
            <a:off x="8386763" y="2827338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 algn="ctr" eaLnBrk="1" hangingPunct="1"/>
            <a:r>
              <a:rPr lang="en-IN" sz="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MVA</a:t>
            </a:r>
          </a:p>
          <a:p>
            <a:pPr eaLnBrk="1" hangingPunct="1"/>
            <a:endParaRPr lang="en-US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8" name="Rectangle 2"/>
          <p:cNvSpPr>
            <a:spLocks noChangeArrowheads="1"/>
          </p:cNvSpPr>
          <p:nvPr/>
        </p:nvSpPr>
        <p:spPr bwMode="auto">
          <a:xfrm rot="10800000">
            <a:off x="7102475" y="2508250"/>
            <a:ext cx="1289050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39" name="Rectangle 2"/>
          <p:cNvSpPr>
            <a:spLocks noChangeArrowheads="1"/>
          </p:cNvSpPr>
          <p:nvPr/>
        </p:nvSpPr>
        <p:spPr bwMode="auto">
          <a:xfrm rot="5400000" flipH="1" flipV="1">
            <a:off x="8189913" y="2676525"/>
            <a:ext cx="377825" cy="47625"/>
          </a:xfrm>
          <a:prstGeom prst="rect">
            <a:avLst/>
          </a:prstGeom>
          <a:solidFill>
            <a:srgbClr val="AD6A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8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540" name="Group 489"/>
          <p:cNvGrpSpPr>
            <a:grpSpLocks/>
          </p:cNvGrpSpPr>
          <p:nvPr/>
        </p:nvGrpSpPr>
        <p:grpSpPr bwMode="auto">
          <a:xfrm>
            <a:off x="7096125" y="3783013"/>
            <a:ext cx="179388" cy="179387"/>
            <a:chOff x="4056432" y="1905000"/>
            <a:chExt cx="304800" cy="304800"/>
          </a:xfrm>
        </p:grpSpPr>
        <p:grpSp>
          <p:nvGrpSpPr>
            <p:cNvPr id="11541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1543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44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56" name="Rectangle 555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8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POWER SOURCES &amp; DISTRIBUTION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700808"/>
            <a:ext cx="8363451" cy="4752527"/>
          </a:xfrm>
        </p:spPr>
      </p:pic>
      <p:pic>
        <p:nvPicPr>
          <p:cNvPr id="6" name="Picture 5" descr="C:\Users\Sunil Mishra\Desktop\SAIL 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4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2BA85A-743F-465A-A527-34FBFE72FA5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292" name="Slide Number Placeholder 1"/>
          <p:cNvSpPr txBox="1">
            <a:spLocks/>
          </p:cNvSpPr>
          <p:nvPr/>
        </p:nvSpPr>
        <p:spPr bwMode="auto">
          <a:xfrm>
            <a:off x="6584950" y="75961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00523FB-CE24-45AA-9EB0-3CC3B702A978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50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071563" y="2840038"/>
            <a:ext cx="13668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684270" y="250294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295" name="Rectangle 2"/>
          <p:cNvSpPr>
            <a:spLocks noChangeArrowheads="1"/>
          </p:cNvSpPr>
          <p:nvPr/>
        </p:nvSpPr>
        <p:spPr bwMode="auto">
          <a:xfrm rot="5400000">
            <a:off x="1662907" y="2729706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V="1">
            <a:off x="1469232" y="2159794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62040" y="279564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1699770" y="2885778"/>
            <a:ext cx="108000" cy="360000"/>
            <a:chOff x="1905000" y="2913332"/>
            <a:chExt cx="216000" cy="469553"/>
          </a:xfrm>
          <a:noFill/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2299" name="Rectangle 2"/>
          <p:cNvSpPr>
            <a:spLocks noChangeArrowheads="1"/>
          </p:cNvSpPr>
          <p:nvPr/>
        </p:nvSpPr>
        <p:spPr bwMode="auto">
          <a:xfrm>
            <a:off x="2663825" y="2833688"/>
            <a:ext cx="176530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79"/>
          <p:cNvGrpSpPr/>
          <p:nvPr/>
        </p:nvGrpSpPr>
        <p:grpSpPr>
          <a:xfrm>
            <a:off x="4122670" y="2878734"/>
            <a:ext cx="108000" cy="360000"/>
            <a:chOff x="1905000" y="2913332"/>
            <a:chExt cx="216000" cy="469553"/>
          </a:xfrm>
          <a:noFill/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8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2301" name="Rectangle 2"/>
          <p:cNvSpPr>
            <a:spLocks noChangeArrowheads="1"/>
          </p:cNvSpPr>
          <p:nvPr/>
        </p:nvSpPr>
        <p:spPr bwMode="auto">
          <a:xfrm>
            <a:off x="4949825" y="2840038"/>
            <a:ext cx="1836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2" name="Rectangle 2"/>
          <p:cNvSpPr>
            <a:spLocks noChangeArrowheads="1"/>
          </p:cNvSpPr>
          <p:nvPr/>
        </p:nvSpPr>
        <p:spPr bwMode="auto">
          <a:xfrm>
            <a:off x="6991350" y="2838450"/>
            <a:ext cx="151130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52"/>
          <p:cNvGrpSpPr/>
          <p:nvPr/>
        </p:nvGrpSpPr>
        <p:grpSpPr>
          <a:xfrm>
            <a:off x="8153130" y="2883858"/>
            <a:ext cx="108000" cy="360000"/>
            <a:chOff x="1905000" y="2913332"/>
            <a:chExt cx="216000" cy="469553"/>
          </a:xfrm>
          <a:noFill/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6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cxnSp>
        <p:nvCxnSpPr>
          <p:cNvPr id="39" name="Straight Arrow Connector 38"/>
          <p:cNvCxnSpPr/>
          <p:nvPr/>
        </p:nvCxnSpPr>
        <p:spPr>
          <a:xfrm>
            <a:off x="3436938" y="2878138"/>
            <a:ext cx="0" cy="93503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2450" y="2881313"/>
            <a:ext cx="114300" cy="134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4363" y="2763838"/>
            <a:ext cx="114300" cy="1809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513" y="2860675"/>
            <a:ext cx="114300" cy="13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57213" y="2867025"/>
            <a:ext cx="11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>
            <a:off x="628650" y="2906713"/>
            <a:ext cx="85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5488" y="2868613"/>
            <a:ext cx="14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624388" y="2874963"/>
            <a:ext cx="114300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86300" y="2759075"/>
            <a:ext cx="115888" cy="1809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45038" y="2855913"/>
            <a:ext cx="114300" cy="134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629150" y="2862263"/>
            <a:ext cx="11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4702175" y="2901951"/>
            <a:ext cx="85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97425" y="2863850"/>
            <a:ext cx="144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888110" y="280615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464200" y="280090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824720" y="2796637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3597670" y="250820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321" name="Rectangle 2"/>
          <p:cNvSpPr>
            <a:spLocks noChangeArrowheads="1"/>
          </p:cNvSpPr>
          <p:nvPr/>
        </p:nvSpPr>
        <p:spPr bwMode="auto">
          <a:xfrm rot="5400000">
            <a:off x="3575050" y="2735263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ight Arrow 64"/>
          <p:cNvSpPr/>
          <p:nvPr/>
        </p:nvSpPr>
        <p:spPr>
          <a:xfrm rot="5400000" flipV="1">
            <a:off x="3382168" y="216455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883670" y="250295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324" name="Rectangle 2"/>
          <p:cNvSpPr>
            <a:spLocks noChangeArrowheads="1"/>
          </p:cNvSpPr>
          <p:nvPr/>
        </p:nvSpPr>
        <p:spPr bwMode="auto">
          <a:xfrm rot="5400000">
            <a:off x="5861844" y="2729706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 flipV="1">
            <a:off x="5668169" y="2159794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636270" y="251082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327" name="Rectangle 2"/>
          <p:cNvSpPr>
            <a:spLocks noChangeArrowheads="1"/>
          </p:cNvSpPr>
          <p:nvPr/>
        </p:nvSpPr>
        <p:spPr bwMode="auto">
          <a:xfrm rot="5400000">
            <a:off x="7614444" y="2737644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ight Arrow 74"/>
          <p:cNvSpPr/>
          <p:nvPr/>
        </p:nvSpPr>
        <p:spPr>
          <a:xfrm rot="5400000" flipV="1">
            <a:off x="7420768" y="21677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29" name="Rectangle 2"/>
          <p:cNvSpPr>
            <a:spLocks noChangeArrowheads="1"/>
          </p:cNvSpPr>
          <p:nvPr/>
        </p:nvSpPr>
        <p:spPr bwMode="auto">
          <a:xfrm>
            <a:off x="492125" y="1468438"/>
            <a:ext cx="8012113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30" name="Rectangle 2"/>
          <p:cNvSpPr>
            <a:spLocks noChangeArrowheads="1"/>
          </p:cNvSpPr>
          <p:nvPr/>
        </p:nvSpPr>
        <p:spPr bwMode="auto">
          <a:xfrm rot="5400000">
            <a:off x="-170656" y="2161381"/>
            <a:ext cx="13668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31" name="Rectangle 2"/>
          <p:cNvSpPr>
            <a:spLocks noChangeArrowheads="1"/>
          </p:cNvSpPr>
          <p:nvPr/>
        </p:nvSpPr>
        <p:spPr bwMode="auto">
          <a:xfrm rot="5400000">
            <a:off x="7791450" y="2160588"/>
            <a:ext cx="13684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32" name="TextBox 78"/>
          <p:cNvSpPr txBox="1">
            <a:spLocks noChangeArrowheads="1"/>
          </p:cNvSpPr>
          <p:nvPr/>
        </p:nvSpPr>
        <p:spPr bwMode="auto">
          <a:xfrm rot="5400000" flipH="1">
            <a:off x="55563" y="4632325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-8M ( HT-7 BOF &amp; CCP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33" name="TextBox 79"/>
          <p:cNvSpPr txBox="1">
            <a:spLocks noChangeArrowheads="1"/>
          </p:cNvSpPr>
          <p:nvPr/>
        </p:nvSpPr>
        <p:spPr bwMode="auto">
          <a:xfrm rot="5400000" flipH="1">
            <a:off x="-58737" y="3671887"/>
            <a:ext cx="152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REACT</a:t>
            </a:r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OR-1</a:t>
            </a:r>
          </a:p>
        </p:txBody>
      </p:sp>
      <p:sp>
        <p:nvSpPr>
          <p:cNvPr id="12334" name="TextBox 81"/>
          <p:cNvSpPr txBox="1">
            <a:spLocks noChangeArrowheads="1"/>
          </p:cNvSpPr>
          <p:nvPr/>
        </p:nvSpPr>
        <p:spPr bwMode="auto">
          <a:xfrm rot="5400000" flipH="1">
            <a:off x="1122363" y="4033837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PT-1</a:t>
            </a:r>
          </a:p>
        </p:txBody>
      </p:sp>
      <p:sp>
        <p:nvSpPr>
          <p:cNvPr id="12335" name="TextBox 82"/>
          <p:cNvSpPr txBox="1">
            <a:spLocks noChangeArrowheads="1"/>
          </p:cNvSpPr>
          <p:nvPr/>
        </p:nvSpPr>
        <p:spPr bwMode="auto">
          <a:xfrm rot="5400000" flipH="1">
            <a:off x="852488" y="4711700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-2M ( HT-1 COKE OVENS ) </a:t>
            </a:r>
          </a:p>
        </p:txBody>
      </p:sp>
      <p:sp>
        <p:nvSpPr>
          <p:cNvPr id="12336" name="TextBox 83"/>
          <p:cNvSpPr txBox="1">
            <a:spLocks noChangeArrowheads="1"/>
          </p:cNvSpPr>
          <p:nvPr/>
        </p:nvSpPr>
        <p:spPr bwMode="auto">
          <a:xfrm rot="5400000" flipH="1">
            <a:off x="1576388" y="4406900"/>
            <a:ext cx="160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-7M ( N S J 11KV ) 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337" name="TextBox 84"/>
          <p:cNvSpPr txBox="1">
            <a:spLocks noChangeArrowheads="1"/>
          </p:cNvSpPr>
          <p:nvPr/>
        </p:nvSpPr>
        <p:spPr bwMode="auto">
          <a:xfrm rot="5400000" flipH="1">
            <a:off x="1994694" y="4450556"/>
            <a:ext cx="174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-14M ( N S J 11KV )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38" name="TextBox 85"/>
          <p:cNvSpPr txBox="1">
            <a:spLocks noChangeArrowheads="1"/>
          </p:cNvSpPr>
          <p:nvPr/>
        </p:nvSpPr>
        <p:spPr bwMode="auto">
          <a:xfrm rot="5400000" flipH="1">
            <a:off x="2064544" y="4715669"/>
            <a:ext cx="2209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-3M ( HT-1 COKE OVENS ) </a:t>
            </a:r>
          </a:p>
        </p:txBody>
      </p:sp>
      <p:sp>
        <p:nvSpPr>
          <p:cNvPr id="12339" name="TextBox 86"/>
          <p:cNvSpPr txBox="1">
            <a:spLocks noChangeArrowheads="1"/>
          </p:cNvSpPr>
          <p:nvPr/>
        </p:nvSpPr>
        <p:spPr bwMode="auto">
          <a:xfrm rot="5400000" flipH="1">
            <a:off x="2533651" y="4446587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CAPACITOR BANK ) </a:t>
            </a:r>
          </a:p>
        </p:txBody>
      </p:sp>
      <p:sp>
        <p:nvSpPr>
          <p:cNvPr id="12340" name="TextBox 88"/>
          <p:cNvSpPr txBox="1">
            <a:spLocks noChangeArrowheads="1"/>
          </p:cNvSpPr>
          <p:nvPr/>
        </p:nvSpPr>
        <p:spPr bwMode="auto">
          <a:xfrm rot="5400000" flipH="1">
            <a:off x="2732088" y="4646613"/>
            <a:ext cx="239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- 9M ( HT-7 BOF &amp; CCP )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1" name="TextBox 89"/>
          <p:cNvSpPr txBox="1">
            <a:spLocks noChangeArrowheads="1"/>
          </p:cNvSpPr>
          <p:nvPr/>
        </p:nvSpPr>
        <p:spPr bwMode="auto">
          <a:xfrm rot="5400000" flipH="1">
            <a:off x="3771107" y="403304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PT-2 </a:t>
            </a:r>
          </a:p>
        </p:txBody>
      </p:sp>
      <p:sp>
        <p:nvSpPr>
          <p:cNvPr id="12342" name="TextBox 90"/>
          <p:cNvSpPr txBox="1">
            <a:spLocks noChangeArrowheads="1"/>
          </p:cNvSpPr>
          <p:nvPr/>
        </p:nvSpPr>
        <p:spPr bwMode="auto">
          <a:xfrm rot="5400000" flipH="1">
            <a:off x="3948113" y="3671887"/>
            <a:ext cx="152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REACTOR-2 </a:t>
            </a:r>
          </a:p>
        </p:txBody>
      </p:sp>
      <p:sp>
        <p:nvSpPr>
          <p:cNvPr id="12343" name="TextBox 91"/>
          <p:cNvSpPr txBox="1">
            <a:spLocks noChangeArrowheads="1"/>
          </p:cNvSpPr>
          <p:nvPr/>
        </p:nvSpPr>
        <p:spPr bwMode="auto">
          <a:xfrm rot="5400000" flipH="1">
            <a:off x="4218782" y="4517231"/>
            <a:ext cx="1828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-16M ( HT-10 RMHP ) </a:t>
            </a:r>
          </a:p>
        </p:txBody>
      </p:sp>
      <p:sp>
        <p:nvSpPr>
          <p:cNvPr id="12344" name="TextBox 92"/>
          <p:cNvSpPr txBox="1">
            <a:spLocks noChangeArrowheads="1"/>
          </p:cNvSpPr>
          <p:nvPr/>
        </p:nvSpPr>
        <p:spPr bwMode="auto">
          <a:xfrm rot="5400000" flipH="1">
            <a:off x="4339431" y="4531520"/>
            <a:ext cx="2155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-6M ( HT-5 NEW SIN )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5" name="TextBox 93"/>
          <p:cNvSpPr txBox="1">
            <a:spLocks noChangeArrowheads="1"/>
          </p:cNvSpPr>
          <p:nvPr/>
        </p:nvSpPr>
        <p:spPr bwMode="auto">
          <a:xfrm rot="5400000" flipH="1">
            <a:off x="5102226" y="4033837"/>
            <a:ext cx="1250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PT-3 </a:t>
            </a:r>
          </a:p>
        </p:txBody>
      </p:sp>
      <p:sp>
        <p:nvSpPr>
          <p:cNvPr id="12346" name="TextBox 94"/>
          <p:cNvSpPr txBox="1">
            <a:spLocks noChangeArrowheads="1"/>
          </p:cNvSpPr>
          <p:nvPr/>
        </p:nvSpPr>
        <p:spPr bwMode="auto">
          <a:xfrm rot="5400000" flipH="1">
            <a:off x="4866482" y="4679156"/>
            <a:ext cx="2209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-17M ( BLOOM CASTER )</a:t>
            </a:r>
          </a:p>
        </p:txBody>
      </p:sp>
      <p:sp>
        <p:nvSpPr>
          <p:cNvPr id="12347" name="TextBox 95"/>
          <p:cNvSpPr txBox="1">
            <a:spLocks noChangeArrowheads="1"/>
          </p:cNvSpPr>
          <p:nvPr/>
        </p:nvSpPr>
        <p:spPr bwMode="auto">
          <a:xfrm rot="5400000" flipH="1">
            <a:off x="5145088" y="4535487"/>
            <a:ext cx="2241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-5M ( HT-5 NEW SIN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8" name="TextBox 96"/>
          <p:cNvSpPr txBox="1">
            <a:spLocks noChangeArrowheads="1"/>
          </p:cNvSpPr>
          <p:nvPr/>
        </p:nvSpPr>
        <p:spPr bwMode="auto">
          <a:xfrm rot="5400000" flipH="1">
            <a:off x="5385594" y="4614069"/>
            <a:ext cx="2390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-10M ( HT-8 NEW OXN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9" name="TextBox 97"/>
          <p:cNvSpPr txBox="1">
            <a:spLocks noChangeArrowheads="1"/>
          </p:cNvSpPr>
          <p:nvPr/>
        </p:nvSpPr>
        <p:spPr bwMode="auto">
          <a:xfrm rot="5400000" flipH="1">
            <a:off x="6049169" y="4541044"/>
            <a:ext cx="231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-4M ( HT-5 NEW SIN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0" name="TextBox 98"/>
          <p:cNvSpPr txBox="1">
            <a:spLocks noChangeArrowheads="1"/>
          </p:cNvSpPr>
          <p:nvPr/>
        </p:nvSpPr>
        <p:spPr bwMode="auto">
          <a:xfrm rot="5400000" flipH="1">
            <a:off x="6362700" y="4625975"/>
            <a:ext cx="239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-11M ( HT-8 NEW OXN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1" name="TextBox 99"/>
          <p:cNvSpPr txBox="1">
            <a:spLocks noChangeArrowheads="1"/>
          </p:cNvSpPr>
          <p:nvPr/>
        </p:nvSpPr>
        <p:spPr bwMode="auto">
          <a:xfrm rot="5400000" flipH="1">
            <a:off x="6997701" y="4457700"/>
            <a:ext cx="186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-15M ( HT-9 NLCP ) </a:t>
            </a:r>
          </a:p>
        </p:txBody>
      </p:sp>
      <p:sp>
        <p:nvSpPr>
          <p:cNvPr id="12352" name="TextBox 100"/>
          <p:cNvSpPr txBox="1">
            <a:spLocks noChangeArrowheads="1"/>
          </p:cNvSpPr>
          <p:nvPr/>
        </p:nvSpPr>
        <p:spPr bwMode="auto">
          <a:xfrm rot="5400000" flipH="1">
            <a:off x="7497763" y="4038600"/>
            <a:ext cx="15128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PT-4</a:t>
            </a:r>
          </a:p>
        </p:txBody>
      </p:sp>
      <p:sp>
        <p:nvSpPr>
          <p:cNvPr id="12353" name="TextBox 101"/>
          <p:cNvSpPr txBox="1">
            <a:spLocks noChangeArrowheads="1"/>
          </p:cNvSpPr>
          <p:nvPr/>
        </p:nvSpPr>
        <p:spPr bwMode="auto">
          <a:xfrm>
            <a:off x="1784350" y="2598738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4" name="TextBox 102"/>
          <p:cNvSpPr txBox="1">
            <a:spLocks noChangeArrowheads="1"/>
          </p:cNvSpPr>
          <p:nvPr/>
        </p:nvSpPr>
        <p:spPr bwMode="auto">
          <a:xfrm>
            <a:off x="3689350" y="2611438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5" name="TextBox 103"/>
          <p:cNvSpPr txBox="1">
            <a:spLocks noChangeArrowheads="1"/>
          </p:cNvSpPr>
          <p:nvPr/>
        </p:nvSpPr>
        <p:spPr bwMode="auto">
          <a:xfrm>
            <a:off x="7727950" y="2587625"/>
            <a:ext cx="685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IV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6" name="TextBox 104"/>
          <p:cNvSpPr txBox="1">
            <a:spLocks noChangeArrowheads="1"/>
          </p:cNvSpPr>
          <p:nvPr/>
        </p:nvSpPr>
        <p:spPr bwMode="auto">
          <a:xfrm>
            <a:off x="6043613" y="2616200"/>
            <a:ext cx="846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III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57" name="TextBox 105"/>
          <p:cNvSpPr txBox="1">
            <a:spLocks noChangeArrowheads="1"/>
          </p:cNvSpPr>
          <p:nvPr/>
        </p:nvSpPr>
        <p:spPr bwMode="auto">
          <a:xfrm>
            <a:off x="7299325" y="1535113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MRS</a:t>
            </a:r>
          </a:p>
        </p:txBody>
      </p:sp>
      <p:sp>
        <p:nvSpPr>
          <p:cNvPr id="12358" name="TextBox 106"/>
          <p:cNvSpPr txBox="1">
            <a:spLocks noChangeArrowheads="1"/>
          </p:cNvSpPr>
          <p:nvPr/>
        </p:nvSpPr>
        <p:spPr bwMode="auto">
          <a:xfrm>
            <a:off x="5583238" y="1528763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MRS</a:t>
            </a:r>
          </a:p>
        </p:txBody>
      </p:sp>
      <p:sp>
        <p:nvSpPr>
          <p:cNvPr id="12359" name="TextBox 107"/>
          <p:cNvSpPr txBox="1">
            <a:spLocks noChangeArrowheads="1"/>
          </p:cNvSpPr>
          <p:nvPr/>
        </p:nvSpPr>
        <p:spPr bwMode="auto">
          <a:xfrm>
            <a:off x="3181350" y="1512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CPP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(Bay-11)</a:t>
            </a:r>
          </a:p>
        </p:txBody>
      </p:sp>
      <p:sp>
        <p:nvSpPr>
          <p:cNvPr id="12360" name="TextBox 108"/>
          <p:cNvSpPr txBox="1">
            <a:spLocks noChangeArrowheads="1"/>
          </p:cNvSpPr>
          <p:nvPr/>
        </p:nvSpPr>
        <p:spPr bwMode="auto">
          <a:xfrm>
            <a:off x="1274763" y="1512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CPP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(Bay-4)</a:t>
            </a:r>
          </a:p>
        </p:txBody>
      </p:sp>
      <p:sp>
        <p:nvSpPr>
          <p:cNvPr id="12361" name="TextBox 109"/>
          <p:cNvSpPr txBox="1">
            <a:spLocks noChangeArrowheads="1"/>
          </p:cNvSpPr>
          <p:nvPr/>
        </p:nvSpPr>
        <p:spPr bwMode="auto">
          <a:xfrm>
            <a:off x="0" y="762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KV POWER DISTRIBUTION NET WORK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NEW SAJARA </a:t>
            </a:r>
          </a:p>
        </p:txBody>
      </p:sp>
      <p:grpSp>
        <p:nvGrpSpPr>
          <p:cNvPr id="12362" name="Group 255"/>
          <p:cNvGrpSpPr>
            <a:grpSpLocks/>
          </p:cNvGrpSpPr>
          <p:nvPr/>
        </p:nvGrpSpPr>
        <p:grpSpPr bwMode="auto">
          <a:xfrm>
            <a:off x="1162050" y="2827338"/>
            <a:ext cx="161925" cy="971550"/>
            <a:chOff x="1162456" y="2827504"/>
            <a:chExt cx="162000" cy="972000"/>
          </a:xfrm>
        </p:grpSpPr>
        <p:sp>
          <p:nvSpPr>
            <p:cNvPr id="12455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6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7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8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27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2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26" name="Down Arrow 125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31" name="Group 152"/>
          <p:cNvGrpSpPr/>
          <p:nvPr/>
        </p:nvGrpSpPr>
        <p:grpSpPr>
          <a:xfrm>
            <a:off x="5638800" y="2876144"/>
            <a:ext cx="108000" cy="360000"/>
            <a:chOff x="1905000" y="2913332"/>
            <a:chExt cx="216000" cy="469553"/>
          </a:xfrm>
          <a:noFill/>
        </p:grpSpPr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254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53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grpSp>
        <p:nvGrpSpPr>
          <p:cNvPr id="12364" name="Group 256"/>
          <p:cNvGrpSpPr>
            <a:grpSpLocks/>
          </p:cNvGrpSpPr>
          <p:nvPr/>
        </p:nvGrpSpPr>
        <p:grpSpPr bwMode="auto">
          <a:xfrm>
            <a:off x="1905000" y="2825750"/>
            <a:ext cx="161925" cy="973138"/>
            <a:chOff x="1162456" y="2827504"/>
            <a:chExt cx="162000" cy="972000"/>
          </a:xfrm>
        </p:grpSpPr>
        <p:sp>
          <p:nvSpPr>
            <p:cNvPr id="12449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0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1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52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4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6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6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>
              <a:off x="1200574" y="3476033"/>
              <a:ext cx="81001" cy="323471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65" name="Group 265"/>
          <p:cNvGrpSpPr>
            <a:grpSpLocks/>
          </p:cNvGrpSpPr>
          <p:nvPr/>
        </p:nvGrpSpPr>
        <p:grpSpPr bwMode="auto">
          <a:xfrm>
            <a:off x="2303463" y="2838450"/>
            <a:ext cx="161925" cy="971550"/>
            <a:chOff x="1162456" y="2827504"/>
            <a:chExt cx="162000" cy="972000"/>
          </a:xfrm>
        </p:grpSpPr>
        <p:sp>
          <p:nvSpPr>
            <p:cNvPr id="12443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44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45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46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52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7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72" name="Down Arrow 271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66" name="Group 274"/>
          <p:cNvGrpSpPr>
            <a:grpSpLocks/>
          </p:cNvGrpSpPr>
          <p:nvPr/>
        </p:nvGrpSpPr>
        <p:grpSpPr bwMode="auto">
          <a:xfrm>
            <a:off x="2790825" y="2825750"/>
            <a:ext cx="161925" cy="973138"/>
            <a:chOff x="1162456" y="2827504"/>
            <a:chExt cx="162000" cy="972000"/>
          </a:xfrm>
        </p:grpSpPr>
        <p:sp>
          <p:nvSpPr>
            <p:cNvPr id="12437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38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39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40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58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8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81" name="Down Arrow 280"/>
            <p:cNvSpPr/>
            <p:nvPr/>
          </p:nvSpPr>
          <p:spPr>
            <a:xfrm>
              <a:off x="1200574" y="3476033"/>
              <a:ext cx="81001" cy="323471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67" name="Group 285"/>
          <p:cNvGrpSpPr>
            <a:grpSpLocks/>
          </p:cNvGrpSpPr>
          <p:nvPr/>
        </p:nvGrpSpPr>
        <p:grpSpPr bwMode="auto">
          <a:xfrm>
            <a:off x="3095625" y="2838450"/>
            <a:ext cx="161925" cy="971550"/>
            <a:chOff x="1162456" y="2827504"/>
            <a:chExt cx="162000" cy="972000"/>
          </a:xfrm>
        </p:grpSpPr>
        <p:sp>
          <p:nvSpPr>
            <p:cNvPr id="12431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32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33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34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64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9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92" name="Down Arrow 291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68" name="Group 294"/>
          <p:cNvGrpSpPr>
            <a:grpSpLocks/>
          </p:cNvGrpSpPr>
          <p:nvPr/>
        </p:nvGrpSpPr>
        <p:grpSpPr bwMode="auto">
          <a:xfrm>
            <a:off x="3835400" y="2838450"/>
            <a:ext cx="161925" cy="971550"/>
            <a:chOff x="1162456" y="2827504"/>
            <a:chExt cx="162000" cy="972000"/>
          </a:xfrm>
        </p:grpSpPr>
        <p:sp>
          <p:nvSpPr>
            <p:cNvPr id="12425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6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7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8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69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0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01" name="Down Arrow 300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69" name="Group 303"/>
          <p:cNvGrpSpPr>
            <a:grpSpLocks/>
          </p:cNvGrpSpPr>
          <p:nvPr/>
        </p:nvGrpSpPr>
        <p:grpSpPr bwMode="auto">
          <a:xfrm>
            <a:off x="5019675" y="2830513"/>
            <a:ext cx="161925" cy="973137"/>
            <a:chOff x="1162456" y="2827504"/>
            <a:chExt cx="162000" cy="972000"/>
          </a:xfrm>
        </p:grpSpPr>
        <p:sp>
          <p:nvSpPr>
            <p:cNvPr id="12419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0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1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22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74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1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10" name="Down Arrow 309"/>
            <p:cNvSpPr/>
            <p:nvPr/>
          </p:nvSpPr>
          <p:spPr>
            <a:xfrm>
              <a:off x="1200574" y="3476032"/>
              <a:ext cx="81001" cy="323472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0" name="Group 312"/>
          <p:cNvGrpSpPr>
            <a:grpSpLocks/>
          </p:cNvGrpSpPr>
          <p:nvPr/>
        </p:nvGrpSpPr>
        <p:grpSpPr bwMode="auto">
          <a:xfrm>
            <a:off x="5348288" y="2838450"/>
            <a:ext cx="161925" cy="971550"/>
            <a:chOff x="1162456" y="2827504"/>
            <a:chExt cx="162000" cy="972000"/>
          </a:xfrm>
        </p:grpSpPr>
        <p:sp>
          <p:nvSpPr>
            <p:cNvPr id="12413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14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15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16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77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2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2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19" name="Down Arrow 318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1" name="Group 321"/>
          <p:cNvGrpSpPr>
            <a:grpSpLocks/>
          </p:cNvGrpSpPr>
          <p:nvPr/>
        </p:nvGrpSpPr>
        <p:grpSpPr bwMode="auto">
          <a:xfrm>
            <a:off x="5910263" y="2827338"/>
            <a:ext cx="161925" cy="973137"/>
            <a:chOff x="1162456" y="2827504"/>
            <a:chExt cx="162000" cy="972000"/>
          </a:xfrm>
        </p:grpSpPr>
        <p:sp>
          <p:nvSpPr>
            <p:cNvPr id="12407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08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09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10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79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29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0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28" name="Down Arrow 327"/>
            <p:cNvSpPr/>
            <p:nvPr/>
          </p:nvSpPr>
          <p:spPr>
            <a:xfrm>
              <a:off x="1200574" y="3476032"/>
              <a:ext cx="80999" cy="323472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2" name="Group 330"/>
          <p:cNvGrpSpPr>
            <a:grpSpLocks/>
          </p:cNvGrpSpPr>
          <p:nvPr/>
        </p:nvGrpSpPr>
        <p:grpSpPr bwMode="auto">
          <a:xfrm>
            <a:off x="6238875" y="2830513"/>
            <a:ext cx="161925" cy="971550"/>
            <a:chOff x="1162456" y="2827504"/>
            <a:chExt cx="162000" cy="972000"/>
          </a:xfrm>
        </p:grpSpPr>
        <p:sp>
          <p:nvSpPr>
            <p:cNvPr id="12401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02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03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404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81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3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3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37" name="Down Arrow 336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3" name="Group 339"/>
          <p:cNvGrpSpPr>
            <a:grpSpLocks/>
          </p:cNvGrpSpPr>
          <p:nvPr/>
        </p:nvGrpSpPr>
        <p:grpSpPr bwMode="auto">
          <a:xfrm>
            <a:off x="6538913" y="2843213"/>
            <a:ext cx="161925" cy="971550"/>
            <a:chOff x="1162456" y="2827504"/>
            <a:chExt cx="162000" cy="972000"/>
          </a:xfrm>
        </p:grpSpPr>
        <p:sp>
          <p:nvSpPr>
            <p:cNvPr id="12395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6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7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8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83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4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46" name="Down Arrow 345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4" name="Group 348"/>
          <p:cNvGrpSpPr>
            <a:grpSpLocks/>
          </p:cNvGrpSpPr>
          <p:nvPr/>
        </p:nvGrpSpPr>
        <p:grpSpPr bwMode="auto">
          <a:xfrm>
            <a:off x="7110413" y="2838450"/>
            <a:ext cx="161925" cy="971550"/>
            <a:chOff x="1162456" y="2827504"/>
            <a:chExt cx="162000" cy="972000"/>
          </a:xfrm>
        </p:grpSpPr>
        <p:sp>
          <p:nvSpPr>
            <p:cNvPr id="12389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0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1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92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85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5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55" name="Down Arrow 354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5" name="Group 357"/>
          <p:cNvGrpSpPr>
            <a:grpSpLocks/>
          </p:cNvGrpSpPr>
          <p:nvPr/>
        </p:nvGrpSpPr>
        <p:grpSpPr bwMode="auto">
          <a:xfrm>
            <a:off x="7488238" y="2838450"/>
            <a:ext cx="161925" cy="971550"/>
            <a:chOff x="1162456" y="2827504"/>
            <a:chExt cx="162000" cy="972000"/>
          </a:xfrm>
        </p:grpSpPr>
        <p:sp>
          <p:nvSpPr>
            <p:cNvPr id="12383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84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85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86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87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6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6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64" name="Down Arrow 363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76" name="Group 366"/>
          <p:cNvGrpSpPr>
            <a:grpSpLocks/>
          </p:cNvGrpSpPr>
          <p:nvPr/>
        </p:nvGrpSpPr>
        <p:grpSpPr bwMode="auto">
          <a:xfrm>
            <a:off x="7862888" y="2830513"/>
            <a:ext cx="161925" cy="973137"/>
            <a:chOff x="1162456" y="2827504"/>
            <a:chExt cx="162000" cy="972000"/>
          </a:xfrm>
        </p:grpSpPr>
        <p:sp>
          <p:nvSpPr>
            <p:cNvPr id="12377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78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79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2380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89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7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7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73" name="Down Arrow 372"/>
            <p:cNvSpPr/>
            <p:nvPr/>
          </p:nvSpPr>
          <p:spPr>
            <a:xfrm>
              <a:off x="1200574" y="3476032"/>
              <a:ext cx="80999" cy="323472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1"/>
          <p:cNvSpPr txBox="1">
            <a:spLocks/>
          </p:cNvSpPr>
          <p:nvPr/>
        </p:nvSpPr>
        <p:spPr bwMode="auto">
          <a:xfrm>
            <a:off x="6584950" y="75961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C39FB90-493F-4D2E-9176-A487ABB6905B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51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071563" y="2840038"/>
            <a:ext cx="13668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84270" y="250294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318" name="Rectangle 2"/>
          <p:cNvSpPr>
            <a:spLocks noChangeArrowheads="1"/>
          </p:cNvSpPr>
          <p:nvPr/>
        </p:nvSpPr>
        <p:spPr bwMode="auto">
          <a:xfrm rot="5400000">
            <a:off x="1662907" y="2729706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1469232" y="2159794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462040" y="279564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2000842" y="2885778"/>
            <a:ext cx="108000" cy="360000"/>
            <a:chOff x="1905000" y="2913332"/>
            <a:chExt cx="216000" cy="469553"/>
          </a:xfrm>
          <a:noFill/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5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2663825" y="2833688"/>
            <a:ext cx="176530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79"/>
          <p:cNvGrpSpPr/>
          <p:nvPr/>
        </p:nvGrpSpPr>
        <p:grpSpPr>
          <a:xfrm>
            <a:off x="4122670" y="2878734"/>
            <a:ext cx="108000" cy="360000"/>
            <a:chOff x="1905000" y="2913332"/>
            <a:chExt cx="216000" cy="469553"/>
          </a:xfrm>
          <a:noFill/>
        </p:grpSpPr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2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4949825" y="2840038"/>
            <a:ext cx="1836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2"/>
          <p:cNvSpPr>
            <a:spLocks noChangeArrowheads="1"/>
          </p:cNvSpPr>
          <p:nvPr/>
        </p:nvSpPr>
        <p:spPr bwMode="auto">
          <a:xfrm>
            <a:off x="6991350" y="2838450"/>
            <a:ext cx="1511300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52"/>
          <p:cNvGrpSpPr/>
          <p:nvPr/>
        </p:nvGrpSpPr>
        <p:grpSpPr>
          <a:xfrm>
            <a:off x="8153130" y="2883858"/>
            <a:ext cx="108000" cy="360000"/>
            <a:chOff x="1905000" y="2913332"/>
            <a:chExt cx="216000" cy="469553"/>
          </a:xfrm>
          <a:noFill/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156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5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79" name="Rectangle 178"/>
          <p:cNvSpPr/>
          <p:nvPr/>
        </p:nvSpPr>
        <p:spPr>
          <a:xfrm>
            <a:off x="552450" y="2881313"/>
            <a:ext cx="114300" cy="134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14363" y="2763838"/>
            <a:ext cx="114300" cy="1809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71513" y="2860675"/>
            <a:ext cx="114300" cy="13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557213" y="2867025"/>
            <a:ext cx="11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6200000">
            <a:off x="628650" y="2906713"/>
            <a:ext cx="85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5488" y="2868613"/>
            <a:ext cx="14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4624388" y="2874963"/>
            <a:ext cx="114300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4686300" y="2759075"/>
            <a:ext cx="115888" cy="1809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745038" y="2855913"/>
            <a:ext cx="114300" cy="134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4629150" y="2862263"/>
            <a:ext cx="11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>
            <a:off x="4702175" y="2901951"/>
            <a:ext cx="85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797425" y="2863850"/>
            <a:ext cx="144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888110" y="280615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192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464200" y="2800904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195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6824720" y="2796637"/>
            <a:ext cx="141000" cy="119877"/>
            <a:chOff x="6120" y="4320"/>
            <a:chExt cx="180" cy="180"/>
          </a:xfrm>
          <a:solidFill>
            <a:srgbClr val="7030A0"/>
          </a:solidFill>
        </p:grpSpPr>
        <p:sp>
          <p:nvSpPr>
            <p:cNvPr id="198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42" name="Group 403"/>
          <p:cNvGrpSpPr>
            <a:grpSpLocks/>
          </p:cNvGrpSpPr>
          <p:nvPr/>
        </p:nvGrpSpPr>
        <p:grpSpPr bwMode="auto">
          <a:xfrm>
            <a:off x="4046538" y="1930400"/>
            <a:ext cx="144462" cy="922338"/>
            <a:chOff x="3597670" y="1931174"/>
            <a:chExt cx="144000" cy="921092"/>
          </a:xfrm>
        </p:grpSpPr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3597670" y="2508205"/>
              <a:ext cx="144000" cy="149421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201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456" name="Rectangle 2"/>
            <p:cNvSpPr>
              <a:spLocks noChangeArrowheads="1"/>
            </p:cNvSpPr>
            <p:nvPr/>
          </p:nvSpPr>
          <p:spPr bwMode="auto">
            <a:xfrm rot="5400000">
              <a:off x="3575111" y="2735065"/>
              <a:ext cx="186776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ight Arrow 203"/>
            <p:cNvSpPr/>
            <p:nvPr/>
          </p:nvSpPr>
          <p:spPr>
            <a:xfrm rot="5400000" flipV="1">
              <a:off x="3382719" y="2165114"/>
              <a:ext cx="575485" cy="107605"/>
            </a:xfrm>
            <a:prstGeom prst="rightArrow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5883670" y="250295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20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344" name="Rectangle 2"/>
          <p:cNvSpPr>
            <a:spLocks noChangeArrowheads="1"/>
          </p:cNvSpPr>
          <p:nvPr/>
        </p:nvSpPr>
        <p:spPr bwMode="auto">
          <a:xfrm rot="5400000">
            <a:off x="5861844" y="2729706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ight Arrow 208"/>
          <p:cNvSpPr/>
          <p:nvPr/>
        </p:nvSpPr>
        <p:spPr>
          <a:xfrm rot="5400000" flipV="1">
            <a:off x="5668169" y="2159794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7636270" y="2510825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211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347" name="Rectangle 2"/>
          <p:cNvSpPr>
            <a:spLocks noChangeArrowheads="1"/>
          </p:cNvSpPr>
          <p:nvPr/>
        </p:nvSpPr>
        <p:spPr bwMode="auto">
          <a:xfrm rot="5400000">
            <a:off x="7614444" y="2737644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ight Arrow 213"/>
          <p:cNvSpPr/>
          <p:nvPr/>
        </p:nvSpPr>
        <p:spPr>
          <a:xfrm rot="5400000" flipV="1">
            <a:off x="7420768" y="21677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49" name="Rectangle 2"/>
          <p:cNvSpPr>
            <a:spLocks noChangeArrowheads="1"/>
          </p:cNvSpPr>
          <p:nvPr/>
        </p:nvSpPr>
        <p:spPr bwMode="auto">
          <a:xfrm>
            <a:off x="492125" y="1468438"/>
            <a:ext cx="8012113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50" name="Rectangle 2"/>
          <p:cNvSpPr>
            <a:spLocks noChangeArrowheads="1"/>
          </p:cNvSpPr>
          <p:nvPr/>
        </p:nvSpPr>
        <p:spPr bwMode="auto">
          <a:xfrm rot="5400000">
            <a:off x="-170656" y="2161381"/>
            <a:ext cx="13668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51" name="Rectangle 2"/>
          <p:cNvSpPr>
            <a:spLocks noChangeArrowheads="1"/>
          </p:cNvSpPr>
          <p:nvPr/>
        </p:nvSpPr>
        <p:spPr bwMode="auto">
          <a:xfrm rot="5400000">
            <a:off x="7791450" y="2160588"/>
            <a:ext cx="13684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52" name="TextBox 217"/>
          <p:cNvSpPr txBox="1">
            <a:spLocks noChangeArrowheads="1"/>
          </p:cNvSpPr>
          <p:nvPr/>
        </p:nvSpPr>
        <p:spPr bwMode="auto">
          <a:xfrm rot="5400000" flipH="1">
            <a:off x="55563" y="4632325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-8M ( HT-7 BOF &amp; CCP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53" name="TextBox 218"/>
          <p:cNvSpPr txBox="1">
            <a:spLocks noChangeArrowheads="1"/>
          </p:cNvSpPr>
          <p:nvPr/>
        </p:nvSpPr>
        <p:spPr bwMode="auto">
          <a:xfrm rot="5400000" flipH="1">
            <a:off x="-58737" y="3595687"/>
            <a:ext cx="152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REACT</a:t>
            </a:r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OR-1</a:t>
            </a:r>
          </a:p>
        </p:txBody>
      </p:sp>
      <p:sp>
        <p:nvSpPr>
          <p:cNvPr id="13354" name="TextBox 220"/>
          <p:cNvSpPr txBox="1">
            <a:spLocks noChangeArrowheads="1"/>
          </p:cNvSpPr>
          <p:nvPr/>
        </p:nvSpPr>
        <p:spPr bwMode="auto">
          <a:xfrm rot="5400000" flipH="1">
            <a:off x="1423988" y="4033837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PT-1</a:t>
            </a:r>
          </a:p>
        </p:txBody>
      </p:sp>
      <p:sp>
        <p:nvSpPr>
          <p:cNvPr id="13355" name="TextBox 227"/>
          <p:cNvSpPr txBox="1">
            <a:spLocks noChangeArrowheads="1"/>
          </p:cNvSpPr>
          <p:nvPr/>
        </p:nvSpPr>
        <p:spPr bwMode="auto">
          <a:xfrm rot="5400000" flipH="1">
            <a:off x="2524125" y="4646613"/>
            <a:ext cx="239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- 9M ( HT-7 BOF &amp; CCP )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56" name="TextBox 228"/>
          <p:cNvSpPr txBox="1">
            <a:spLocks noChangeArrowheads="1"/>
          </p:cNvSpPr>
          <p:nvPr/>
        </p:nvSpPr>
        <p:spPr bwMode="auto">
          <a:xfrm rot="5400000" flipH="1">
            <a:off x="3771107" y="403304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PT-2 </a:t>
            </a:r>
          </a:p>
        </p:txBody>
      </p:sp>
      <p:sp>
        <p:nvSpPr>
          <p:cNvPr id="13357" name="TextBox 229"/>
          <p:cNvSpPr txBox="1">
            <a:spLocks noChangeArrowheads="1"/>
          </p:cNvSpPr>
          <p:nvPr/>
        </p:nvSpPr>
        <p:spPr bwMode="auto">
          <a:xfrm rot="5400000" flipH="1">
            <a:off x="3968751" y="3608387"/>
            <a:ext cx="1497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REACTOR- 2 </a:t>
            </a:r>
          </a:p>
        </p:txBody>
      </p:sp>
      <p:sp>
        <p:nvSpPr>
          <p:cNvPr id="13358" name="TextBox 230"/>
          <p:cNvSpPr txBox="1">
            <a:spLocks noChangeArrowheads="1"/>
          </p:cNvSpPr>
          <p:nvPr/>
        </p:nvSpPr>
        <p:spPr bwMode="auto">
          <a:xfrm rot="5400000" flipH="1">
            <a:off x="4218782" y="4517231"/>
            <a:ext cx="1828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-16M ( HT-10 RMHP ) </a:t>
            </a:r>
          </a:p>
        </p:txBody>
      </p:sp>
      <p:sp>
        <p:nvSpPr>
          <p:cNvPr id="13359" name="TextBox 231"/>
          <p:cNvSpPr txBox="1">
            <a:spLocks noChangeArrowheads="1"/>
          </p:cNvSpPr>
          <p:nvPr/>
        </p:nvSpPr>
        <p:spPr bwMode="auto">
          <a:xfrm rot="5400000" flipH="1">
            <a:off x="4339431" y="4531520"/>
            <a:ext cx="2155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-6M ( HT-5 NEW SIN )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0" name="TextBox 232"/>
          <p:cNvSpPr txBox="1">
            <a:spLocks noChangeArrowheads="1"/>
          </p:cNvSpPr>
          <p:nvPr/>
        </p:nvSpPr>
        <p:spPr bwMode="auto">
          <a:xfrm rot="5400000" flipH="1">
            <a:off x="5102226" y="4033837"/>
            <a:ext cx="1250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PT-3 </a:t>
            </a:r>
          </a:p>
        </p:txBody>
      </p:sp>
      <p:sp>
        <p:nvSpPr>
          <p:cNvPr id="13361" name="TextBox 233"/>
          <p:cNvSpPr txBox="1">
            <a:spLocks noChangeArrowheads="1"/>
          </p:cNvSpPr>
          <p:nvPr/>
        </p:nvSpPr>
        <p:spPr bwMode="auto">
          <a:xfrm rot="5400000" flipH="1">
            <a:off x="4866482" y="4679156"/>
            <a:ext cx="2209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-17M ( BLOOM CASTER )</a:t>
            </a:r>
          </a:p>
        </p:txBody>
      </p:sp>
      <p:sp>
        <p:nvSpPr>
          <p:cNvPr id="13362" name="TextBox 234"/>
          <p:cNvSpPr txBox="1">
            <a:spLocks noChangeArrowheads="1"/>
          </p:cNvSpPr>
          <p:nvPr/>
        </p:nvSpPr>
        <p:spPr bwMode="auto">
          <a:xfrm rot="5400000" flipH="1">
            <a:off x="5203032" y="4534693"/>
            <a:ext cx="2241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-5M ( HT-5 NEW SIN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3" name="TextBox 235"/>
          <p:cNvSpPr txBox="1">
            <a:spLocks noChangeArrowheads="1"/>
          </p:cNvSpPr>
          <p:nvPr/>
        </p:nvSpPr>
        <p:spPr bwMode="auto">
          <a:xfrm rot="5400000" flipH="1">
            <a:off x="5443538" y="4614863"/>
            <a:ext cx="239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-10M ( HT-8 NEW OXN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4" name="TextBox 236"/>
          <p:cNvSpPr txBox="1">
            <a:spLocks noChangeArrowheads="1"/>
          </p:cNvSpPr>
          <p:nvPr/>
        </p:nvSpPr>
        <p:spPr bwMode="auto">
          <a:xfrm rot="5400000" flipH="1">
            <a:off x="6049169" y="4541044"/>
            <a:ext cx="231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-4M ( HT-5 NEW SIN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5" name="TextBox 237"/>
          <p:cNvSpPr txBox="1">
            <a:spLocks noChangeArrowheads="1"/>
          </p:cNvSpPr>
          <p:nvPr/>
        </p:nvSpPr>
        <p:spPr bwMode="auto">
          <a:xfrm rot="5400000" flipH="1">
            <a:off x="6362700" y="4625975"/>
            <a:ext cx="239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DE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-11M ( HT-8 NEW OXN )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6" name="TextBox 238"/>
          <p:cNvSpPr txBox="1">
            <a:spLocks noChangeArrowheads="1"/>
          </p:cNvSpPr>
          <p:nvPr/>
        </p:nvSpPr>
        <p:spPr bwMode="auto">
          <a:xfrm rot="5400000" flipH="1">
            <a:off x="6997701" y="4457700"/>
            <a:ext cx="186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-15M ( HT-9 NLCP ) </a:t>
            </a:r>
          </a:p>
        </p:txBody>
      </p:sp>
      <p:sp>
        <p:nvSpPr>
          <p:cNvPr id="13367" name="TextBox 239"/>
          <p:cNvSpPr txBox="1">
            <a:spLocks noChangeArrowheads="1"/>
          </p:cNvSpPr>
          <p:nvPr/>
        </p:nvSpPr>
        <p:spPr bwMode="auto">
          <a:xfrm rot="5400000" flipH="1">
            <a:off x="7497763" y="4038600"/>
            <a:ext cx="15128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PT-4</a:t>
            </a:r>
          </a:p>
        </p:txBody>
      </p:sp>
      <p:sp>
        <p:nvSpPr>
          <p:cNvPr id="13368" name="TextBox 240"/>
          <p:cNvSpPr txBox="1">
            <a:spLocks noChangeArrowheads="1"/>
          </p:cNvSpPr>
          <p:nvPr/>
        </p:nvSpPr>
        <p:spPr bwMode="auto">
          <a:xfrm>
            <a:off x="1784350" y="2598738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69" name="TextBox 241"/>
          <p:cNvSpPr txBox="1">
            <a:spLocks noChangeArrowheads="1"/>
          </p:cNvSpPr>
          <p:nvPr/>
        </p:nvSpPr>
        <p:spPr bwMode="auto">
          <a:xfrm>
            <a:off x="3343275" y="2611438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70" name="TextBox 242"/>
          <p:cNvSpPr txBox="1">
            <a:spLocks noChangeArrowheads="1"/>
          </p:cNvSpPr>
          <p:nvPr/>
        </p:nvSpPr>
        <p:spPr bwMode="auto">
          <a:xfrm>
            <a:off x="7727950" y="2587625"/>
            <a:ext cx="685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IV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71" name="TextBox 243"/>
          <p:cNvSpPr txBox="1">
            <a:spLocks noChangeArrowheads="1"/>
          </p:cNvSpPr>
          <p:nvPr/>
        </p:nvSpPr>
        <p:spPr bwMode="auto">
          <a:xfrm>
            <a:off x="6043613" y="2616200"/>
            <a:ext cx="846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 III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72" name="TextBox 244"/>
          <p:cNvSpPr txBox="1">
            <a:spLocks noChangeArrowheads="1"/>
          </p:cNvSpPr>
          <p:nvPr/>
        </p:nvSpPr>
        <p:spPr bwMode="auto">
          <a:xfrm>
            <a:off x="7299325" y="1535113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MRS</a:t>
            </a:r>
          </a:p>
        </p:txBody>
      </p:sp>
      <p:sp>
        <p:nvSpPr>
          <p:cNvPr id="13373" name="TextBox 245"/>
          <p:cNvSpPr txBox="1">
            <a:spLocks noChangeArrowheads="1"/>
          </p:cNvSpPr>
          <p:nvPr/>
        </p:nvSpPr>
        <p:spPr bwMode="auto">
          <a:xfrm>
            <a:off x="5583238" y="1528763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MRS</a:t>
            </a:r>
          </a:p>
        </p:txBody>
      </p:sp>
      <p:sp>
        <p:nvSpPr>
          <p:cNvPr id="13374" name="TextBox 246"/>
          <p:cNvSpPr txBox="1">
            <a:spLocks noChangeArrowheads="1"/>
          </p:cNvSpPr>
          <p:nvPr/>
        </p:nvSpPr>
        <p:spPr bwMode="auto">
          <a:xfrm>
            <a:off x="3581400" y="1512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CPP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(Bay-11)</a:t>
            </a:r>
          </a:p>
        </p:txBody>
      </p:sp>
      <p:sp>
        <p:nvSpPr>
          <p:cNvPr id="13375" name="TextBox 247"/>
          <p:cNvSpPr txBox="1">
            <a:spLocks noChangeArrowheads="1"/>
          </p:cNvSpPr>
          <p:nvPr/>
        </p:nvSpPr>
        <p:spPr bwMode="auto">
          <a:xfrm>
            <a:off x="1274763" y="1512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CPP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(Bay-4)</a:t>
            </a:r>
          </a:p>
        </p:txBody>
      </p:sp>
      <p:sp>
        <p:nvSpPr>
          <p:cNvPr id="13376" name="TextBox 248"/>
          <p:cNvSpPr txBox="1">
            <a:spLocks noChangeArrowheads="1"/>
          </p:cNvSpPr>
          <p:nvPr/>
        </p:nvSpPr>
        <p:spPr bwMode="auto">
          <a:xfrm>
            <a:off x="0" y="65088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KV POWER DISTRIBUTION NET WORK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NEW SAJARA </a:t>
            </a:r>
          </a:p>
        </p:txBody>
      </p:sp>
      <p:grpSp>
        <p:nvGrpSpPr>
          <p:cNvPr id="20" name="Group 152"/>
          <p:cNvGrpSpPr/>
          <p:nvPr/>
        </p:nvGrpSpPr>
        <p:grpSpPr>
          <a:xfrm>
            <a:off x="5638800" y="2876144"/>
            <a:ext cx="108000" cy="360000"/>
            <a:chOff x="1905000" y="2913332"/>
            <a:chExt cx="216000" cy="469553"/>
          </a:xfrm>
          <a:noFill/>
        </p:grpSpPr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256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55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grpSp>
        <p:nvGrpSpPr>
          <p:cNvPr id="13378" name="Group 404"/>
          <p:cNvGrpSpPr>
            <a:grpSpLocks/>
          </p:cNvGrpSpPr>
          <p:nvPr/>
        </p:nvGrpSpPr>
        <p:grpSpPr bwMode="auto">
          <a:xfrm>
            <a:off x="3124200" y="1941513"/>
            <a:ext cx="144463" cy="922337"/>
            <a:chOff x="3597670" y="1931174"/>
            <a:chExt cx="144000" cy="921092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3597670" y="2508205"/>
              <a:ext cx="144000" cy="149421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40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453" name="Rectangle 2"/>
            <p:cNvSpPr>
              <a:spLocks noChangeArrowheads="1"/>
            </p:cNvSpPr>
            <p:nvPr/>
          </p:nvSpPr>
          <p:spPr bwMode="auto">
            <a:xfrm rot="5400000">
              <a:off x="3575111" y="2735065"/>
              <a:ext cx="186776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Right Arrow 407"/>
            <p:cNvSpPr/>
            <p:nvPr/>
          </p:nvSpPr>
          <p:spPr>
            <a:xfrm rot="5400000" flipV="1">
              <a:off x="3382719" y="2165114"/>
              <a:ext cx="575484" cy="107604"/>
            </a:xfrm>
            <a:prstGeom prst="rightArrow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379" name="TextBox 410"/>
          <p:cNvSpPr txBox="1">
            <a:spLocks noChangeArrowheads="1"/>
          </p:cNvSpPr>
          <p:nvPr/>
        </p:nvSpPr>
        <p:spPr bwMode="auto">
          <a:xfrm>
            <a:off x="2817813" y="1531938"/>
            <a:ext cx="76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I/C-TO NPH 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2" name="Straight Connector 411"/>
          <p:cNvCxnSpPr/>
          <p:nvPr/>
        </p:nvCxnSpPr>
        <p:spPr>
          <a:xfrm>
            <a:off x="3192463" y="1981200"/>
            <a:ext cx="0" cy="90011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48"/>
          <p:cNvGrpSpPr>
            <a:grpSpLocks/>
          </p:cNvGrpSpPr>
          <p:nvPr/>
        </p:nvGrpSpPr>
        <p:grpSpPr bwMode="auto">
          <a:xfrm>
            <a:off x="2819400" y="2838856"/>
            <a:ext cx="639762" cy="860425"/>
            <a:chOff x="3294" y="5949"/>
            <a:chExt cx="1007" cy="1355"/>
          </a:xfrm>
          <a:noFill/>
        </p:grpSpPr>
        <p:sp>
          <p:nvSpPr>
            <p:cNvPr id="414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sz="1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5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417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8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9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3382" name="Group 219"/>
          <p:cNvGrpSpPr>
            <a:grpSpLocks/>
          </p:cNvGrpSpPr>
          <p:nvPr/>
        </p:nvGrpSpPr>
        <p:grpSpPr bwMode="auto">
          <a:xfrm>
            <a:off x="1143000" y="2838450"/>
            <a:ext cx="161925" cy="971550"/>
            <a:chOff x="1162456" y="2827504"/>
            <a:chExt cx="162000" cy="972000"/>
          </a:xfrm>
        </p:grpSpPr>
        <p:sp>
          <p:nvSpPr>
            <p:cNvPr id="13446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7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8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9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27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5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5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27" name="Down Arrow 226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3" name="Group 260"/>
          <p:cNvGrpSpPr>
            <a:grpSpLocks/>
          </p:cNvGrpSpPr>
          <p:nvPr/>
        </p:nvGrpSpPr>
        <p:grpSpPr bwMode="auto">
          <a:xfrm>
            <a:off x="3638550" y="2830513"/>
            <a:ext cx="163513" cy="973137"/>
            <a:chOff x="1162456" y="2827504"/>
            <a:chExt cx="162000" cy="972000"/>
          </a:xfrm>
        </p:grpSpPr>
        <p:sp>
          <p:nvSpPr>
            <p:cNvPr id="13440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1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2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43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29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6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67" name="Down Arrow 266"/>
            <p:cNvSpPr/>
            <p:nvPr/>
          </p:nvSpPr>
          <p:spPr>
            <a:xfrm>
              <a:off x="1200203" y="3476032"/>
              <a:ext cx="80214" cy="323472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4" name="Group 279"/>
          <p:cNvGrpSpPr>
            <a:grpSpLocks/>
          </p:cNvGrpSpPr>
          <p:nvPr/>
        </p:nvGrpSpPr>
        <p:grpSpPr bwMode="auto">
          <a:xfrm>
            <a:off x="5084763" y="2833688"/>
            <a:ext cx="161925" cy="971550"/>
            <a:chOff x="1162456" y="2827504"/>
            <a:chExt cx="162000" cy="972000"/>
          </a:xfrm>
        </p:grpSpPr>
        <p:sp>
          <p:nvSpPr>
            <p:cNvPr id="13434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35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36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37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1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8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86" name="Down Arrow 285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5" name="Group 288"/>
          <p:cNvGrpSpPr>
            <a:grpSpLocks/>
          </p:cNvGrpSpPr>
          <p:nvPr/>
        </p:nvGrpSpPr>
        <p:grpSpPr bwMode="auto">
          <a:xfrm>
            <a:off x="5335588" y="2843213"/>
            <a:ext cx="161925" cy="971550"/>
            <a:chOff x="1162456" y="2827504"/>
            <a:chExt cx="162000" cy="972000"/>
          </a:xfrm>
        </p:grpSpPr>
        <p:sp>
          <p:nvSpPr>
            <p:cNvPr id="13428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29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30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31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3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9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95" name="Down Arrow 294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6" name="Group 297"/>
          <p:cNvGrpSpPr>
            <a:grpSpLocks/>
          </p:cNvGrpSpPr>
          <p:nvPr/>
        </p:nvGrpSpPr>
        <p:grpSpPr bwMode="auto">
          <a:xfrm>
            <a:off x="5910263" y="2833688"/>
            <a:ext cx="161925" cy="971550"/>
            <a:chOff x="1162456" y="2827504"/>
            <a:chExt cx="162000" cy="972000"/>
          </a:xfrm>
        </p:grpSpPr>
        <p:sp>
          <p:nvSpPr>
            <p:cNvPr id="13422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23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24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25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5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0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0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04" name="Down Arrow 303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7" name="Group 306"/>
          <p:cNvGrpSpPr>
            <a:grpSpLocks/>
          </p:cNvGrpSpPr>
          <p:nvPr/>
        </p:nvGrpSpPr>
        <p:grpSpPr bwMode="auto">
          <a:xfrm>
            <a:off x="6234113" y="2843213"/>
            <a:ext cx="161925" cy="971550"/>
            <a:chOff x="1162456" y="2827504"/>
            <a:chExt cx="162000" cy="972000"/>
          </a:xfrm>
        </p:grpSpPr>
        <p:sp>
          <p:nvSpPr>
            <p:cNvPr id="13416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7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8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9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7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42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03" name="Down Arrow 402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8" name="Group 421"/>
          <p:cNvGrpSpPr>
            <a:grpSpLocks/>
          </p:cNvGrpSpPr>
          <p:nvPr/>
        </p:nvGrpSpPr>
        <p:grpSpPr bwMode="auto">
          <a:xfrm>
            <a:off x="6543675" y="2855913"/>
            <a:ext cx="161925" cy="971550"/>
            <a:chOff x="1162456" y="2827504"/>
            <a:chExt cx="162000" cy="972000"/>
          </a:xfrm>
        </p:grpSpPr>
        <p:sp>
          <p:nvSpPr>
            <p:cNvPr id="13410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1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2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13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9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429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30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28" name="Down Arrow 427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89" name="Group 430"/>
          <p:cNvGrpSpPr>
            <a:grpSpLocks/>
          </p:cNvGrpSpPr>
          <p:nvPr/>
        </p:nvGrpSpPr>
        <p:grpSpPr bwMode="auto">
          <a:xfrm>
            <a:off x="7129463" y="2835275"/>
            <a:ext cx="161925" cy="971550"/>
            <a:chOff x="1162456" y="2827504"/>
            <a:chExt cx="162000" cy="972000"/>
          </a:xfrm>
        </p:grpSpPr>
        <p:sp>
          <p:nvSpPr>
            <p:cNvPr id="13404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05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06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07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43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43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3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37" name="Down Arrow 436"/>
            <p:cNvSpPr/>
            <p:nvPr/>
          </p:nvSpPr>
          <p:spPr>
            <a:xfrm>
              <a:off x="1200574" y="3475504"/>
              <a:ext cx="80999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90" name="Group 439"/>
          <p:cNvGrpSpPr>
            <a:grpSpLocks/>
          </p:cNvGrpSpPr>
          <p:nvPr/>
        </p:nvGrpSpPr>
        <p:grpSpPr bwMode="auto">
          <a:xfrm>
            <a:off x="7491413" y="2847975"/>
            <a:ext cx="161925" cy="973138"/>
            <a:chOff x="1162456" y="2827504"/>
            <a:chExt cx="162000" cy="972000"/>
          </a:xfrm>
        </p:grpSpPr>
        <p:sp>
          <p:nvSpPr>
            <p:cNvPr id="13398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399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00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401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48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44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46" name="Down Arrow 445"/>
            <p:cNvSpPr/>
            <p:nvPr/>
          </p:nvSpPr>
          <p:spPr>
            <a:xfrm>
              <a:off x="1200574" y="3476033"/>
              <a:ext cx="80999" cy="323471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391" name="Group 448"/>
          <p:cNvGrpSpPr>
            <a:grpSpLocks/>
          </p:cNvGrpSpPr>
          <p:nvPr/>
        </p:nvGrpSpPr>
        <p:grpSpPr bwMode="auto">
          <a:xfrm>
            <a:off x="7845425" y="2862263"/>
            <a:ext cx="161925" cy="971550"/>
            <a:chOff x="1162456" y="2827504"/>
            <a:chExt cx="162000" cy="972000"/>
          </a:xfrm>
        </p:grpSpPr>
        <p:sp>
          <p:nvSpPr>
            <p:cNvPr id="13392" name="Oval 13"/>
            <p:cNvSpPr>
              <a:spLocks noChangeArrowheads="1"/>
            </p:cNvSpPr>
            <p:nvPr/>
          </p:nvSpPr>
          <p:spPr bwMode="auto">
            <a:xfrm>
              <a:off x="1162456" y="3226129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393" name="Oval 14"/>
            <p:cNvSpPr>
              <a:spLocks noChangeArrowheads="1"/>
            </p:cNvSpPr>
            <p:nvPr/>
          </p:nvSpPr>
          <p:spPr bwMode="auto">
            <a:xfrm>
              <a:off x="1162456" y="3315576"/>
              <a:ext cx="162000" cy="1705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394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288132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3395" name="Rectangle 2"/>
            <p:cNvSpPr>
              <a:spLocks noChangeArrowheads="1"/>
            </p:cNvSpPr>
            <p:nvPr/>
          </p:nvSpPr>
          <p:spPr bwMode="auto">
            <a:xfrm rot="16200000" flipV="1">
              <a:off x="1165783" y="3131060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50" name="Group 152"/>
            <p:cNvGrpSpPr/>
            <p:nvPr/>
          </p:nvGrpSpPr>
          <p:grpSpPr>
            <a:xfrm flipV="1">
              <a:off x="1183887" y="2977557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45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55" name="Down Arrow 454"/>
            <p:cNvSpPr/>
            <p:nvPr/>
          </p:nvSpPr>
          <p:spPr>
            <a:xfrm>
              <a:off x="1200574" y="3475504"/>
              <a:ext cx="81001" cy="324000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89424BE-050D-4964-AD91-E551246024B4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52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0" y="762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KV POWER DSTRIBUTION NET WORK OF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SAJARA 2 </a:t>
            </a: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295400" y="2622550"/>
            <a:ext cx="29162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479430" y="228496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343" name="Rectangle 2"/>
          <p:cNvSpPr>
            <a:spLocks noChangeArrowheads="1"/>
          </p:cNvSpPr>
          <p:nvPr/>
        </p:nvSpPr>
        <p:spPr bwMode="auto">
          <a:xfrm rot="5400000">
            <a:off x="3455988" y="25114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 flipV="1">
            <a:off x="3264693" y="194230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47472" y="2538747"/>
            <a:ext cx="216000" cy="216000"/>
            <a:chOff x="6120" y="4320"/>
            <a:chExt cx="180" cy="180"/>
          </a:xfrm>
          <a:solidFill>
            <a:srgbClr val="7030A0"/>
          </a:solidFill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833150" y="229022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7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347" name="Rectangle 2"/>
          <p:cNvSpPr>
            <a:spLocks noChangeArrowheads="1"/>
          </p:cNvSpPr>
          <p:nvPr/>
        </p:nvSpPr>
        <p:spPr bwMode="auto">
          <a:xfrm rot="5400000">
            <a:off x="4823619" y="2516981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ight Arrow 79"/>
          <p:cNvSpPr/>
          <p:nvPr/>
        </p:nvSpPr>
        <p:spPr>
          <a:xfrm rot="5400000" flipV="1">
            <a:off x="4618832" y="19470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9" name="TextBox 80"/>
          <p:cNvSpPr txBox="1">
            <a:spLocks noChangeArrowheads="1"/>
          </p:cNvSpPr>
          <p:nvPr/>
        </p:nvSpPr>
        <p:spPr bwMode="auto">
          <a:xfrm>
            <a:off x="4418013" y="1295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MRS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BN-15</a:t>
            </a:r>
          </a:p>
        </p:txBody>
      </p:sp>
      <p:sp>
        <p:nvSpPr>
          <p:cNvPr id="14350" name="TextBox 81"/>
          <p:cNvSpPr txBox="1">
            <a:spLocks noChangeArrowheads="1"/>
          </p:cNvSpPr>
          <p:nvPr/>
        </p:nvSpPr>
        <p:spPr bwMode="auto">
          <a:xfrm>
            <a:off x="3154363" y="1295400"/>
            <a:ext cx="96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MRS BN-2</a:t>
            </a:r>
          </a:p>
        </p:txBody>
      </p:sp>
      <p:sp>
        <p:nvSpPr>
          <p:cNvPr id="14351" name="Rectangle 2"/>
          <p:cNvSpPr>
            <a:spLocks noChangeArrowheads="1"/>
          </p:cNvSpPr>
          <p:nvPr/>
        </p:nvSpPr>
        <p:spPr bwMode="auto">
          <a:xfrm>
            <a:off x="4459288" y="2627313"/>
            <a:ext cx="2627312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283060" y="229548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9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353" name="Rectangle 2"/>
          <p:cNvSpPr>
            <a:spLocks noChangeArrowheads="1"/>
          </p:cNvSpPr>
          <p:nvPr/>
        </p:nvSpPr>
        <p:spPr bwMode="auto">
          <a:xfrm rot="5400000">
            <a:off x="6273800" y="252253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ight Arrow 97"/>
          <p:cNvSpPr/>
          <p:nvPr/>
        </p:nvSpPr>
        <p:spPr>
          <a:xfrm rot="5400000" flipV="1">
            <a:off x="6068218" y="19518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5" name="TextBox 98"/>
          <p:cNvSpPr txBox="1">
            <a:spLocks noChangeArrowheads="1"/>
          </p:cNvSpPr>
          <p:nvPr/>
        </p:nvSpPr>
        <p:spPr bwMode="auto">
          <a:xfrm>
            <a:off x="5867400" y="13001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SJR</a:t>
            </a:r>
          </a:p>
        </p:txBody>
      </p:sp>
      <p:grpSp>
        <p:nvGrpSpPr>
          <p:cNvPr id="14356" name="Group 299"/>
          <p:cNvGrpSpPr>
            <a:grpSpLocks/>
          </p:cNvGrpSpPr>
          <p:nvPr/>
        </p:nvGrpSpPr>
        <p:grpSpPr bwMode="auto">
          <a:xfrm>
            <a:off x="1676400" y="1300163"/>
            <a:ext cx="990600" cy="1333500"/>
            <a:chOff x="1676400" y="1300660"/>
            <a:chExt cx="990600" cy="1333622"/>
          </a:xfrm>
        </p:grpSpPr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086290" y="2290221"/>
              <a:ext cx="144000" cy="149421"/>
              <a:chOff x="6120" y="4320"/>
              <a:chExt cx="180" cy="180"/>
            </a:xfrm>
            <a:solidFill>
              <a:srgbClr val="7030A0"/>
            </a:solidFill>
          </p:grpSpPr>
          <p:sp>
            <p:nvSpPr>
              <p:cNvPr id="10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426" name="Rectangle 2"/>
            <p:cNvSpPr>
              <a:spLocks noChangeArrowheads="1"/>
            </p:cNvSpPr>
            <p:nvPr/>
          </p:nvSpPr>
          <p:spPr bwMode="auto">
            <a:xfrm rot="5400000">
              <a:off x="2063731" y="2517081"/>
              <a:ext cx="186776" cy="47625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ight Arrow 109"/>
            <p:cNvSpPr/>
            <p:nvPr/>
          </p:nvSpPr>
          <p:spPr>
            <a:xfrm rot="5400000" flipV="1">
              <a:off x="1870843" y="1947630"/>
              <a:ext cx="576315" cy="107950"/>
            </a:xfrm>
            <a:prstGeom prst="rightArrow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28" name="TextBox 110"/>
            <p:cNvSpPr txBox="1">
              <a:spLocks noChangeArrowheads="1"/>
            </p:cNvSpPr>
            <p:nvPr/>
          </p:nvSpPr>
          <p:spPr bwMode="auto">
            <a:xfrm>
              <a:off x="1676400" y="1300660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I/C-1 </a:t>
              </a:r>
            </a:p>
            <a:p>
              <a:pPr algn="ctr" eaLnBrk="1" hangingPunct="1"/>
              <a:r>
                <a: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SJR</a:t>
              </a:r>
            </a:p>
          </p:txBody>
        </p:sp>
      </p:grpSp>
      <p:sp>
        <p:nvSpPr>
          <p:cNvPr id="14357" name="TextBox 111"/>
          <p:cNvSpPr txBox="1">
            <a:spLocks noChangeArrowheads="1"/>
          </p:cNvSpPr>
          <p:nvPr/>
        </p:nvSpPr>
        <p:spPr bwMode="auto">
          <a:xfrm rot="5400000" flipH="1">
            <a:off x="2277269" y="4582319"/>
            <a:ext cx="1874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T-8X ( NEW BOF ) </a:t>
            </a:r>
          </a:p>
        </p:txBody>
      </p:sp>
      <p:sp>
        <p:nvSpPr>
          <p:cNvPr id="14358" name="TextBox 112"/>
          <p:cNvSpPr txBox="1">
            <a:spLocks noChangeArrowheads="1"/>
          </p:cNvSpPr>
          <p:nvPr/>
        </p:nvSpPr>
        <p:spPr bwMode="auto">
          <a:xfrm rot="5400000" flipH="1">
            <a:off x="2811463" y="4551362"/>
            <a:ext cx="1720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TRF-201X ( 1 MVA ) </a:t>
            </a:r>
          </a:p>
        </p:txBody>
      </p:sp>
      <p:sp>
        <p:nvSpPr>
          <p:cNvPr id="14359" name="TextBox 113"/>
          <p:cNvSpPr txBox="1">
            <a:spLocks noChangeArrowheads="1"/>
          </p:cNvSpPr>
          <p:nvPr/>
        </p:nvSpPr>
        <p:spPr bwMode="auto">
          <a:xfrm rot="5400000" flipH="1">
            <a:off x="3367088" y="4300537"/>
            <a:ext cx="137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PT-1 </a:t>
            </a:r>
          </a:p>
        </p:txBody>
      </p:sp>
      <p:sp>
        <p:nvSpPr>
          <p:cNvPr id="14360" name="TextBox 115"/>
          <p:cNvSpPr txBox="1">
            <a:spLocks noChangeArrowheads="1"/>
          </p:cNvSpPr>
          <p:nvPr/>
        </p:nvSpPr>
        <p:spPr bwMode="auto">
          <a:xfrm rot="5400000" flipH="1">
            <a:off x="4062413" y="4300537"/>
            <a:ext cx="1195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BUS PT-2 </a:t>
            </a:r>
          </a:p>
        </p:txBody>
      </p:sp>
      <p:sp>
        <p:nvSpPr>
          <p:cNvPr id="14361" name="TextBox 116"/>
          <p:cNvSpPr txBox="1">
            <a:spLocks noChangeArrowheads="1"/>
          </p:cNvSpPr>
          <p:nvPr/>
        </p:nvSpPr>
        <p:spPr bwMode="auto">
          <a:xfrm rot="5400000" flipH="1">
            <a:off x="3902869" y="4536281"/>
            <a:ext cx="2306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TRF-2 ( 1 MVA ) </a:t>
            </a:r>
          </a:p>
        </p:txBody>
      </p:sp>
      <p:sp>
        <p:nvSpPr>
          <p:cNvPr id="14362" name="TextBox 117"/>
          <p:cNvSpPr txBox="1">
            <a:spLocks noChangeArrowheads="1"/>
          </p:cNvSpPr>
          <p:nvPr/>
        </p:nvSpPr>
        <p:spPr bwMode="auto">
          <a:xfrm rot="5400000" flipH="1">
            <a:off x="4614863" y="4579937"/>
            <a:ext cx="1639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T-9X ( NEW BOF ) </a:t>
            </a:r>
          </a:p>
        </p:txBody>
      </p:sp>
      <p:sp>
        <p:nvSpPr>
          <p:cNvPr id="14363" name="TextBox 118"/>
          <p:cNvSpPr txBox="1">
            <a:spLocks noChangeArrowheads="1"/>
          </p:cNvSpPr>
          <p:nvPr/>
        </p:nvSpPr>
        <p:spPr bwMode="auto">
          <a:xfrm rot="5400000" flipH="1">
            <a:off x="5053013" y="4495800"/>
            <a:ext cx="160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T-13X ( RMHS ) </a:t>
            </a:r>
          </a:p>
        </p:txBody>
      </p:sp>
      <p:sp>
        <p:nvSpPr>
          <p:cNvPr id="14364" name="TextBox 119"/>
          <p:cNvSpPr txBox="1">
            <a:spLocks noChangeArrowheads="1"/>
          </p:cNvSpPr>
          <p:nvPr/>
        </p:nvSpPr>
        <p:spPr bwMode="auto">
          <a:xfrm rot="5400000" flipH="1">
            <a:off x="5402263" y="4462462"/>
            <a:ext cx="17287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T-11X ( COBP ) </a:t>
            </a:r>
          </a:p>
        </p:txBody>
      </p:sp>
      <p:grpSp>
        <p:nvGrpSpPr>
          <p:cNvPr id="8" name="Group 131"/>
          <p:cNvGrpSpPr/>
          <p:nvPr/>
        </p:nvGrpSpPr>
        <p:grpSpPr>
          <a:xfrm>
            <a:off x="4013331" y="2667000"/>
            <a:ext cx="108000" cy="360000"/>
            <a:chOff x="1905000" y="2913332"/>
            <a:chExt cx="216000" cy="469553"/>
          </a:xfrm>
          <a:noFill/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135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4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grpSp>
        <p:nvGrpSpPr>
          <p:cNvPr id="10" name="Group 137"/>
          <p:cNvGrpSpPr/>
          <p:nvPr/>
        </p:nvGrpSpPr>
        <p:grpSpPr>
          <a:xfrm>
            <a:off x="4631650" y="2682770"/>
            <a:ext cx="108000" cy="360000"/>
            <a:chOff x="1905000" y="2913332"/>
            <a:chExt cx="216000" cy="469553"/>
          </a:xfrm>
          <a:noFill/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905000" y="3056451"/>
              <a:ext cx="216000" cy="326434"/>
              <a:chOff x="5521" y="4224"/>
              <a:chExt cx="299" cy="436"/>
            </a:xfrm>
            <a:grpFill/>
          </p:grpSpPr>
          <p:sp>
            <p:nvSpPr>
              <p:cNvPr id="141" name="Oval 13"/>
              <p:cNvSpPr>
                <a:spLocks noChangeArrowheads="1"/>
              </p:cNvSpPr>
              <p:nvPr/>
            </p:nvSpPr>
            <p:spPr bwMode="auto">
              <a:xfrm>
                <a:off x="5521" y="422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Oval 14"/>
              <p:cNvSpPr>
                <a:spLocks noChangeArrowheads="1"/>
              </p:cNvSpPr>
              <p:nvPr/>
            </p:nvSpPr>
            <p:spPr bwMode="auto">
              <a:xfrm>
                <a:off x="5521" y="4374"/>
                <a:ext cx="299" cy="286"/>
              </a:xfrm>
              <a:prstGeom prst="ellips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0" name="AutoShape 15"/>
            <p:cNvCxnSpPr>
              <a:cxnSpLocks noChangeShapeType="1"/>
            </p:cNvCxnSpPr>
            <p:nvPr/>
          </p:nvCxnSpPr>
          <p:spPr bwMode="auto">
            <a:xfrm>
              <a:off x="2018995" y="2913332"/>
              <a:ext cx="0" cy="144000"/>
            </a:xfrm>
            <a:prstGeom prst="straightConnector1">
              <a:avLst/>
            </a:prstGeom>
            <a:grpFill/>
            <a:ln w="28575">
              <a:solidFill>
                <a:srgbClr val="7030A0"/>
              </a:solidFill>
              <a:round/>
              <a:headEnd/>
              <a:tailEnd/>
            </a:ln>
          </p:spPr>
        </p:cxnSp>
      </p:grpSp>
      <p:sp>
        <p:nvSpPr>
          <p:cNvPr id="14367" name="TextBox 149"/>
          <p:cNvSpPr txBox="1">
            <a:spLocks noChangeArrowheads="1"/>
          </p:cNvSpPr>
          <p:nvPr/>
        </p:nvSpPr>
        <p:spPr bwMode="auto">
          <a:xfrm rot="5400000" flipH="1">
            <a:off x="1402557" y="4458493"/>
            <a:ext cx="175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T-10X ( COBP ) </a:t>
            </a:r>
          </a:p>
        </p:txBody>
      </p:sp>
      <p:sp>
        <p:nvSpPr>
          <p:cNvPr id="14368" name="TextBox 150"/>
          <p:cNvSpPr txBox="1">
            <a:spLocks noChangeArrowheads="1"/>
          </p:cNvSpPr>
          <p:nvPr/>
        </p:nvSpPr>
        <p:spPr bwMode="auto">
          <a:xfrm rot="5400000" flipH="1">
            <a:off x="2081213" y="4503737"/>
            <a:ext cx="129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T-12X ( RMHS ) </a:t>
            </a:r>
          </a:p>
        </p:txBody>
      </p:sp>
      <p:grpSp>
        <p:nvGrpSpPr>
          <p:cNvPr id="14369" name="Group 142"/>
          <p:cNvGrpSpPr>
            <a:grpSpLocks/>
          </p:cNvGrpSpPr>
          <p:nvPr/>
        </p:nvGrpSpPr>
        <p:grpSpPr bwMode="auto">
          <a:xfrm>
            <a:off x="2590800" y="2667000"/>
            <a:ext cx="215900" cy="1260475"/>
            <a:chOff x="2361350" y="2667000"/>
            <a:chExt cx="162000" cy="972000"/>
          </a:xfrm>
        </p:grpSpPr>
        <p:sp>
          <p:nvSpPr>
            <p:cNvPr id="14419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20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2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2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3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4" name="Down Arrow 233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0" name="Group 236"/>
          <p:cNvGrpSpPr>
            <a:grpSpLocks/>
          </p:cNvGrpSpPr>
          <p:nvPr/>
        </p:nvGrpSpPr>
        <p:grpSpPr bwMode="auto">
          <a:xfrm>
            <a:off x="2168525" y="2667000"/>
            <a:ext cx="217488" cy="1260475"/>
            <a:chOff x="2361350" y="2667000"/>
            <a:chExt cx="162000" cy="972000"/>
          </a:xfrm>
        </p:grpSpPr>
        <p:sp>
          <p:nvSpPr>
            <p:cNvPr id="14413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14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1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1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4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Down Arrow 242"/>
            <p:cNvSpPr/>
            <p:nvPr/>
          </p:nvSpPr>
          <p:spPr>
            <a:xfrm>
              <a:off x="2399189" y="3314592"/>
              <a:ext cx="80409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1" name="Group 245"/>
          <p:cNvGrpSpPr>
            <a:grpSpLocks/>
          </p:cNvGrpSpPr>
          <p:nvPr/>
        </p:nvGrpSpPr>
        <p:grpSpPr bwMode="auto">
          <a:xfrm>
            <a:off x="3059113" y="2667000"/>
            <a:ext cx="215900" cy="1260475"/>
            <a:chOff x="2361350" y="2667000"/>
            <a:chExt cx="162000" cy="972000"/>
          </a:xfrm>
        </p:grpSpPr>
        <p:sp>
          <p:nvSpPr>
            <p:cNvPr id="14407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8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1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5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2" name="Down Arrow 251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2" name="Group 254"/>
          <p:cNvGrpSpPr>
            <a:grpSpLocks/>
          </p:cNvGrpSpPr>
          <p:nvPr/>
        </p:nvGrpSpPr>
        <p:grpSpPr bwMode="auto">
          <a:xfrm>
            <a:off x="3506788" y="2667000"/>
            <a:ext cx="215900" cy="1260475"/>
            <a:chOff x="2361350" y="2667000"/>
            <a:chExt cx="162000" cy="972000"/>
          </a:xfrm>
        </p:grpSpPr>
        <p:sp>
          <p:nvSpPr>
            <p:cNvPr id="14401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2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6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1" name="Down Arrow 26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3" name="Group 263"/>
          <p:cNvGrpSpPr>
            <a:grpSpLocks/>
          </p:cNvGrpSpPr>
          <p:nvPr/>
        </p:nvGrpSpPr>
        <p:grpSpPr bwMode="auto">
          <a:xfrm>
            <a:off x="4953000" y="2667000"/>
            <a:ext cx="215900" cy="1260475"/>
            <a:chOff x="2361350" y="2667000"/>
            <a:chExt cx="162000" cy="972000"/>
          </a:xfrm>
        </p:grpSpPr>
        <p:sp>
          <p:nvSpPr>
            <p:cNvPr id="14395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6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7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0" name="Down Arrow 269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4" name="Group 272"/>
          <p:cNvGrpSpPr>
            <a:grpSpLocks/>
          </p:cNvGrpSpPr>
          <p:nvPr/>
        </p:nvGrpSpPr>
        <p:grpSpPr bwMode="auto">
          <a:xfrm>
            <a:off x="5334000" y="2667000"/>
            <a:ext cx="215900" cy="1260475"/>
            <a:chOff x="2361350" y="2667000"/>
            <a:chExt cx="162000" cy="972000"/>
          </a:xfrm>
        </p:grpSpPr>
        <p:sp>
          <p:nvSpPr>
            <p:cNvPr id="14389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0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9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8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9" name="Down Arrow 278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5" name="Group 281"/>
          <p:cNvGrpSpPr>
            <a:grpSpLocks/>
          </p:cNvGrpSpPr>
          <p:nvPr/>
        </p:nvGrpSpPr>
        <p:grpSpPr bwMode="auto">
          <a:xfrm>
            <a:off x="5715000" y="2667000"/>
            <a:ext cx="215900" cy="1260475"/>
            <a:chOff x="2361350" y="2667000"/>
            <a:chExt cx="162000" cy="972000"/>
          </a:xfrm>
        </p:grpSpPr>
        <p:sp>
          <p:nvSpPr>
            <p:cNvPr id="14383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84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8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8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89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8" name="Down Arrow 287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76" name="Group 290"/>
          <p:cNvGrpSpPr>
            <a:grpSpLocks/>
          </p:cNvGrpSpPr>
          <p:nvPr/>
        </p:nvGrpSpPr>
        <p:grpSpPr bwMode="auto">
          <a:xfrm>
            <a:off x="6096000" y="2667000"/>
            <a:ext cx="215900" cy="1260475"/>
            <a:chOff x="2361350" y="2667000"/>
            <a:chExt cx="162000" cy="972000"/>
          </a:xfrm>
        </p:grpSpPr>
        <p:sp>
          <p:nvSpPr>
            <p:cNvPr id="14377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8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7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8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9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7" name="Down Arrow 296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72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C679566-9CA7-4E9D-A3B0-1FE3C6D789C3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53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6DE1BE9-5194-46EA-8E8F-21B7DA0FC64E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53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8831087-BC71-4803-9515-704CE81CF107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53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65C4718-3DFC-4239-BB20-72282DBE2129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53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4646613" y="1066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MRS      BN-2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5964238" y="12350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SJR</a:t>
            </a:r>
          </a:p>
        </p:txBody>
      </p:sp>
      <p:sp>
        <p:nvSpPr>
          <p:cNvPr id="15369" name="TextBox 11"/>
          <p:cNvSpPr txBox="1">
            <a:spLocks noChangeArrowheads="1"/>
          </p:cNvSpPr>
          <p:nvPr/>
        </p:nvSpPr>
        <p:spPr bwMode="auto">
          <a:xfrm rot="5400000" flipH="1">
            <a:off x="1987551" y="4241800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T-2M </a:t>
            </a:r>
          </a:p>
        </p:txBody>
      </p:sp>
      <p:sp>
        <p:nvSpPr>
          <p:cNvPr id="15370" name="TextBox 12"/>
          <p:cNvSpPr txBox="1">
            <a:spLocks noChangeArrowheads="1"/>
          </p:cNvSpPr>
          <p:nvPr/>
        </p:nvSpPr>
        <p:spPr bwMode="auto">
          <a:xfrm rot="5400000" flipH="1">
            <a:off x="3010694" y="4358482"/>
            <a:ext cx="1111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T-7M </a:t>
            </a:r>
          </a:p>
        </p:txBody>
      </p:sp>
      <p:sp>
        <p:nvSpPr>
          <p:cNvPr id="15371" name="TextBox 13"/>
          <p:cNvSpPr txBox="1">
            <a:spLocks noChangeArrowheads="1"/>
          </p:cNvSpPr>
          <p:nvPr/>
        </p:nvSpPr>
        <p:spPr bwMode="auto">
          <a:xfrm rot="5400000" flipH="1">
            <a:off x="4271169" y="4133056"/>
            <a:ext cx="1646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T-15</a:t>
            </a:r>
          </a:p>
        </p:txBody>
      </p:sp>
      <p:sp>
        <p:nvSpPr>
          <p:cNvPr id="15372" name="TextBox 14"/>
          <p:cNvSpPr txBox="1">
            <a:spLocks noChangeArrowheads="1"/>
          </p:cNvSpPr>
          <p:nvPr/>
        </p:nvSpPr>
        <p:spPr bwMode="auto">
          <a:xfrm rot="5400000" flipH="1">
            <a:off x="5194301" y="4275137"/>
            <a:ext cx="965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T-7</a:t>
            </a:r>
          </a:p>
        </p:txBody>
      </p:sp>
      <p:sp>
        <p:nvSpPr>
          <p:cNvPr id="15373" name="TextBox 15"/>
          <p:cNvSpPr txBox="1">
            <a:spLocks noChangeArrowheads="1"/>
          </p:cNvSpPr>
          <p:nvPr/>
        </p:nvSpPr>
        <p:spPr bwMode="auto">
          <a:xfrm rot="5400000" flipH="1">
            <a:off x="6022182" y="4394993"/>
            <a:ext cx="1600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T-13X ( RMHS ) 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 rot="5400000" flipH="1">
            <a:off x="5842794" y="4233069"/>
            <a:ext cx="914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T-9X</a:t>
            </a:r>
          </a:p>
        </p:txBody>
      </p:sp>
      <p:sp>
        <p:nvSpPr>
          <p:cNvPr id="15375" name="Rectangle 2"/>
          <p:cNvSpPr>
            <a:spLocks noChangeArrowheads="1"/>
          </p:cNvSpPr>
          <p:nvPr/>
        </p:nvSpPr>
        <p:spPr bwMode="auto">
          <a:xfrm>
            <a:off x="2030413" y="2622550"/>
            <a:ext cx="23749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457550" y="228496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77" name="Rectangle 2"/>
          <p:cNvSpPr>
            <a:spLocks noChangeArrowheads="1"/>
          </p:cNvSpPr>
          <p:nvPr/>
        </p:nvSpPr>
        <p:spPr bwMode="auto">
          <a:xfrm rot="5400000">
            <a:off x="3435350" y="25114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Arrow 19"/>
          <p:cNvSpPr/>
          <p:nvPr/>
        </p:nvSpPr>
        <p:spPr>
          <a:xfrm rot="5400000" flipV="1">
            <a:off x="3242468" y="194230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650360" y="226920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80" name="Rectangle 2"/>
          <p:cNvSpPr>
            <a:spLocks noChangeArrowheads="1"/>
          </p:cNvSpPr>
          <p:nvPr/>
        </p:nvSpPr>
        <p:spPr bwMode="auto">
          <a:xfrm rot="5400000">
            <a:off x="2627313" y="2495550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5400000" flipV="1">
            <a:off x="2436018" y="19264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2" name="TextBox 68"/>
          <p:cNvSpPr txBox="1">
            <a:spLocks noChangeArrowheads="1"/>
          </p:cNvSpPr>
          <p:nvPr/>
        </p:nvSpPr>
        <p:spPr bwMode="auto">
          <a:xfrm rot="5400000" flipH="1">
            <a:off x="3455194" y="4429919"/>
            <a:ext cx="1295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T-10X ( COBP ) </a:t>
            </a:r>
          </a:p>
        </p:txBody>
      </p:sp>
      <p:sp>
        <p:nvSpPr>
          <p:cNvPr id="15383" name="TextBox 69"/>
          <p:cNvSpPr txBox="1">
            <a:spLocks noChangeArrowheads="1"/>
          </p:cNvSpPr>
          <p:nvPr/>
        </p:nvSpPr>
        <p:spPr bwMode="auto">
          <a:xfrm rot="5400000" flipH="1">
            <a:off x="2372519" y="4450557"/>
            <a:ext cx="1295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T-14 </a:t>
            </a:r>
          </a:p>
        </p:txBody>
      </p:sp>
      <p:sp>
        <p:nvSpPr>
          <p:cNvPr id="15384" name="TextBox 70"/>
          <p:cNvSpPr txBox="1">
            <a:spLocks noChangeArrowheads="1"/>
          </p:cNvSpPr>
          <p:nvPr/>
        </p:nvSpPr>
        <p:spPr bwMode="auto">
          <a:xfrm>
            <a:off x="0" y="762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 KV POWER DISTRIBUTION NET WORK OF SAJARA-2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5" name="Rectangle 2"/>
          <p:cNvSpPr>
            <a:spLocks noChangeArrowheads="1"/>
          </p:cNvSpPr>
          <p:nvPr/>
        </p:nvSpPr>
        <p:spPr bwMode="auto">
          <a:xfrm>
            <a:off x="4746625" y="2617788"/>
            <a:ext cx="233997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379260" y="227971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87" name="Rectangle 2"/>
          <p:cNvSpPr>
            <a:spLocks noChangeArrowheads="1"/>
          </p:cNvSpPr>
          <p:nvPr/>
        </p:nvSpPr>
        <p:spPr bwMode="auto">
          <a:xfrm rot="5400000">
            <a:off x="6356350" y="2506663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5400000" flipV="1">
            <a:off x="6165850" y="1936751"/>
            <a:ext cx="574675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72330" y="228497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0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90" name="Rectangle 2"/>
          <p:cNvSpPr>
            <a:spLocks noChangeArrowheads="1"/>
          </p:cNvSpPr>
          <p:nvPr/>
        </p:nvSpPr>
        <p:spPr bwMode="auto">
          <a:xfrm rot="5400000">
            <a:off x="5049838" y="25114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4856956" y="194230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2" name="Text Box 2"/>
          <p:cNvSpPr txBox="1">
            <a:spLocks noChangeArrowheads="1"/>
          </p:cNvSpPr>
          <p:nvPr/>
        </p:nvSpPr>
        <p:spPr bwMode="auto">
          <a:xfrm>
            <a:off x="2143125" y="1233488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PP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3" name="Text Box 2"/>
          <p:cNvSpPr txBox="1">
            <a:spLocks noChangeArrowheads="1"/>
          </p:cNvSpPr>
          <p:nvPr/>
        </p:nvSpPr>
        <p:spPr bwMode="auto">
          <a:xfrm>
            <a:off x="2970213" y="1252538"/>
            <a:ext cx="1146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PP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206430" y="227708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2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95" name="Rectangle 2"/>
          <p:cNvSpPr>
            <a:spLocks noChangeArrowheads="1"/>
          </p:cNvSpPr>
          <p:nvPr/>
        </p:nvSpPr>
        <p:spPr bwMode="auto">
          <a:xfrm rot="5400000">
            <a:off x="4183063" y="250348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ight Arrow 128"/>
          <p:cNvSpPr/>
          <p:nvPr/>
        </p:nvSpPr>
        <p:spPr>
          <a:xfrm rot="5400000" flipV="1">
            <a:off x="3991769" y="19343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7" name="Text Box 2"/>
          <p:cNvSpPr txBox="1">
            <a:spLocks noChangeArrowheads="1"/>
          </p:cNvSpPr>
          <p:nvPr/>
        </p:nvSpPr>
        <p:spPr bwMode="auto">
          <a:xfrm>
            <a:off x="3870325" y="1238250"/>
            <a:ext cx="841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SJR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8" name="TextBox 130"/>
          <p:cNvSpPr txBox="1">
            <a:spLocks noChangeArrowheads="1"/>
          </p:cNvSpPr>
          <p:nvPr/>
        </p:nvSpPr>
        <p:spPr bwMode="auto">
          <a:xfrm>
            <a:off x="5338763" y="1066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MRS     BN-15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760760" y="227972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3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400" name="Rectangle 2"/>
          <p:cNvSpPr>
            <a:spLocks noChangeArrowheads="1"/>
          </p:cNvSpPr>
          <p:nvPr/>
        </p:nvSpPr>
        <p:spPr bwMode="auto">
          <a:xfrm rot="5400000">
            <a:off x="5737225" y="2506663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ight Arrow 135"/>
          <p:cNvSpPr/>
          <p:nvPr/>
        </p:nvSpPr>
        <p:spPr>
          <a:xfrm rot="5400000" flipV="1">
            <a:off x="5546725" y="1936751"/>
            <a:ext cx="574675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402" name="Group 225"/>
          <p:cNvGrpSpPr>
            <a:grpSpLocks/>
          </p:cNvGrpSpPr>
          <p:nvPr/>
        </p:nvGrpSpPr>
        <p:grpSpPr bwMode="auto">
          <a:xfrm>
            <a:off x="2360613" y="2667000"/>
            <a:ext cx="217487" cy="1260475"/>
            <a:chOff x="2361350" y="2667000"/>
            <a:chExt cx="162000" cy="972000"/>
          </a:xfrm>
        </p:grpSpPr>
        <p:sp>
          <p:nvSpPr>
            <p:cNvPr id="15471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2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14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2" name="Down Arrow 141"/>
            <p:cNvSpPr/>
            <p:nvPr/>
          </p:nvSpPr>
          <p:spPr>
            <a:xfrm>
              <a:off x="2399190" y="3314592"/>
              <a:ext cx="80409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3" name="Group 146"/>
          <p:cNvGrpSpPr>
            <a:grpSpLocks/>
          </p:cNvGrpSpPr>
          <p:nvPr/>
        </p:nvGrpSpPr>
        <p:grpSpPr bwMode="auto">
          <a:xfrm>
            <a:off x="4456113" y="2486025"/>
            <a:ext cx="304800" cy="304800"/>
            <a:chOff x="4056432" y="1905000"/>
            <a:chExt cx="304800" cy="304800"/>
          </a:xfrm>
        </p:grpSpPr>
        <p:grpSp>
          <p:nvGrpSpPr>
            <p:cNvPr id="15467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5469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470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5404" name="Group 226"/>
          <p:cNvGrpSpPr>
            <a:grpSpLocks/>
          </p:cNvGrpSpPr>
          <p:nvPr/>
        </p:nvGrpSpPr>
        <p:grpSpPr bwMode="auto">
          <a:xfrm>
            <a:off x="2935288" y="2676525"/>
            <a:ext cx="215900" cy="1258888"/>
            <a:chOff x="2361350" y="2667000"/>
            <a:chExt cx="162000" cy="972000"/>
          </a:xfrm>
        </p:grpSpPr>
        <p:sp>
          <p:nvSpPr>
            <p:cNvPr id="15461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62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6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6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3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3" name="Down Arrow 232"/>
            <p:cNvSpPr/>
            <p:nvPr/>
          </p:nvSpPr>
          <p:spPr>
            <a:xfrm>
              <a:off x="2399468" y="3315409"/>
              <a:ext cx="81000" cy="323591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5" name="Group 235"/>
          <p:cNvGrpSpPr>
            <a:grpSpLocks/>
          </p:cNvGrpSpPr>
          <p:nvPr/>
        </p:nvGrpSpPr>
        <p:grpSpPr bwMode="auto">
          <a:xfrm>
            <a:off x="3505200" y="2667000"/>
            <a:ext cx="215900" cy="1260475"/>
            <a:chOff x="2361350" y="2667000"/>
            <a:chExt cx="162000" cy="972000"/>
          </a:xfrm>
        </p:grpSpPr>
        <p:sp>
          <p:nvSpPr>
            <p:cNvPr id="15455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6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4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6" name="Group 244"/>
          <p:cNvGrpSpPr>
            <a:grpSpLocks/>
          </p:cNvGrpSpPr>
          <p:nvPr/>
        </p:nvGrpSpPr>
        <p:grpSpPr bwMode="auto">
          <a:xfrm>
            <a:off x="4038600" y="2667000"/>
            <a:ext cx="215900" cy="1260475"/>
            <a:chOff x="2361350" y="2667000"/>
            <a:chExt cx="162000" cy="972000"/>
          </a:xfrm>
        </p:grpSpPr>
        <p:sp>
          <p:nvSpPr>
            <p:cNvPr id="15449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0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5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1" name="Down Arrow 25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7" name="Group 253"/>
          <p:cNvGrpSpPr>
            <a:grpSpLocks/>
          </p:cNvGrpSpPr>
          <p:nvPr/>
        </p:nvGrpSpPr>
        <p:grpSpPr bwMode="auto">
          <a:xfrm>
            <a:off x="5011738" y="2665413"/>
            <a:ext cx="215900" cy="1260475"/>
            <a:chOff x="2361350" y="2667000"/>
            <a:chExt cx="162000" cy="972000"/>
          </a:xfrm>
        </p:grpSpPr>
        <p:sp>
          <p:nvSpPr>
            <p:cNvPr id="15443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44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4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4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6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0" name="Down Arrow 259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8" name="Group 264"/>
          <p:cNvGrpSpPr>
            <a:grpSpLocks/>
          </p:cNvGrpSpPr>
          <p:nvPr/>
        </p:nvGrpSpPr>
        <p:grpSpPr bwMode="auto">
          <a:xfrm>
            <a:off x="5627688" y="2667000"/>
            <a:ext cx="215900" cy="1260475"/>
            <a:chOff x="2361350" y="2667000"/>
            <a:chExt cx="162000" cy="972000"/>
          </a:xfrm>
        </p:grpSpPr>
        <p:sp>
          <p:nvSpPr>
            <p:cNvPr id="15437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8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4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7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1" name="Down Arrow 27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09" name="Group 273"/>
          <p:cNvGrpSpPr>
            <a:grpSpLocks/>
          </p:cNvGrpSpPr>
          <p:nvPr/>
        </p:nvGrpSpPr>
        <p:grpSpPr bwMode="auto">
          <a:xfrm>
            <a:off x="6192838" y="2667000"/>
            <a:ext cx="215900" cy="1260475"/>
            <a:chOff x="2361350" y="2667000"/>
            <a:chExt cx="162000" cy="972000"/>
          </a:xfrm>
        </p:grpSpPr>
        <p:sp>
          <p:nvSpPr>
            <p:cNvPr id="15431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2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8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0" name="Down Arrow 279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10" name="Group 282"/>
          <p:cNvGrpSpPr>
            <a:grpSpLocks/>
          </p:cNvGrpSpPr>
          <p:nvPr/>
        </p:nvGrpSpPr>
        <p:grpSpPr bwMode="auto">
          <a:xfrm>
            <a:off x="6783388" y="2667000"/>
            <a:ext cx="215900" cy="1260475"/>
            <a:chOff x="2361350" y="2667000"/>
            <a:chExt cx="162000" cy="972000"/>
          </a:xfrm>
        </p:grpSpPr>
        <p:sp>
          <p:nvSpPr>
            <p:cNvPr id="15425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6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9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Down Arrow 288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11" name="Group 155"/>
          <p:cNvGrpSpPr>
            <a:grpSpLocks/>
          </p:cNvGrpSpPr>
          <p:nvPr/>
        </p:nvGrpSpPr>
        <p:grpSpPr bwMode="auto">
          <a:xfrm>
            <a:off x="4419600" y="5562600"/>
            <a:ext cx="2514600" cy="307975"/>
            <a:chOff x="4419600" y="5562600"/>
            <a:chExt cx="2514600" cy="307777"/>
          </a:xfrm>
        </p:grpSpPr>
        <p:grpSp>
          <p:nvGrpSpPr>
            <p:cNvPr id="15418" name="Group 136"/>
            <p:cNvGrpSpPr>
              <a:grpSpLocks/>
            </p:cNvGrpSpPr>
            <p:nvPr/>
          </p:nvGrpSpPr>
          <p:grpSpPr bwMode="auto">
            <a:xfrm>
              <a:off x="4419600" y="5562600"/>
              <a:ext cx="304800" cy="304800"/>
              <a:chOff x="4056432" y="1905000"/>
              <a:chExt cx="304800" cy="304800"/>
            </a:xfrm>
          </p:grpSpPr>
          <p:grpSp>
            <p:nvGrpSpPr>
              <p:cNvPr id="15421" name="Group 6"/>
              <p:cNvGrpSpPr>
                <a:grpSpLocks/>
              </p:cNvGrpSpPr>
              <p:nvPr/>
            </p:nvGrpSpPr>
            <p:grpSpPr bwMode="auto">
              <a:xfrm>
                <a:off x="4099860" y="1956359"/>
                <a:ext cx="228600" cy="234950"/>
                <a:chOff x="6120" y="4320"/>
                <a:chExt cx="180" cy="180"/>
              </a:xfrm>
            </p:grpSpPr>
            <p:sp>
              <p:nvSpPr>
                <p:cNvPr id="15423" name="Line 7"/>
                <p:cNvSpPr>
                  <a:spLocks noChangeShapeType="1"/>
                </p:cNvSpPr>
                <p:nvPr/>
              </p:nvSpPr>
              <p:spPr bwMode="auto">
                <a:xfrm>
                  <a:off x="6120" y="4320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42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6120" y="4320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9" name="Rectangle 148"/>
              <p:cNvSpPr/>
              <p:nvPr/>
            </p:nvSpPr>
            <p:spPr>
              <a:xfrm>
                <a:off x="4056432" y="1905000"/>
                <a:ext cx="304800" cy="3046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419" name="TextBox 151"/>
            <p:cNvSpPr txBox="1">
              <a:spLocks noChangeArrowheads="1"/>
            </p:cNvSpPr>
            <p:nvPr/>
          </p:nvSpPr>
          <p:spPr bwMode="auto">
            <a:xfrm>
              <a:off x="4953000" y="5562600"/>
              <a:ext cx="1981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Calibri" pitchFamily="34" charset="0"/>
                </a:rPr>
                <a:t>ASYNCHRONOUS POINT</a:t>
              </a:r>
              <a:endParaRPr lang="en-IN" sz="1400" b="1">
                <a:latin typeface="Calibri" pitchFamily="34" charset="0"/>
              </a:endParaRPr>
            </a:p>
          </p:txBody>
        </p:sp>
        <p:sp>
          <p:nvSpPr>
            <p:cNvPr id="155" name="Right Arrow 154"/>
            <p:cNvSpPr/>
            <p:nvPr/>
          </p:nvSpPr>
          <p:spPr>
            <a:xfrm>
              <a:off x="4800600" y="5638751"/>
              <a:ext cx="215900" cy="1443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5148263" y="1712913"/>
            <a:ext cx="0" cy="9715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468563" y="2703513"/>
            <a:ext cx="0" cy="11890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049588" y="2717800"/>
            <a:ext cx="0" cy="11874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606800" y="2695575"/>
            <a:ext cx="0" cy="1189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129213" y="2686050"/>
            <a:ext cx="0" cy="11874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745163" y="2678113"/>
            <a:ext cx="0" cy="11890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868E4A-0B5D-4DCE-9491-BB3BF85682E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0" y="762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KV POWER DISTRIBUTION NET WORK OF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SAJARA 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1905000" y="2622550"/>
            <a:ext cx="233997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79430" y="228496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391" name="Rectangle 2"/>
          <p:cNvSpPr>
            <a:spLocks noChangeArrowheads="1"/>
          </p:cNvSpPr>
          <p:nvPr/>
        </p:nvSpPr>
        <p:spPr bwMode="auto">
          <a:xfrm rot="5400000">
            <a:off x="3455988" y="25114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 flipV="1">
            <a:off x="3264693" y="194230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33150" y="229022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7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394" name="Rectangle 2"/>
          <p:cNvSpPr>
            <a:spLocks noChangeArrowheads="1"/>
          </p:cNvSpPr>
          <p:nvPr/>
        </p:nvSpPr>
        <p:spPr bwMode="auto">
          <a:xfrm rot="5400000">
            <a:off x="4810919" y="2516981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5400000" flipV="1">
            <a:off x="4618832" y="19470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6" name="TextBox 81"/>
          <p:cNvSpPr txBox="1">
            <a:spLocks noChangeArrowheads="1"/>
          </p:cNvSpPr>
          <p:nvPr/>
        </p:nvSpPr>
        <p:spPr bwMode="auto">
          <a:xfrm>
            <a:off x="4418013" y="1295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MRS</a:t>
            </a:r>
          </a:p>
        </p:txBody>
      </p:sp>
      <p:sp>
        <p:nvSpPr>
          <p:cNvPr id="16397" name="TextBox 82"/>
          <p:cNvSpPr txBox="1">
            <a:spLocks noChangeArrowheads="1"/>
          </p:cNvSpPr>
          <p:nvPr/>
        </p:nvSpPr>
        <p:spPr bwMode="auto">
          <a:xfrm>
            <a:off x="3154363" y="1295400"/>
            <a:ext cx="81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PNB</a:t>
            </a:r>
          </a:p>
        </p:txBody>
      </p:sp>
      <p:sp>
        <p:nvSpPr>
          <p:cNvPr id="16398" name="Rectangle 2"/>
          <p:cNvSpPr>
            <a:spLocks noChangeArrowheads="1"/>
          </p:cNvSpPr>
          <p:nvPr/>
        </p:nvSpPr>
        <p:spPr bwMode="auto">
          <a:xfrm>
            <a:off x="4459288" y="2627313"/>
            <a:ext cx="2627312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752780" y="229548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9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400" name="Rectangle 2"/>
          <p:cNvSpPr>
            <a:spLocks noChangeArrowheads="1"/>
          </p:cNvSpPr>
          <p:nvPr/>
        </p:nvSpPr>
        <p:spPr bwMode="auto">
          <a:xfrm rot="5400000">
            <a:off x="5729288" y="252253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ight Arrow 98"/>
          <p:cNvSpPr/>
          <p:nvPr/>
        </p:nvSpPr>
        <p:spPr>
          <a:xfrm rot="5400000" flipV="1">
            <a:off x="5537993" y="19518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2" name="TextBox 99"/>
          <p:cNvSpPr txBox="1">
            <a:spLocks noChangeArrowheads="1"/>
          </p:cNvSpPr>
          <p:nvPr/>
        </p:nvSpPr>
        <p:spPr bwMode="auto">
          <a:xfrm>
            <a:off x="5337175" y="13001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PNB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483230" y="229023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0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404" name="Rectangle 2"/>
          <p:cNvSpPr>
            <a:spLocks noChangeArrowheads="1"/>
          </p:cNvSpPr>
          <p:nvPr/>
        </p:nvSpPr>
        <p:spPr bwMode="auto">
          <a:xfrm rot="5400000">
            <a:off x="6461919" y="2516981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ight Arrow 104"/>
          <p:cNvSpPr/>
          <p:nvPr/>
        </p:nvSpPr>
        <p:spPr>
          <a:xfrm rot="5400000" flipV="1">
            <a:off x="6268244" y="19470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6" name="TextBox 105"/>
          <p:cNvSpPr txBox="1">
            <a:spLocks noChangeArrowheads="1"/>
          </p:cNvSpPr>
          <p:nvPr/>
        </p:nvSpPr>
        <p:spPr bwMode="auto">
          <a:xfrm>
            <a:off x="6067425" y="1295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MRS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643890" y="2290221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408" name="Rectangle 2"/>
          <p:cNvSpPr>
            <a:spLocks noChangeArrowheads="1"/>
          </p:cNvSpPr>
          <p:nvPr/>
        </p:nvSpPr>
        <p:spPr bwMode="auto">
          <a:xfrm rot="5400000">
            <a:off x="2621757" y="2516981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2429669" y="19470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10" name="TextBox 111"/>
          <p:cNvSpPr txBox="1">
            <a:spLocks noChangeArrowheads="1"/>
          </p:cNvSpPr>
          <p:nvPr/>
        </p:nvSpPr>
        <p:spPr bwMode="auto">
          <a:xfrm>
            <a:off x="2233613" y="13001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 CPP 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(Bay-5)</a:t>
            </a:r>
          </a:p>
        </p:txBody>
      </p:sp>
      <p:sp>
        <p:nvSpPr>
          <p:cNvPr id="16411" name="TextBox 112"/>
          <p:cNvSpPr txBox="1">
            <a:spLocks noChangeArrowheads="1"/>
          </p:cNvSpPr>
          <p:nvPr/>
        </p:nvSpPr>
        <p:spPr bwMode="auto">
          <a:xfrm rot="5400000" flipH="1">
            <a:off x="1090613" y="4498975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T-15 ( SINTER S/S )</a:t>
            </a:r>
          </a:p>
        </p:txBody>
      </p:sp>
      <p:sp>
        <p:nvSpPr>
          <p:cNvPr id="16412" name="TextBox 113"/>
          <p:cNvSpPr txBox="1">
            <a:spLocks noChangeArrowheads="1"/>
          </p:cNvSpPr>
          <p:nvPr/>
        </p:nvSpPr>
        <p:spPr bwMode="auto">
          <a:xfrm rot="5400000" flipH="1">
            <a:off x="2040732" y="4358481"/>
            <a:ext cx="1720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T-7 ( SMS S/S )</a:t>
            </a:r>
          </a:p>
        </p:txBody>
      </p:sp>
      <p:sp>
        <p:nvSpPr>
          <p:cNvPr id="16413" name="TextBox 114"/>
          <p:cNvSpPr txBox="1">
            <a:spLocks noChangeArrowheads="1"/>
          </p:cNvSpPr>
          <p:nvPr/>
        </p:nvSpPr>
        <p:spPr bwMode="auto">
          <a:xfrm rot="5400000" flipH="1">
            <a:off x="2235201" y="4956175"/>
            <a:ext cx="2635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T-8 ( COKE OVEN SOUTH S/S )</a:t>
            </a:r>
          </a:p>
        </p:txBody>
      </p:sp>
      <p:sp>
        <p:nvSpPr>
          <p:cNvPr id="16414" name="TextBox 116"/>
          <p:cNvSpPr txBox="1">
            <a:spLocks noChangeArrowheads="1"/>
          </p:cNvSpPr>
          <p:nvPr/>
        </p:nvSpPr>
        <p:spPr bwMode="auto">
          <a:xfrm rot="5400000" flipH="1">
            <a:off x="3567113" y="4583112"/>
            <a:ext cx="21859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T-6 ( FOUNDRY S/S )</a:t>
            </a:r>
          </a:p>
        </p:txBody>
      </p:sp>
      <p:sp>
        <p:nvSpPr>
          <p:cNvPr id="16415" name="TextBox 117"/>
          <p:cNvSpPr txBox="1">
            <a:spLocks noChangeArrowheads="1"/>
          </p:cNvSpPr>
          <p:nvPr/>
        </p:nvSpPr>
        <p:spPr bwMode="auto">
          <a:xfrm rot="5400000" flipH="1">
            <a:off x="3796507" y="4555331"/>
            <a:ext cx="297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T-9 ( OLD OXN S/S )</a:t>
            </a:r>
          </a:p>
        </p:txBody>
      </p:sp>
      <p:sp>
        <p:nvSpPr>
          <p:cNvPr id="16416" name="TextBox 118"/>
          <p:cNvSpPr txBox="1">
            <a:spLocks noChangeArrowheads="1"/>
          </p:cNvSpPr>
          <p:nvPr/>
        </p:nvSpPr>
        <p:spPr bwMode="auto">
          <a:xfrm rot="5400000" flipH="1">
            <a:off x="4988719" y="4612481"/>
            <a:ext cx="1881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T-10 ( SINTER S/S )</a:t>
            </a:r>
          </a:p>
        </p:txBody>
      </p:sp>
      <p:sp>
        <p:nvSpPr>
          <p:cNvPr id="16417" name="TextBox 119"/>
          <p:cNvSpPr txBox="1">
            <a:spLocks noChangeArrowheads="1"/>
          </p:cNvSpPr>
          <p:nvPr/>
        </p:nvSpPr>
        <p:spPr bwMode="auto">
          <a:xfrm rot="5400000" flipH="1">
            <a:off x="5031582" y="4961731"/>
            <a:ext cx="297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T-14 ( COKE OVEN NORTH S/S )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3810000" y="2667000"/>
            <a:ext cx="639762" cy="860425"/>
            <a:chOff x="3294" y="5949"/>
            <a:chExt cx="1007" cy="1355"/>
          </a:xfrm>
          <a:noFill/>
        </p:grpSpPr>
        <p:sp>
          <p:nvSpPr>
            <p:cNvPr id="193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sz="1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196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97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98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6419" name="Group 198"/>
          <p:cNvGrpSpPr>
            <a:grpSpLocks/>
          </p:cNvGrpSpPr>
          <p:nvPr/>
        </p:nvGrpSpPr>
        <p:grpSpPr bwMode="auto">
          <a:xfrm>
            <a:off x="2163763" y="2667000"/>
            <a:ext cx="215900" cy="1260475"/>
            <a:chOff x="2361350" y="2667000"/>
            <a:chExt cx="162000" cy="972000"/>
          </a:xfrm>
        </p:grpSpPr>
        <p:sp>
          <p:nvSpPr>
            <p:cNvPr id="16464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5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0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5" name="Down Arrow 204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247472" y="2538747"/>
            <a:ext cx="216000" cy="216000"/>
            <a:chOff x="6120" y="4320"/>
            <a:chExt cx="180" cy="180"/>
          </a:xfrm>
          <a:solidFill>
            <a:srgbClr val="7030A0"/>
          </a:solidFill>
        </p:grpSpPr>
        <p:sp>
          <p:nvSpPr>
            <p:cNvPr id="209" name="Line 1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Line 1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1" name="Group 210"/>
          <p:cNvGrpSpPr>
            <a:grpSpLocks/>
          </p:cNvGrpSpPr>
          <p:nvPr/>
        </p:nvGrpSpPr>
        <p:grpSpPr bwMode="auto">
          <a:xfrm>
            <a:off x="2792413" y="2667000"/>
            <a:ext cx="215900" cy="1260475"/>
            <a:chOff x="2361350" y="2667000"/>
            <a:chExt cx="162000" cy="972000"/>
          </a:xfrm>
        </p:grpSpPr>
        <p:sp>
          <p:nvSpPr>
            <p:cNvPr id="16458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59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1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7" name="Down Arrow 216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2" name="Group 219"/>
          <p:cNvGrpSpPr>
            <a:grpSpLocks/>
          </p:cNvGrpSpPr>
          <p:nvPr/>
        </p:nvGrpSpPr>
        <p:grpSpPr bwMode="auto">
          <a:xfrm>
            <a:off x="3444875" y="2667000"/>
            <a:ext cx="215900" cy="1260475"/>
            <a:chOff x="2361350" y="2667000"/>
            <a:chExt cx="162000" cy="972000"/>
          </a:xfrm>
        </p:grpSpPr>
        <p:sp>
          <p:nvSpPr>
            <p:cNvPr id="16452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53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5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5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2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Down Arrow 225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6705600" y="2667000"/>
            <a:ext cx="639762" cy="860425"/>
            <a:chOff x="3294" y="5949"/>
            <a:chExt cx="1007" cy="1355"/>
          </a:xfrm>
          <a:noFill/>
        </p:grpSpPr>
        <p:sp>
          <p:nvSpPr>
            <p:cNvPr id="239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sz="1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242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3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4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16424" name="Group 244"/>
          <p:cNvGrpSpPr>
            <a:grpSpLocks/>
          </p:cNvGrpSpPr>
          <p:nvPr/>
        </p:nvGrpSpPr>
        <p:grpSpPr bwMode="auto">
          <a:xfrm>
            <a:off x="4584700" y="2673350"/>
            <a:ext cx="215900" cy="1260475"/>
            <a:chOff x="2361350" y="2667000"/>
            <a:chExt cx="162000" cy="972000"/>
          </a:xfrm>
        </p:grpSpPr>
        <p:sp>
          <p:nvSpPr>
            <p:cNvPr id="16446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7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5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1" name="Down Arrow 25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5" name="Group 253"/>
          <p:cNvGrpSpPr>
            <a:grpSpLocks/>
          </p:cNvGrpSpPr>
          <p:nvPr/>
        </p:nvGrpSpPr>
        <p:grpSpPr bwMode="auto">
          <a:xfrm>
            <a:off x="5818188" y="2667000"/>
            <a:ext cx="215900" cy="1260475"/>
            <a:chOff x="2361350" y="2667000"/>
            <a:chExt cx="162000" cy="972000"/>
          </a:xfrm>
        </p:grpSpPr>
        <p:sp>
          <p:nvSpPr>
            <p:cNvPr id="16440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1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6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0" name="Down Arrow 259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6" name="Group 262"/>
          <p:cNvGrpSpPr>
            <a:grpSpLocks/>
          </p:cNvGrpSpPr>
          <p:nvPr/>
        </p:nvGrpSpPr>
        <p:grpSpPr bwMode="auto">
          <a:xfrm>
            <a:off x="5181600" y="2667000"/>
            <a:ext cx="215900" cy="1260475"/>
            <a:chOff x="2361350" y="2667000"/>
            <a:chExt cx="162000" cy="972000"/>
          </a:xfrm>
        </p:grpSpPr>
        <p:sp>
          <p:nvSpPr>
            <p:cNvPr id="16434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5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6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7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7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9" name="Down Arrow 268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7" name="Group 271"/>
          <p:cNvGrpSpPr>
            <a:grpSpLocks/>
          </p:cNvGrpSpPr>
          <p:nvPr/>
        </p:nvGrpSpPr>
        <p:grpSpPr bwMode="auto">
          <a:xfrm>
            <a:off x="6400800" y="2667000"/>
            <a:ext cx="215900" cy="1260475"/>
            <a:chOff x="2361350" y="2667000"/>
            <a:chExt cx="162000" cy="972000"/>
          </a:xfrm>
        </p:grpSpPr>
        <p:sp>
          <p:nvSpPr>
            <p:cNvPr id="16428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9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0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31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279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0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8" name="Down Arrow 277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4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51D420-5968-4867-B646-BB6DA8A7C9E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30A8E7-BACB-4806-AA9F-B111F176EB4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413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B54F30D-6BA1-4A7A-B56D-772C9A2B0F76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55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Slide Number Placeholder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EF867BA-7A47-4CCF-BB02-D6AC73AF8079}" type="slidenum"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 algn="r" eaLnBrk="1" hangingPunct="1"/>
              <a:t>55</a:t>
            </a:fld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4962525" y="1914525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MRS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6370638" y="19050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CPP</a:t>
            </a:r>
          </a:p>
        </p:txBody>
      </p:sp>
      <p:sp>
        <p:nvSpPr>
          <p:cNvPr id="17417" name="TextBox 11"/>
          <p:cNvSpPr txBox="1">
            <a:spLocks noChangeArrowheads="1"/>
          </p:cNvSpPr>
          <p:nvPr/>
        </p:nvSpPr>
        <p:spPr bwMode="auto">
          <a:xfrm rot="5400000" flipH="1">
            <a:off x="1454150" y="5054601"/>
            <a:ext cx="1112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T-3M </a:t>
            </a:r>
          </a:p>
        </p:txBody>
      </p:sp>
      <p:sp>
        <p:nvSpPr>
          <p:cNvPr id="17418" name="TextBox 12"/>
          <p:cNvSpPr txBox="1">
            <a:spLocks noChangeArrowheads="1"/>
          </p:cNvSpPr>
          <p:nvPr/>
        </p:nvSpPr>
        <p:spPr bwMode="auto">
          <a:xfrm rot="5400000" flipH="1">
            <a:off x="4835525" y="4783138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T-6</a:t>
            </a:r>
          </a:p>
        </p:txBody>
      </p:sp>
      <p:sp>
        <p:nvSpPr>
          <p:cNvPr id="17419" name="TextBox 13"/>
          <p:cNvSpPr txBox="1">
            <a:spLocks noChangeArrowheads="1"/>
          </p:cNvSpPr>
          <p:nvPr/>
        </p:nvSpPr>
        <p:spPr bwMode="auto">
          <a:xfrm rot="5400000" flipH="1">
            <a:off x="5273676" y="4989512"/>
            <a:ext cx="965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T-9</a:t>
            </a:r>
          </a:p>
        </p:txBody>
      </p:sp>
      <p:sp>
        <p:nvSpPr>
          <p:cNvPr id="17420" name="TextBox 14"/>
          <p:cNvSpPr txBox="1">
            <a:spLocks noChangeArrowheads="1"/>
          </p:cNvSpPr>
          <p:nvPr/>
        </p:nvSpPr>
        <p:spPr bwMode="auto">
          <a:xfrm rot="5400000" flipH="1">
            <a:off x="6375401" y="5114925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T-12X</a:t>
            </a:r>
          </a:p>
        </p:txBody>
      </p:sp>
      <p:sp>
        <p:nvSpPr>
          <p:cNvPr id="17421" name="TextBox 15"/>
          <p:cNvSpPr txBox="1">
            <a:spLocks noChangeArrowheads="1"/>
          </p:cNvSpPr>
          <p:nvPr/>
        </p:nvSpPr>
        <p:spPr bwMode="auto">
          <a:xfrm rot="5400000" flipH="1">
            <a:off x="5908676" y="4970462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T-10</a:t>
            </a:r>
          </a:p>
        </p:txBody>
      </p:sp>
      <p:sp>
        <p:nvSpPr>
          <p:cNvPr id="17422" name="Rectangle 2"/>
          <p:cNvSpPr>
            <a:spLocks noChangeArrowheads="1"/>
          </p:cNvSpPr>
          <p:nvPr/>
        </p:nvSpPr>
        <p:spPr bwMode="auto">
          <a:xfrm>
            <a:off x="1239838" y="3305175"/>
            <a:ext cx="31686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383750" y="296814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24" name="Rectangle 2"/>
          <p:cNvSpPr>
            <a:spLocks noChangeArrowheads="1"/>
          </p:cNvSpPr>
          <p:nvPr/>
        </p:nvSpPr>
        <p:spPr bwMode="auto">
          <a:xfrm rot="5400000">
            <a:off x="2361407" y="3194844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19"/>
          <p:cNvSpPr/>
          <p:nvPr/>
        </p:nvSpPr>
        <p:spPr>
          <a:xfrm rot="5400000" flipV="1">
            <a:off x="2169318" y="26249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00209" y="295238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27" name="Rectangle 2"/>
          <p:cNvSpPr>
            <a:spLocks noChangeArrowheads="1"/>
          </p:cNvSpPr>
          <p:nvPr/>
        </p:nvSpPr>
        <p:spPr bwMode="auto">
          <a:xfrm rot="5400000">
            <a:off x="1578769" y="3178969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1385093" y="2609057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9" name="TextBox 57"/>
          <p:cNvSpPr txBox="1">
            <a:spLocks noChangeArrowheads="1"/>
          </p:cNvSpPr>
          <p:nvPr/>
        </p:nvSpPr>
        <p:spPr bwMode="auto">
          <a:xfrm rot="5400000" flipH="1">
            <a:off x="3296444" y="4809331"/>
            <a:ext cx="598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T-11X </a:t>
            </a:r>
          </a:p>
        </p:txBody>
      </p:sp>
      <p:sp>
        <p:nvSpPr>
          <p:cNvPr id="17430" name="TextBox 58"/>
          <p:cNvSpPr txBox="1">
            <a:spLocks noChangeArrowheads="1"/>
          </p:cNvSpPr>
          <p:nvPr/>
        </p:nvSpPr>
        <p:spPr bwMode="auto">
          <a:xfrm rot="5400000" flipH="1">
            <a:off x="2490788" y="4845050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T-8 </a:t>
            </a:r>
          </a:p>
        </p:txBody>
      </p:sp>
      <p:sp>
        <p:nvSpPr>
          <p:cNvPr id="17431" name="TextBox 59"/>
          <p:cNvSpPr txBox="1">
            <a:spLocks noChangeArrowheads="1"/>
          </p:cNvSpPr>
          <p:nvPr/>
        </p:nvSpPr>
        <p:spPr bwMode="auto">
          <a:xfrm>
            <a:off x="0" y="762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33 KV POWER  DISTRIBUTION  NET WORK OF  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SAJARA </a:t>
            </a:r>
          </a:p>
        </p:txBody>
      </p:sp>
      <p:sp>
        <p:nvSpPr>
          <p:cNvPr id="17432" name="Rectangle 2"/>
          <p:cNvSpPr>
            <a:spLocks noChangeArrowheads="1"/>
          </p:cNvSpPr>
          <p:nvPr/>
        </p:nvSpPr>
        <p:spPr bwMode="auto">
          <a:xfrm>
            <a:off x="4667250" y="3300413"/>
            <a:ext cx="35639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790200" y="296289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34" name="Rectangle 2"/>
          <p:cNvSpPr>
            <a:spLocks noChangeArrowheads="1"/>
          </p:cNvSpPr>
          <p:nvPr/>
        </p:nvSpPr>
        <p:spPr bwMode="auto">
          <a:xfrm rot="5400000">
            <a:off x="6767513" y="318928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ight Arrow 75"/>
          <p:cNvSpPr/>
          <p:nvPr/>
        </p:nvSpPr>
        <p:spPr>
          <a:xfrm rot="5400000" flipV="1">
            <a:off x="6574632" y="26201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494800" y="296815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9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37" name="Rectangle 2"/>
          <p:cNvSpPr>
            <a:spLocks noChangeArrowheads="1"/>
          </p:cNvSpPr>
          <p:nvPr/>
        </p:nvSpPr>
        <p:spPr bwMode="auto">
          <a:xfrm rot="5400000">
            <a:off x="5472907" y="3194844"/>
            <a:ext cx="185737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ight Arrow 100"/>
          <p:cNvSpPr/>
          <p:nvPr/>
        </p:nvSpPr>
        <p:spPr>
          <a:xfrm rot="5400000" flipV="1">
            <a:off x="5279231" y="2624932"/>
            <a:ext cx="576263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39" name="Text Box 2"/>
          <p:cNvSpPr txBox="1">
            <a:spLocks noChangeArrowheads="1"/>
          </p:cNvSpPr>
          <p:nvPr/>
        </p:nvSpPr>
        <p:spPr bwMode="auto">
          <a:xfrm>
            <a:off x="2655888" y="1903413"/>
            <a:ext cx="1152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PP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40" name="Text Box 2"/>
          <p:cNvSpPr txBox="1">
            <a:spLocks noChangeArrowheads="1"/>
          </p:cNvSpPr>
          <p:nvPr/>
        </p:nvSpPr>
        <p:spPr bwMode="auto">
          <a:xfrm>
            <a:off x="1905000" y="1895475"/>
            <a:ext cx="11461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PP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172040" y="296026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1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42" name="Rectangle 2"/>
          <p:cNvSpPr>
            <a:spLocks noChangeArrowheads="1"/>
          </p:cNvSpPr>
          <p:nvPr/>
        </p:nvSpPr>
        <p:spPr bwMode="auto">
          <a:xfrm rot="5400000">
            <a:off x="3150394" y="3186906"/>
            <a:ext cx="185738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5400000" flipV="1">
            <a:off x="2956719" y="2616994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44" name="Text Box 2"/>
          <p:cNvSpPr txBox="1">
            <a:spLocks noChangeArrowheads="1"/>
          </p:cNvSpPr>
          <p:nvPr/>
        </p:nvSpPr>
        <p:spPr bwMode="auto">
          <a:xfrm>
            <a:off x="1093788" y="1905000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SJR 2</a:t>
            </a: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45" name="TextBox 119"/>
          <p:cNvSpPr txBox="1">
            <a:spLocks noChangeArrowheads="1"/>
          </p:cNvSpPr>
          <p:nvPr/>
        </p:nvSpPr>
        <p:spPr bwMode="auto">
          <a:xfrm>
            <a:off x="5651500" y="1905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MRS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6104400" y="296290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2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47" name="Rectangle 2"/>
          <p:cNvSpPr>
            <a:spLocks noChangeArrowheads="1"/>
          </p:cNvSpPr>
          <p:nvPr/>
        </p:nvSpPr>
        <p:spPr bwMode="auto">
          <a:xfrm rot="5400000">
            <a:off x="6081713" y="318928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ight Arrow 124"/>
          <p:cNvSpPr/>
          <p:nvPr/>
        </p:nvSpPr>
        <p:spPr>
          <a:xfrm rot="5400000" flipV="1">
            <a:off x="5888832" y="26201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49" name="Text Box 2"/>
          <p:cNvSpPr txBox="1">
            <a:spLocks noChangeArrowheads="1"/>
          </p:cNvSpPr>
          <p:nvPr/>
        </p:nvSpPr>
        <p:spPr bwMode="auto">
          <a:xfrm>
            <a:off x="3417888" y="1922463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1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PNB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3912990" y="295763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2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51" name="Rectangle 2"/>
          <p:cNvSpPr>
            <a:spLocks noChangeArrowheads="1"/>
          </p:cNvSpPr>
          <p:nvPr/>
        </p:nvSpPr>
        <p:spPr bwMode="auto">
          <a:xfrm rot="5400000">
            <a:off x="3889375" y="31845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ight Arrow 130"/>
          <p:cNvSpPr/>
          <p:nvPr/>
        </p:nvSpPr>
        <p:spPr>
          <a:xfrm rot="5400000" flipV="1">
            <a:off x="3698875" y="2614613"/>
            <a:ext cx="574675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53" name="TextBox 131"/>
          <p:cNvSpPr txBox="1">
            <a:spLocks noChangeArrowheads="1"/>
          </p:cNvSpPr>
          <p:nvPr/>
        </p:nvSpPr>
        <p:spPr bwMode="auto">
          <a:xfrm rot="5400000" flipH="1">
            <a:off x="6948488" y="5119687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T- 8X</a:t>
            </a:r>
          </a:p>
        </p:txBody>
      </p:sp>
      <p:sp>
        <p:nvSpPr>
          <p:cNvPr id="17454" name="TextBox 142"/>
          <p:cNvSpPr txBox="1">
            <a:spLocks noChangeArrowheads="1"/>
          </p:cNvSpPr>
          <p:nvPr/>
        </p:nvSpPr>
        <p:spPr bwMode="auto">
          <a:xfrm>
            <a:off x="6943725" y="19050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PNB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7427670" y="2957632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4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56" name="Rectangle 2"/>
          <p:cNvSpPr>
            <a:spLocks noChangeArrowheads="1"/>
          </p:cNvSpPr>
          <p:nvPr/>
        </p:nvSpPr>
        <p:spPr bwMode="auto">
          <a:xfrm rot="5400000">
            <a:off x="7404100" y="3184525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ight Arrow 147"/>
          <p:cNvSpPr/>
          <p:nvPr/>
        </p:nvSpPr>
        <p:spPr>
          <a:xfrm rot="5400000" flipV="1">
            <a:off x="7213600" y="2614613"/>
            <a:ext cx="574675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58" name="TextBox 148"/>
          <p:cNvSpPr txBox="1">
            <a:spLocks noChangeArrowheads="1"/>
          </p:cNvSpPr>
          <p:nvPr/>
        </p:nvSpPr>
        <p:spPr bwMode="auto">
          <a:xfrm>
            <a:off x="4371975" y="1931988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I/C-2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SJR-2</a:t>
            </a: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4891030" y="2962903"/>
            <a:ext cx="144000" cy="149421"/>
            <a:chOff x="6120" y="4320"/>
            <a:chExt cx="180" cy="180"/>
          </a:xfrm>
          <a:solidFill>
            <a:srgbClr val="7030A0"/>
          </a:solidFill>
        </p:grpSpPr>
        <p:sp>
          <p:nvSpPr>
            <p:cNvPr id="151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60" name="Rectangle 2"/>
          <p:cNvSpPr>
            <a:spLocks noChangeArrowheads="1"/>
          </p:cNvSpPr>
          <p:nvPr/>
        </p:nvSpPr>
        <p:spPr bwMode="auto">
          <a:xfrm rot="5400000">
            <a:off x="4868863" y="3189288"/>
            <a:ext cx="187325" cy="47625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ight Arrow 153"/>
          <p:cNvSpPr/>
          <p:nvPr/>
        </p:nvSpPr>
        <p:spPr>
          <a:xfrm rot="5400000" flipV="1">
            <a:off x="4675982" y="2620169"/>
            <a:ext cx="576262" cy="107950"/>
          </a:xfrm>
          <a:prstGeom prst="rightArrow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462" name="Group 182"/>
          <p:cNvGrpSpPr>
            <a:grpSpLocks/>
          </p:cNvGrpSpPr>
          <p:nvPr/>
        </p:nvGrpSpPr>
        <p:grpSpPr bwMode="auto">
          <a:xfrm>
            <a:off x="1920875" y="3349625"/>
            <a:ext cx="215900" cy="1260475"/>
            <a:chOff x="1920358" y="3350181"/>
            <a:chExt cx="216000" cy="1260000"/>
          </a:xfrm>
        </p:grpSpPr>
        <p:sp>
          <p:nvSpPr>
            <p:cNvPr id="17532" name="Oval 13"/>
            <p:cNvSpPr>
              <a:spLocks noChangeArrowheads="1"/>
            </p:cNvSpPr>
            <p:nvPr/>
          </p:nvSpPr>
          <p:spPr bwMode="auto">
            <a:xfrm>
              <a:off x="1920358" y="3866917"/>
              <a:ext cx="216000" cy="221077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33" name="Oval 14"/>
            <p:cNvSpPr>
              <a:spLocks noChangeArrowheads="1"/>
            </p:cNvSpPr>
            <p:nvPr/>
          </p:nvSpPr>
          <p:spPr bwMode="auto">
            <a:xfrm>
              <a:off x="1920358" y="3982867"/>
              <a:ext cx="216000" cy="221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34" name="Rectangle 2"/>
            <p:cNvSpPr>
              <a:spLocks noChangeArrowheads="1"/>
            </p:cNvSpPr>
            <p:nvPr/>
          </p:nvSpPr>
          <p:spPr bwMode="auto">
            <a:xfrm rot="16200000" flipV="1">
              <a:off x="1927449" y="3419289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35" name="Rectangle 2"/>
            <p:cNvSpPr>
              <a:spLocks noChangeArrowheads="1"/>
            </p:cNvSpPr>
            <p:nvPr/>
          </p:nvSpPr>
          <p:spPr bwMode="auto">
            <a:xfrm rot="16200000" flipV="1">
              <a:off x="1927449" y="3743018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152"/>
            <p:cNvGrpSpPr/>
            <p:nvPr/>
          </p:nvGrpSpPr>
          <p:grpSpPr>
            <a:xfrm flipV="1">
              <a:off x="1948933" y="3544694"/>
              <a:ext cx="144000" cy="148674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2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27" name="Down Arrow 326"/>
            <p:cNvSpPr/>
            <p:nvPr/>
          </p:nvSpPr>
          <p:spPr>
            <a:xfrm>
              <a:off x="1971182" y="4189653"/>
              <a:ext cx="108000" cy="42052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3" name="Group 183"/>
          <p:cNvGrpSpPr>
            <a:grpSpLocks/>
          </p:cNvGrpSpPr>
          <p:nvPr/>
        </p:nvGrpSpPr>
        <p:grpSpPr bwMode="auto">
          <a:xfrm>
            <a:off x="2724150" y="3349625"/>
            <a:ext cx="215900" cy="1260475"/>
            <a:chOff x="2723744" y="3350181"/>
            <a:chExt cx="216000" cy="1260000"/>
          </a:xfrm>
        </p:grpSpPr>
        <p:sp>
          <p:nvSpPr>
            <p:cNvPr id="17526" name="Oval 13"/>
            <p:cNvSpPr>
              <a:spLocks noChangeArrowheads="1"/>
            </p:cNvSpPr>
            <p:nvPr/>
          </p:nvSpPr>
          <p:spPr bwMode="auto">
            <a:xfrm>
              <a:off x="2723744" y="3866917"/>
              <a:ext cx="216000" cy="221077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7" name="Oval 14"/>
            <p:cNvSpPr>
              <a:spLocks noChangeArrowheads="1"/>
            </p:cNvSpPr>
            <p:nvPr/>
          </p:nvSpPr>
          <p:spPr bwMode="auto">
            <a:xfrm>
              <a:off x="2723744" y="3982867"/>
              <a:ext cx="216000" cy="221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8" name="Rectangle 2"/>
            <p:cNvSpPr>
              <a:spLocks noChangeArrowheads="1"/>
            </p:cNvSpPr>
            <p:nvPr/>
          </p:nvSpPr>
          <p:spPr bwMode="auto">
            <a:xfrm rot="16200000" flipV="1">
              <a:off x="2730835" y="3419289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9" name="Rectangle 2"/>
            <p:cNvSpPr>
              <a:spLocks noChangeArrowheads="1"/>
            </p:cNvSpPr>
            <p:nvPr/>
          </p:nvSpPr>
          <p:spPr bwMode="auto">
            <a:xfrm rot="16200000" flipV="1">
              <a:off x="2730835" y="3743018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" name="Group 152"/>
            <p:cNvGrpSpPr/>
            <p:nvPr/>
          </p:nvGrpSpPr>
          <p:grpSpPr>
            <a:xfrm flipV="1">
              <a:off x="2752319" y="3544694"/>
              <a:ext cx="144000" cy="148674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3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6" name="Down Arrow 335"/>
            <p:cNvSpPr/>
            <p:nvPr/>
          </p:nvSpPr>
          <p:spPr>
            <a:xfrm>
              <a:off x="2774568" y="4189653"/>
              <a:ext cx="108000" cy="42052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4" name="Group 338"/>
          <p:cNvGrpSpPr>
            <a:grpSpLocks/>
          </p:cNvGrpSpPr>
          <p:nvPr/>
        </p:nvGrpSpPr>
        <p:grpSpPr bwMode="auto">
          <a:xfrm>
            <a:off x="3495675" y="3349625"/>
            <a:ext cx="215900" cy="1260475"/>
            <a:chOff x="2361350" y="2667000"/>
            <a:chExt cx="162000" cy="972000"/>
          </a:xfrm>
        </p:grpSpPr>
        <p:sp>
          <p:nvSpPr>
            <p:cNvPr id="17520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1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2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23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4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5" name="Down Arrow 344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5" name="Group 184"/>
          <p:cNvGrpSpPr>
            <a:grpSpLocks/>
          </p:cNvGrpSpPr>
          <p:nvPr/>
        </p:nvGrpSpPr>
        <p:grpSpPr bwMode="auto">
          <a:xfrm>
            <a:off x="5000625" y="3349625"/>
            <a:ext cx="215900" cy="1260475"/>
            <a:chOff x="5000016" y="3350181"/>
            <a:chExt cx="216000" cy="1260000"/>
          </a:xfrm>
        </p:grpSpPr>
        <p:sp>
          <p:nvSpPr>
            <p:cNvPr id="17514" name="Oval 13"/>
            <p:cNvSpPr>
              <a:spLocks noChangeArrowheads="1"/>
            </p:cNvSpPr>
            <p:nvPr/>
          </p:nvSpPr>
          <p:spPr bwMode="auto">
            <a:xfrm>
              <a:off x="5000016" y="3866917"/>
              <a:ext cx="216000" cy="221077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15" name="Oval 14"/>
            <p:cNvSpPr>
              <a:spLocks noChangeArrowheads="1"/>
            </p:cNvSpPr>
            <p:nvPr/>
          </p:nvSpPr>
          <p:spPr bwMode="auto">
            <a:xfrm>
              <a:off x="5000016" y="3982867"/>
              <a:ext cx="216000" cy="221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16" name="Rectangle 2"/>
            <p:cNvSpPr>
              <a:spLocks noChangeArrowheads="1"/>
            </p:cNvSpPr>
            <p:nvPr/>
          </p:nvSpPr>
          <p:spPr bwMode="auto">
            <a:xfrm rot="16200000" flipV="1">
              <a:off x="5007107" y="3419289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17" name="Rectangle 2"/>
            <p:cNvSpPr>
              <a:spLocks noChangeArrowheads="1"/>
            </p:cNvSpPr>
            <p:nvPr/>
          </p:nvSpPr>
          <p:spPr bwMode="auto">
            <a:xfrm rot="16200000" flipV="1">
              <a:off x="5007107" y="3743018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152"/>
            <p:cNvGrpSpPr/>
            <p:nvPr/>
          </p:nvGrpSpPr>
          <p:grpSpPr>
            <a:xfrm flipV="1">
              <a:off x="5028591" y="3544694"/>
              <a:ext cx="144000" cy="148674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5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4" name="Down Arrow 353"/>
            <p:cNvSpPr/>
            <p:nvPr/>
          </p:nvSpPr>
          <p:spPr>
            <a:xfrm>
              <a:off x="5050840" y="4189653"/>
              <a:ext cx="108000" cy="42052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6" name="Group 185"/>
          <p:cNvGrpSpPr>
            <a:grpSpLocks/>
          </p:cNvGrpSpPr>
          <p:nvPr/>
        </p:nvGrpSpPr>
        <p:grpSpPr bwMode="auto">
          <a:xfrm>
            <a:off x="5641975" y="3349625"/>
            <a:ext cx="215900" cy="1260475"/>
            <a:chOff x="5642203" y="3350181"/>
            <a:chExt cx="216000" cy="1260000"/>
          </a:xfrm>
        </p:grpSpPr>
        <p:sp>
          <p:nvSpPr>
            <p:cNvPr id="17508" name="Oval 13"/>
            <p:cNvSpPr>
              <a:spLocks noChangeArrowheads="1"/>
            </p:cNvSpPr>
            <p:nvPr/>
          </p:nvSpPr>
          <p:spPr bwMode="auto">
            <a:xfrm>
              <a:off x="5642203" y="3866917"/>
              <a:ext cx="216000" cy="221077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09" name="Oval 14"/>
            <p:cNvSpPr>
              <a:spLocks noChangeArrowheads="1"/>
            </p:cNvSpPr>
            <p:nvPr/>
          </p:nvSpPr>
          <p:spPr bwMode="auto">
            <a:xfrm>
              <a:off x="5642203" y="3982867"/>
              <a:ext cx="216000" cy="221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10" name="Rectangle 2"/>
            <p:cNvSpPr>
              <a:spLocks noChangeArrowheads="1"/>
            </p:cNvSpPr>
            <p:nvPr/>
          </p:nvSpPr>
          <p:spPr bwMode="auto">
            <a:xfrm rot="16200000" flipV="1">
              <a:off x="5649294" y="3419289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11" name="Rectangle 2"/>
            <p:cNvSpPr>
              <a:spLocks noChangeArrowheads="1"/>
            </p:cNvSpPr>
            <p:nvPr/>
          </p:nvSpPr>
          <p:spPr bwMode="auto">
            <a:xfrm rot="16200000" flipV="1">
              <a:off x="5649294" y="3743018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Group 152"/>
            <p:cNvGrpSpPr/>
            <p:nvPr/>
          </p:nvGrpSpPr>
          <p:grpSpPr>
            <a:xfrm flipV="1">
              <a:off x="5670778" y="3544694"/>
              <a:ext cx="144000" cy="148674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6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3" name="Down Arrow 362"/>
            <p:cNvSpPr/>
            <p:nvPr/>
          </p:nvSpPr>
          <p:spPr>
            <a:xfrm>
              <a:off x="5693027" y="4189653"/>
              <a:ext cx="108000" cy="42052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7" name="Group 365"/>
          <p:cNvGrpSpPr>
            <a:grpSpLocks/>
          </p:cNvGrpSpPr>
          <p:nvPr/>
        </p:nvGrpSpPr>
        <p:grpSpPr bwMode="auto">
          <a:xfrm>
            <a:off x="6870700" y="3349625"/>
            <a:ext cx="215900" cy="1260475"/>
            <a:chOff x="2361350" y="2667000"/>
            <a:chExt cx="162000" cy="972000"/>
          </a:xfrm>
        </p:grpSpPr>
        <p:sp>
          <p:nvSpPr>
            <p:cNvPr id="17502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03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04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05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7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2" name="Down Arrow 371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8" name="Group 374"/>
          <p:cNvGrpSpPr>
            <a:grpSpLocks/>
          </p:cNvGrpSpPr>
          <p:nvPr/>
        </p:nvGrpSpPr>
        <p:grpSpPr bwMode="auto">
          <a:xfrm>
            <a:off x="7461250" y="3349625"/>
            <a:ext cx="215900" cy="1260475"/>
            <a:chOff x="2361350" y="2667000"/>
            <a:chExt cx="162000" cy="972000"/>
          </a:xfrm>
        </p:grpSpPr>
        <p:sp>
          <p:nvSpPr>
            <p:cNvPr id="17496" name="Oval 13"/>
            <p:cNvSpPr>
              <a:spLocks noChangeArrowheads="1"/>
            </p:cNvSpPr>
            <p:nvPr/>
          </p:nvSpPr>
          <p:spPr bwMode="auto">
            <a:xfrm>
              <a:off x="2361350" y="3065625"/>
              <a:ext cx="162000" cy="170545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7" name="Oval 14"/>
            <p:cNvSpPr>
              <a:spLocks noChangeArrowheads="1"/>
            </p:cNvSpPr>
            <p:nvPr/>
          </p:nvSpPr>
          <p:spPr bwMode="auto">
            <a:xfrm>
              <a:off x="2361350" y="3155072"/>
              <a:ext cx="162000" cy="17054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8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720822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9" name="Rectangle 2"/>
            <p:cNvSpPr>
              <a:spLocks noChangeArrowheads="1"/>
            </p:cNvSpPr>
            <p:nvPr/>
          </p:nvSpPr>
          <p:spPr bwMode="auto">
            <a:xfrm rot="16200000" flipV="1">
              <a:off x="2364677" y="2970556"/>
              <a:ext cx="143363" cy="35719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52"/>
            <p:cNvGrpSpPr/>
            <p:nvPr/>
          </p:nvGrpSpPr>
          <p:grpSpPr>
            <a:xfrm flipV="1">
              <a:off x="2382781" y="2817053"/>
              <a:ext cx="108000" cy="114691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8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1" name="Down Arrow 380"/>
            <p:cNvSpPr/>
            <p:nvPr/>
          </p:nvSpPr>
          <p:spPr>
            <a:xfrm>
              <a:off x="2399468" y="3314592"/>
              <a:ext cx="81000" cy="32440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69" name="Group 186"/>
          <p:cNvGrpSpPr>
            <a:grpSpLocks/>
          </p:cNvGrpSpPr>
          <p:nvPr/>
        </p:nvGrpSpPr>
        <p:grpSpPr bwMode="auto">
          <a:xfrm>
            <a:off x="6261100" y="3349625"/>
            <a:ext cx="215900" cy="1260475"/>
            <a:chOff x="6260461" y="3350181"/>
            <a:chExt cx="216000" cy="1260000"/>
          </a:xfrm>
        </p:grpSpPr>
        <p:sp>
          <p:nvSpPr>
            <p:cNvPr id="17490" name="Oval 13"/>
            <p:cNvSpPr>
              <a:spLocks noChangeArrowheads="1"/>
            </p:cNvSpPr>
            <p:nvPr/>
          </p:nvSpPr>
          <p:spPr bwMode="auto">
            <a:xfrm>
              <a:off x="6260461" y="3866917"/>
              <a:ext cx="216000" cy="221077"/>
            </a:xfrm>
            <a:prstGeom prst="ellipse">
              <a:avLst/>
            </a:prstGeom>
            <a:noFill/>
            <a:ln w="28575">
              <a:solidFill>
                <a:srgbClr val="AD6A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1" name="Oval 14"/>
            <p:cNvSpPr>
              <a:spLocks noChangeArrowheads="1"/>
            </p:cNvSpPr>
            <p:nvPr/>
          </p:nvSpPr>
          <p:spPr bwMode="auto">
            <a:xfrm>
              <a:off x="6260461" y="3982867"/>
              <a:ext cx="216000" cy="22107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2" name="Rectangle 2"/>
            <p:cNvSpPr>
              <a:spLocks noChangeArrowheads="1"/>
            </p:cNvSpPr>
            <p:nvPr/>
          </p:nvSpPr>
          <p:spPr bwMode="auto">
            <a:xfrm rot="16200000" flipV="1">
              <a:off x="6267552" y="3419289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93" name="Rectangle 2"/>
            <p:cNvSpPr>
              <a:spLocks noChangeArrowheads="1"/>
            </p:cNvSpPr>
            <p:nvPr/>
          </p:nvSpPr>
          <p:spPr bwMode="auto">
            <a:xfrm rot="16200000" flipV="1">
              <a:off x="6267552" y="3743018"/>
              <a:ext cx="185841" cy="47625"/>
            </a:xfrm>
            <a:prstGeom prst="rect">
              <a:avLst/>
            </a:prstGeom>
            <a:solidFill>
              <a:srgbClr val="AD6A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Group 152"/>
            <p:cNvGrpSpPr/>
            <p:nvPr/>
          </p:nvGrpSpPr>
          <p:grpSpPr>
            <a:xfrm flipV="1">
              <a:off x="6289036" y="3544694"/>
              <a:ext cx="144000" cy="148674"/>
              <a:chOff x="1370706" y="1762125"/>
              <a:chExt cx="144000" cy="144000"/>
            </a:xfrm>
            <a:solidFill>
              <a:srgbClr val="AD6AC2"/>
            </a:solidFill>
          </p:grpSpPr>
          <p:sp>
            <p:nvSpPr>
              <p:cNvPr id="39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0" name="Down Arrow 389"/>
            <p:cNvSpPr/>
            <p:nvPr/>
          </p:nvSpPr>
          <p:spPr>
            <a:xfrm>
              <a:off x="6311285" y="4189653"/>
              <a:ext cx="108000" cy="420528"/>
            </a:xfrm>
            <a:prstGeom prst="downArrow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70" name="Group 397"/>
          <p:cNvGrpSpPr>
            <a:grpSpLocks/>
          </p:cNvGrpSpPr>
          <p:nvPr/>
        </p:nvGrpSpPr>
        <p:grpSpPr bwMode="auto">
          <a:xfrm>
            <a:off x="4408488" y="3160713"/>
            <a:ext cx="304800" cy="304800"/>
            <a:chOff x="4056432" y="1905000"/>
            <a:chExt cx="304800" cy="304800"/>
          </a:xfrm>
        </p:grpSpPr>
        <p:grpSp>
          <p:nvGrpSpPr>
            <p:cNvPr id="17486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17488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89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00" name="Rectangle 399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7471" name="Group 154"/>
          <p:cNvGrpSpPr>
            <a:grpSpLocks/>
          </p:cNvGrpSpPr>
          <p:nvPr/>
        </p:nvGrpSpPr>
        <p:grpSpPr bwMode="auto">
          <a:xfrm>
            <a:off x="4419600" y="5562600"/>
            <a:ext cx="2514600" cy="307975"/>
            <a:chOff x="4419600" y="5562600"/>
            <a:chExt cx="2514600" cy="307777"/>
          </a:xfrm>
        </p:grpSpPr>
        <p:grpSp>
          <p:nvGrpSpPr>
            <p:cNvPr id="17479" name="Group 136"/>
            <p:cNvGrpSpPr>
              <a:grpSpLocks/>
            </p:cNvGrpSpPr>
            <p:nvPr/>
          </p:nvGrpSpPr>
          <p:grpSpPr bwMode="auto">
            <a:xfrm>
              <a:off x="4419600" y="5562600"/>
              <a:ext cx="304800" cy="304800"/>
              <a:chOff x="4056432" y="1905000"/>
              <a:chExt cx="304800" cy="304800"/>
            </a:xfrm>
          </p:grpSpPr>
          <p:grpSp>
            <p:nvGrpSpPr>
              <p:cNvPr id="17482" name="Group 6"/>
              <p:cNvGrpSpPr>
                <a:grpSpLocks/>
              </p:cNvGrpSpPr>
              <p:nvPr/>
            </p:nvGrpSpPr>
            <p:grpSpPr bwMode="auto">
              <a:xfrm>
                <a:off x="4099860" y="1956359"/>
                <a:ext cx="228600" cy="234950"/>
                <a:chOff x="6120" y="4320"/>
                <a:chExt cx="180" cy="180"/>
              </a:xfrm>
            </p:grpSpPr>
            <p:sp>
              <p:nvSpPr>
                <p:cNvPr id="17484" name="Line 7"/>
                <p:cNvSpPr>
                  <a:spLocks noChangeShapeType="1"/>
                </p:cNvSpPr>
                <p:nvPr/>
              </p:nvSpPr>
              <p:spPr bwMode="auto">
                <a:xfrm>
                  <a:off x="6120" y="4320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8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6120" y="4320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>
                <a:off x="4056432" y="1905000"/>
                <a:ext cx="304800" cy="3046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480" name="TextBox 156"/>
            <p:cNvSpPr txBox="1">
              <a:spLocks noChangeArrowheads="1"/>
            </p:cNvSpPr>
            <p:nvPr/>
          </p:nvSpPr>
          <p:spPr bwMode="auto">
            <a:xfrm>
              <a:off x="4953000" y="5562600"/>
              <a:ext cx="1981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Calibri" pitchFamily="34" charset="0"/>
                </a:rPr>
                <a:t>ASYNCHRONOUS POINT</a:t>
              </a:r>
              <a:endParaRPr lang="en-IN" sz="1400" b="1">
                <a:latin typeface="Calibri" pitchFamily="34" charset="0"/>
              </a:endParaRPr>
            </a:p>
          </p:txBody>
        </p:sp>
        <p:sp>
          <p:nvSpPr>
            <p:cNvPr id="158" name="Right Arrow 157"/>
            <p:cNvSpPr/>
            <p:nvPr/>
          </p:nvSpPr>
          <p:spPr>
            <a:xfrm>
              <a:off x="4800600" y="5638751"/>
              <a:ext cx="215900" cy="1443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3810000" y="3360475"/>
            <a:ext cx="639762" cy="860425"/>
            <a:chOff x="3294" y="5949"/>
            <a:chExt cx="1007" cy="1355"/>
          </a:xfrm>
          <a:noFill/>
        </p:grpSpPr>
        <p:sp>
          <p:nvSpPr>
            <p:cNvPr id="165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sz="1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9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168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9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0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7666038" y="3362400"/>
            <a:ext cx="639762" cy="860425"/>
            <a:chOff x="3294" y="5949"/>
            <a:chExt cx="1007" cy="1355"/>
          </a:xfrm>
          <a:noFill/>
        </p:grpSpPr>
        <p:sp>
          <p:nvSpPr>
            <p:cNvPr id="172" name="Text Box 49"/>
            <p:cNvSpPr txBox="1">
              <a:spLocks noChangeArrowheads="1"/>
            </p:cNvSpPr>
            <p:nvPr/>
          </p:nvSpPr>
          <p:spPr bwMode="auto">
            <a:xfrm>
              <a:off x="3294" y="6776"/>
              <a:ext cx="1007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CAP</a:t>
              </a:r>
            </a:p>
            <a:p>
              <a:pPr algn="ctr">
                <a:defRPr/>
              </a:pPr>
              <a:r>
                <a:rPr lang="en-IN" sz="12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2.5 MVAR</a:t>
              </a:r>
            </a:p>
            <a:p>
              <a:pPr>
                <a:defRPr/>
              </a:pPr>
              <a:endParaRPr lang="en-US" sz="1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AutoShape 50"/>
            <p:cNvCxnSpPr>
              <a:cxnSpLocks noChangeShapeType="1"/>
            </p:cNvCxnSpPr>
            <p:nvPr/>
          </p:nvCxnSpPr>
          <p:spPr bwMode="auto">
            <a:xfrm>
              <a:off x="3804" y="5949"/>
              <a:ext cx="0" cy="676"/>
            </a:xfrm>
            <a:prstGeom prst="straightConnector1">
              <a:avLst/>
            </a:prstGeom>
            <a:grp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1" name="Group 51"/>
            <p:cNvGrpSpPr>
              <a:grpSpLocks/>
            </p:cNvGrpSpPr>
            <p:nvPr/>
          </p:nvGrpSpPr>
          <p:grpSpPr bwMode="auto">
            <a:xfrm>
              <a:off x="3709" y="6625"/>
              <a:ext cx="203" cy="240"/>
              <a:chOff x="6021" y="6850"/>
              <a:chExt cx="203" cy="240"/>
            </a:xfrm>
            <a:grpFill/>
          </p:grpSpPr>
          <p:cxnSp>
            <p:nvCxnSpPr>
              <p:cNvPr id="175" name="AutoShape 52"/>
              <p:cNvCxnSpPr>
                <a:cxnSpLocks noChangeShapeType="1"/>
              </p:cNvCxnSpPr>
              <p:nvPr/>
            </p:nvCxnSpPr>
            <p:spPr bwMode="auto">
              <a:xfrm>
                <a:off x="6021" y="6850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6" name="AutoShape 53"/>
              <p:cNvCxnSpPr>
                <a:cxnSpLocks noChangeShapeType="1"/>
              </p:cNvCxnSpPr>
              <p:nvPr/>
            </p:nvCxnSpPr>
            <p:spPr bwMode="auto">
              <a:xfrm>
                <a:off x="6021" y="6895"/>
                <a:ext cx="20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7" name="AutoShape 54"/>
              <p:cNvCxnSpPr>
                <a:cxnSpLocks noChangeShapeType="1"/>
              </p:cNvCxnSpPr>
              <p:nvPr/>
            </p:nvCxnSpPr>
            <p:spPr bwMode="auto">
              <a:xfrm>
                <a:off x="6108" y="6894"/>
                <a:ext cx="0" cy="196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cxnSp>
        <p:nvCxnSpPr>
          <p:cNvPr id="178" name="Straight Connector 177"/>
          <p:cNvCxnSpPr/>
          <p:nvPr/>
        </p:nvCxnSpPr>
        <p:spPr>
          <a:xfrm>
            <a:off x="7567613" y="3371850"/>
            <a:ext cx="0" cy="1189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975475" y="3362325"/>
            <a:ext cx="0" cy="1189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022475" y="3359150"/>
            <a:ext cx="0" cy="1189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827338" y="3359150"/>
            <a:ext cx="0" cy="1189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592513" y="3363913"/>
            <a:ext cx="0" cy="11890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057400" y="2978150"/>
            <a:ext cx="2411413" cy="476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4473575" y="2900363"/>
            <a:ext cx="228600" cy="234950"/>
            <a:chOff x="6120" y="4320"/>
            <a:chExt cx="180" cy="180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ln>
                  <a:solidFill>
                    <a:srgbClr val="00B050"/>
                  </a:solidFill>
                </a:ln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ln>
                  <a:solidFill>
                    <a:srgbClr val="00B050"/>
                  </a:solidFill>
                </a:ln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4667250" y="2995613"/>
            <a:ext cx="2339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8438" name="Group 83"/>
          <p:cNvGrpSpPr>
            <a:grpSpLocks/>
          </p:cNvGrpSpPr>
          <p:nvPr/>
        </p:nvGrpSpPr>
        <p:grpSpPr bwMode="auto">
          <a:xfrm>
            <a:off x="1976438" y="1735138"/>
            <a:ext cx="215900" cy="1284287"/>
            <a:chOff x="2362200" y="1734768"/>
            <a:chExt cx="216000" cy="1284901"/>
          </a:xfrm>
        </p:grpSpPr>
        <p:grpSp>
          <p:nvGrpSpPr>
            <p:cNvPr id="18463" name="Group 75"/>
            <p:cNvGrpSpPr>
              <a:grpSpLocks/>
            </p:cNvGrpSpPr>
            <p:nvPr/>
          </p:nvGrpSpPr>
          <p:grpSpPr bwMode="auto">
            <a:xfrm>
              <a:off x="2362200" y="2153868"/>
              <a:ext cx="216000" cy="326434"/>
              <a:chOff x="2362200" y="2153868"/>
              <a:chExt cx="216000" cy="326434"/>
            </a:xfrm>
          </p:grpSpPr>
          <p:sp>
            <p:nvSpPr>
              <p:cNvPr id="18466" name="Oval 13"/>
              <p:cNvSpPr>
                <a:spLocks noChangeArrowheads="1"/>
              </p:cNvSpPr>
              <p:nvPr/>
            </p:nvSpPr>
            <p:spPr bwMode="auto">
              <a:xfrm flipV="1">
                <a:off x="2362200" y="2266173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18467" name="Oval 14"/>
              <p:cNvSpPr>
                <a:spLocks noChangeArrowheads="1"/>
              </p:cNvSpPr>
              <p:nvPr/>
            </p:nvSpPr>
            <p:spPr bwMode="auto">
              <a:xfrm flipV="1">
                <a:off x="2362200" y="2153868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BE29D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" name="Group 155"/>
            <p:cNvGrpSpPr/>
            <p:nvPr/>
          </p:nvGrpSpPr>
          <p:grpSpPr>
            <a:xfrm>
              <a:off x="2390775" y="2487244"/>
              <a:ext cx="144000" cy="532425"/>
              <a:chOff x="3305175" y="1095376"/>
              <a:chExt cx="144000" cy="532425"/>
            </a:xfrm>
            <a:solidFill>
              <a:srgbClr val="00B0F0"/>
            </a:solidFill>
          </p:grpSpPr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513988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 rot="5400000">
                <a:off x="3286612" y="1161563"/>
                <a:ext cx="180000" cy="4762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152"/>
              <p:cNvGrpSpPr/>
              <p:nvPr/>
            </p:nvGrpSpPr>
            <p:grpSpPr>
              <a:xfrm>
                <a:off x="3305175" y="1295400"/>
                <a:ext cx="144000" cy="144000"/>
                <a:chOff x="1370706" y="1762125"/>
                <a:chExt cx="144000" cy="144000"/>
              </a:xfrm>
              <a:grpFill/>
            </p:grpSpPr>
            <p:sp>
              <p:nvSpPr>
                <p:cNvPr id="15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1" name="Down Arrow 10"/>
            <p:cNvSpPr/>
            <p:nvPr/>
          </p:nvSpPr>
          <p:spPr>
            <a:xfrm>
              <a:off x="2419376" y="1734768"/>
              <a:ext cx="108000" cy="406594"/>
            </a:xfrm>
            <a:prstGeom prst="downArrow">
              <a:avLst/>
            </a:prstGeom>
            <a:solidFill>
              <a:srgbClr val="BE29D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18439" name="Oval 13"/>
          <p:cNvSpPr>
            <a:spLocks noChangeArrowheads="1"/>
          </p:cNvSpPr>
          <p:nvPr/>
        </p:nvSpPr>
        <p:spPr bwMode="auto">
          <a:xfrm flipV="1">
            <a:off x="3990975" y="2246313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8440" name="Oval 14"/>
          <p:cNvSpPr>
            <a:spLocks noChangeArrowheads="1"/>
          </p:cNvSpPr>
          <p:nvPr/>
        </p:nvSpPr>
        <p:spPr bwMode="auto">
          <a:xfrm flipV="1">
            <a:off x="3990975" y="2135188"/>
            <a:ext cx="215900" cy="212725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0" name="Group 155"/>
          <p:cNvGrpSpPr/>
          <p:nvPr/>
        </p:nvGrpSpPr>
        <p:grpSpPr>
          <a:xfrm>
            <a:off x="4020159" y="2467788"/>
            <a:ext cx="144000" cy="532425"/>
            <a:chOff x="3305175" y="1095376"/>
            <a:chExt cx="144000" cy="532425"/>
          </a:xfrm>
          <a:solidFill>
            <a:srgbClr val="C00000"/>
          </a:solidFill>
        </p:grpSpPr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14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2" name="Down Arrow 21"/>
          <p:cNvSpPr/>
          <p:nvPr/>
        </p:nvSpPr>
        <p:spPr>
          <a:xfrm>
            <a:off x="4048125" y="1716088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8443" name="Text Box 22"/>
          <p:cNvSpPr txBox="1">
            <a:spLocks noChangeArrowheads="1"/>
          </p:cNvSpPr>
          <p:nvPr/>
        </p:nvSpPr>
        <p:spPr bwMode="auto">
          <a:xfrm>
            <a:off x="4243388" y="2478088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</a:t>
            </a: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4" name="Text Box 22"/>
          <p:cNvSpPr txBox="1">
            <a:spLocks noChangeArrowheads="1"/>
          </p:cNvSpPr>
          <p:nvPr/>
        </p:nvSpPr>
        <p:spPr bwMode="auto">
          <a:xfrm>
            <a:off x="1717675" y="1331913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NSJR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5" name="Text Box 22"/>
          <p:cNvSpPr txBox="1">
            <a:spLocks noChangeArrowheads="1"/>
          </p:cNvSpPr>
          <p:nvPr/>
        </p:nvSpPr>
        <p:spPr bwMode="auto">
          <a:xfrm>
            <a:off x="3733800" y="132397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NSJR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6" name="Text Box 2"/>
          <p:cNvSpPr txBox="1">
            <a:spLocks noChangeArrowheads="1"/>
          </p:cNvSpPr>
          <p:nvPr/>
        </p:nvSpPr>
        <p:spPr bwMode="auto">
          <a:xfrm rot="-5400000">
            <a:off x="1250156" y="2194720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T#14M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7" name="Text Box 2"/>
          <p:cNvSpPr txBox="1">
            <a:spLocks noChangeArrowheads="1"/>
          </p:cNvSpPr>
          <p:nvPr/>
        </p:nvSpPr>
        <p:spPr bwMode="auto">
          <a:xfrm rot="-5400000">
            <a:off x="3312319" y="2235994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T#7M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38"/>
          <p:cNvGrpSpPr/>
          <p:nvPr/>
        </p:nvGrpSpPr>
        <p:grpSpPr>
          <a:xfrm>
            <a:off x="2971800" y="2992880"/>
            <a:ext cx="144000" cy="921091"/>
            <a:chOff x="457200" y="1849669"/>
            <a:chExt cx="144000" cy="921091"/>
          </a:xfrm>
          <a:solidFill>
            <a:srgbClr val="00B0F0"/>
          </a:solidFill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49" name="Text Box 2"/>
          <p:cNvSpPr txBox="1">
            <a:spLocks noChangeArrowheads="1"/>
          </p:cNvSpPr>
          <p:nvPr/>
        </p:nvSpPr>
        <p:spPr bwMode="auto">
          <a:xfrm rot="-5400000">
            <a:off x="2215356" y="3474245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HT#6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45"/>
          <p:cNvGrpSpPr/>
          <p:nvPr/>
        </p:nvGrpSpPr>
        <p:grpSpPr>
          <a:xfrm>
            <a:off x="4175784" y="2999360"/>
            <a:ext cx="144000" cy="921091"/>
            <a:chOff x="457200" y="1849669"/>
            <a:chExt cx="144000" cy="921091"/>
          </a:xfrm>
          <a:solidFill>
            <a:srgbClr val="00B0F0"/>
          </a:solidFill>
        </p:grpSpPr>
        <p:grpSp>
          <p:nvGrpSpPr>
            <p:cNvPr id="20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5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ight Arrow 48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51" name="Text Box 2"/>
          <p:cNvSpPr txBox="1">
            <a:spLocks noChangeArrowheads="1"/>
          </p:cNvSpPr>
          <p:nvPr/>
        </p:nvSpPr>
        <p:spPr bwMode="auto">
          <a:xfrm rot="-5400000">
            <a:off x="3367882" y="3490118"/>
            <a:ext cx="1371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I/CHT#14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52" name="Text Box 2"/>
          <p:cNvSpPr txBox="1">
            <a:spLocks noChangeArrowheads="1"/>
          </p:cNvSpPr>
          <p:nvPr/>
        </p:nvSpPr>
        <p:spPr bwMode="auto">
          <a:xfrm rot="-5400000">
            <a:off x="4206082" y="3350418"/>
            <a:ext cx="1371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I/CHT#14 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53"/>
          <p:cNvGrpSpPr/>
          <p:nvPr/>
        </p:nvGrpSpPr>
        <p:grpSpPr>
          <a:xfrm>
            <a:off x="4964367" y="3010712"/>
            <a:ext cx="144000" cy="921091"/>
            <a:chOff x="457200" y="1849669"/>
            <a:chExt cx="144000" cy="921091"/>
          </a:xfrm>
          <a:solidFill>
            <a:srgbClr val="00B0F0"/>
          </a:solidFill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ight Arrow 56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60"/>
          <p:cNvGrpSpPr/>
          <p:nvPr/>
        </p:nvGrpSpPr>
        <p:grpSpPr>
          <a:xfrm flipV="1">
            <a:off x="5531776" y="2096312"/>
            <a:ext cx="144000" cy="921091"/>
            <a:chOff x="457200" y="1849669"/>
            <a:chExt cx="144000" cy="921091"/>
          </a:xfrm>
          <a:solidFill>
            <a:srgbClr val="00B0F0"/>
          </a:solidFill>
        </p:grpSpPr>
        <p:grpSp>
          <p:nvGrpSpPr>
            <p:cNvPr id="29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65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3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ight Arrow 63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55" name="Text Box 2"/>
          <p:cNvSpPr txBox="1">
            <a:spLocks noChangeArrowheads="1"/>
          </p:cNvSpPr>
          <p:nvPr/>
        </p:nvSpPr>
        <p:spPr bwMode="auto">
          <a:xfrm rot="-5400000">
            <a:off x="5166519" y="1993107"/>
            <a:ext cx="1371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</a:t>
            </a:r>
            <a:r>
              <a:rPr lang="en-IN" sz="1200" b="1">
                <a:latin typeface="Times New Roman" pitchFamily="18" charset="0"/>
                <a:cs typeface="Times New Roman" pitchFamily="18" charset="0"/>
              </a:rPr>
              <a:t> 7TH BLR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67"/>
          <p:cNvGrpSpPr/>
          <p:nvPr/>
        </p:nvGrpSpPr>
        <p:grpSpPr>
          <a:xfrm flipV="1">
            <a:off x="3048000" y="2107665"/>
            <a:ext cx="144000" cy="921091"/>
            <a:chOff x="457200" y="1849669"/>
            <a:chExt cx="144000" cy="921091"/>
          </a:xfrm>
          <a:solidFill>
            <a:srgbClr val="00B0F0"/>
          </a:solidFill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7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57" name="Text Box 2"/>
          <p:cNvSpPr txBox="1">
            <a:spLocks noChangeArrowheads="1"/>
          </p:cNvSpPr>
          <p:nvPr/>
        </p:nvSpPr>
        <p:spPr bwMode="auto">
          <a:xfrm rot="-5400000">
            <a:off x="2682082" y="2005806"/>
            <a:ext cx="1371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</a:t>
            </a:r>
            <a:r>
              <a:rPr lang="en-IN" sz="1200" b="1">
                <a:latin typeface="Times New Roman" pitchFamily="18" charset="0"/>
                <a:cs typeface="Times New Roman" pitchFamily="18" charset="0"/>
              </a:rPr>
              <a:t> 7TH BLR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6369976" y="2684696"/>
            <a:ext cx="144000" cy="149421"/>
            <a:chOff x="6120" y="4320"/>
            <a:chExt cx="180" cy="180"/>
          </a:xfrm>
          <a:solidFill>
            <a:srgbClr val="FF0000"/>
          </a:solidFill>
        </p:grpSpPr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59" name="Rectangle 2"/>
          <p:cNvSpPr>
            <a:spLocks noChangeArrowheads="1"/>
          </p:cNvSpPr>
          <p:nvPr/>
        </p:nvSpPr>
        <p:spPr bwMode="auto">
          <a:xfrm rot="5400000">
            <a:off x="6346825" y="2911475"/>
            <a:ext cx="187325" cy="476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ight Arrow 77"/>
          <p:cNvSpPr/>
          <p:nvPr/>
        </p:nvSpPr>
        <p:spPr>
          <a:xfrm rot="16200000">
            <a:off x="6156325" y="2341563"/>
            <a:ext cx="574675" cy="107950"/>
          </a:xfrm>
          <a:prstGeom prst="rightArrow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61" name="Text Box 2"/>
          <p:cNvSpPr txBox="1">
            <a:spLocks noChangeArrowheads="1"/>
          </p:cNvSpPr>
          <p:nvPr/>
        </p:nvSpPr>
        <p:spPr bwMode="auto">
          <a:xfrm rot="-5400000">
            <a:off x="6004719" y="2135982"/>
            <a:ext cx="1371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</a:t>
            </a:r>
            <a:r>
              <a:rPr lang="en-IN" sz="1200" b="1">
                <a:latin typeface="Times New Roman" pitchFamily="18" charset="0"/>
                <a:cs typeface="Times New Roman" pitchFamily="18" charset="0"/>
              </a:rPr>
              <a:t> HT#1</a:t>
            </a:r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62" name="TextBox 81"/>
          <p:cNvSpPr txBox="1">
            <a:spLocks noChangeArrowheads="1"/>
          </p:cNvSpPr>
          <p:nvPr/>
        </p:nvSpPr>
        <p:spPr bwMode="auto">
          <a:xfrm>
            <a:off x="0" y="3048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11KV  POWER DISTRIBUTION NETWORK  OF NEW SAJARA </a:t>
            </a:r>
          </a:p>
        </p:txBody>
      </p:sp>
    </p:spTree>
    <p:extLst>
      <p:ext uri="{BB962C8B-B14F-4D97-AF65-F5344CB8AC3E}">
        <p14:creationId xmlns:p14="http://schemas.microsoft.com/office/powerpoint/2010/main" val="39928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52600" y="4521200"/>
            <a:ext cx="248443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07411" y="4422978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457700" y="4508500"/>
            <a:ext cx="20891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518275" y="2416175"/>
            <a:ext cx="1223963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710856" y="2337883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7891463" y="2433638"/>
            <a:ext cx="9715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152400" y="2451100"/>
            <a:ext cx="1223963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45664" y="2373547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1525588" y="2468563"/>
            <a:ext cx="9715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 flipV="1">
            <a:off x="762000" y="1733550"/>
            <a:ext cx="215900" cy="2127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 flipV="1">
            <a:off x="762000" y="1620838"/>
            <a:ext cx="215900" cy="214312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70" name="Rectangle 2"/>
          <p:cNvSpPr>
            <a:spLocks noChangeArrowheads="1"/>
          </p:cNvSpPr>
          <p:nvPr/>
        </p:nvSpPr>
        <p:spPr bwMode="auto">
          <a:xfrm rot="5400000">
            <a:off x="772319" y="23725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 rot="5400000">
            <a:off x="772319" y="202009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8" name="Group 152"/>
          <p:cNvGrpSpPr/>
          <p:nvPr/>
        </p:nvGrpSpPr>
        <p:grpSpPr>
          <a:xfrm>
            <a:off x="790575" y="2153868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819150" y="1201738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474" name="Oval 13"/>
          <p:cNvSpPr>
            <a:spLocks noChangeArrowheads="1"/>
          </p:cNvSpPr>
          <p:nvPr/>
        </p:nvSpPr>
        <p:spPr bwMode="auto">
          <a:xfrm flipV="1">
            <a:off x="1905000" y="1760538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75" name="Oval 14"/>
          <p:cNvSpPr>
            <a:spLocks noChangeArrowheads="1"/>
          </p:cNvSpPr>
          <p:nvPr/>
        </p:nvSpPr>
        <p:spPr bwMode="auto">
          <a:xfrm flipV="1">
            <a:off x="1905000" y="1647825"/>
            <a:ext cx="215900" cy="214313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76" name="Rectangle 2"/>
          <p:cNvSpPr>
            <a:spLocks noChangeArrowheads="1"/>
          </p:cNvSpPr>
          <p:nvPr/>
        </p:nvSpPr>
        <p:spPr bwMode="auto">
          <a:xfrm rot="5400000">
            <a:off x="1914525" y="240030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77" name="Rectangle 2"/>
          <p:cNvSpPr>
            <a:spLocks noChangeArrowheads="1"/>
          </p:cNvSpPr>
          <p:nvPr/>
        </p:nvSpPr>
        <p:spPr bwMode="auto">
          <a:xfrm rot="5400000">
            <a:off x="1914525" y="2047875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9" name="Group 152"/>
          <p:cNvGrpSpPr/>
          <p:nvPr/>
        </p:nvGrpSpPr>
        <p:grpSpPr>
          <a:xfrm>
            <a:off x="1933575" y="2181428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1962150" y="1228725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474832" y="2380027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481" name="Rectangle 2"/>
          <p:cNvSpPr>
            <a:spLocks noChangeArrowheads="1"/>
          </p:cNvSpPr>
          <p:nvPr/>
        </p:nvSpPr>
        <p:spPr bwMode="auto">
          <a:xfrm>
            <a:off x="2654300" y="2474913"/>
            <a:ext cx="97313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82" name="Text Box 2"/>
          <p:cNvSpPr txBox="1">
            <a:spLocks noChangeArrowheads="1"/>
          </p:cNvSpPr>
          <p:nvPr/>
        </p:nvSpPr>
        <p:spPr bwMode="auto">
          <a:xfrm>
            <a:off x="0" y="3505200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483" name="Group 212"/>
          <p:cNvGrpSpPr>
            <a:grpSpLocks/>
          </p:cNvGrpSpPr>
          <p:nvPr/>
        </p:nvGrpSpPr>
        <p:grpSpPr bwMode="auto">
          <a:xfrm>
            <a:off x="2971800" y="1603375"/>
            <a:ext cx="144463" cy="920750"/>
            <a:chOff x="2971800" y="1603236"/>
            <a:chExt cx="144000" cy="921092"/>
          </a:xfrm>
        </p:grpSpPr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2971800" y="2180267"/>
              <a:ext cx="144000" cy="149421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12" name="Rectangle 2"/>
            <p:cNvSpPr>
              <a:spLocks noChangeArrowheads="1"/>
            </p:cNvSpPr>
            <p:nvPr/>
          </p:nvSpPr>
          <p:spPr bwMode="auto">
            <a:xfrm rot="5400000">
              <a:off x="2949241" y="2407127"/>
              <a:ext cx="186776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 rot="16200000">
              <a:off x="2756352" y="1837673"/>
              <a:ext cx="576477" cy="107604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484" name="Text Box 2"/>
          <p:cNvSpPr txBox="1">
            <a:spLocks noChangeArrowheads="1"/>
          </p:cNvSpPr>
          <p:nvPr/>
        </p:nvSpPr>
        <p:spPr bwMode="auto">
          <a:xfrm rot="-5400000">
            <a:off x="2290762" y="1260476"/>
            <a:ext cx="19415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SPARE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5" name="Text Box 2"/>
          <p:cNvSpPr txBox="1">
            <a:spLocks noChangeArrowheads="1"/>
          </p:cNvSpPr>
          <p:nvPr/>
        </p:nvSpPr>
        <p:spPr bwMode="auto">
          <a:xfrm rot="-5400000">
            <a:off x="-51593" y="1696243"/>
            <a:ext cx="1428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 MVA T# 1P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6" name="Text Box 2"/>
          <p:cNvSpPr txBox="1">
            <a:spLocks noChangeArrowheads="1"/>
          </p:cNvSpPr>
          <p:nvPr/>
        </p:nvSpPr>
        <p:spPr bwMode="auto">
          <a:xfrm rot="-5400000">
            <a:off x="1179513" y="1679575"/>
            <a:ext cx="11763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 MVA T# 2P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7" name="Text Box 22"/>
          <p:cNvSpPr txBox="1">
            <a:spLocks noChangeArrowheads="1"/>
          </p:cNvSpPr>
          <p:nvPr/>
        </p:nvSpPr>
        <p:spPr bwMode="auto">
          <a:xfrm>
            <a:off x="504825" y="73342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1649413" y="750888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9" name="Text Box 2"/>
          <p:cNvSpPr txBox="1">
            <a:spLocks noChangeArrowheads="1"/>
          </p:cNvSpPr>
          <p:nvPr/>
        </p:nvSpPr>
        <p:spPr bwMode="auto">
          <a:xfrm rot="-5400000">
            <a:off x="873919" y="1581944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2811686" y="2668624"/>
            <a:ext cx="144000" cy="144000"/>
            <a:chOff x="6120" y="4320"/>
            <a:chExt cx="180" cy="180"/>
          </a:xfrm>
          <a:solidFill>
            <a:srgbClr val="0070C0"/>
          </a:solidFill>
        </p:grpSpPr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 flipV="1">
            <a:off x="2818072" y="4199400"/>
            <a:ext cx="144000" cy="144000"/>
            <a:chOff x="6120" y="4320"/>
            <a:chExt cx="180" cy="180"/>
          </a:xfrm>
          <a:solidFill>
            <a:srgbClr val="0070C0"/>
          </a:solidFill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492" name="Rectangle 2"/>
          <p:cNvSpPr>
            <a:spLocks noChangeArrowheads="1"/>
          </p:cNvSpPr>
          <p:nvPr/>
        </p:nvSpPr>
        <p:spPr bwMode="auto">
          <a:xfrm rot="5400000">
            <a:off x="2804319" y="442198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3" name="Rectangle 2"/>
          <p:cNvSpPr>
            <a:spLocks noChangeArrowheads="1"/>
          </p:cNvSpPr>
          <p:nvPr/>
        </p:nvSpPr>
        <p:spPr bwMode="auto">
          <a:xfrm rot="5400000">
            <a:off x="2807494" y="254714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4" name="Rectangle 2"/>
          <p:cNvSpPr>
            <a:spLocks noChangeArrowheads="1"/>
          </p:cNvSpPr>
          <p:nvPr/>
        </p:nvSpPr>
        <p:spPr bwMode="auto">
          <a:xfrm rot="5400000">
            <a:off x="2209007" y="3459956"/>
            <a:ext cx="136683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5" name="Text Box 22"/>
          <p:cNvSpPr txBox="1">
            <a:spLocks noChangeArrowheads="1"/>
          </p:cNvSpPr>
          <p:nvPr/>
        </p:nvSpPr>
        <p:spPr bwMode="auto">
          <a:xfrm>
            <a:off x="1219200" y="25908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OPP AUX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96" name="Oval 13"/>
          <p:cNvSpPr>
            <a:spLocks noChangeArrowheads="1"/>
          </p:cNvSpPr>
          <p:nvPr/>
        </p:nvSpPr>
        <p:spPr bwMode="auto">
          <a:xfrm flipV="1">
            <a:off x="3552825" y="3771900"/>
            <a:ext cx="215900" cy="214313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 flipV="1">
            <a:off x="3552825" y="3659188"/>
            <a:ext cx="215900" cy="214312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8" name="Rectangle 2"/>
          <p:cNvSpPr>
            <a:spLocks noChangeArrowheads="1"/>
          </p:cNvSpPr>
          <p:nvPr/>
        </p:nvSpPr>
        <p:spPr bwMode="auto">
          <a:xfrm rot="5400000">
            <a:off x="3563144" y="441086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499" name="Rectangle 2"/>
          <p:cNvSpPr>
            <a:spLocks noChangeArrowheads="1"/>
          </p:cNvSpPr>
          <p:nvPr/>
        </p:nvSpPr>
        <p:spPr bwMode="auto">
          <a:xfrm rot="5400000">
            <a:off x="3563144" y="405844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9" name="Group 152"/>
          <p:cNvGrpSpPr/>
          <p:nvPr/>
        </p:nvGrpSpPr>
        <p:grpSpPr>
          <a:xfrm>
            <a:off x="3582039" y="4192583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94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90" name="Down Arrow 89"/>
          <p:cNvSpPr/>
          <p:nvPr/>
        </p:nvSpPr>
        <p:spPr>
          <a:xfrm>
            <a:off x="3609975" y="3240088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02" name="Oval 13"/>
          <p:cNvSpPr>
            <a:spLocks noChangeArrowheads="1"/>
          </p:cNvSpPr>
          <p:nvPr/>
        </p:nvSpPr>
        <p:spPr bwMode="auto">
          <a:xfrm flipV="1">
            <a:off x="5370513" y="3798888"/>
            <a:ext cx="217487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03" name="Oval 14"/>
          <p:cNvSpPr>
            <a:spLocks noChangeArrowheads="1"/>
          </p:cNvSpPr>
          <p:nvPr/>
        </p:nvSpPr>
        <p:spPr bwMode="auto">
          <a:xfrm flipV="1">
            <a:off x="5370513" y="3686175"/>
            <a:ext cx="217487" cy="214313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04" name="Rectangle 2"/>
          <p:cNvSpPr>
            <a:spLocks noChangeArrowheads="1"/>
          </p:cNvSpPr>
          <p:nvPr/>
        </p:nvSpPr>
        <p:spPr bwMode="auto">
          <a:xfrm rot="5400000">
            <a:off x="5372100" y="4438650"/>
            <a:ext cx="180975" cy="47625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05" name="Rectangle 2"/>
          <p:cNvSpPr>
            <a:spLocks noChangeArrowheads="1"/>
          </p:cNvSpPr>
          <p:nvPr/>
        </p:nvSpPr>
        <p:spPr bwMode="auto">
          <a:xfrm rot="5400000">
            <a:off x="5380038" y="4086225"/>
            <a:ext cx="180975" cy="47625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" name="Group 152"/>
          <p:cNvGrpSpPr/>
          <p:nvPr/>
        </p:nvGrpSpPr>
        <p:grpSpPr>
          <a:xfrm>
            <a:off x="5399863" y="4220143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105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01" name="Down Arrow 100"/>
          <p:cNvSpPr/>
          <p:nvPr/>
        </p:nvSpPr>
        <p:spPr>
          <a:xfrm>
            <a:off x="5427663" y="3267075"/>
            <a:ext cx="109537" cy="407988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08" name="Text Box 22"/>
          <p:cNvSpPr txBox="1">
            <a:spLocks noChangeArrowheads="1"/>
          </p:cNvSpPr>
          <p:nvPr/>
        </p:nvSpPr>
        <p:spPr bwMode="auto">
          <a:xfrm>
            <a:off x="5105400" y="2836863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09" name="Text Box 22"/>
          <p:cNvSpPr txBox="1">
            <a:spLocks noChangeArrowheads="1"/>
          </p:cNvSpPr>
          <p:nvPr/>
        </p:nvSpPr>
        <p:spPr bwMode="auto">
          <a:xfrm>
            <a:off x="3286125" y="282892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10" name="Text Box 2"/>
          <p:cNvSpPr txBox="1">
            <a:spLocks noChangeArrowheads="1"/>
          </p:cNvSpPr>
          <p:nvPr/>
        </p:nvSpPr>
        <p:spPr bwMode="auto">
          <a:xfrm rot="-5400000">
            <a:off x="2778919" y="3631406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3P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11" name="Text Box 2"/>
          <p:cNvSpPr txBox="1">
            <a:spLocks noChangeArrowheads="1"/>
          </p:cNvSpPr>
          <p:nvPr/>
        </p:nvSpPr>
        <p:spPr bwMode="auto">
          <a:xfrm rot="-5400000">
            <a:off x="4645025" y="3629026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4P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12" name="Text Box 22"/>
          <p:cNvSpPr txBox="1">
            <a:spLocks noChangeArrowheads="1"/>
          </p:cNvSpPr>
          <p:nvPr/>
        </p:nvSpPr>
        <p:spPr bwMode="auto">
          <a:xfrm>
            <a:off x="3810000" y="3971925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PL-EM</a:t>
            </a: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121"/>
          <p:cNvGrpSpPr/>
          <p:nvPr/>
        </p:nvGrpSpPr>
        <p:grpSpPr>
          <a:xfrm>
            <a:off x="1950393" y="453308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2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4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Right Arrow 124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127"/>
          <p:cNvGrpSpPr/>
          <p:nvPr/>
        </p:nvGrpSpPr>
        <p:grpSpPr>
          <a:xfrm>
            <a:off x="2448129" y="453308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3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0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133"/>
          <p:cNvGrpSpPr/>
          <p:nvPr/>
        </p:nvGrpSpPr>
        <p:grpSpPr>
          <a:xfrm>
            <a:off x="2953969" y="453308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29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3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6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ight Arrow 136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139"/>
          <p:cNvGrpSpPr/>
          <p:nvPr/>
        </p:nvGrpSpPr>
        <p:grpSpPr>
          <a:xfrm>
            <a:off x="3456561" y="453308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4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2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Right Arrow 142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151"/>
          <p:cNvGrpSpPr/>
          <p:nvPr/>
        </p:nvGrpSpPr>
        <p:grpSpPr>
          <a:xfrm>
            <a:off x="5029200" y="450552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34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5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4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Right Arrow 154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157"/>
          <p:cNvGrpSpPr/>
          <p:nvPr/>
        </p:nvGrpSpPr>
        <p:grpSpPr>
          <a:xfrm>
            <a:off x="5484776" y="4505528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36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6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0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Right Arrow 160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24"/>
          <p:cNvGrpSpPr>
            <a:grpSpLocks/>
          </p:cNvGrpSpPr>
          <p:nvPr/>
        </p:nvGrpSpPr>
        <p:grpSpPr bwMode="auto">
          <a:xfrm flipV="1">
            <a:off x="5924144" y="4700167"/>
            <a:ext cx="144000" cy="149421"/>
            <a:chOff x="6120" y="4320"/>
            <a:chExt cx="180" cy="180"/>
          </a:xfrm>
          <a:solidFill>
            <a:srgbClr val="0070C0"/>
          </a:solidFill>
        </p:grpSpPr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20" name="Rectangle 2"/>
          <p:cNvSpPr>
            <a:spLocks noChangeArrowheads="1"/>
          </p:cNvSpPr>
          <p:nvPr/>
        </p:nvSpPr>
        <p:spPr bwMode="auto">
          <a:xfrm rot="16200000" flipV="1">
            <a:off x="5900738" y="4575175"/>
            <a:ext cx="18732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oup 169"/>
          <p:cNvGrpSpPr/>
          <p:nvPr/>
        </p:nvGrpSpPr>
        <p:grpSpPr>
          <a:xfrm>
            <a:off x="6361888" y="4523360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41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17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ight Arrow 172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22" name="Text Box 2"/>
          <p:cNvSpPr txBox="1">
            <a:spLocks noChangeArrowheads="1"/>
          </p:cNvSpPr>
          <p:nvPr/>
        </p:nvSpPr>
        <p:spPr bwMode="auto">
          <a:xfrm rot="-5400000">
            <a:off x="1254919" y="5014119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HT#6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23" name="Text Box 2"/>
          <p:cNvSpPr txBox="1">
            <a:spLocks noChangeArrowheads="1"/>
          </p:cNvSpPr>
          <p:nvPr/>
        </p:nvSpPr>
        <p:spPr bwMode="auto">
          <a:xfrm rot="-5400000">
            <a:off x="1803400" y="4975226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COS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24" name="Text Box 2"/>
          <p:cNvSpPr txBox="1">
            <a:spLocks noChangeArrowheads="1"/>
          </p:cNvSpPr>
          <p:nvPr/>
        </p:nvSpPr>
        <p:spPr bwMode="auto">
          <a:xfrm rot="-5400000">
            <a:off x="2291556" y="4985545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SMS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25" name="Text Box 2"/>
          <p:cNvSpPr txBox="1">
            <a:spLocks noChangeArrowheads="1"/>
          </p:cNvSpPr>
          <p:nvPr/>
        </p:nvSpPr>
        <p:spPr bwMode="auto">
          <a:xfrm rot="-5400000">
            <a:off x="2697163" y="50228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I/CHT#14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526" name="Group 277"/>
          <p:cNvGrpSpPr>
            <a:grpSpLocks/>
          </p:cNvGrpSpPr>
          <p:nvPr/>
        </p:nvGrpSpPr>
        <p:grpSpPr bwMode="auto">
          <a:xfrm>
            <a:off x="846138" y="2624138"/>
            <a:ext cx="144462" cy="144462"/>
            <a:chOff x="846600" y="2624696"/>
            <a:chExt cx="144000" cy="144000"/>
          </a:xfrm>
        </p:grpSpPr>
        <p:sp>
          <p:nvSpPr>
            <p:cNvPr id="19609" name="Line 25"/>
            <p:cNvSpPr>
              <a:spLocks noChangeShapeType="1"/>
            </p:cNvSpPr>
            <p:nvPr/>
          </p:nvSpPr>
          <p:spPr bwMode="auto">
            <a:xfrm>
              <a:off x="846600" y="2624696"/>
              <a:ext cx="144000" cy="144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10" name="Line 26"/>
            <p:cNvSpPr>
              <a:spLocks noChangeShapeType="1"/>
            </p:cNvSpPr>
            <p:nvPr/>
          </p:nvSpPr>
          <p:spPr bwMode="auto">
            <a:xfrm flipV="1">
              <a:off x="846600" y="2624696"/>
              <a:ext cx="144000" cy="144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527" name="Rectangle 2"/>
          <p:cNvSpPr>
            <a:spLocks noChangeArrowheads="1"/>
          </p:cNvSpPr>
          <p:nvPr/>
        </p:nvSpPr>
        <p:spPr bwMode="auto">
          <a:xfrm rot="5400000">
            <a:off x="836613" y="2516188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28" name="Rectangle 2"/>
          <p:cNvSpPr>
            <a:spLocks noChangeArrowheads="1"/>
          </p:cNvSpPr>
          <p:nvPr/>
        </p:nvSpPr>
        <p:spPr bwMode="auto">
          <a:xfrm rot="5400000">
            <a:off x="-677862" y="4346575"/>
            <a:ext cx="32035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5" name="Group 24"/>
          <p:cNvGrpSpPr>
            <a:grpSpLocks/>
          </p:cNvGrpSpPr>
          <p:nvPr/>
        </p:nvGrpSpPr>
        <p:grpSpPr bwMode="auto">
          <a:xfrm flipH="1">
            <a:off x="4552840" y="4741867"/>
            <a:ext cx="144000" cy="144000"/>
            <a:chOff x="6120" y="4320"/>
            <a:chExt cx="180" cy="180"/>
          </a:xfrm>
          <a:solidFill>
            <a:srgbClr val="0070C0"/>
          </a:solidFill>
        </p:grpSpPr>
        <p:sp>
          <p:nvSpPr>
            <p:cNvPr id="19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30" name="Rectangle 2"/>
          <p:cNvSpPr>
            <a:spLocks noChangeArrowheads="1"/>
          </p:cNvSpPr>
          <p:nvPr/>
        </p:nvSpPr>
        <p:spPr bwMode="auto">
          <a:xfrm rot="16200000" flipH="1">
            <a:off x="4533900" y="459740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1" name="Rectangle 2"/>
          <p:cNvSpPr>
            <a:spLocks noChangeArrowheads="1"/>
          </p:cNvSpPr>
          <p:nvPr/>
        </p:nvSpPr>
        <p:spPr bwMode="auto">
          <a:xfrm rot="16200000" flipV="1">
            <a:off x="4075906" y="5410994"/>
            <a:ext cx="111601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2" name="Rectangle 2"/>
          <p:cNvSpPr>
            <a:spLocks noChangeArrowheads="1"/>
          </p:cNvSpPr>
          <p:nvPr/>
        </p:nvSpPr>
        <p:spPr bwMode="auto">
          <a:xfrm>
            <a:off x="896938" y="5953125"/>
            <a:ext cx="374332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33" name="Text Box 2"/>
          <p:cNvSpPr txBox="1">
            <a:spLocks noChangeArrowheads="1"/>
          </p:cNvSpPr>
          <p:nvPr/>
        </p:nvSpPr>
        <p:spPr bwMode="auto">
          <a:xfrm rot="-5400000">
            <a:off x="4379119" y="5020469"/>
            <a:ext cx="1177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HT#6 RHS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4" name="Text Box 2"/>
          <p:cNvSpPr txBox="1">
            <a:spLocks noChangeArrowheads="1"/>
          </p:cNvSpPr>
          <p:nvPr/>
        </p:nvSpPr>
        <p:spPr bwMode="auto">
          <a:xfrm rot="-5400000">
            <a:off x="5611813" y="4799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I/CPNB 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5" name="Text Box 2"/>
          <p:cNvSpPr txBox="1">
            <a:spLocks noChangeArrowheads="1"/>
          </p:cNvSpPr>
          <p:nvPr/>
        </p:nvSpPr>
        <p:spPr bwMode="auto">
          <a:xfrm rot="-5400000">
            <a:off x="5196682" y="5023643"/>
            <a:ext cx="1371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I/CCOBP RHS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6" name="Text Box 2"/>
          <p:cNvSpPr txBox="1">
            <a:spLocks noChangeArrowheads="1"/>
          </p:cNvSpPr>
          <p:nvPr/>
        </p:nvSpPr>
        <p:spPr bwMode="auto">
          <a:xfrm rot="-5400000">
            <a:off x="4781551" y="5065712"/>
            <a:ext cx="12684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HT#14 RHS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37" name="Oval 13"/>
          <p:cNvSpPr>
            <a:spLocks noChangeArrowheads="1"/>
          </p:cNvSpPr>
          <p:nvPr/>
        </p:nvSpPr>
        <p:spPr bwMode="auto">
          <a:xfrm flipV="1">
            <a:off x="6557963" y="1703388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38" name="Oval 14"/>
          <p:cNvSpPr>
            <a:spLocks noChangeArrowheads="1"/>
          </p:cNvSpPr>
          <p:nvPr/>
        </p:nvSpPr>
        <p:spPr bwMode="auto">
          <a:xfrm flipV="1">
            <a:off x="6557963" y="1590675"/>
            <a:ext cx="215900" cy="214313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39" name="Rectangle 2"/>
          <p:cNvSpPr>
            <a:spLocks noChangeArrowheads="1"/>
          </p:cNvSpPr>
          <p:nvPr/>
        </p:nvSpPr>
        <p:spPr bwMode="auto">
          <a:xfrm rot="5400000">
            <a:off x="6567488" y="234315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40" name="Rectangle 2"/>
          <p:cNvSpPr>
            <a:spLocks noChangeArrowheads="1"/>
          </p:cNvSpPr>
          <p:nvPr/>
        </p:nvSpPr>
        <p:spPr bwMode="auto">
          <a:xfrm rot="5400000">
            <a:off x="6567488" y="1990725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6" name="Group 152"/>
          <p:cNvGrpSpPr/>
          <p:nvPr/>
        </p:nvGrpSpPr>
        <p:grpSpPr>
          <a:xfrm>
            <a:off x="6586260" y="2124684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209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10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5" name="Down Arrow 204"/>
          <p:cNvSpPr/>
          <p:nvPr/>
        </p:nvSpPr>
        <p:spPr>
          <a:xfrm>
            <a:off x="6616700" y="1171575"/>
            <a:ext cx="107950" cy="407988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43" name="Oval 13"/>
          <p:cNvSpPr>
            <a:spLocks noChangeArrowheads="1"/>
          </p:cNvSpPr>
          <p:nvPr/>
        </p:nvSpPr>
        <p:spPr bwMode="auto">
          <a:xfrm flipV="1">
            <a:off x="8305800" y="1684338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44" name="Oval 14"/>
          <p:cNvSpPr>
            <a:spLocks noChangeArrowheads="1"/>
          </p:cNvSpPr>
          <p:nvPr/>
        </p:nvSpPr>
        <p:spPr bwMode="auto">
          <a:xfrm flipV="1">
            <a:off x="8305800" y="1571625"/>
            <a:ext cx="215900" cy="214313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45" name="Rectangle 2"/>
          <p:cNvSpPr>
            <a:spLocks noChangeArrowheads="1"/>
          </p:cNvSpPr>
          <p:nvPr/>
        </p:nvSpPr>
        <p:spPr bwMode="auto">
          <a:xfrm rot="5400000">
            <a:off x="8315325" y="232410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46" name="Rectangle 2"/>
          <p:cNvSpPr>
            <a:spLocks noChangeArrowheads="1"/>
          </p:cNvSpPr>
          <p:nvPr/>
        </p:nvSpPr>
        <p:spPr bwMode="auto">
          <a:xfrm rot="5400000">
            <a:off x="8315325" y="1971675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7" name="Group 152"/>
          <p:cNvGrpSpPr/>
          <p:nvPr/>
        </p:nvGrpSpPr>
        <p:grpSpPr>
          <a:xfrm>
            <a:off x="8334375" y="2105228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220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21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16" name="Down Arrow 215"/>
          <p:cNvSpPr/>
          <p:nvPr/>
        </p:nvSpPr>
        <p:spPr>
          <a:xfrm>
            <a:off x="8362950" y="1152525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49" name="Text Box 22"/>
          <p:cNvSpPr txBox="1">
            <a:spLocks noChangeArrowheads="1"/>
          </p:cNvSpPr>
          <p:nvPr/>
        </p:nvSpPr>
        <p:spPr bwMode="auto">
          <a:xfrm>
            <a:off x="7467600" y="191452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</a:t>
            </a: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0" name="Text Box 22"/>
          <p:cNvSpPr txBox="1">
            <a:spLocks noChangeArrowheads="1"/>
          </p:cNvSpPr>
          <p:nvPr/>
        </p:nvSpPr>
        <p:spPr bwMode="auto">
          <a:xfrm>
            <a:off x="6289675" y="744538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1" name="Text Box 22"/>
          <p:cNvSpPr txBox="1">
            <a:spLocks noChangeArrowheads="1"/>
          </p:cNvSpPr>
          <p:nvPr/>
        </p:nvSpPr>
        <p:spPr bwMode="auto">
          <a:xfrm>
            <a:off x="7756525" y="736600"/>
            <a:ext cx="1341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SJR2</a:t>
            </a:r>
          </a:p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LHS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2" name="Text Box 2"/>
          <p:cNvSpPr txBox="1">
            <a:spLocks noChangeArrowheads="1"/>
          </p:cNvSpPr>
          <p:nvPr/>
        </p:nvSpPr>
        <p:spPr bwMode="auto">
          <a:xfrm rot="-5400000">
            <a:off x="5831681" y="1593057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 14M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3" name="Text Box 2"/>
          <p:cNvSpPr txBox="1">
            <a:spLocks noChangeArrowheads="1"/>
          </p:cNvSpPr>
          <p:nvPr/>
        </p:nvSpPr>
        <p:spPr bwMode="auto">
          <a:xfrm rot="-5400000">
            <a:off x="7619206" y="1621632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 7M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8229600" y="2623072"/>
            <a:ext cx="144000" cy="144000"/>
            <a:chOff x="6120" y="4320"/>
            <a:chExt cx="180" cy="180"/>
          </a:xfrm>
          <a:solidFill>
            <a:srgbClr val="0070C0"/>
          </a:solidFill>
        </p:grpSpPr>
        <p:sp>
          <p:nvSpPr>
            <p:cNvPr id="23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3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555" name="Rectangle 2"/>
          <p:cNvSpPr>
            <a:spLocks noChangeArrowheads="1"/>
          </p:cNvSpPr>
          <p:nvPr/>
        </p:nvSpPr>
        <p:spPr bwMode="auto">
          <a:xfrm rot="5400000">
            <a:off x="8220075" y="251460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56" name="Rectangle 2"/>
          <p:cNvSpPr>
            <a:spLocks noChangeArrowheads="1"/>
          </p:cNvSpPr>
          <p:nvPr/>
        </p:nvSpPr>
        <p:spPr bwMode="auto">
          <a:xfrm rot="5400000">
            <a:off x="6811963" y="4237038"/>
            <a:ext cx="29876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9" name="Group 24"/>
          <p:cNvGrpSpPr>
            <a:grpSpLocks/>
          </p:cNvGrpSpPr>
          <p:nvPr/>
        </p:nvGrpSpPr>
        <p:grpSpPr bwMode="auto">
          <a:xfrm flipH="1">
            <a:off x="3980232" y="4758075"/>
            <a:ext cx="144000" cy="144000"/>
            <a:chOff x="6120" y="4320"/>
            <a:chExt cx="180" cy="180"/>
          </a:xfrm>
          <a:solidFill>
            <a:srgbClr val="0070C0"/>
          </a:solidFill>
        </p:grpSpPr>
        <p:sp>
          <p:nvSpPr>
            <p:cNvPr id="24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58" name="Rectangle 2"/>
          <p:cNvSpPr>
            <a:spLocks noChangeArrowheads="1"/>
          </p:cNvSpPr>
          <p:nvPr/>
        </p:nvSpPr>
        <p:spPr bwMode="auto">
          <a:xfrm rot="16200000" flipH="1">
            <a:off x="3960813" y="4613275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9" name="Rectangle 2"/>
          <p:cNvSpPr>
            <a:spLocks noChangeArrowheads="1"/>
          </p:cNvSpPr>
          <p:nvPr/>
        </p:nvSpPr>
        <p:spPr bwMode="auto">
          <a:xfrm rot="16200000" flipV="1">
            <a:off x="3629026" y="5303837"/>
            <a:ext cx="8636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Block Arc 243"/>
          <p:cNvSpPr/>
          <p:nvPr/>
        </p:nvSpPr>
        <p:spPr>
          <a:xfrm>
            <a:off x="4486275" y="5665788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61" name="Rectangle 2"/>
          <p:cNvSpPr>
            <a:spLocks noChangeArrowheads="1"/>
          </p:cNvSpPr>
          <p:nvPr/>
        </p:nvSpPr>
        <p:spPr bwMode="auto">
          <a:xfrm>
            <a:off x="4743450" y="5734050"/>
            <a:ext cx="35829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62" name="Rectangle 2"/>
          <p:cNvSpPr>
            <a:spLocks noChangeArrowheads="1"/>
          </p:cNvSpPr>
          <p:nvPr/>
        </p:nvSpPr>
        <p:spPr bwMode="auto">
          <a:xfrm>
            <a:off x="4038600" y="5724525"/>
            <a:ext cx="46831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50" name="Group 246"/>
          <p:cNvGrpSpPr/>
          <p:nvPr/>
        </p:nvGrpSpPr>
        <p:grpSpPr>
          <a:xfrm>
            <a:off x="6866400" y="2430296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51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251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9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Right Arrow 249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64" name="Text Box 2"/>
          <p:cNvSpPr txBox="1">
            <a:spLocks noChangeArrowheads="1"/>
          </p:cNvSpPr>
          <p:nvPr/>
        </p:nvSpPr>
        <p:spPr bwMode="auto">
          <a:xfrm rot="-5400000">
            <a:off x="6171406" y="2912270"/>
            <a:ext cx="1177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HT#6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Group 253"/>
          <p:cNvGrpSpPr/>
          <p:nvPr/>
        </p:nvGrpSpPr>
        <p:grpSpPr>
          <a:xfrm>
            <a:off x="7399800" y="2436776"/>
            <a:ext cx="144000" cy="921091"/>
            <a:chOff x="457200" y="1849669"/>
            <a:chExt cx="144000" cy="921091"/>
          </a:xfrm>
          <a:solidFill>
            <a:srgbClr val="0070C0"/>
          </a:solidFill>
        </p:grpSpPr>
        <p:grpSp>
          <p:nvGrpSpPr>
            <p:cNvPr id="53" name="Group 24"/>
            <p:cNvGrpSpPr>
              <a:grpSpLocks/>
            </p:cNvGrpSpPr>
            <p:nvPr/>
          </p:nvGrpSpPr>
          <p:grpSpPr bwMode="auto">
            <a:xfrm flipV="1">
              <a:off x="457200" y="2044308"/>
              <a:ext cx="144000" cy="149421"/>
              <a:chOff x="6120" y="4320"/>
              <a:chExt cx="180" cy="180"/>
            </a:xfrm>
            <a:grpFill/>
          </p:grpSpPr>
          <p:sp>
            <p:nvSpPr>
              <p:cNvPr id="25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6" name="Rectangle 2"/>
            <p:cNvSpPr>
              <a:spLocks noChangeArrowheads="1"/>
            </p:cNvSpPr>
            <p:nvPr/>
          </p:nvSpPr>
          <p:spPr bwMode="auto">
            <a:xfrm rot="16200000" flipV="1">
              <a:off x="434641" y="1919244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Right Arrow 256"/>
            <p:cNvSpPr/>
            <p:nvPr/>
          </p:nvSpPr>
          <p:spPr>
            <a:xfrm rot="5400000" flipV="1">
              <a:off x="242439" y="242876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66" name="Text Box 2"/>
          <p:cNvSpPr txBox="1">
            <a:spLocks noChangeArrowheads="1"/>
          </p:cNvSpPr>
          <p:nvPr/>
        </p:nvSpPr>
        <p:spPr bwMode="auto">
          <a:xfrm rot="-5400000">
            <a:off x="6640513" y="29273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I/CHT#14 LHS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67" name="Text Box 2"/>
          <p:cNvSpPr txBox="1">
            <a:spLocks noChangeArrowheads="1"/>
          </p:cNvSpPr>
          <p:nvPr/>
        </p:nvSpPr>
        <p:spPr bwMode="auto">
          <a:xfrm rot="-5400000">
            <a:off x="7909719" y="2709069"/>
            <a:ext cx="1371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I/CHT#1   </a:t>
            </a: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568" name="Group 218"/>
          <p:cNvGrpSpPr>
            <a:grpSpLocks/>
          </p:cNvGrpSpPr>
          <p:nvPr/>
        </p:nvGrpSpPr>
        <p:grpSpPr bwMode="auto">
          <a:xfrm>
            <a:off x="8667750" y="2447925"/>
            <a:ext cx="142875" cy="920750"/>
            <a:chOff x="8667344" y="2448128"/>
            <a:chExt cx="144000" cy="921091"/>
          </a:xfrm>
        </p:grpSpPr>
        <p:grpSp>
          <p:nvGrpSpPr>
            <p:cNvPr id="58" name="Group 24"/>
            <p:cNvGrpSpPr>
              <a:grpSpLocks/>
            </p:cNvGrpSpPr>
            <p:nvPr/>
          </p:nvGrpSpPr>
          <p:grpSpPr bwMode="auto">
            <a:xfrm flipV="1">
              <a:off x="8667344" y="2642767"/>
              <a:ext cx="144000" cy="149421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26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07" name="Rectangle 2"/>
            <p:cNvSpPr>
              <a:spLocks noChangeArrowheads="1"/>
            </p:cNvSpPr>
            <p:nvPr/>
          </p:nvSpPr>
          <p:spPr bwMode="auto">
            <a:xfrm rot="16200000" flipV="1">
              <a:off x="8644785" y="2517703"/>
              <a:ext cx="186776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Right Arrow 264"/>
            <p:cNvSpPr/>
            <p:nvPr/>
          </p:nvSpPr>
          <p:spPr>
            <a:xfrm rot="5400000" flipV="1">
              <a:off x="8452706" y="3026581"/>
              <a:ext cx="576475" cy="108800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69" name="TextBox 267"/>
          <p:cNvSpPr txBox="1">
            <a:spLocks noChangeArrowheads="1"/>
          </p:cNvSpPr>
          <p:nvPr/>
        </p:nvSpPr>
        <p:spPr bwMode="auto">
          <a:xfrm>
            <a:off x="0" y="152400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11 KV POWER DISTRIBUTION NET WORK OF NEW SAJARA ,</a:t>
            </a:r>
          </a:p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NPP AND PL-EM</a:t>
            </a:r>
          </a:p>
          <a:p>
            <a:pPr algn="ctr" eaLnBrk="1" hangingPunct="1"/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4064000" y="4495800"/>
            <a:ext cx="0" cy="12604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16200000">
            <a:off x="6195219" y="3648869"/>
            <a:ext cx="0" cy="42116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320088" y="2438400"/>
            <a:ext cx="0" cy="3311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8412163" y="1079500"/>
            <a:ext cx="0" cy="133191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>
            <a:off x="6471444" y="1391444"/>
            <a:ext cx="396875" cy="15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7327559" y="5005924"/>
            <a:ext cx="178679" cy="198777"/>
            <a:chOff x="6120" y="4320"/>
            <a:chExt cx="180" cy="180"/>
          </a:xfrm>
          <a:solidFill>
            <a:srgbClr val="0070C0"/>
          </a:solidFill>
        </p:grpSpPr>
        <p:sp>
          <p:nvSpPr>
            <p:cNvPr id="308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09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576" name="Rectangle 2"/>
          <p:cNvSpPr>
            <a:spLocks noChangeArrowheads="1"/>
          </p:cNvSpPr>
          <p:nvPr/>
        </p:nvSpPr>
        <p:spPr bwMode="auto">
          <a:xfrm>
            <a:off x="7467600" y="5086350"/>
            <a:ext cx="760413" cy="41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77" name="Oval 13"/>
          <p:cNvSpPr>
            <a:spLocks noChangeArrowheads="1"/>
          </p:cNvSpPr>
          <p:nvPr/>
        </p:nvSpPr>
        <p:spPr bwMode="auto">
          <a:xfrm flipV="1">
            <a:off x="6870700" y="4464050"/>
            <a:ext cx="169863" cy="18097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78" name="Oval 14"/>
          <p:cNvSpPr>
            <a:spLocks noChangeArrowheads="1"/>
          </p:cNvSpPr>
          <p:nvPr/>
        </p:nvSpPr>
        <p:spPr bwMode="auto">
          <a:xfrm flipV="1">
            <a:off x="6870700" y="4368800"/>
            <a:ext cx="169863" cy="180975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79" name="Rectangle 2"/>
          <p:cNvSpPr>
            <a:spLocks noChangeArrowheads="1"/>
          </p:cNvSpPr>
          <p:nvPr/>
        </p:nvSpPr>
        <p:spPr bwMode="auto">
          <a:xfrm rot="5400000">
            <a:off x="6873082" y="5006181"/>
            <a:ext cx="152400" cy="365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80" name="Rectangle 2"/>
          <p:cNvSpPr>
            <a:spLocks noChangeArrowheads="1"/>
          </p:cNvSpPr>
          <p:nvPr/>
        </p:nvSpPr>
        <p:spPr bwMode="auto">
          <a:xfrm rot="5400000">
            <a:off x="6873082" y="4709318"/>
            <a:ext cx="152400" cy="365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0" name="Group 152"/>
          <p:cNvGrpSpPr/>
          <p:nvPr/>
        </p:nvGrpSpPr>
        <p:grpSpPr>
          <a:xfrm>
            <a:off x="6893688" y="4820066"/>
            <a:ext cx="112554" cy="12183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306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07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89" name="Down Arrow 288"/>
          <p:cNvSpPr/>
          <p:nvPr/>
        </p:nvSpPr>
        <p:spPr>
          <a:xfrm>
            <a:off x="6916738" y="4014788"/>
            <a:ext cx="84137" cy="3429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83" name="Oval 13"/>
          <p:cNvSpPr>
            <a:spLocks noChangeArrowheads="1"/>
          </p:cNvSpPr>
          <p:nvPr/>
        </p:nvSpPr>
        <p:spPr bwMode="auto">
          <a:xfrm flipV="1">
            <a:off x="7764463" y="4487863"/>
            <a:ext cx="169862" cy="18097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84" name="Oval 14"/>
          <p:cNvSpPr>
            <a:spLocks noChangeArrowheads="1"/>
          </p:cNvSpPr>
          <p:nvPr/>
        </p:nvSpPr>
        <p:spPr bwMode="auto">
          <a:xfrm flipV="1">
            <a:off x="7764463" y="4392613"/>
            <a:ext cx="169862" cy="180975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85" name="Rectangle 2"/>
          <p:cNvSpPr>
            <a:spLocks noChangeArrowheads="1"/>
          </p:cNvSpPr>
          <p:nvPr/>
        </p:nvSpPr>
        <p:spPr bwMode="auto">
          <a:xfrm rot="5400000">
            <a:off x="7766844" y="5029994"/>
            <a:ext cx="152400" cy="365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86" name="Rectangle 2"/>
          <p:cNvSpPr>
            <a:spLocks noChangeArrowheads="1"/>
          </p:cNvSpPr>
          <p:nvPr/>
        </p:nvSpPr>
        <p:spPr bwMode="auto">
          <a:xfrm rot="5400000">
            <a:off x="7766844" y="4731544"/>
            <a:ext cx="152400" cy="365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1" name="Group 152"/>
          <p:cNvGrpSpPr/>
          <p:nvPr/>
        </p:nvGrpSpPr>
        <p:grpSpPr>
          <a:xfrm>
            <a:off x="7787083" y="4843383"/>
            <a:ext cx="112554" cy="12183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304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05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95" name="Down Arrow 294"/>
          <p:cNvSpPr/>
          <p:nvPr/>
        </p:nvSpPr>
        <p:spPr>
          <a:xfrm>
            <a:off x="7808913" y="4037013"/>
            <a:ext cx="84137" cy="344487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9589" name="Text Box 2"/>
          <p:cNvSpPr txBox="1">
            <a:spLocks noChangeArrowheads="1"/>
          </p:cNvSpPr>
          <p:nvPr/>
        </p:nvSpPr>
        <p:spPr bwMode="auto">
          <a:xfrm rot="-5400000">
            <a:off x="6022975" y="4392613"/>
            <a:ext cx="137953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 10X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0" name="Text Box 2"/>
          <p:cNvSpPr txBox="1">
            <a:spLocks noChangeArrowheads="1"/>
          </p:cNvSpPr>
          <p:nvPr/>
        </p:nvSpPr>
        <p:spPr bwMode="auto">
          <a:xfrm rot="-5400000">
            <a:off x="6902451" y="4425950"/>
            <a:ext cx="15097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T# 11X</a:t>
            </a:r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1" name="Text Box 22"/>
          <p:cNvSpPr txBox="1">
            <a:spLocks noChangeArrowheads="1"/>
          </p:cNvSpPr>
          <p:nvPr/>
        </p:nvSpPr>
        <p:spPr bwMode="auto">
          <a:xfrm>
            <a:off x="6388100" y="3629025"/>
            <a:ext cx="1112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SJR 2 LHS</a:t>
            </a:r>
            <a:endParaRPr lang="en-US" sz="11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2" name="Text Box 22"/>
          <p:cNvSpPr txBox="1">
            <a:spLocks noChangeArrowheads="1"/>
          </p:cNvSpPr>
          <p:nvPr/>
        </p:nvSpPr>
        <p:spPr bwMode="auto">
          <a:xfrm>
            <a:off x="7253288" y="3651250"/>
            <a:ext cx="12128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N" sz="1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SAJ</a:t>
            </a:r>
          </a:p>
          <a:p>
            <a:pPr algn="ctr" eaLnBrk="1" hangingPunct="1"/>
            <a:r>
              <a:rPr lang="en-IN" sz="1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LHS</a:t>
            </a:r>
            <a:endParaRPr lang="en-US" sz="11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3" name="Text Box 2"/>
          <p:cNvSpPr txBox="1">
            <a:spLocks noChangeArrowheads="1"/>
          </p:cNvSpPr>
          <p:nvPr/>
        </p:nvSpPr>
        <p:spPr bwMode="auto">
          <a:xfrm rot="-5400000">
            <a:off x="6920707" y="4347369"/>
            <a:ext cx="996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4" name="Rectangle 2"/>
          <p:cNvSpPr>
            <a:spLocks noChangeArrowheads="1"/>
          </p:cNvSpPr>
          <p:nvPr/>
        </p:nvSpPr>
        <p:spPr bwMode="auto">
          <a:xfrm>
            <a:off x="6591300" y="5086350"/>
            <a:ext cx="758825" cy="4127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95" name="TextBox 301"/>
          <p:cNvSpPr txBox="1">
            <a:spLocks noChangeArrowheads="1"/>
          </p:cNvSpPr>
          <p:nvPr/>
        </p:nvSpPr>
        <p:spPr bwMode="auto">
          <a:xfrm>
            <a:off x="6861175" y="4794250"/>
            <a:ext cx="11318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COBP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96" name="TextBox 302"/>
          <p:cNvSpPr txBox="1">
            <a:spLocks noChangeArrowheads="1"/>
          </p:cNvSpPr>
          <p:nvPr/>
        </p:nvSpPr>
        <p:spPr bwMode="auto">
          <a:xfrm>
            <a:off x="7705725" y="4878388"/>
            <a:ext cx="7143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RHS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97" name="Rectangle 2"/>
          <p:cNvSpPr>
            <a:spLocks noChangeArrowheads="1"/>
          </p:cNvSpPr>
          <p:nvPr/>
        </p:nvSpPr>
        <p:spPr bwMode="auto">
          <a:xfrm rot="16200000" flipV="1">
            <a:off x="5661820" y="5164931"/>
            <a:ext cx="684212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98" name="Rectangle 2"/>
          <p:cNvSpPr>
            <a:spLocks noChangeArrowheads="1"/>
          </p:cNvSpPr>
          <p:nvPr/>
        </p:nvSpPr>
        <p:spPr bwMode="auto">
          <a:xfrm>
            <a:off x="5992813" y="5495925"/>
            <a:ext cx="1871662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599" name="Rectangle 2"/>
          <p:cNvSpPr>
            <a:spLocks noChangeArrowheads="1"/>
          </p:cNvSpPr>
          <p:nvPr/>
        </p:nvSpPr>
        <p:spPr bwMode="auto">
          <a:xfrm rot="16200000" flipV="1">
            <a:off x="7765257" y="54284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2" name="Group 152"/>
          <p:cNvGrpSpPr/>
          <p:nvPr/>
        </p:nvGrpSpPr>
        <p:grpSpPr>
          <a:xfrm>
            <a:off x="7794810" y="5244350"/>
            <a:ext cx="112554" cy="12183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314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315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9601" name="Rectangle 2"/>
          <p:cNvSpPr>
            <a:spLocks noChangeArrowheads="1"/>
          </p:cNvSpPr>
          <p:nvPr/>
        </p:nvSpPr>
        <p:spPr bwMode="auto">
          <a:xfrm rot="16200000" flipV="1">
            <a:off x="7773194" y="5144294"/>
            <a:ext cx="14446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>
            <a:off x="5997575" y="4559300"/>
            <a:ext cx="0" cy="93503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16200000">
            <a:off x="6934994" y="4590257"/>
            <a:ext cx="0" cy="18716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7853363" y="5360988"/>
            <a:ext cx="0" cy="1444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7853363" y="5110163"/>
            <a:ext cx="0" cy="1444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770313" y="5248275"/>
            <a:ext cx="2447925" cy="7143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742950" y="2944813"/>
            <a:ext cx="3311525" cy="4762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368800" y="2946400"/>
            <a:ext cx="3311525" cy="47625"/>
          </a:xfrm>
          <a:prstGeom prst="rect">
            <a:avLst/>
          </a:prstGeom>
          <a:solidFill>
            <a:srgbClr val="0070C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486" name="Group 87"/>
          <p:cNvGrpSpPr>
            <a:grpSpLocks/>
          </p:cNvGrpSpPr>
          <p:nvPr/>
        </p:nvGrpSpPr>
        <p:grpSpPr bwMode="auto">
          <a:xfrm>
            <a:off x="4056063" y="2809875"/>
            <a:ext cx="304800" cy="304800"/>
            <a:chOff x="4056432" y="1905000"/>
            <a:chExt cx="304800" cy="304800"/>
          </a:xfrm>
        </p:grpSpPr>
        <p:grpSp>
          <p:nvGrpSpPr>
            <p:cNvPr id="20583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20585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86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487" name="Rectangle 2"/>
          <p:cNvSpPr>
            <a:spLocks noChangeArrowheads="1"/>
          </p:cNvSpPr>
          <p:nvPr/>
        </p:nvSpPr>
        <p:spPr bwMode="auto">
          <a:xfrm flipH="1">
            <a:off x="2746375" y="4787900"/>
            <a:ext cx="1584325" cy="47625"/>
          </a:xfrm>
          <a:prstGeom prst="rect">
            <a:avLst/>
          </a:prstGeom>
          <a:solidFill>
            <a:srgbClr val="0070C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 flipH="1">
            <a:off x="646113" y="4797425"/>
            <a:ext cx="1800225" cy="4762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609600" y="4791075"/>
            <a:ext cx="1209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HT#6 DVC-BUS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0" name="TextBox 14"/>
          <p:cNvSpPr txBox="1">
            <a:spLocks noChangeArrowheads="1"/>
          </p:cNvSpPr>
          <p:nvPr/>
        </p:nvSpPr>
        <p:spPr bwMode="auto">
          <a:xfrm flipH="1">
            <a:off x="2638425" y="4791075"/>
            <a:ext cx="1219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HT#6 OPP-BUS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1" name="Rectangle 2"/>
          <p:cNvSpPr>
            <a:spLocks noChangeArrowheads="1"/>
          </p:cNvSpPr>
          <p:nvPr/>
        </p:nvSpPr>
        <p:spPr bwMode="auto">
          <a:xfrm flipH="1">
            <a:off x="6800850" y="4773613"/>
            <a:ext cx="1879600" cy="4762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2" name="Rectangle 2"/>
          <p:cNvSpPr>
            <a:spLocks noChangeArrowheads="1"/>
          </p:cNvSpPr>
          <p:nvPr/>
        </p:nvSpPr>
        <p:spPr bwMode="auto">
          <a:xfrm flipH="1">
            <a:off x="4827588" y="4779963"/>
            <a:ext cx="1692275" cy="47625"/>
          </a:xfrm>
          <a:prstGeom prst="rect">
            <a:avLst/>
          </a:prstGeom>
          <a:solidFill>
            <a:srgbClr val="0070C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3" name="TextBox 20"/>
          <p:cNvSpPr txBox="1">
            <a:spLocks noChangeArrowheads="1"/>
          </p:cNvSpPr>
          <p:nvPr/>
        </p:nvSpPr>
        <p:spPr bwMode="auto">
          <a:xfrm flipH="1">
            <a:off x="6781800" y="4791075"/>
            <a:ext cx="1600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HT#14 DVC-BUS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4" name="TextBox 21"/>
          <p:cNvSpPr txBox="1">
            <a:spLocks noChangeArrowheads="1"/>
          </p:cNvSpPr>
          <p:nvPr/>
        </p:nvSpPr>
        <p:spPr bwMode="auto">
          <a:xfrm flipH="1">
            <a:off x="4800600" y="4791075"/>
            <a:ext cx="1371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HT#14 OPP-BUS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495" name="Group 137"/>
          <p:cNvGrpSpPr>
            <a:grpSpLocks/>
          </p:cNvGrpSpPr>
          <p:nvPr/>
        </p:nvGrpSpPr>
        <p:grpSpPr bwMode="auto">
          <a:xfrm>
            <a:off x="1501775" y="2952750"/>
            <a:ext cx="157163" cy="1833563"/>
            <a:chOff x="1502461" y="2952640"/>
            <a:chExt cx="156010" cy="1833990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502461" y="3127584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flipV="1">
              <a:off x="1514471" y="4468159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580" name="Rectangle 2"/>
            <p:cNvSpPr>
              <a:spLocks noChangeArrowheads="1"/>
            </p:cNvSpPr>
            <p:nvPr/>
          </p:nvSpPr>
          <p:spPr bwMode="auto">
            <a:xfrm rot="5400000">
              <a:off x="986761" y="3863311"/>
              <a:ext cx="1188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0581" name="Rectangle 2"/>
            <p:cNvSpPr>
              <a:spLocks noChangeArrowheads="1"/>
            </p:cNvSpPr>
            <p:nvPr/>
          </p:nvSpPr>
          <p:spPr bwMode="auto">
            <a:xfrm rot="5400000">
              <a:off x="1493663" y="3018827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0582" name="Rectangle 2"/>
            <p:cNvSpPr>
              <a:spLocks noChangeArrowheads="1"/>
            </p:cNvSpPr>
            <p:nvPr/>
          </p:nvSpPr>
          <p:spPr bwMode="auto">
            <a:xfrm rot="5400000">
              <a:off x="1489183" y="4672817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flipH="1">
            <a:off x="6122232" y="4965126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497" name="Rectangle 2"/>
          <p:cNvSpPr>
            <a:spLocks noChangeArrowheads="1"/>
          </p:cNvSpPr>
          <p:nvPr/>
        </p:nvSpPr>
        <p:spPr bwMode="auto">
          <a:xfrm rot="16200000" flipH="1">
            <a:off x="6106319" y="485378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498" name="Rectangle 2"/>
          <p:cNvSpPr>
            <a:spLocks noChangeArrowheads="1"/>
          </p:cNvSpPr>
          <p:nvPr/>
        </p:nvSpPr>
        <p:spPr bwMode="auto">
          <a:xfrm rot="16200000" flipH="1">
            <a:off x="6106319" y="51538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 flipH="1">
            <a:off x="3727600" y="495030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00" name="Rectangle 2"/>
          <p:cNvSpPr>
            <a:spLocks noChangeArrowheads="1"/>
          </p:cNvSpPr>
          <p:nvPr/>
        </p:nvSpPr>
        <p:spPr bwMode="auto">
          <a:xfrm rot="16200000" flipH="1">
            <a:off x="3710782" y="485060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01" name="Rectangle 2"/>
          <p:cNvSpPr>
            <a:spLocks noChangeArrowheads="1"/>
          </p:cNvSpPr>
          <p:nvPr/>
        </p:nvSpPr>
        <p:spPr bwMode="auto">
          <a:xfrm rot="16200000" flipH="1">
            <a:off x="3710782" y="515064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502" name="Group 134"/>
          <p:cNvGrpSpPr>
            <a:grpSpLocks/>
          </p:cNvGrpSpPr>
          <p:nvPr/>
        </p:nvGrpSpPr>
        <p:grpSpPr bwMode="auto">
          <a:xfrm>
            <a:off x="5562600" y="2989263"/>
            <a:ext cx="155575" cy="1835150"/>
            <a:chOff x="5562600" y="2989873"/>
            <a:chExt cx="156010" cy="1833990"/>
          </a:xfrm>
        </p:grpSpPr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5562600" y="3164817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 flipV="1">
              <a:off x="5574610" y="4516967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5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575" name="Rectangle 2"/>
            <p:cNvSpPr>
              <a:spLocks noChangeArrowheads="1"/>
            </p:cNvSpPr>
            <p:nvPr/>
          </p:nvSpPr>
          <p:spPr bwMode="auto">
            <a:xfrm rot="5400000">
              <a:off x="5046900" y="3900544"/>
              <a:ext cx="1188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0576" name="Rectangle 2"/>
            <p:cNvSpPr>
              <a:spLocks noChangeArrowheads="1"/>
            </p:cNvSpPr>
            <p:nvPr/>
          </p:nvSpPr>
          <p:spPr bwMode="auto">
            <a:xfrm rot="5400000">
              <a:off x="5553802" y="3056060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0577" name="Rectangle 2"/>
            <p:cNvSpPr>
              <a:spLocks noChangeArrowheads="1"/>
            </p:cNvSpPr>
            <p:nvPr/>
          </p:nvSpPr>
          <p:spPr bwMode="auto">
            <a:xfrm rot="5400000">
              <a:off x="5549322" y="4710050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3056400" y="314002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04" name="Rectangle 2"/>
          <p:cNvSpPr>
            <a:spLocks noChangeArrowheads="1"/>
          </p:cNvSpPr>
          <p:nvPr/>
        </p:nvSpPr>
        <p:spPr bwMode="auto">
          <a:xfrm rot="5400000">
            <a:off x="3039269" y="30281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05" name="Rectangle 2"/>
          <p:cNvSpPr>
            <a:spLocks noChangeArrowheads="1"/>
          </p:cNvSpPr>
          <p:nvPr/>
        </p:nvSpPr>
        <p:spPr bwMode="auto">
          <a:xfrm flipH="1">
            <a:off x="3106738" y="3660775"/>
            <a:ext cx="24399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06" name="Rectangle 2"/>
          <p:cNvSpPr>
            <a:spLocks noChangeArrowheads="1"/>
          </p:cNvSpPr>
          <p:nvPr/>
        </p:nvSpPr>
        <p:spPr bwMode="auto">
          <a:xfrm rot="5400000">
            <a:off x="2909888" y="3470275"/>
            <a:ext cx="4318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07" name="Rectangle 2"/>
          <p:cNvSpPr>
            <a:spLocks noChangeArrowheads="1"/>
          </p:cNvSpPr>
          <p:nvPr/>
        </p:nvSpPr>
        <p:spPr bwMode="auto">
          <a:xfrm flipH="1">
            <a:off x="5724525" y="3657600"/>
            <a:ext cx="208756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0" name="Block Arc 59"/>
          <p:cNvSpPr/>
          <p:nvPr/>
        </p:nvSpPr>
        <p:spPr>
          <a:xfrm>
            <a:off x="5486400" y="3571875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7743216" y="450739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10" name="Rectangle 2"/>
          <p:cNvSpPr>
            <a:spLocks noChangeArrowheads="1"/>
          </p:cNvSpPr>
          <p:nvPr/>
        </p:nvSpPr>
        <p:spPr bwMode="auto">
          <a:xfrm rot="5400000">
            <a:off x="7723982" y="47045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11" name="Rectangle 2"/>
          <p:cNvSpPr>
            <a:spLocks noChangeArrowheads="1"/>
          </p:cNvSpPr>
          <p:nvPr/>
        </p:nvSpPr>
        <p:spPr bwMode="auto">
          <a:xfrm rot="5400000">
            <a:off x="7381876" y="4062412"/>
            <a:ext cx="8636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3065832" y="4492570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13" name="Rectangle 2"/>
          <p:cNvSpPr>
            <a:spLocks noChangeArrowheads="1"/>
          </p:cNvSpPr>
          <p:nvPr/>
        </p:nvSpPr>
        <p:spPr bwMode="auto">
          <a:xfrm rot="5400000">
            <a:off x="3047207" y="470138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14" name="Rectangle 2"/>
          <p:cNvSpPr>
            <a:spLocks noChangeArrowheads="1"/>
          </p:cNvSpPr>
          <p:nvPr/>
        </p:nvSpPr>
        <p:spPr bwMode="auto">
          <a:xfrm rot="5400000">
            <a:off x="2867026" y="4198937"/>
            <a:ext cx="53975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15" name="TextBox 79"/>
          <p:cNvSpPr txBox="1">
            <a:spLocks noChangeArrowheads="1"/>
          </p:cNvSpPr>
          <p:nvPr/>
        </p:nvSpPr>
        <p:spPr bwMode="auto">
          <a:xfrm>
            <a:off x="0" y="349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11KV POWER DISTRIBUTION NET WORK AT</a:t>
            </a:r>
          </a:p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HT#6 &amp; HT#14 SUB-STATION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6" name="TextBox 80"/>
          <p:cNvSpPr txBox="1">
            <a:spLocks noChangeArrowheads="1"/>
          </p:cNvSpPr>
          <p:nvPr/>
        </p:nvSpPr>
        <p:spPr bwMode="auto">
          <a:xfrm>
            <a:off x="1524000" y="2962275"/>
            <a:ext cx="1524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NSJR DVC-BUS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17" name="TextBox 81"/>
          <p:cNvSpPr txBox="1">
            <a:spLocks noChangeArrowheads="1"/>
          </p:cNvSpPr>
          <p:nvPr/>
        </p:nvSpPr>
        <p:spPr bwMode="auto">
          <a:xfrm>
            <a:off x="5638800" y="2962275"/>
            <a:ext cx="1524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NSJR OPP-BUS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3114675" y="3925888"/>
            <a:ext cx="685800" cy="107950"/>
          </a:xfrm>
          <a:prstGeom prst="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19" name="TextBox 84"/>
          <p:cNvSpPr txBox="1">
            <a:spLocks noChangeArrowheads="1"/>
          </p:cNvSpPr>
          <p:nvPr/>
        </p:nvSpPr>
        <p:spPr bwMode="auto">
          <a:xfrm flipH="1">
            <a:off x="3768725" y="3848100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 BFN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0" name="TextBox 85"/>
          <p:cNvSpPr txBox="1">
            <a:spLocks noChangeArrowheads="1"/>
          </p:cNvSpPr>
          <p:nvPr/>
        </p:nvSpPr>
        <p:spPr bwMode="auto">
          <a:xfrm>
            <a:off x="4495800" y="443865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I/C-2 NSJR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1" name="TextBox 86"/>
          <p:cNvSpPr txBox="1">
            <a:spLocks noChangeArrowheads="1"/>
          </p:cNvSpPr>
          <p:nvPr/>
        </p:nvSpPr>
        <p:spPr bwMode="auto">
          <a:xfrm>
            <a:off x="6640513" y="4427538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 -1 NSJR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522" name="Group 88"/>
          <p:cNvGrpSpPr>
            <a:grpSpLocks/>
          </p:cNvGrpSpPr>
          <p:nvPr/>
        </p:nvGrpSpPr>
        <p:grpSpPr bwMode="auto">
          <a:xfrm>
            <a:off x="6505575" y="4648200"/>
            <a:ext cx="304800" cy="304800"/>
            <a:chOff x="4056432" y="1905000"/>
            <a:chExt cx="304800" cy="304800"/>
          </a:xfrm>
        </p:grpSpPr>
        <p:grpSp>
          <p:nvGrpSpPr>
            <p:cNvPr id="20569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20571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72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grpSp>
        <p:nvGrpSpPr>
          <p:cNvPr id="20523" name="Group 93"/>
          <p:cNvGrpSpPr>
            <a:grpSpLocks/>
          </p:cNvGrpSpPr>
          <p:nvPr/>
        </p:nvGrpSpPr>
        <p:grpSpPr bwMode="auto">
          <a:xfrm>
            <a:off x="2438400" y="4678363"/>
            <a:ext cx="304800" cy="304800"/>
            <a:chOff x="4056432" y="1905000"/>
            <a:chExt cx="304800" cy="304800"/>
          </a:xfrm>
        </p:grpSpPr>
        <p:grpSp>
          <p:nvGrpSpPr>
            <p:cNvPr id="20565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20567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68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24" name="TextBox 99"/>
          <p:cNvSpPr txBox="1">
            <a:spLocks noChangeArrowheads="1"/>
          </p:cNvSpPr>
          <p:nvPr/>
        </p:nvSpPr>
        <p:spPr bwMode="auto">
          <a:xfrm>
            <a:off x="4183063" y="52863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 HT#6 - HT#14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5" name="TextBox 120"/>
          <p:cNvSpPr txBox="1">
            <a:spLocks noChangeArrowheads="1"/>
          </p:cNvSpPr>
          <p:nvPr/>
        </p:nvSpPr>
        <p:spPr bwMode="auto">
          <a:xfrm>
            <a:off x="1143000" y="2189163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T#14M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6" name="TextBox 121"/>
          <p:cNvSpPr txBox="1">
            <a:spLocks noChangeArrowheads="1"/>
          </p:cNvSpPr>
          <p:nvPr/>
        </p:nvSpPr>
        <p:spPr bwMode="auto">
          <a:xfrm>
            <a:off x="2466975" y="2151063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T#7M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7" name="TextBox 122"/>
          <p:cNvSpPr txBox="1">
            <a:spLocks noChangeArrowheads="1"/>
          </p:cNvSpPr>
          <p:nvPr/>
        </p:nvSpPr>
        <p:spPr bwMode="auto">
          <a:xfrm>
            <a:off x="1303338" y="1312863"/>
            <a:ext cx="126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33KV NSJR</a:t>
            </a: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Sec-2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28" name="TextBox 124"/>
          <p:cNvSpPr txBox="1">
            <a:spLocks noChangeArrowheads="1"/>
          </p:cNvSpPr>
          <p:nvPr/>
        </p:nvSpPr>
        <p:spPr bwMode="auto">
          <a:xfrm>
            <a:off x="2638425" y="1285875"/>
            <a:ext cx="89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33KV NSJR</a:t>
            </a:r>
          </a:p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Sec -1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3476016" y="2675345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2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30" name="Rectangle 2"/>
          <p:cNvSpPr>
            <a:spLocks noChangeArrowheads="1"/>
          </p:cNvSpPr>
          <p:nvPr/>
        </p:nvSpPr>
        <p:spPr bwMode="auto">
          <a:xfrm rot="5400000">
            <a:off x="3456782" y="287258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31" name="Rectangle 2"/>
          <p:cNvSpPr>
            <a:spLocks noChangeArrowheads="1"/>
          </p:cNvSpPr>
          <p:nvPr/>
        </p:nvSpPr>
        <p:spPr bwMode="auto">
          <a:xfrm rot="5400000">
            <a:off x="3276601" y="2370137"/>
            <a:ext cx="53975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3524250" y="2097088"/>
            <a:ext cx="685800" cy="107950"/>
          </a:xfrm>
          <a:prstGeom prst="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33" name="TextBox 132"/>
          <p:cNvSpPr txBox="1">
            <a:spLocks noChangeArrowheads="1"/>
          </p:cNvSpPr>
          <p:nvPr/>
        </p:nvSpPr>
        <p:spPr bwMode="auto">
          <a:xfrm flipH="1">
            <a:off x="4179888" y="2019300"/>
            <a:ext cx="1154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 7 th BOILER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5809032" y="2681825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4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14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35" name="Rectangle 2"/>
          <p:cNvSpPr>
            <a:spLocks noChangeArrowheads="1"/>
          </p:cNvSpPr>
          <p:nvPr/>
        </p:nvSpPr>
        <p:spPr bwMode="auto">
          <a:xfrm rot="5400000">
            <a:off x="5790407" y="287893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36" name="Rectangle 2"/>
          <p:cNvSpPr>
            <a:spLocks noChangeArrowheads="1"/>
          </p:cNvSpPr>
          <p:nvPr/>
        </p:nvSpPr>
        <p:spPr bwMode="auto">
          <a:xfrm>
            <a:off x="5894388" y="2151063"/>
            <a:ext cx="6492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44" name="Right Arrow 143"/>
          <p:cNvSpPr/>
          <p:nvPr/>
        </p:nvSpPr>
        <p:spPr>
          <a:xfrm rot="16200000" flipH="1">
            <a:off x="5622925" y="2362200"/>
            <a:ext cx="539750" cy="107950"/>
          </a:xfrm>
          <a:prstGeom prst="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38" name="TextBox 144"/>
          <p:cNvSpPr txBox="1">
            <a:spLocks noChangeArrowheads="1"/>
          </p:cNvSpPr>
          <p:nvPr/>
        </p:nvSpPr>
        <p:spPr bwMode="auto">
          <a:xfrm flipH="1">
            <a:off x="6511925" y="2025650"/>
            <a:ext cx="115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I/C 7 th BOILER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6828816" y="2678577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4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14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40" name="Rectangle 2"/>
          <p:cNvSpPr>
            <a:spLocks noChangeArrowheads="1"/>
          </p:cNvSpPr>
          <p:nvPr/>
        </p:nvSpPr>
        <p:spPr bwMode="auto">
          <a:xfrm rot="5400000">
            <a:off x="6809582" y="28757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41" name="Rectangle 2"/>
          <p:cNvSpPr>
            <a:spLocks noChangeArrowheads="1"/>
          </p:cNvSpPr>
          <p:nvPr/>
        </p:nvSpPr>
        <p:spPr bwMode="auto">
          <a:xfrm rot="5400000">
            <a:off x="6773069" y="2534444"/>
            <a:ext cx="25241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51" name="Right Arrow 150"/>
          <p:cNvSpPr/>
          <p:nvPr/>
        </p:nvSpPr>
        <p:spPr>
          <a:xfrm>
            <a:off x="6877050" y="2397125"/>
            <a:ext cx="685800" cy="107950"/>
          </a:xfrm>
          <a:prstGeom prst="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43" name="TextBox 151"/>
          <p:cNvSpPr txBox="1">
            <a:spLocks noChangeArrowheads="1"/>
          </p:cNvSpPr>
          <p:nvPr/>
        </p:nvSpPr>
        <p:spPr bwMode="auto">
          <a:xfrm flipH="1">
            <a:off x="7529513" y="2324100"/>
            <a:ext cx="1154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 I/C HT#1 (RHS)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44" name="TextBox 133"/>
          <p:cNvSpPr txBox="1">
            <a:spLocks noChangeArrowheads="1"/>
          </p:cNvSpPr>
          <p:nvPr/>
        </p:nvSpPr>
        <p:spPr bwMode="auto">
          <a:xfrm>
            <a:off x="2133600" y="59436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Calibri" pitchFamily="34" charset="0"/>
              </a:rPr>
              <a:t>             </a:t>
            </a:r>
            <a:r>
              <a:rPr lang="en-US" sz="1200">
                <a:latin typeface="Calibri" pitchFamily="34" charset="0"/>
                <a:sym typeface="Wingdings" pitchFamily="2" charset="2"/>
              </a:rPr>
              <a:t> OPP BUS</a:t>
            </a:r>
          </a:p>
          <a:p>
            <a:pPr eaLnBrk="1" hangingPunct="1"/>
            <a:r>
              <a:rPr lang="en-US" sz="1200">
                <a:latin typeface="Calibri" pitchFamily="34" charset="0"/>
                <a:sym typeface="Wingdings" pitchFamily="2" charset="2"/>
              </a:rPr>
              <a:t>              DVC BUS</a:t>
            </a:r>
            <a:endParaRPr lang="en-IN" sz="1200">
              <a:latin typeface="Calibri" pitchFamily="34" charset="0"/>
            </a:endParaRPr>
          </a:p>
        </p:txBody>
      </p:sp>
      <p:sp>
        <p:nvSpPr>
          <p:cNvPr id="136" name="Right Arrow 135"/>
          <p:cNvSpPr/>
          <p:nvPr/>
        </p:nvSpPr>
        <p:spPr>
          <a:xfrm>
            <a:off x="2286000" y="5988050"/>
            <a:ext cx="314325" cy="184150"/>
          </a:xfrm>
          <a:prstGeom prst="rightArrow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137" name="Right Arrow 136"/>
          <p:cNvSpPr/>
          <p:nvPr/>
        </p:nvSpPr>
        <p:spPr>
          <a:xfrm>
            <a:off x="2305050" y="6172200"/>
            <a:ext cx="285750" cy="184150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47" name="Oval 13"/>
          <p:cNvSpPr>
            <a:spLocks noChangeArrowheads="1"/>
          </p:cNvSpPr>
          <p:nvPr/>
        </p:nvSpPr>
        <p:spPr bwMode="auto">
          <a:xfrm flipV="1">
            <a:off x="1828800" y="2236788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48" name="Oval 14"/>
          <p:cNvSpPr>
            <a:spLocks noChangeArrowheads="1"/>
          </p:cNvSpPr>
          <p:nvPr/>
        </p:nvSpPr>
        <p:spPr bwMode="auto">
          <a:xfrm flipV="1">
            <a:off x="1828800" y="2125663"/>
            <a:ext cx="215900" cy="212725"/>
          </a:xfrm>
          <a:prstGeom prst="ellipse">
            <a:avLst/>
          </a:prstGeom>
          <a:noFill/>
          <a:ln w="28575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49" name="Rectangle 2"/>
          <p:cNvSpPr>
            <a:spLocks noChangeArrowheads="1"/>
          </p:cNvSpPr>
          <p:nvPr/>
        </p:nvSpPr>
        <p:spPr bwMode="auto">
          <a:xfrm rot="5400000">
            <a:off x="1839119" y="287734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50" name="Rectangle 2"/>
          <p:cNvSpPr>
            <a:spLocks noChangeArrowheads="1"/>
          </p:cNvSpPr>
          <p:nvPr/>
        </p:nvSpPr>
        <p:spPr bwMode="auto">
          <a:xfrm rot="5400000">
            <a:off x="1839119" y="25249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3" name="Group 152"/>
          <p:cNvGrpSpPr/>
          <p:nvPr/>
        </p:nvGrpSpPr>
        <p:grpSpPr>
          <a:xfrm>
            <a:off x="1857375" y="2658325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157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58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56" name="Down Arrow 155"/>
          <p:cNvSpPr/>
          <p:nvPr/>
        </p:nvSpPr>
        <p:spPr>
          <a:xfrm>
            <a:off x="1885950" y="1706563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0553" name="Oval 13"/>
          <p:cNvSpPr>
            <a:spLocks noChangeArrowheads="1"/>
          </p:cNvSpPr>
          <p:nvPr/>
        </p:nvSpPr>
        <p:spPr bwMode="auto">
          <a:xfrm flipV="1">
            <a:off x="2971800" y="2198688"/>
            <a:ext cx="215900" cy="2143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54" name="Oval 14"/>
          <p:cNvSpPr>
            <a:spLocks noChangeArrowheads="1"/>
          </p:cNvSpPr>
          <p:nvPr/>
        </p:nvSpPr>
        <p:spPr bwMode="auto">
          <a:xfrm flipV="1">
            <a:off x="2971800" y="2085975"/>
            <a:ext cx="215900" cy="214313"/>
          </a:xfrm>
          <a:prstGeom prst="ellipse">
            <a:avLst/>
          </a:prstGeom>
          <a:noFill/>
          <a:ln w="38100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55" name="Rectangle 2"/>
          <p:cNvSpPr>
            <a:spLocks noChangeArrowheads="1"/>
          </p:cNvSpPr>
          <p:nvPr/>
        </p:nvSpPr>
        <p:spPr bwMode="auto">
          <a:xfrm rot="5400000">
            <a:off x="2982119" y="28376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556" name="Rectangle 2"/>
          <p:cNvSpPr>
            <a:spLocks noChangeArrowheads="1"/>
          </p:cNvSpPr>
          <p:nvPr/>
        </p:nvSpPr>
        <p:spPr bwMode="auto">
          <a:xfrm rot="5400000">
            <a:off x="2982119" y="248523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4" name="Group 152"/>
          <p:cNvGrpSpPr/>
          <p:nvPr/>
        </p:nvGrpSpPr>
        <p:grpSpPr>
          <a:xfrm>
            <a:off x="3000375" y="2619413"/>
            <a:ext cx="144000" cy="144000"/>
            <a:chOff x="1370706" y="1762125"/>
            <a:chExt cx="144000" cy="144000"/>
          </a:xfrm>
          <a:solidFill>
            <a:srgbClr val="0070C0"/>
          </a:solidFill>
        </p:grpSpPr>
        <p:sp>
          <p:nvSpPr>
            <p:cNvPr id="167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8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66" name="Down Arrow 165"/>
          <p:cNvSpPr/>
          <p:nvPr/>
        </p:nvSpPr>
        <p:spPr>
          <a:xfrm>
            <a:off x="3028950" y="1666875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20559" name="Group 170"/>
          <p:cNvGrpSpPr>
            <a:grpSpLocks/>
          </p:cNvGrpSpPr>
          <p:nvPr/>
        </p:nvGrpSpPr>
        <p:grpSpPr bwMode="auto">
          <a:xfrm>
            <a:off x="4114800" y="5943600"/>
            <a:ext cx="304800" cy="304800"/>
            <a:chOff x="4056432" y="1905000"/>
            <a:chExt cx="304800" cy="304800"/>
          </a:xfrm>
        </p:grpSpPr>
        <p:grpSp>
          <p:nvGrpSpPr>
            <p:cNvPr id="20561" name="Group 6"/>
            <p:cNvGrpSpPr>
              <a:grpSpLocks/>
            </p:cNvGrpSpPr>
            <p:nvPr/>
          </p:nvGrpSpPr>
          <p:grpSpPr bwMode="auto">
            <a:xfrm>
              <a:off x="4099860" y="1956359"/>
              <a:ext cx="228600" cy="234950"/>
              <a:chOff x="6120" y="4320"/>
              <a:chExt cx="180" cy="180"/>
            </a:xfrm>
          </p:grpSpPr>
          <p:sp>
            <p:nvSpPr>
              <p:cNvPr id="20563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64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4056432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0560" name="TextBox 175"/>
          <p:cNvSpPr txBox="1">
            <a:spLocks noChangeArrowheads="1"/>
          </p:cNvSpPr>
          <p:nvPr/>
        </p:nvSpPr>
        <p:spPr bwMode="auto">
          <a:xfrm flipH="1">
            <a:off x="4267200" y="588645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ASYNCHRONOUS POINT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 rot="5400000">
            <a:off x="1389063" y="1563688"/>
            <a:ext cx="1258887" cy="46037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020888" y="965200"/>
            <a:ext cx="5184775" cy="539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 rot="5400000">
            <a:off x="5280819" y="622220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35215" y="4309778"/>
            <a:ext cx="228600" cy="234950"/>
            <a:chOff x="6120" y="4320"/>
            <a:chExt cx="180" cy="180"/>
          </a:xfrm>
          <a:solidFill>
            <a:srgbClr val="FF0000"/>
          </a:solidFill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2486025" y="4394200"/>
            <a:ext cx="162083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357188" y="4403725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TextBox 13"/>
          <p:cNvSpPr txBox="1">
            <a:spLocks noChangeArrowheads="1"/>
          </p:cNvSpPr>
          <p:nvPr/>
        </p:nvSpPr>
        <p:spPr bwMode="auto">
          <a:xfrm>
            <a:off x="196850" y="4403725"/>
            <a:ext cx="121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HT#6 LHS-BUS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4" name="TextBox 14"/>
          <p:cNvSpPr txBox="1">
            <a:spLocks noChangeArrowheads="1"/>
          </p:cNvSpPr>
          <p:nvPr/>
        </p:nvSpPr>
        <p:spPr bwMode="auto">
          <a:xfrm>
            <a:off x="2438400" y="4403725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HT#6 RHS-BUS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59065" y="2420654"/>
            <a:ext cx="228600" cy="234950"/>
            <a:chOff x="6120" y="4320"/>
            <a:chExt cx="180" cy="180"/>
          </a:xfrm>
          <a:solidFill>
            <a:srgbClr val="FF0000"/>
          </a:solidFill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16" name="Rectangle 2"/>
          <p:cNvSpPr>
            <a:spLocks noChangeArrowheads="1"/>
          </p:cNvSpPr>
          <p:nvPr/>
        </p:nvSpPr>
        <p:spPr bwMode="auto">
          <a:xfrm>
            <a:off x="2509838" y="2505075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381000" y="2514600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8" name="TextBox 24"/>
          <p:cNvSpPr txBox="1">
            <a:spLocks noChangeArrowheads="1"/>
          </p:cNvSpPr>
          <p:nvPr/>
        </p:nvSpPr>
        <p:spPr bwMode="auto">
          <a:xfrm>
            <a:off x="1130300" y="2695575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PLANT EMERGENCY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9" name="TextBox 25"/>
          <p:cNvSpPr txBox="1">
            <a:spLocks noChangeArrowheads="1"/>
          </p:cNvSpPr>
          <p:nvPr/>
        </p:nvSpPr>
        <p:spPr bwMode="auto">
          <a:xfrm>
            <a:off x="561975" y="22701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PLEM LHS-BUS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0" name="TextBox 26"/>
          <p:cNvSpPr txBox="1">
            <a:spLocks noChangeArrowheads="1"/>
          </p:cNvSpPr>
          <p:nvPr/>
        </p:nvSpPr>
        <p:spPr bwMode="auto">
          <a:xfrm>
            <a:off x="2767013" y="22701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PLEM RHS-BUS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21" name="Group 202"/>
          <p:cNvGrpSpPr>
            <a:grpSpLocks/>
          </p:cNvGrpSpPr>
          <p:nvPr/>
        </p:nvGrpSpPr>
        <p:grpSpPr bwMode="auto">
          <a:xfrm>
            <a:off x="609600" y="2574925"/>
            <a:ext cx="155575" cy="1833563"/>
            <a:chOff x="609600" y="2574925"/>
            <a:chExt cx="156010" cy="1833990"/>
          </a:xfrm>
        </p:grpSpPr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609600" y="2749869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 flipV="1">
              <a:off x="621610" y="4102019"/>
              <a:ext cx="144000" cy="144000"/>
              <a:chOff x="6120" y="4320"/>
              <a:chExt cx="180" cy="180"/>
            </a:xfrm>
            <a:solidFill>
              <a:srgbClr val="0070C0"/>
            </a:solidFill>
          </p:grpSpPr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649" name="Rectangle 2"/>
            <p:cNvSpPr>
              <a:spLocks noChangeArrowheads="1"/>
            </p:cNvSpPr>
            <p:nvPr/>
          </p:nvSpPr>
          <p:spPr bwMode="auto">
            <a:xfrm rot="5400000">
              <a:off x="93900" y="3485596"/>
              <a:ext cx="1188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50" name="Rectangle 2"/>
            <p:cNvSpPr>
              <a:spLocks noChangeArrowheads="1"/>
            </p:cNvSpPr>
            <p:nvPr/>
          </p:nvSpPr>
          <p:spPr bwMode="auto">
            <a:xfrm rot="5400000">
              <a:off x="600802" y="2641112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51" name="Rectangle 2"/>
            <p:cNvSpPr>
              <a:spLocks noChangeArrowheads="1"/>
            </p:cNvSpPr>
            <p:nvPr/>
          </p:nvSpPr>
          <p:spPr bwMode="auto">
            <a:xfrm rot="5400000">
              <a:off x="596322" y="4295102"/>
              <a:ext cx="180000" cy="476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415550" y="2731939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 flipV="1">
            <a:off x="3427560" y="4084089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24" name="Rectangle 2"/>
          <p:cNvSpPr>
            <a:spLocks noChangeArrowheads="1"/>
          </p:cNvSpPr>
          <p:nvPr/>
        </p:nvSpPr>
        <p:spPr bwMode="auto">
          <a:xfrm rot="5400000">
            <a:off x="2899569" y="3467894"/>
            <a:ext cx="118903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5" name="Rectangle 2"/>
          <p:cNvSpPr>
            <a:spLocks noChangeArrowheads="1"/>
          </p:cNvSpPr>
          <p:nvPr/>
        </p:nvSpPr>
        <p:spPr bwMode="auto">
          <a:xfrm rot="5400000">
            <a:off x="3407569" y="262334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6" name="Rectangle 2"/>
          <p:cNvSpPr>
            <a:spLocks noChangeArrowheads="1"/>
          </p:cNvSpPr>
          <p:nvPr/>
        </p:nvSpPr>
        <p:spPr bwMode="auto">
          <a:xfrm rot="5400000">
            <a:off x="3402807" y="42775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7" name="Rectangle 44"/>
          <p:cNvSpPr>
            <a:spLocks noChangeArrowheads="1"/>
          </p:cNvSpPr>
          <p:nvPr/>
        </p:nvSpPr>
        <p:spPr bwMode="auto">
          <a:xfrm>
            <a:off x="4832350" y="2517775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28" name="Group 6"/>
          <p:cNvGrpSpPr>
            <a:grpSpLocks/>
          </p:cNvGrpSpPr>
          <p:nvPr/>
        </p:nvGrpSpPr>
        <p:grpSpPr bwMode="auto">
          <a:xfrm>
            <a:off x="6727825" y="2419350"/>
            <a:ext cx="228600" cy="234950"/>
            <a:chOff x="6120" y="4320"/>
            <a:chExt cx="180" cy="180"/>
          </a:xfrm>
        </p:grpSpPr>
        <p:sp>
          <p:nvSpPr>
            <p:cNvPr id="21645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46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29" name="Rectangle 2"/>
          <p:cNvSpPr>
            <a:spLocks noChangeArrowheads="1"/>
          </p:cNvSpPr>
          <p:nvPr/>
        </p:nvSpPr>
        <p:spPr bwMode="auto">
          <a:xfrm>
            <a:off x="6978650" y="2505075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0" name="TextBox 59"/>
          <p:cNvSpPr txBox="1">
            <a:spLocks noChangeArrowheads="1"/>
          </p:cNvSpPr>
          <p:nvPr/>
        </p:nvSpPr>
        <p:spPr bwMode="auto">
          <a:xfrm>
            <a:off x="5086350" y="1679575"/>
            <a:ext cx="685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T#14M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1" name="TextBox 70"/>
          <p:cNvSpPr txBox="1">
            <a:spLocks noChangeArrowheads="1"/>
          </p:cNvSpPr>
          <p:nvPr/>
        </p:nvSpPr>
        <p:spPr bwMode="auto">
          <a:xfrm>
            <a:off x="8315325" y="1697038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T#7M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2" name="TextBox 73"/>
          <p:cNvSpPr txBox="1">
            <a:spLocks noChangeArrowheads="1"/>
          </p:cNvSpPr>
          <p:nvPr/>
        </p:nvSpPr>
        <p:spPr bwMode="auto">
          <a:xfrm>
            <a:off x="5199063" y="1001713"/>
            <a:ext cx="1314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NPH LHS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3" name="Rectangle 2"/>
          <p:cNvSpPr>
            <a:spLocks noChangeArrowheads="1"/>
          </p:cNvSpPr>
          <p:nvPr/>
        </p:nvSpPr>
        <p:spPr bwMode="auto">
          <a:xfrm>
            <a:off x="1887538" y="4895850"/>
            <a:ext cx="34194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1837765" y="463003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5212420" y="2753425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36" name="Rectangle 2"/>
          <p:cNvSpPr>
            <a:spLocks noChangeArrowheads="1"/>
          </p:cNvSpPr>
          <p:nvPr/>
        </p:nvSpPr>
        <p:spPr bwMode="auto">
          <a:xfrm rot="5400000">
            <a:off x="5193507" y="26138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7" name="Rectangle 2"/>
          <p:cNvSpPr>
            <a:spLocks noChangeArrowheads="1"/>
          </p:cNvSpPr>
          <p:nvPr/>
        </p:nvSpPr>
        <p:spPr bwMode="auto">
          <a:xfrm rot="5400000">
            <a:off x="4279900" y="3898900"/>
            <a:ext cx="201612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38" name="Group 6"/>
          <p:cNvGrpSpPr>
            <a:grpSpLocks/>
          </p:cNvGrpSpPr>
          <p:nvPr/>
        </p:nvGrpSpPr>
        <p:grpSpPr bwMode="auto">
          <a:xfrm>
            <a:off x="6526213" y="5416550"/>
            <a:ext cx="228600" cy="234950"/>
            <a:chOff x="6120" y="4320"/>
            <a:chExt cx="180" cy="180"/>
          </a:xfrm>
        </p:grpSpPr>
        <p:sp>
          <p:nvSpPr>
            <p:cNvPr id="21643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44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39" name="Rectangle 2"/>
          <p:cNvSpPr>
            <a:spLocks noChangeArrowheads="1"/>
          </p:cNvSpPr>
          <p:nvPr/>
        </p:nvSpPr>
        <p:spPr bwMode="auto">
          <a:xfrm>
            <a:off x="6777038" y="5500688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0" name="Rectangle 2"/>
          <p:cNvSpPr>
            <a:spLocks noChangeArrowheads="1"/>
          </p:cNvSpPr>
          <p:nvPr/>
        </p:nvSpPr>
        <p:spPr bwMode="auto">
          <a:xfrm>
            <a:off x="4827588" y="5510213"/>
            <a:ext cx="16922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1" name="TextBox 101"/>
          <p:cNvSpPr txBox="1">
            <a:spLocks noChangeArrowheads="1"/>
          </p:cNvSpPr>
          <p:nvPr/>
        </p:nvSpPr>
        <p:spPr bwMode="auto">
          <a:xfrm>
            <a:off x="7240588" y="5270500"/>
            <a:ext cx="137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HT#14 RHS-BUS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2" name="TextBox 102"/>
          <p:cNvSpPr txBox="1">
            <a:spLocks noChangeArrowheads="1"/>
          </p:cNvSpPr>
          <p:nvPr/>
        </p:nvSpPr>
        <p:spPr bwMode="auto">
          <a:xfrm>
            <a:off x="4503738" y="5273675"/>
            <a:ext cx="1371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HT#14 LHS-BUS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3" name="Rectangle 2"/>
          <p:cNvSpPr>
            <a:spLocks noChangeArrowheads="1"/>
          </p:cNvSpPr>
          <p:nvPr/>
        </p:nvSpPr>
        <p:spPr bwMode="auto">
          <a:xfrm rot="5400000">
            <a:off x="4799806" y="3953669"/>
            <a:ext cx="208756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5768225" y="2771350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1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45" name="Rectangle 2"/>
          <p:cNvSpPr>
            <a:spLocks noChangeArrowheads="1"/>
          </p:cNvSpPr>
          <p:nvPr/>
        </p:nvSpPr>
        <p:spPr bwMode="auto">
          <a:xfrm rot="5400000">
            <a:off x="5753100" y="260985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6" name="Rectangle 2"/>
          <p:cNvSpPr>
            <a:spLocks noChangeArrowheads="1"/>
          </p:cNvSpPr>
          <p:nvPr/>
        </p:nvSpPr>
        <p:spPr bwMode="auto">
          <a:xfrm rot="5400000">
            <a:off x="5704681" y="5347494"/>
            <a:ext cx="25241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5768220" y="5053104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17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48" name="TextBox 118"/>
          <p:cNvSpPr txBox="1">
            <a:spLocks noChangeArrowheads="1"/>
          </p:cNvSpPr>
          <p:nvPr/>
        </p:nvSpPr>
        <p:spPr bwMode="auto">
          <a:xfrm>
            <a:off x="7427913" y="1009650"/>
            <a:ext cx="167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33KV SAJ-2 LHS  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9" name="Rectangle 2"/>
          <p:cNvSpPr>
            <a:spLocks noChangeArrowheads="1"/>
          </p:cNvSpPr>
          <p:nvPr/>
        </p:nvSpPr>
        <p:spPr bwMode="auto">
          <a:xfrm rot="5400000">
            <a:off x="1821657" y="45188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50" name="Rectangle 2"/>
          <p:cNvSpPr>
            <a:spLocks noChangeArrowheads="1"/>
          </p:cNvSpPr>
          <p:nvPr/>
        </p:nvSpPr>
        <p:spPr bwMode="auto">
          <a:xfrm rot="5400000">
            <a:off x="1821657" y="481885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1945340" y="223197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52" name="Rectangle 2"/>
          <p:cNvSpPr>
            <a:spLocks noChangeArrowheads="1"/>
          </p:cNvSpPr>
          <p:nvPr/>
        </p:nvSpPr>
        <p:spPr bwMode="auto">
          <a:xfrm rot="5400000">
            <a:off x="1927225" y="2438400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7135340" y="2245418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3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54" name="Rectangle 2"/>
          <p:cNvSpPr>
            <a:spLocks noChangeArrowheads="1"/>
          </p:cNvSpPr>
          <p:nvPr/>
        </p:nvSpPr>
        <p:spPr bwMode="auto">
          <a:xfrm rot="5400000">
            <a:off x="6578600" y="1576388"/>
            <a:ext cx="12604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55" name="Rectangle 2"/>
          <p:cNvSpPr>
            <a:spLocks noChangeArrowheads="1"/>
          </p:cNvSpPr>
          <p:nvPr/>
        </p:nvSpPr>
        <p:spPr bwMode="auto">
          <a:xfrm rot="5400000">
            <a:off x="7119144" y="2451894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56" name="Rectangle 2"/>
          <p:cNvSpPr>
            <a:spLocks noChangeArrowheads="1"/>
          </p:cNvSpPr>
          <p:nvPr/>
        </p:nvSpPr>
        <p:spPr bwMode="auto">
          <a:xfrm rot="5400000">
            <a:off x="7629525" y="2617788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7646895" y="2740769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3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58" name="Rectangle 2"/>
          <p:cNvSpPr>
            <a:spLocks noChangeArrowheads="1"/>
          </p:cNvSpPr>
          <p:nvPr/>
        </p:nvSpPr>
        <p:spPr bwMode="auto">
          <a:xfrm rot="5400000">
            <a:off x="7637463" y="2949575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702550" y="3063875"/>
            <a:ext cx="576263" cy="158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60" name="TextBox 139"/>
          <p:cNvSpPr txBox="1">
            <a:spLocks noChangeArrowheads="1"/>
          </p:cNvSpPr>
          <p:nvPr/>
        </p:nvSpPr>
        <p:spPr bwMode="auto">
          <a:xfrm>
            <a:off x="8220075" y="2916238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HT#1 I/C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1" name="TextBox 140"/>
          <p:cNvSpPr txBox="1">
            <a:spLocks noChangeArrowheads="1"/>
          </p:cNvSpPr>
          <p:nvPr/>
        </p:nvSpPr>
        <p:spPr bwMode="auto">
          <a:xfrm>
            <a:off x="5165725" y="2298700"/>
            <a:ext cx="1524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 LHS-BUS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399800" y="570131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4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63" name="Rectangle 2"/>
          <p:cNvSpPr>
            <a:spLocks noChangeArrowheads="1"/>
          </p:cNvSpPr>
          <p:nvPr/>
        </p:nvSpPr>
        <p:spPr bwMode="auto">
          <a:xfrm rot="5400000">
            <a:off x="7381875" y="5589588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4" name="Rectangle 2"/>
          <p:cNvSpPr>
            <a:spLocks noChangeArrowheads="1"/>
          </p:cNvSpPr>
          <p:nvPr/>
        </p:nvSpPr>
        <p:spPr bwMode="auto">
          <a:xfrm rot="5400000">
            <a:off x="7382669" y="58904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5" name="Rectangle 2"/>
          <p:cNvSpPr>
            <a:spLocks noChangeArrowheads="1"/>
          </p:cNvSpPr>
          <p:nvPr/>
        </p:nvSpPr>
        <p:spPr bwMode="auto">
          <a:xfrm rot="5400000">
            <a:off x="3339307" y="5514181"/>
            <a:ext cx="1008062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6" name="Rectangle 2"/>
          <p:cNvSpPr>
            <a:spLocks noChangeArrowheads="1"/>
          </p:cNvSpPr>
          <p:nvPr/>
        </p:nvSpPr>
        <p:spPr bwMode="auto">
          <a:xfrm rot="5400000">
            <a:off x="3744119" y="446960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67" name="Rectangle 2"/>
          <p:cNvSpPr>
            <a:spLocks noChangeArrowheads="1"/>
          </p:cNvSpPr>
          <p:nvPr/>
        </p:nvSpPr>
        <p:spPr bwMode="auto">
          <a:xfrm>
            <a:off x="3822700" y="6003925"/>
            <a:ext cx="36734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1219200" y="2705100"/>
            <a:ext cx="144463" cy="144463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 flipV="1">
            <a:off x="1219200" y="2705100"/>
            <a:ext cx="144463" cy="144463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0" name="Rectangle 2"/>
          <p:cNvSpPr>
            <a:spLocks noChangeArrowheads="1"/>
          </p:cNvSpPr>
          <p:nvPr/>
        </p:nvSpPr>
        <p:spPr bwMode="auto">
          <a:xfrm rot="5400000">
            <a:off x="577056" y="3566319"/>
            <a:ext cx="143986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1" name="Rectangle 2"/>
          <p:cNvSpPr>
            <a:spLocks noChangeArrowheads="1"/>
          </p:cNvSpPr>
          <p:nvPr/>
        </p:nvSpPr>
        <p:spPr bwMode="auto">
          <a:xfrm rot="5400000">
            <a:off x="1210469" y="259635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2" name="Rectangle 2"/>
          <p:cNvSpPr>
            <a:spLocks noChangeArrowheads="1"/>
          </p:cNvSpPr>
          <p:nvPr/>
        </p:nvSpPr>
        <p:spPr bwMode="auto">
          <a:xfrm rot="5400000">
            <a:off x="391319" y="5426869"/>
            <a:ext cx="183673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Block Arc 157"/>
          <p:cNvSpPr/>
          <p:nvPr/>
        </p:nvSpPr>
        <p:spPr>
          <a:xfrm rot="5400000">
            <a:off x="1136650" y="4321175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Block Arc 149"/>
          <p:cNvSpPr/>
          <p:nvPr/>
        </p:nvSpPr>
        <p:spPr>
          <a:xfrm rot="5400000">
            <a:off x="3668713" y="4810125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280205" y="569234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76" name="Rectangle 2"/>
          <p:cNvSpPr>
            <a:spLocks noChangeArrowheads="1"/>
          </p:cNvSpPr>
          <p:nvPr/>
        </p:nvSpPr>
        <p:spPr bwMode="auto">
          <a:xfrm rot="5400000">
            <a:off x="5268119" y="5590381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7" name="Rectangle 2"/>
          <p:cNvSpPr>
            <a:spLocks noChangeArrowheads="1"/>
          </p:cNvSpPr>
          <p:nvPr/>
        </p:nvSpPr>
        <p:spPr bwMode="auto">
          <a:xfrm rot="5400000">
            <a:off x="5303838" y="5854700"/>
            <a:ext cx="10795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Block Arc 158"/>
          <p:cNvSpPr/>
          <p:nvPr/>
        </p:nvSpPr>
        <p:spPr>
          <a:xfrm rot="5400000">
            <a:off x="5192713" y="5929313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79" name="Rectangle 2"/>
          <p:cNvSpPr>
            <a:spLocks noChangeArrowheads="1"/>
          </p:cNvSpPr>
          <p:nvPr/>
        </p:nvSpPr>
        <p:spPr bwMode="auto">
          <a:xfrm>
            <a:off x="1285875" y="6321425"/>
            <a:ext cx="41148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0" name="Rectangle 2"/>
          <p:cNvSpPr>
            <a:spLocks noChangeArrowheads="1"/>
          </p:cNvSpPr>
          <p:nvPr/>
        </p:nvSpPr>
        <p:spPr bwMode="auto">
          <a:xfrm rot="5400000">
            <a:off x="3312319" y="3818731"/>
            <a:ext cx="19065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191000" y="2726530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7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82" name="Rectangle 2"/>
          <p:cNvSpPr>
            <a:spLocks noChangeArrowheads="1"/>
          </p:cNvSpPr>
          <p:nvPr/>
        </p:nvSpPr>
        <p:spPr bwMode="auto">
          <a:xfrm rot="5400000">
            <a:off x="4175919" y="2564606"/>
            <a:ext cx="1793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3" name="Rectangle 2"/>
          <p:cNvSpPr>
            <a:spLocks noChangeArrowheads="1"/>
          </p:cNvSpPr>
          <p:nvPr/>
        </p:nvSpPr>
        <p:spPr bwMode="auto">
          <a:xfrm rot="5400000">
            <a:off x="3823494" y="5452269"/>
            <a:ext cx="900113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Block Arc 172"/>
          <p:cNvSpPr/>
          <p:nvPr/>
        </p:nvSpPr>
        <p:spPr>
          <a:xfrm rot="5400000">
            <a:off x="4098925" y="4810125"/>
            <a:ext cx="304800" cy="228600"/>
          </a:xfrm>
          <a:prstGeom prst="blockArc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5" name="Rectangle 2"/>
          <p:cNvSpPr>
            <a:spLocks noChangeArrowheads="1"/>
          </p:cNvSpPr>
          <p:nvPr/>
        </p:nvSpPr>
        <p:spPr bwMode="auto">
          <a:xfrm rot="5400000">
            <a:off x="4161632" y="6563519"/>
            <a:ext cx="1793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Block Arc 174"/>
          <p:cNvSpPr/>
          <p:nvPr/>
        </p:nvSpPr>
        <p:spPr>
          <a:xfrm rot="5400000">
            <a:off x="3876675" y="6013450"/>
            <a:ext cx="684213" cy="360363"/>
          </a:xfrm>
          <a:prstGeom prst="blockArc">
            <a:avLst>
              <a:gd name="adj1" fmla="val 11002238"/>
              <a:gd name="adj2" fmla="val 21482927"/>
              <a:gd name="adj3" fmla="val 16332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7" name="Rectangle 2"/>
          <p:cNvSpPr>
            <a:spLocks noChangeArrowheads="1"/>
          </p:cNvSpPr>
          <p:nvPr/>
        </p:nvSpPr>
        <p:spPr bwMode="auto">
          <a:xfrm>
            <a:off x="4235450" y="6630988"/>
            <a:ext cx="41148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8255930" y="5701308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7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589" name="Rectangle 2"/>
          <p:cNvSpPr>
            <a:spLocks noChangeArrowheads="1"/>
          </p:cNvSpPr>
          <p:nvPr/>
        </p:nvSpPr>
        <p:spPr bwMode="auto">
          <a:xfrm rot="5400000">
            <a:off x="8239125" y="5589588"/>
            <a:ext cx="180975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0" name="Rectangle 2"/>
          <p:cNvSpPr>
            <a:spLocks noChangeArrowheads="1"/>
          </p:cNvSpPr>
          <p:nvPr/>
        </p:nvSpPr>
        <p:spPr bwMode="auto">
          <a:xfrm rot="5400000">
            <a:off x="7917657" y="6233319"/>
            <a:ext cx="8270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1" name="TextBox 183"/>
          <p:cNvSpPr txBox="1">
            <a:spLocks noChangeArrowheads="1"/>
          </p:cNvSpPr>
          <p:nvPr/>
        </p:nvSpPr>
        <p:spPr bwMode="auto">
          <a:xfrm>
            <a:off x="7620000" y="2543175"/>
            <a:ext cx="137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 RHS-BUS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85800" y="2574925"/>
            <a:ext cx="0" cy="18288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95400" y="2571750"/>
            <a:ext cx="0" cy="172720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91"/>
          <p:cNvSpPr/>
          <p:nvPr/>
        </p:nvSpPr>
        <p:spPr>
          <a:xfrm>
            <a:off x="1296988" y="4325938"/>
            <a:ext cx="79375" cy="242887"/>
          </a:xfrm>
          <a:custGeom>
            <a:avLst/>
            <a:gdLst>
              <a:gd name="connsiteX0" fmla="*/ 9728 w 79785"/>
              <a:gd name="connsiteY0" fmla="*/ 0 h 243191"/>
              <a:gd name="connsiteX1" fmla="*/ 38911 w 79785"/>
              <a:gd name="connsiteY1" fmla="*/ 9727 h 243191"/>
              <a:gd name="connsiteX2" fmla="*/ 68094 w 79785"/>
              <a:gd name="connsiteY2" fmla="*/ 77821 h 243191"/>
              <a:gd name="connsiteX3" fmla="*/ 77822 w 79785"/>
              <a:gd name="connsiteY3" fmla="*/ 107004 h 243191"/>
              <a:gd name="connsiteX4" fmla="*/ 68094 w 79785"/>
              <a:gd name="connsiteY4" fmla="*/ 184825 h 243191"/>
              <a:gd name="connsiteX5" fmla="*/ 19456 w 79785"/>
              <a:gd name="connsiteY5" fmla="*/ 223736 h 243191"/>
              <a:gd name="connsiteX6" fmla="*/ 0 w 79785"/>
              <a:gd name="connsiteY6" fmla="*/ 243191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85" h="243191">
                <a:moveTo>
                  <a:pt x="9728" y="0"/>
                </a:moveTo>
                <a:cubicBezTo>
                  <a:pt x="19456" y="3242"/>
                  <a:pt x="30118" y="4451"/>
                  <a:pt x="38911" y="9727"/>
                </a:cubicBezTo>
                <a:cubicBezTo>
                  <a:pt x="68273" y="27344"/>
                  <a:pt x="59784" y="44582"/>
                  <a:pt x="68094" y="77821"/>
                </a:cubicBezTo>
                <a:cubicBezTo>
                  <a:pt x="70581" y="87769"/>
                  <a:pt x="74579" y="97276"/>
                  <a:pt x="77822" y="107004"/>
                </a:cubicBezTo>
                <a:cubicBezTo>
                  <a:pt x="74579" y="132944"/>
                  <a:pt x="79785" y="161443"/>
                  <a:pt x="68094" y="184825"/>
                </a:cubicBezTo>
                <a:cubicBezTo>
                  <a:pt x="58809" y="203396"/>
                  <a:pt x="35220" y="210224"/>
                  <a:pt x="19456" y="223736"/>
                </a:cubicBezTo>
                <a:cubicBezTo>
                  <a:pt x="12493" y="229705"/>
                  <a:pt x="0" y="243191"/>
                  <a:pt x="0" y="243191"/>
                </a:cubicBezTo>
              </a:path>
            </a:pathLst>
          </a:cu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312863" y="4635500"/>
            <a:ext cx="0" cy="1728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6200000">
            <a:off x="3347244" y="4304506"/>
            <a:ext cx="0" cy="41036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367338" y="6175375"/>
            <a:ext cx="0" cy="1444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353050" y="5546725"/>
            <a:ext cx="0" cy="1444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reeform 196"/>
          <p:cNvSpPr/>
          <p:nvPr/>
        </p:nvSpPr>
        <p:spPr>
          <a:xfrm>
            <a:off x="5349875" y="5913438"/>
            <a:ext cx="79375" cy="242887"/>
          </a:xfrm>
          <a:custGeom>
            <a:avLst/>
            <a:gdLst>
              <a:gd name="connsiteX0" fmla="*/ 9728 w 79785"/>
              <a:gd name="connsiteY0" fmla="*/ 0 h 243191"/>
              <a:gd name="connsiteX1" fmla="*/ 38911 w 79785"/>
              <a:gd name="connsiteY1" fmla="*/ 9727 h 243191"/>
              <a:gd name="connsiteX2" fmla="*/ 68094 w 79785"/>
              <a:gd name="connsiteY2" fmla="*/ 77821 h 243191"/>
              <a:gd name="connsiteX3" fmla="*/ 77822 w 79785"/>
              <a:gd name="connsiteY3" fmla="*/ 107004 h 243191"/>
              <a:gd name="connsiteX4" fmla="*/ 68094 w 79785"/>
              <a:gd name="connsiteY4" fmla="*/ 184825 h 243191"/>
              <a:gd name="connsiteX5" fmla="*/ 19456 w 79785"/>
              <a:gd name="connsiteY5" fmla="*/ 223736 h 243191"/>
              <a:gd name="connsiteX6" fmla="*/ 0 w 79785"/>
              <a:gd name="connsiteY6" fmla="*/ 243191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85" h="243191">
                <a:moveTo>
                  <a:pt x="9728" y="0"/>
                </a:moveTo>
                <a:cubicBezTo>
                  <a:pt x="19456" y="3242"/>
                  <a:pt x="30118" y="4451"/>
                  <a:pt x="38911" y="9727"/>
                </a:cubicBezTo>
                <a:cubicBezTo>
                  <a:pt x="68273" y="27344"/>
                  <a:pt x="59784" y="44582"/>
                  <a:pt x="68094" y="77821"/>
                </a:cubicBezTo>
                <a:cubicBezTo>
                  <a:pt x="70581" y="87769"/>
                  <a:pt x="74579" y="97276"/>
                  <a:pt x="77822" y="107004"/>
                </a:cubicBezTo>
                <a:cubicBezTo>
                  <a:pt x="74579" y="132944"/>
                  <a:pt x="79785" y="161443"/>
                  <a:pt x="68094" y="184825"/>
                </a:cubicBezTo>
                <a:cubicBezTo>
                  <a:pt x="58809" y="203396"/>
                  <a:pt x="35220" y="210224"/>
                  <a:pt x="19456" y="223736"/>
                </a:cubicBezTo>
                <a:cubicBezTo>
                  <a:pt x="12493" y="229705"/>
                  <a:pt x="0" y="243191"/>
                  <a:pt x="0" y="243191"/>
                </a:cubicBezTo>
              </a:path>
            </a:pathLst>
          </a:cu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3505200" y="2586038"/>
            <a:ext cx="0" cy="18002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275138" y="2879725"/>
            <a:ext cx="0" cy="18716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275138" y="2535238"/>
            <a:ext cx="0" cy="1444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4259263" y="4799013"/>
            <a:ext cx="79375" cy="242887"/>
          </a:xfrm>
          <a:custGeom>
            <a:avLst/>
            <a:gdLst>
              <a:gd name="connsiteX0" fmla="*/ 9728 w 79785"/>
              <a:gd name="connsiteY0" fmla="*/ 0 h 243191"/>
              <a:gd name="connsiteX1" fmla="*/ 38911 w 79785"/>
              <a:gd name="connsiteY1" fmla="*/ 9727 h 243191"/>
              <a:gd name="connsiteX2" fmla="*/ 68094 w 79785"/>
              <a:gd name="connsiteY2" fmla="*/ 77821 h 243191"/>
              <a:gd name="connsiteX3" fmla="*/ 77822 w 79785"/>
              <a:gd name="connsiteY3" fmla="*/ 107004 h 243191"/>
              <a:gd name="connsiteX4" fmla="*/ 68094 w 79785"/>
              <a:gd name="connsiteY4" fmla="*/ 184825 h 243191"/>
              <a:gd name="connsiteX5" fmla="*/ 19456 w 79785"/>
              <a:gd name="connsiteY5" fmla="*/ 223736 h 243191"/>
              <a:gd name="connsiteX6" fmla="*/ 0 w 79785"/>
              <a:gd name="connsiteY6" fmla="*/ 243191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85" h="243191">
                <a:moveTo>
                  <a:pt x="9728" y="0"/>
                </a:moveTo>
                <a:cubicBezTo>
                  <a:pt x="19456" y="3242"/>
                  <a:pt x="30118" y="4451"/>
                  <a:pt x="38911" y="9727"/>
                </a:cubicBezTo>
                <a:cubicBezTo>
                  <a:pt x="68273" y="27344"/>
                  <a:pt x="59784" y="44582"/>
                  <a:pt x="68094" y="77821"/>
                </a:cubicBezTo>
                <a:cubicBezTo>
                  <a:pt x="70581" y="87769"/>
                  <a:pt x="74579" y="97276"/>
                  <a:pt x="77822" y="107004"/>
                </a:cubicBezTo>
                <a:cubicBezTo>
                  <a:pt x="74579" y="132944"/>
                  <a:pt x="79785" y="161443"/>
                  <a:pt x="68094" y="184825"/>
                </a:cubicBezTo>
                <a:cubicBezTo>
                  <a:pt x="58809" y="203396"/>
                  <a:pt x="35220" y="210224"/>
                  <a:pt x="19456" y="223736"/>
                </a:cubicBezTo>
                <a:cubicBezTo>
                  <a:pt x="12493" y="229705"/>
                  <a:pt x="0" y="243191"/>
                  <a:pt x="0" y="243191"/>
                </a:cubicBezTo>
              </a:path>
            </a:pathLst>
          </a:cu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4268788" y="5089525"/>
            <a:ext cx="0" cy="8286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reeform 203"/>
          <p:cNvSpPr/>
          <p:nvPr/>
        </p:nvSpPr>
        <p:spPr>
          <a:xfrm>
            <a:off x="4221163" y="5911850"/>
            <a:ext cx="180975" cy="635000"/>
          </a:xfrm>
          <a:custGeom>
            <a:avLst/>
            <a:gdLst>
              <a:gd name="connsiteX0" fmla="*/ 48638 w 116731"/>
              <a:gd name="connsiteY0" fmla="*/ 0 h 634591"/>
              <a:gd name="connsiteX1" fmla="*/ 77821 w 116731"/>
              <a:gd name="connsiteY1" fmla="*/ 58366 h 634591"/>
              <a:gd name="connsiteX2" fmla="*/ 97276 w 116731"/>
              <a:gd name="connsiteY2" fmla="*/ 165370 h 634591"/>
              <a:gd name="connsiteX3" fmla="*/ 107004 w 116731"/>
              <a:gd name="connsiteY3" fmla="*/ 233464 h 634591"/>
              <a:gd name="connsiteX4" fmla="*/ 116731 w 116731"/>
              <a:gd name="connsiteY4" fmla="*/ 272375 h 634591"/>
              <a:gd name="connsiteX5" fmla="*/ 107004 w 116731"/>
              <a:gd name="connsiteY5" fmla="*/ 505839 h 634591"/>
              <a:gd name="connsiteX6" fmla="*/ 68093 w 116731"/>
              <a:gd name="connsiteY6" fmla="*/ 554477 h 634591"/>
              <a:gd name="connsiteX7" fmla="*/ 58366 w 116731"/>
              <a:gd name="connsiteY7" fmla="*/ 583660 h 634591"/>
              <a:gd name="connsiteX8" fmla="*/ 0 w 116731"/>
              <a:gd name="connsiteY8" fmla="*/ 632298 h 634591"/>
              <a:gd name="connsiteX0" fmla="*/ 48638 w 180732"/>
              <a:gd name="connsiteY0" fmla="*/ 0 h 634591"/>
              <a:gd name="connsiteX1" fmla="*/ 77821 w 180732"/>
              <a:gd name="connsiteY1" fmla="*/ 58366 h 634591"/>
              <a:gd name="connsiteX2" fmla="*/ 97276 w 180732"/>
              <a:gd name="connsiteY2" fmla="*/ 165370 h 634591"/>
              <a:gd name="connsiteX3" fmla="*/ 178340 w 180732"/>
              <a:gd name="connsiteY3" fmla="*/ 244813 h 634591"/>
              <a:gd name="connsiteX4" fmla="*/ 116731 w 180732"/>
              <a:gd name="connsiteY4" fmla="*/ 272375 h 634591"/>
              <a:gd name="connsiteX5" fmla="*/ 107004 w 180732"/>
              <a:gd name="connsiteY5" fmla="*/ 505839 h 634591"/>
              <a:gd name="connsiteX6" fmla="*/ 68093 w 180732"/>
              <a:gd name="connsiteY6" fmla="*/ 554477 h 634591"/>
              <a:gd name="connsiteX7" fmla="*/ 58366 w 180732"/>
              <a:gd name="connsiteY7" fmla="*/ 583660 h 634591"/>
              <a:gd name="connsiteX8" fmla="*/ 0 w 180732"/>
              <a:gd name="connsiteY8" fmla="*/ 632298 h 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732" h="634591">
                <a:moveTo>
                  <a:pt x="48638" y="0"/>
                </a:moveTo>
                <a:cubicBezTo>
                  <a:pt x="64214" y="23364"/>
                  <a:pt x="72787" y="30678"/>
                  <a:pt x="77821" y="58366"/>
                </a:cubicBezTo>
                <a:cubicBezTo>
                  <a:pt x="99822" y="179368"/>
                  <a:pt x="74968" y="98440"/>
                  <a:pt x="97276" y="165370"/>
                </a:cubicBezTo>
                <a:cubicBezTo>
                  <a:pt x="100519" y="188068"/>
                  <a:pt x="174239" y="222254"/>
                  <a:pt x="178340" y="244813"/>
                </a:cubicBezTo>
                <a:cubicBezTo>
                  <a:pt x="180732" y="257967"/>
                  <a:pt x="116731" y="259006"/>
                  <a:pt x="116731" y="272375"/>
                </a:cubicBezTo>
                <a:cubicBezTo>
                  <a:pt x="116731" y="350264"/>
                  <a:pt x="112758" y="428163"/>
                  <a:pt x="107004" y="505839"/>
                </a:cubicBezTo>
                <a:cubicBezTo>
                  <a:pt x="104563" y="538790"/>
                  <a:pt x="93284" y="537683"/>
                  <a:pt x="68093" y="554477"/>
                </a:cubicBezTo>
                <a:cubicBezTo>
                  <a:pt x="64851" y="564205"/>
                  <a:pt x="64518" y="575457"/>
                  <a:pt x="58366" y="583660"/>
                </a:cubicBezTo>
                <a:cubicBezTo>
                  <a:pt x="20168" y="634591"/>
                  <a:pt x="30855" y="632298"/>
                  <a:pt x="0" y="632298"/>
                </a:cubicBezTo>
              </a:path>
            </a:pathLst>
          </a:cu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4259263" y="6491288"/>
            <a:ext cx="0" cy="1428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6200000">
            <a:off x="6315869" y="4602956"/>
            <a:ext cx="0" cy="41036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339138" y="5565775"/>
            <a:ext cx="0" cy="1444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335963" y="5818188"/>
            <a:ext cx="0" cy="82708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022475" y="966788"/>
            <a:ext cx="0" cy="15843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227888" y="950913"/>
            <a:ext cx="0" cy="15827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12" name="Rectangle 2"/>
          <p:cNvSpPr>
            <a:spLocks noChangeArrowheads="1"/>
          </p:cNvSpPr>
          <p:nvPr/>
        </p:nvSpPr>
        <p:spPr bwMode="auto">
          <a:xfrm>
            <a:off x="2039938" y="962025"/>
            <a:ext cx="5184775" cy="5397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rot="16200000">
            <a:off x="4613275" y="-1565275"/>
            <a:ext cx="0" cy="51117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14" name="Group 75"/>
          <p:cNvGrpSpPr>
            <a:grpSpLocks/>
          </p:cNvGrpSpPr>
          <p:nvPr/>
        </p:nvGrpSpPr>
        <p:grpSpPr bwMode="auto">
          <a:xfrm>
            <a:off x="5686425" y="1662113"/>
            <a:ext cx="215900" cy="325437"/>
            <a:chOff x="2362200" y="2153868"/>
            <a:chExt cx="216000" cy="326434"/>
          </a:xfrm>
        </p:grpSpPr>
        <p:sp>
          <p:nvSpPr>
            <p:cNvPr id="21641" name="Oval 13"/>
            <p:cNvSpPr>
              <a:spLocks noChangeArrowheads="1"/>
            </p:cNvSpPr>
            <p:nvPr/>
          </p:nvSpPr>
          <p:spPr bwMode="auto">
            <a:xfrm flipV="1">
              <a:off x="2362200" y="2266173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1642" name="Oval 14"/>
            <p:cNvSpPr>
              <a:spLocks noChangeArrowheads="1"/>
            </p:cNvSpPr>
            <p:nvPr/>
          </p:nvSpPr>
          <p:spPr bwMode="auto">
            <a:xfrm flipV="1">
              <a:off x="2362200" y="2153868"/>
              <a:ext cx="216000" cy="214129"/>
            </a:xfrm>
            <a:prstGeom prst="ellipse">
              <a:avLst/>
            </a:prstGeom>
            <a:noFill/>
            <a:ln w="28575">
              <a:solidFill>
                <a:srgbClr val="BE29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sp>
        <p:nvSpPr>
          <p:cNvPr id="21615" name="Rectangle 2"/>
          <p:cNvSpPr>
            <a:spLocks noChangeArrowheads="1"/>
          </p:cNvSpPr>
          <p:nvPr/>
        </p:nvSpPr>
        <p:spPr bwMode="auto">
          <a:xfrm rot="5400000">
            <a:off x="5696744" y="2413794"/>
            <a:ext cx="179387" cy="476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1616" name="Rectangle 2"/>
          <p:cNvSpPr>
            <a:spLocks noChangeArrowheads="1"/>
          </p:cNvSpPr>
          <p:nvPr/>
        </p:nvSpPr>
        <p:spPr bwMode="auto">
          <a:xfrm rot="5400000">
            <a:off x="5696744" y="2061369"/>
            <a:ext cx="179387" cy="476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9" name="Group 152"/>
          <p:cNvGrpSpPr/>
          <p:nvPr/>
        </p:nvGrpSpPr>
        <p:grpSpPr>
          <a:xfrm>
            <a:off x="5714391" y="2194736"/>
            <a:ext cx="144000" cy="144000"/>
            <a:chOff x="1370706" y="1762125"/>
            <a:chExt cx="144000" cy="144000"/>
          </a:xfrm>
          <a:solidFill>
            <a:srgbClr val="00B0F0"/>
          </a:solidFill>
        </p:grpSpPr>
        <p:sp>
          <p:nvSpPr>
            <p:cNvPr id="234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  <p:sp>
          <p:nvSpPr>
            <p:cNvPr id="235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30" name="Down Arrow 229"/>
          <p:cNvSpPr/>
          <p:nvPr/>
        </p:nvSpPr>
        <p:spPr>
          <a:xfrm>
            <a:off x="5743575" y="1243013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21619" name="Group 211"/>
          <p:cNvGrpSpPr>
            <a:grpSpLocks/>
          </p:cNvGrpSpPr>
          <p:nvPr/>
        </p:nvGrpSpPr>
        <p:grpSpPr bwMode="auto">
          <a:xfrm>
            <a:off x="8181975" y="2032000"/>
            <a:ext cx="144463" cy="531813"/>
            <a:chOff x="8181975" y="2032000"/>
            <a:chExt cx="144000" cy="532425"/>
          </a:xfrm>
        </p:grpSpPr>
        <p:sp>
          <p:nvSpPr>
            <p:cNvPr id="21638" name="Rectangle 2"/>
            <p:cNvSpPr>
              <a:spLocks noChangeArrowheads="1"/>
            </p:cNvSpPr>
            <p:nvPr/>
          </p:nvSpPr>
          <p:spPr bwMode="auto">
            <a:xfrm rot="5400000">
              <a:off x="8163412" y="2450612"/>
              <a:ext cx="180000" cy="4762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1639" name="Rectangle 2"/>
            <p:cNvSpPr>
              <a:spLocks noChangeArrowheads="1"/>
            </p:cNvSpPr>
            <p:nvPr/>
          </p:nvSpPr>
          <p:spPr bwMode="auto">
            <a:xfrm rot="5400000">
              <a:off x="8163412" y="2098187"/>
              <a:ext cx="180000" cy="4762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grpSp>
          <p:nvGrpSpPr>
            <p:cNvPr id="33" name="Group 152"/>
            <p:cNvGrpSpPr/>
            <p:nvPr/>
          </p:nvGrpSpPr>
          <p:grpSpPr>
            <a:xfrm>
              <a:off x="8181975" y="2232024"/>
              <a:ext cx="144000" cy="144000"/>
              <a:chOff x="1370706" y="1762125"/>
              <a:chExt cx="144000" cy="144000"/>
            </a:xfrm>
            <a:solidFill>
              <a:srgbClr val="00B0F0"/>
            </a:solidFill>
          </p:grpSpPr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4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1620" name="Group 212"/>
          <p:cNvGrpSpPr>
            <a:grpSpLocks/>
          </p:cNvGrpSpPr>
          <p:nvPr/>
        </p:nvGrpSpPr>
        <p:grpSpPr bwMode="auto">
          <a:xfrm>
            <a:off x="8153400" y="1279525"/>
            <a:ext cx="215900" cy="746125"/>
            <a:chOff x="8153400" y="1279524"/>
            <a:chExt cx="216000" cy="745534"/>
          </a:xfrm>
        </p:grpSpPr>
        <p:grpSp>
          <p:nvGrpSpPr>
            <p:cNvPr id="21634" name="Group 75"/>
            <p:cNvGrpSpPr>
              <a:grpSpLocks/>
            </p:cNvGrpSpPr>
            <p:nvPr/>
          </p:nvGrpSpPr>
          <p:grpSpPr bwMode="auto">
            <a:xfrm>
              <a:off x="8153400" y="1698624"/>
              <a:ext cx="216000" cy="326434"/>
              <a:chOff x="2362200" y="2153868"/>
              <a:chExt cx="216000" cy="326434"/>
            </a:xfrm>
          </p:grpSpPr>
          <p:sp>
            <p:nvSpPr>
              <p:cNvPr id="21636" name="Oval 13"/>
              <p:cNvSpPr>
                <a:spLocks noChangeArrowheads="1"/>
              </p:cNvSpPr>
              <p:nvPr/>
            </p:nvSpPr>
            <p:spPr bwMode="auto">
              <a:xfrm flipV="1">
                <a:off x="2362200" y="2266173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21637" name="Oval 14"/>
              <p:cNvSpPr>
                <a:spLocks noChangeArrowheads="1"/>
              </p:cNvSpPr>
              <p:nvPr/>
            </p:nvSpPr>
            <p:spPr bwMode="auto">
              <a:xfrm flipV="1">
                <a:off x="2362200" y="2153868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BE29D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41" name="Down Arrow 240"/>
            <p:cNvSpPr/>
            <p:nvPr/>
          </p:nvSpPr>
          <p:spPr>
            <a:xfrm>
              <a:off x="8210576" y="1279524"/>
              <a:ext cx="108000" cy="406078"/>
            </a:xfrm>
            <a:prstGeom prst="downArrow">
              <a:avLst/>
            </a:prstGeom>
            <a:solidFill>
              <a:srgbClr val="BE29D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cxnSp>
        <p:nvCxnSpPr>
          <p:cNvPr id="186" name="Straight Arrow Connector 185"/>
          <p:cNvCxnSpPr/>
          <p:nvPr/>
        </p:nvCxnSpPr>
        <p:spPr>
          <a:xfrm rot="5400000">
            <a:off x="5593556" y="1426369"/>
            <a:ext cx="396875" cy="158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256588" y="1292225"/>
            <a:ext cx="0" cy="3968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253413" y="2039938"/>
            <a:ext cx="0" cy="46831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24" name="TextBox 190"/>
          <p:cNvSpPr txBox="1">
            <a:spLocks noChangeArrowheads="1"/>
          </p:cNvSpPr>
          <p:nvPr/>
        </p:nvSpPr>
        <p:spPr bwMode="auto">
          <a:xfrm>
            <a:off x="0" y="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11KV POWER DSTRIBUTION NET WORK</a:t>
            </a:r>
          </a:p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HT#6 &amp; HT#14  AND NEW SAJARA SUB-STATION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3763700" y="4580400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21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626" name="Rectangle 2"/>
          <p:cNvSpPr>
            <a:spLocks noChangeArrowheads="1"/>
          </p:cNvSpPr>
          <p:nvPr/>
        </p:nvSpPr>
        <p:spPr bwMode="auto">
          <a:xfrm rot="5400000">
            <a:off x="3798094" y="4720431"/>
            <a:ext cx="7143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Freeform 217"/>
          <p:cNvSpPr/>
          <p:nvPr/>
        </p:nvSpPr>
        <p:spPr>
          <a:xfrm>
            <a:off x="3836988" y="4773613"/>
            <a:ext cx="79375" cy="242887"/>
          </a:xfrm>
          <a:custGeom>
            <a:avLst/>
            <a:gdLst>
              <a:gd name="connsiteX0" fmla="*/ 9728 w 79785"/>
              <a:gd name="connsiteY0" fmla="*/ 0 h 243191"/>
              <a:gd name="connsiteX1" fmla="*/ 38911 w 79785"/>
              <a:gd name="connsiteY1" fmla="*/ 9727 h 243191"/>
              <a:gd name="connsiteX2" fmla="*/ 68094 w 79785"/>
              <a:gd name="connsiteY2" fmla="*/ 77821 h 243191"/>
              <a:gd name="connsiteX3" fmla="*/ 77822 w 79785"/>
              <a:gd name="connsiteY3" fmla="*/ 107004 h 243191"/>
              <a:gd name="connsiteX4" fmla="*/ 68094 w 79785"/>
              <a:gd name="connsiteY4" fmla="*/ 184825 h 243191"/>
              <a:gd name="connsiteX5" fmla="*/ 19456 w 79785"/>
              <a:gd name="connsiteY5" fmla="*/ 223736 h 243191"/>
              <a:gd name="connsiteX6" fmla="*/ 0 w 79785"/>
              <a:gd name="connsiteY6" fmla="*/ 243191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85" h="243191">
                <a:moveTo>
                  <a:pt x="9728" y="0"/>
                </a:moveTo>
                <a:cubicBezTo>
                  <a:pt x="19456" y="3242"/>
                  <a:pt x="30118" y="4451"/>
                  <a:pt x="38911" y="9727"/>
                </a:cubicBezTo>
                <a:cubicBezTo>
                  <a:pt x="68273" y="27344"/>
                  <a:pt x="59784" y="44582"/>
                  <a:pt x="68094" y="77821"/>
                </a:cubicBezTo>
                <a:cubicBezTo>
                  <a:pt x="70581" y="87769"/>
                  <a:pt x="74579" y="97276"/>
                  <a:pt x="77822" y="107004"/>
                </a:cubicBezTo>
                <a:cubicBezTo>
                  <a:pt x="74579" y="132944"/>
                  <a:pt x="79785" y="161443"/>
                  <a:pt x="68094" y="184825"/>
                </a:cubicBezTo>
                <a:cubicBezTo>
                  <a:pt x="58809" y="203396"/>
                  <a:pt x="35220" y="210224"/>
                  <a:pt x="19456" y="223736"/>
                </a:cubicBezTo>
                <a:cubicBezTo>
                  <a:pt x="12493" y="229705"/>
                  <a:pt x="0" y="243191"/>
                  <a:pt x="0" y="243191"/>
                </a:cubicBezTo>
              </a:path>
            </a:pathLst>
          </a:cu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3841750" y="4419600"/>
            <a:ext cx="0" cy="1444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841750" y="4710113"/>
            <a:ext cx="0" cy="730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846513" y="5033963"/>
            <a:ext cx="0" cy="10080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16200000">
            <a:off x="5665788" y="4214812"/>
            <a:ext cx="0" cy="36353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462838" y="5535613"/>
            <a:ext cx="0" cy="1428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480300" y="5875338"/>
            <a:ext cx="0" cy="1444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repeatCount="indefinite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POWER FLOW DIAGRAM OF DSP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40960" cy="5184576"/>
          </a:xfrm>
        </p:spPr>
      </p:pic>
      <p:pic>
        <p:nvPicPr>
          <p:cNvPr id="4" name="Picture 3" descr="C:\Users\Sunil Mishra\Desktop\SAIL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0" y="2600325"/>
            <a:ext cx="17287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77312" y="2504872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2667000" y="2611438"/>
            <a:ext cx="1728788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598988" y="2600325"/>
            <a:ext cx="1728787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305144" y="2504872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6543675" y="2611438"/>
            <a:ext cx="1727200" cy="476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380688" y="2522704"/>
            <a:ext cx="228600" cy="234950"/>
            <a:chOff x="6120" y="4320"/>
            <a:chExt cx="180" cy="180"/>
          </a:xfrm>
          <a:solidFill>
            <a:srgbClr val="0070C0"/>
          </a:solidFill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38" name="Oval 13"/>
          <p:cNvSpPr>
            <a:spLocks noChangeArrowheads="1"/>
          </p:cNvSpPr>
          <p:nvPr/>
        </p:nvSpPr>
        <p:spPr bwMode="auto">
          <a:xfrm flipV="1">
            <a:off x="1536700" y="1882775"/>
            <a:ext cx="215900" cy="214313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9" name="Oval 14"/>
          <p:cNvSpPr>
            <a:spLocks noChangeArrowheads="1"/>
          </p:cNvSpPr>
          <p:nvPr/>
        </p:nvSpPr>
        <p:spPr bwMode="auto">
          <a:xfrm flipV="1">
            <a:off x="1536700" y="1771650"/>
            <a:ext cx="215900" cy="214313"/>
          </a:xfrm>
          <a:prstGeom prst="ellipse">
            <a:avLst/>
          </a:prstGeom>
          <a:noFill/>
          <a:ln w="19050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55"/>
          <p:cNvGrpSpPr/>
          <p:nvPr/>
        </p:nvGrpSpPr>
        <p:grpSpPr>
          <a:xfrm>
            <a:off x="1565175" y="2104620"/>
            <a:ext cx="144000" cy="532425"/>
            <a:chOff x="3305175" y="1095376"/>
            <a:chExt cx="144000" cy="532425"/>
          </a:xfrm>
          <a:solidFill>
            <a:srgbClr val="0070C0"/>
          </a:solidFill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3" name="Down Arrow 32"/>
          <p:cNvSpPr/>
          <p:nvPr/>
        </p:nvSpPr>
        <p:spPr>
          <a:xfrm>
            <a:off x="1593850" y="1352550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 flipV="1">
            <a:off x="3603625" y="1903413"/>
            <a:ext cx="215900" cy="214312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3" name="Oval 14"/>
          <p:cNvSpPr>
            <a:spLocks noChangeArrowheads="1"/>
          </p:cNvSpPr>
          <p:nvPr/>
        </p:nvSpPr>
        <p:spPr bwMode="auto">
          <a:xfrm flipV="1">
            <a:off x="3603625" y="1790700"/>
            <a:ext cx="215900" cy="214313"/>
          </a:xfrm>
          <a:prstGeom prst="ellipse">
            <a:avLst/>
          </a:prstGeom>
          <a:noFill/>
          <a:ln w="19050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55"/>
          <p:cNvGrpSpPr/>
          <p:nvPr/>
        </p:nvGrpSpPr>
        <p:grpSpPr>
          <a:xfrm>
            <a:off x="3632679" y="2124076"/>
            <a:ext cx="144000" cy="532425"/>
            <a:chOff x="3305175" y="1095376"/>
            <a:chExt cx="144000" cy="532425"/>
          </a:xfrm>
          <a:solidFill>
            <a:srgbClr val="0070C0"/>
          </a:solidFill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4" name="Down Arrow 43"/>
          <p:cNvSpPr/>
          <p:nvPr/>
        </p:nvSpPr>
        <p:spPr>
          <a:xfrm>
            <a:off x="3660775" y="1371600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6" name="Oval 13"/>
          <p:cNvSpPr>
            <a:spLocks noChangeArrowheads="1"/>
          </p:cNvSpPr>
          <p:nvPr/>
        </p:nvSpPr>
        <p:spPr bwMode="auto">
          <a:xfrm flipV="1">
            <a:off x="5575300" y="1903413"/>
            <a:ext cx="215900" cy="214312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7" name="Oval 14"/>
          <p:cNvSpPr>
            <a:spLocks noChangeArrowheads="1"/>
          </p:cNvSpPr>
          <p:nvPr/>
        </p:nvSpPr>
        <p:spPr bwMode="auto">
          <a:xfrm flipV="1">
            <a:off x="5575300" y="1790700"/>
            <a:ext cx="215900" cy="214313"/>
          </a:xfrm>
          <a:prstGeom prst="ellipse">
            <a:avLst/>
          </a:prstGeom>
          <a:noFill/>
          <a:ln w="19050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55"/>
          <p:cNvGrpSpPr/>
          <p:nvPr/>
        </p:nvGrpSpPr>
        <p:grpSpPr>
          <a:xfrm>
            <a:off x="5603775" y="2124076"/>
            <a:ext cx="144000" cy="532425"/>
            <a:chOff x="3305175" y="1095376"/>
            <a:chExt cx="144000" cy="532425"/>
          </a:xfrm>
          <a:solidFill>
            <a:srgbClr val="0070C0"/>
          </a:solidFill>
        </p:grpSpPr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5" name="Down Arrow 54"/>
          <p:cNvSpPr/>
          <p:nvPr/>
        </p:nvSpPr>
        <p:spPr>
          <a:xfrm>
            <a:off x="5632450" y="1371600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0" name="Oval 13"/>
          <p:cNvSpPr>
            <a:spLocks noChangeArrowheads="1"/>
          </p:cNvSpPr>
          <p:nvPr/>
        </p:nvSpPr>
        <p:spPr bwMode="auto">
          <a:xfrm flipV="1">
            <a:off x="7315200" y="1903413"/>
            <a:ext cx="215900" cy="214312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1" name="Oval 14"/>
          <p:cNvSpPr>
            <a:spLocks noChangeArrowheads="1"/>
          </p:cNvSpPr>
          <p:nvPr/>
        </p:nvSpPr>
        <p:spPr bwMode="auto">
          <a:xfrm flipV="1">
            <a:off x="7315200" y="1790700"/>
            <a:ext cx="215900" cy="214313"/>
          </a:xfrm>
          <a:prstGeom prst="ellipse">
            <a:avLst/>
          </a:prstGeom>
          <a:noFill/>
          <a:ln w="19050">
            <a:solidFill>
              <a:srgbClr val="BE29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55"/>
          <p:cNvGrpSpPr/>
          <p:nvPr/>
        </p:nvGrpSpPr>
        <p:grpSpPr>
          <a:xfrm>
            <a:off x="7343775" y="2124076"/>
            <a:ext cx="144000" cy="532425"/>
            <a:chOff x="3305175" y="1095376"/>
            <a:chExt cx="144000" cy="532425"/>
          </a:xfrm>
          <a:solidFill>
            <a:srgbClr val="0070C0"/>
          </a:solidFill>
        </p:grpSpPr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66" name="Down Arrow 65"/>
          <p:cNvSpPr/>
          <p:nvPr/>
        </p:nvSpPr>
        <p:spPr>
          <a:xfrm>
            <a:off x="7372350" y="1371600"/>
            <a:ext cx="107950" cy="406400"/>
          </a:xfrm>
          <a:prstGeom prst="downArrow">
            <a:avLst/>
          </a:prstGeom>
          <a:solidFill>
            <a:srgbClr val="BE29D7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73"/>
          <p:cNvGrpSpPr/>
          <p:nvPr/>
        </p:nvGrpSpPr>
        <p:grpSpPr>
          <a:xfrm flipV="1">
            <a:off x="1684800" y="2656500"/>
            <a:ext cx="144000" cy="921092"/>
            <a:chOff x="1600209" y="1692170"/>
            <a:chExt cx="144000" cy="921092"/>
          </a:xfrm>
          <a:solidFill>
            <a:srgbClr val="0070C0"/>
          </a:solidFill>
        </p:grpSpPr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1600209" y="2269201"/>
              <a:ext cx="144000" cy="149421"/>
              <a:chOff x="6120" y="4320"/>
              <a:chExt cx="180" cy="180"/>
            </a:xfrm>
            <a:grpFill/>
          </p:grpSpPr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2"/>
            <p:cNvSpPr>
              <a:spLocks noChangeArrowheads="1"/>
            </p:cNvSpPr>
            <p:nvPr/>
          </p:nvSpPr>
          <p:spPr bwMode="auto">
            <a:xfrm rot="5400000">
              <a:off x="1577650" y="2496061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ight Arrow 76"/>
            <p:cNvSpPr/>
            <p:nvPr/>
          </p:nvSpPr>
          <p:spPr>
            <a:xfrm rot="5400000" flipV="1">
              <a:off x="1385448" y="192617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55" name="Text Box 2"/>
          <p:cNvSpPr txBox="1">
            <a:spLocks noChangeArrowheads="1"/>
          </p:cNvSpPr>
          <p:nvPr/>
        </p:nvSpPr>
        <p:spPr bwMode="auto">
          <a:xfrm rot="5400000" flipV="1">
            <a:off x="1031876" y="3135312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– HT12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94"/>
          <p:cNvGrpSpPr/>
          <p:nvPr/>
        </p:nvGrpSpPr>
        <p:grpSpPr>
          <a:xfrm flipV="1">
            <a:off x="3437400" y="2656500"/>
            <a:ext cx="144000" cy="921092"/>
            <a:chOff x="1600209" y="1692170"/>
            <a:chExt cx="144000" cy="921092"/>
          </a:xfrm>
          <a:solidFill>
            <a:srgbClr val="0070C0"/>
          </a:solidFill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600209" y="2269201"/>
              <a:ext cx="144000" cy="149421"/>
              <a:chOff x="6120" y="4320"/>
              <a:chExt cx="180" cy="180"/>
            </a:xfrm>
            <a:grpFill/>
          </p:grpSpPr>
          <p:sp>
            <p:nvSpPr>
              <p:cNvPr id="9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7" name="Rectangle 2"/>
            <p:cNvSpPr>
              <a:spLocks noChangeArrowheads="1"/>
            </p:cNvSpPr>
            <p:nvPr/>
          </p:nvSpPr>
          <p:spPr bwMode="auto">
            <a:xfrm rot="5400000">
              <a:off x="1577650" y="2496061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ight Arrow 97"/>
            <p:cNvSpPr/>
            <p:nvPr/>
          </p:nvSpPr>
          <p:spPr>
            <a:xfrm rot="5400000" flipV="1">
              <a:off x="1385448" y="192617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57" name="Text Box 2"/>
          <p:cNvSpPr txBox="1">
            <a:spLocks noChangeArrowheads="1"/>
          </p:cNvSpPr>
          <p:nvPr/>
        </p:nvSpPr>
        <p:spPr bwMode="auto">
          <a:xfrm rot="5400000" flipV="1">
            <a:off x="2784476" y="3135312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– NBMG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101"/>
          <p:cNvGrpSpPr/>
          <p:nvPr/>
        </p:nvGrpSpPr>
        <p:grpSpPr>
          <a:xfrm flipV="1">
            <a:off x="5266200" y="2653252"/>
            <a:ext cx="144000" cy="921092"/>
            <a:chOff x="1600209" y="1692170"/>
            <a:chExt cx="144000" cy="921092"/>
          </a:xfrm>
          <a:solidFill>
            <a:srgbClr val="0070C0"/>
          </a:solidFill>
        </p:grpSpPr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600209" y="2269201"/>
              <a:ext cx="144000" cy="149421"/>
              <a:chOff x="6120" y="4320"/>
              <a:chExt cx="180" cy="180"/>
            </a:xfrm>
            <a:grpFill/>
          </p:grpSpPr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4" name="Rectangle 2"/>
            <p:cNvSpPr>
              <a:spLocks noChangeArrowheads="1"/>
            </p:cNvSpPr>
            <p:nvPr/>
          </p:nvSpPr>
          <p:spPr bwMode="auto">
            <a:xfrm rot="5400000">
              <a:off x="1577650" y="2496061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ight Arrow 104"/>
            <p:cNvSpPr/>
            <p:nvPr/>
          </p:nvSpPr>
          <p:spPr>
            <a:xfrm rot="5400000" flipV="1">
              <a:off x="1385448" y="192617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59" name="Text Box 2"/>
          <p:cNvSpPr txBox="1">
            <a:spLocks noChangeArrowheads="1"/>
          </p:cNvSpPr>
          <p:nvPr/>
        </p:nvSpPr>
        <p:spPr bwMode="auto">
          <a:xfrm rot="5400000" flipV="1">
            <a:off x="4613276" y="3132137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– BLT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108"/>
          <p:cNvGrpSpPr/>
          <p:nvPr/>
        </p:nvGrpSpPr>
        <p:grpSpPr>
          <a:xfrm flipV="1">
            <a:off x="7247400" y="2656500"/>
            <a:ext cx="144000" cy="921092"/>
            <a:chOff x="1600209" y="1692170"/>
            <a:chExt cx="144000" cy="921092"/>
          </a:xfrm>
          <a:solidFill>
            <a:srgbClr val="0070C0"/>
          </a:solidFill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1600209" y="2269201"/>
              <a:ext cx="144000" cy="149421"/>
              <a:chOff x="6120" y="4320"/>
              <a:chExt cx="180" cy="180"/>
            </a:xfrm>
            <a:grpFill/>
          </p:grpSpPr>
          <p:sp>
            <p:nvSpPr>
              <p:cNvPr id="11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1" name="Rectangle 2"/>
            <p:cNvSpPr>
              <a:spLocks noChangeArrowheads="1"/>
            </p:cNvSpPr>
            <p:nvPr/>
          </p:nvSpPr>
          <p:spPr bwMode="auto">
            <a:xfrm rot="5400000">
              <a:off x="1577650" y="2496061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5400000" flipV="1">
              <a:off x="1385448" y="192617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61" name="Text Box 2"/>
          <p:cNvSpPr txBox="1">
            <a:spLocks noChangeArrowheads="1"/>
          </p:cNvSpPr>
          <p:nvPr/>
        </p:nvSpPr>
        <p:spPr bwMode="auto">
          <a:xfrm rot="5400000" flipV="1">
            <a:off x="6594476" y="3135312"/>
            <a:ext cx="1166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– WAX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2" name="Text Box 8"/>
          <p:cNvSpPr txBox="1">
            <a:spLocks noChangeArrowheads="1"/>
          </p:cNvSpPr>
          <p:nvPr/>
        </p:nvSpPr>
        <p:spPr bwMode="auto">
          <a:xfrm>
            <a:off x="7475538" y="1828800"/>
            <a:ext cx="982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TRF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3" name="Text Box 8"/>
          <p:cNvSpPr txBox="1">
            <a:spLocks noChangeArrowheads="1"/>
          </p:cNvSpPr>
          <p:nvPr/>
        </p:nvSpPr>
        <p:spPr bwMode="auto">
          <a:xfrm>
            <a:off x="5724525" y="1828800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T-13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4" name="Text Box 8"/>
          <p:cNvSpPr txBox="1">
            <a:spLocks noChangeArrowheads="1"/>
          </p:cNvSpPr>
          <p:nvPr/>
        </p:nvSpPr>
        <p:spPr bwMode="auto">
          <a:xfrm>
            <a:off x="3773488" y="1828800"/>
            <a:ext cx="72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T-12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5" name="Text Box 8"/>
          <p:cNvSpPr txBox="1">
            <a:spLocks noChangeArrowheads="1"/>
          </p:cNvSpPr>
          <p:nvPr/>
        </p:nvSpPr>
        <p:spPr bwMode="auto">
          <a:xfrm>
            <a:off x="1684338" y="1819275"/>
            <a:ext cx="44926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T-1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6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83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B/C</a:t>
            </a:r>
            <a:r>
              <a:rPr lang="en-US" sz="1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- 3</a:t>
            </a:r>
          </a:p>
        </p:txBody>
      </p:sp>
      <p:sp>
        <p:nvSpPr>
          <p:cNvPr id="22567" name="Text Box 8"/>
          <p:cNvSpPr txBox="1">
            <a:spLocks noChangeArrowheads="1"/>
          </p:cNvSpPr>
          <p:nvPr/>
        </p:nvSpPr>
        <p:spPr bwMode="auto">
          <a:xfrm>
            <a:off x="4191000" y="2276475"/>
            <a:ext cx="660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68" name="Text Box 8"/>
          <p:cNvSpPr txBox="1">
            <a:spLocks noChangeArrowheads="1"/>
          </p:cNvSpPr>
          <p:nvPr/>
        </p:nvSpPr>
        <p:spPr bwMode="auto">
          <a:xfrm>
            <a:off x="7467600" y="2667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PNB 11 KV BUS</a:t>
            </a:r>
            <a:endParaRPr lang="en-IN" sz="14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22"/>
          <p:cNvGrpSpPr/>
          <p:nvPr/>
        </p:nvGrpSpPr>
        <p:grpSpPr>
          <a:xfrm>
            <a:off x="914400" y="1676400"/>
            <a:ext cx="144000" cy="921092"/>
            <a:chOff x="1600209" y="1692170"/>
            <a:chExt cx="144000" cy="921092"/>
          </a:xfrm>
          <a:solidFill>
            <a:srgbClr val="FF0000"/>
          </a:solidFill>
        </p:grpSpPr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1600209" y="2269201"/>
              <a:ext cx="144000" cy="149421"/>
              <a:chOff x="6120" y="4320"/>
              <a:chExt cx="180" cy="180"/>
            </a:xfrm>
            <a:grpFill/>
          </p:grpSpPr>
          <p:sp>
            <p:nvSpPr>
              <p:cNvPr id="12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sz="12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5" name="Rectangle 2"/>
            <p:cNvSpPr>
              <a:spLocks noChangeArrowheads="1"/>
            </p:cNvSpPr>
            <p:nvPr/>
          </p:nvSpPr>
          <p:spPr bwMode="auto">
            <a:xfrm rot="5400000">
              <a:off x="1577650" y="2496061"/>
              <a:ext cx="186776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Right Arrow 125"/>
            <p:cNvSpPr/>
            <p:nvPr/>
          </p:nvSpPr>
          <p:spPr>
            <a:xfrm rot="5400000" flipV="1">
              <a:off x="1385448" y="1926170"/>
              <a:ext cx="576000" cy="10800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570" name="Text Box 2"/>
          <p:cNvSpPr txBox="1">
            <a:spLocks noChangeArrowheads="1"/>
          </p:cNvSpPr>
          <p:nvPr/>
        </p:nvSpPr>
        <p:spPr bwMode="auto">
          <a:xfrm rot="5400000" flipV="1">
            <a:off x="266700" y="1863725"/>
            <a:ext cx="1166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– PL-EM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rot="5400000">
            <a:off x="550863" y="2159000"/>
            <a:ext cx="865188" cy="15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72" name="Rectangle 131"/>
          <p:cNvSpPr>
            <a:spLocks noChangeArrowheads="1"/>
          </p:cNvSpPr>
          <p:nvPr/>
        </p:nvSpPr>
        <p:spPr bwMode="auto">
          <a:xfrm>
            <a:off x="0" y="1524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11 KV POWER DISTRIBUTION NET WORK OF </a:t>
            </a:r>
            <a:r>
              <a: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PUNABAD</a:t>
            </a:r>
          </a:p>
        </p:txBody>
      </p:sp>
      <p:sp>
        <p:nvSpPr>
          <p:cNvPr id="22573" name="Text Box 8"/>
          <p:cNvSpPr txBox="1">
            <a:spLocks noChangeArrowheads="1"/>
          </p:cNvSpPr>
          <p:nvPr/>
        </p:nvSpPr>
        <p:spPr bwMode="auto">
          <a:xfrm>
            <a:off x="1143000" y="1076325"/>
            <a:ext cx="1017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74" name="Text Box 8"/>
          <p:cNvSpPr txBox="1">
            <a:spLocks noChangeArrowheads="1"/>
          </p:cNvSpPr>
          <p:nvPr/>
        </p:nvSpPr>
        <p:spPr bwMode="auto">
          <a:xfrm>
            <a:off x="6926263" y="1093788"/>
            <a:ext cx="1017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75" name="Text Box 8"/>
          <p:cNvSpPr txBox="1">
            <a:spLocks noChangeArrowheads="1"/>
          </p:cNvSpPr>
          <p:nvPr/>
        </p:nvSpPr>
        <p:spPr bwMode="auto">
          <a:xfrm>
            <a:off x="5180013" y="1103313"/>
            <a:ext cx="1017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76" name="Text Box 8"/>
          <p:cNvSpPr txBox="1">
            <a:spLocks noChangeArrowheads="1"/>
          </p:cNvSpPr>
          <p:nvPr/>
        </p:nvSpPr>
        <p:spPr bwMode="auto">
          <a:xfrm>
            <a:off x="3208338" y="1095375"/>
            <a:ext cx="1017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 KVPNB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77" name="TextBox 130"/>
          <p:cNvSpPr txBox="1">
            <a:spLocks noChangeArrowheads="1"/>
          </p:cNvSpPr>
          <p:nvPr/>
        </p:nvSpPr>
        <p:spPr bwMode="auto">
          <a:xfrm>
            <a:off x="2286000" y="2209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>
                <a:latin typeface="Calibri" pitchFamily="34" charset="0"/>
              </a:rPr>
              <a:t>B/C - 1</a:t>
            </a:r>
          </a:p>
        </p:txBody>
      </p:sp>
      <p:sp>
        <p:nvSpPr>
          <p:cNvPr id="22578" name="TextBox 134"/>
          <p:cNvSpPr txBox="1">
            <a:spLocks noChangeArrowheads="1"/>
          </p:cNvSpPr>
          <p:nvPr/>
        </p:nvSpPr>
        <p:spPr bwMode="auto">
          <a:xfrm>
            <a:off x="4114800" y="2209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>
                <a:latin typeface="Calibri" pitchFamily="34" charset="0"/>
              </a:rPr>
              <a:t>B/C - 2</a:t>
            </a:r>
          </a:p>
        </p:txBody>
      </p:sp>
    </p:spTree>
    <p:extLst>
      <p:ext uri="{BB962C8B-B14F-4D97-AF65-F5344CB8AC3E}">
        <p14:creationId xmlns:p14="http://schemas.microsoft.com/office/powerpoint/2010/main" val="26953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30AE28-B201-436D-9173-763EDD0ED9D3}" type="slidenum">
              <a:rPr lang="en-US" sz="1200" b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en-US" sz="1200" b="1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76200" y="3413125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685800" y="2611438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T#27M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8" name="TextBox 16"/>
          <p:cNvSpPr txBox="1">
            <a:spLocks noChangeArrowheads="1"/>
          </p:cNvSpPr>
          <p:nvPr/>
        </p:nvSpPr>
        <p:spPr bwMode="auto">
          <a:xfrm>
            <a:off x="228600" y="3148013"/>
            <a:ext cx="990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HT#13 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2338388" y="3411538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560" name="Group 6"/>
          <p:cNvGrpSpPr>
            <a:grpSpLocks/>
          </p:cNvGrpSpPr>
          <p:nvPr/>
        </p:nvGrpSpPr>
        <p:grpSpPr bwMode="auto">
          <a:xfrm>
            <a:off x="4206875" y="3313113"/>
            <a:ext cx="228600" cy="234950"/>
            <a:chOff x="6120" y="4320"/>
            <a:chExt cx="180" cy="180"/>
          </a:xfrm>
        </p:grpSpPr>
        <p:sp>
          <p:nvSpPr>
            <p:cNvPr id="23649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50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4413250" y="3398838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2" name="TextBox 32"/>
          <p:cNvSpPr txBox="1">
            <a:spLocks noChangeArrowheads="1"/>
          </p:cNvSpPr>
          <p:nvPr/>
        </p:nvSpPr>
        <p:spPr bwMode="auto">
          <a:xfrm>
            <a:off x="3694113" y="2611438"/>
            <a:ext cx="904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T#39M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3" name="TextBox 45"/>
          <p:cNvSpPr txBox="1">
            <a:spLocks noChangeArrowheads="1"/>
          </p:cNvSpPr>
          <p:nvPr/>
        </p:nvSpPr>
        <p:spPr bwMode="auto">
          <a:xfrm>
            <a:off x="3609975" y="3067050"/>
            <a:ext cx="1371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NSJR 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4" name="TextBox 46"/>
          <p:cNvSpPr txBox="1">
            <a:spLocks noChangeArrowheads="1"/>
          </p:cNvSpPr>
          <p:nvPr/>
        </p:nvSpPr>
        <p:spPr bwMode="auto">
          <a:xfrm>
            <a:off x="2965450" y="1906588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NSJR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5" name="TextBox 47"/>
          <p:cNvSpPr txBox="1">
            <a:spLocks noChangeArrowheads="1"/>
          </p:cNvSpPr>
          <p:nvPr/>
        </p:nvSpPr>
        <p:spPr bwMode="auto">
          <a:xfrm>
            <a:off x="5410200" y="22860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BFN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6" name="TextBox 48"/>
          <p:cNvSpPr txBox="1">
            <a:spLocks noChangeArrowheads="1"/>
          </p:cNvSpPr>
          <p:nvPr/>
        </p:nvSpPr>
        <p:spPr bwMode="auto">
          <a:xfrm>
            <a:off x="5040313" y="2603500"/>
            <a:ext cx="904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T#41M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 flipH="1">
            <a:off x="3028840" y="3093167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68" name="Rectangle 2"/>
          <p:cNvSpPr>
            <a:spLocks noChangeArrowheads="1"/>
          </p:cNvSpPr>
          <p:nvPr/>
        </p:nvSpPr>
        <p:spPr bwMode="auto">
          <a:xfrm rot="16200000" flipH="1">
            <a:off x="3011488" y="3290888"/>
            <a:ext cx="180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9" name="Rectangle 2"/>
          <p:cNvSpPr>
            <a:spLocks noChangeArrowheads="1"/>
          </p:cNvSpPr>
          <p:nvPr/>
        </p:nvSpPr>
        <p:spPr bwMode="auto">
          <a:xfrm rot="16200000" flipH="1">
            <a:off x="2832101" y="2787650"/>
            <a:ext cx="5397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2438400" y="2514600"/>
            <a:ext cx="685800" cy="107950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595032" y="3093167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72" name="Rectangle 2"/>
          <p:cNvSpPr>
            <a:spLocks noChangeArrowheads="1"/>
          </p:cNvSpPr>
          <p:nvPr/>
        </p:nvSpPr>
        <p:spPr bwMode="auto">
          <a:xfrm rot="5400000">
            <a:off x="5575300" y="3290888"/>
            <a:ext cx="180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3" name="Rectangle 2"/>
          <p:cNvSpPr>
            <a:spLocks noChangeArrowheads="1"/>
          </p:cNvSpPr>
          <p:nvPr/>
        </p:nvSpPr>
        <p:spPr bwMode="auto">
          <a:xfrm rot="5400000">
            <a:off x="5395913" y="2787650"/>
            <a:ext cx="5397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5643563" y="2514600"/>
            <a:ext cx="468312" cy="107950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5" name="TextBox 62"/>
          <p:cNvSpPr txBox="1">
            <a:spLocks noChangeArrowheads="1"/>
          </p:cNvSpPr>
          <p:nvPr/>
        </p:nvSpPr>
        <p:spPr bwMode="auto">
          <a:xfrm>
            <a:off x="1981200" y="22701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7</a:t>
            </a:r>
            <a:r>
              <a:rPr lang="en-US" sz="1200" b="1" baseline="30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BOILER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6" name="TextBox 63"/>
          <p:cNvSpPr txBox="1">
            <a:spLocks noChangeArrowheads="1"/>
          </p:cNvSpPr>
          <p:nvPr/>
        </p:nvSpPr>
        <p:spPr bwMode="auto">
          <a:xfrm>
            <a:off x="4411663" y="1900238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NSJR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7" name="TextBox 64"/>
          <p:cNvSpPr txBox="1">
            <a:spLocks noChangeArrowheads="1"/>
          </p:cNvSpPr>
          <p:nvPr/>
        </p:nvSpPr>
        <p:spPr bwMode="auto">
          <a:xfrm flipH="1">
            <a:off x="2514600" y="4098925"/>
            <a:ext cx="289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3.3KV-NSJR-MPH-HT13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8" name="Rectangle 2"/>
          <p:cNvSpPr>
            <a:spLocks noChangeArrowheads="1"/>
          </p:cNvSpPr>
          <p:nvPr/>
        </p:nvSpPr>
        <p:spPr bwMode="auto">
          <a:xfrm>
            <a:off x="514350" y="4432300"/>
            <a:ext cx="65151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 flipH="1">
            <a:off x="3232832" y="3594081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80" name="Rectangle 2"/>
          <p:cNvSpPr>
            <a:spLocks noChangeArrowheads="1"/>
          </p:cNvSpPr>
          <p:nvPr/>
        </p:nvSpPr>
        <p:spPr bwMode="auto">
          <a:xfrm rot="16200000" flipH="1">
            <a:off x="3215482" y="3482181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81" name="Rectangle 2"/>
          <p:cNvSpPr>
            <a:spLocks noChangeArrowheads="1"/>
          </p:cNvSpPr>
          <p:nvPr/>
        </p:nvSpPr>
        <p:spPr bwMode="auto">
          <a:xfrm rot="16200000" flipH="1">
            <a:off x="3214688" y="3783013"/>
            <a:ext cx="180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 flipH="1">
            <a:off x="1456200" y="359083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83" name="Rectangle 2"/>
          <p:cNvSpPr>
            <a:spLocks noChangeArrowheads="1"/>
          </p:cNvSpPr>
          <p:nvPr/>
        </p:nvSpPr>
        <p:spPr bwMode="auto">
          <a:xfrm rot="16200000" flipH="1">
            <a:off x="1439069" y="347900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84" name="Rectangle 77"/>
          <p:cNvSpPr>
            <a:spLocks noChangeArrowheads="1"/>
          </p:cNvSpPr>
          <p:nvPr/>
        </p:nvSpPr>
        <p:spPr bwMode="auto">
          <a:xfrm>
            <a:off x="6661150" y="3395663"/>
            <a:ext cx="10795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585" name="Group 6"/>
          <p:cNvGrpSpPr>
            <a:grpSpLocks/>
          </p:cNvGrpSpPr>
          <p:nvPr/>
        </p:nvGrpSpPr>
        <p:grpSpPr bwMode="auto">
          <a:xfrm>
            <a:off x="7710488" y="3317875"/>
            <a:ext cx="228600" cy="234950"/>
            <a:chOff x="6120" y="4320"/>
            <a:chExt cx="180" cy="180"/>
          </a:xfrm>
        </p:grpSpPr>
        <p:sp>
          <p:nvSpPr>
            <p:cNvPr id="23647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48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86" name="Rectangle 2"/>
          <p:cNvSpPr>
            <a:spLocks noChangeArrowheads="1"/>
          </p:cNvSpPr>
          <p:nvPr/>
        </p:nvSpPr>
        <p:spPr bwMode="auto">
          <a:xfrm>
            <a:off x="7891463" y="3413125"/>
            <a:ext cx="9715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 flipH="1">
            <a:off x="457200" y="3590834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88" name="Rectangle 2"/>
          <p:cNvSpPr>
            <a:spLocks noChangeArrowheads="1"/>
          </p:cNvSpPr>
          <p:nvPr/>
        </p:nvSpPr>
        <p:spPr bwMode="auto">
          <a:xfrm rot="16200000" flipH="1">
            <a:off x="440532" y="347900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89" name="Rectangle 2"/>
          <p:cNvSpPr>
            <a:spLocks noChangeArrowheads="1"/>
          </p:cNvSpPr>
          <p:nvPr/>
        </p:nvSpPr>
        <p:spPr bwMode="auto">
          <a:xfrm rot="16200000" flipH="1">
            <a:off x="169863" y="4095750"/>
            <a:ext cx="72072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 flipH="1">
            <a:off x="6942600" y="3587586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91" name="Rectangle 2"/>
          <p:cNvSpPr>
            <a:spLocks noChangeArrowheads="1"/>
          </p:cNvSpPr>
          <p:nvPr/>
        </p:nvSpPr>
        <p:spPr bwMode="auto">
          <a:xfrm rot="16200000" flipH="1">
            <a:off x="6925469" y="3475831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2" name="Rectangle 2"/>
          <p:cNvSpPr>
            <a:spLocks noChangeArrowheads="1"/>
          </p:cNvSpPr>
          <p:nvPr/>
        </p:nvSpPr>
        <p:spPr bwMode="auto">
          <a:xfrm rot="16200000" flipH="1">
            <a:off x="6654800" y="4092575"/>
            <a:ext cx="72072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3" name="Rectangle 2"/>
          <p:cNvSpPr>
            <a:spLocks noChangeArrowheads="1"/>
          </p:cNvSpPr>
          <p:nvPr/>
        </p:nvSpPr>
        <p:spPr bwMode="auto">
          <a:xfrm>
            <a:off x="1528763" y="3851275"/>
            <a:ext cx="180022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 flipH="1">
            <a:off x="5334000" y="3564882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95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95" name="Rectangle 2"/>
          <p:cNvSpPr>
            <a:spLocks noChangeArrowheads="1"/>
          </p:cNvSpPr>
          <p:nvPr/>
        </p:nvSpPr>
        <p:spPr bwMode="auto">
          <a:xfrm rot="16200000" flipH="1">
            <a:off x="5317332" y="345360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6" name="Rectangle 2"/>
          <p:cNvSpPr>
            <a:spLocks noChangeArrowheads="1"/>
          </p:cNvSpPr>
          <p:nvPr/>
        </p:nvSpPr>
        <p:spPr bwMode="auto">
          <a:xfrm rot="16200000" flipH="1">
            <a:off x="5208588" y="3862388"/>
            <a:ext cx="3968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 flipH="1">
            <a:off x="8584960" y="3620002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0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598" name="Rectangle 2"/>
          <p:cNvSpPr>
            <a:spLocks noChangeArrowheads="1"/>
          </p:cNvSpPr>
          <p:nvPr/>
        </p:nvSpPr>
        <p:spPr bwMode="auto">
          <a:xfrm rot="16200000" flipH="1">
            <a:off x="8567738" y="3508375"/>
            <a:ext cx="180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9" name="Rectangle 2"/>
          <p:cNvSpPr>
            <a:spLocks noChangeArrowheads="1"/>
          </p:cNvSpPr>
          <p:nvPr/>
        </p:nvSpPr>
        <p:spPr bwMode="auto">
          <a:xfrm rot="16200000" flipH="1">
            <a:off x="8478044" y="3896519"/>
            <a:ext cx="360363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0" name="Rectangle 2"/>
          <p:cNvSpPr>
            <a:spLocks noChangeArrowheads="1"/>
          </p:cNvSpPr>
          <p:nvPr/>
        </p:nvSpPr>
        <p:spPr bwMode="auto">
          <a:xfrm>
            <a:off x="5383213" y="4041775"/>
            <a:ext cx="1547812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7131050" y="4048125"/>
            <a:ext cx="1547813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Block Arc 105"/>
          <p:cNvSpPr/>
          <p:nvPr/>
        </p:nvSpPr>
        <p:spPr>
          <a:xfrm>
            <a:off x="6869113" y="3975100"/>
            <a:ext cx="304800" cy="228600"/>
          </a:xfrm>
          <a:prstGeom prst="blockArc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3" name="TextBox 117"/>
          <p:cNvSpPr txBox="1">
            <a:spLocks noChangeArrowheads="1"/>
          </p:cNvSpPr>
          <p:nvPr/>
        </p:nvSpPr>
        <p:spPr bwMode="auto">
          <a:xfrm>
            <a:off x="7629525" y="2614613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T#22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 flipH="1">
            <a:off x="7095000" y="3128831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21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605" name="Rectangle 2"/>
          <p:cNvSpPr>
            <a:spLocks noChangeArrowheads="1"/>
          </p:cNvSpPr>
          <p:nvPr/>
        </p:nvSpPr>
        <p:spPr bwMode="auto">
          <a:xfrm rot="16200000" flipH="1">
            <a:off x="7077869" y="332660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6" name="Rectangle 2"/>
          <p:cNvSpPr>
            <a:spLocks noChangeArrowheads="1"/>
          </p:cNvSpPr>
          <p:nvPr/>
        </p:nvSpPr>
        <p:spPr bwMode="auto">
          <a:xfrm rot="16200000" flipH="1">
            <a:off x="6897688" y="2824162"/>
            <a:ext cx="5397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ight Arrow 124"/>
          <p:cNvSpPr/>
          <p:nvPr/>
        </p:nvSpPr>
        <p:spPr>
          <a:xfrm flipH="1">
            <a:off x="6723063" y="2549525"/>
            <a:ext cx="466725" cy="107950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8" name="TextBox 125"/>
          <p:cNvSpPr txBox="1">
            <a:spLocks noChangeArrowheads="1"/>
          </p:cNvSpPr>
          <p:nvPr/>
        </p:nvSpPr>
        <p:spPr bwMode="auto">
          <a:xfrm>
            <a:off x="6248400" y="229235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BMG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09" name="TextBox 126"/>
          <p:cNvSpPr txBox="1">
            <a:spLocks noChangeArrowheads="1"/>
          </p:cNvSpPr>
          <p:nvPr/>
        </p:nvSpPr>
        <p:spPr bwMode="auto">
          <a:xfrm>
            <a:off x="7934325" y="3132138"/>
            <a:ext cx="904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MPH BUS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10" name="Group 145"/>
          <p:cNvGrpSpPr>
            <a:grpSpLocks/>
          </p:cNvGrpSpPr>
          <p:nvPr/>
        </p:nvGrpSpPr>
        <p:grpSpPr bwMode="auto">
          <a:xfrm>
            <a:off x="1295400" y="2593975"/>
            <a:ext cx="215900" cy="325438"/>
            <a:chOff x="1295400" y="1237844"/>
            <a:chExt cx="216000" cy="326434"/>
          </a:xfrm>
        </p:grpSpPr>
        <p:sp>
          <p:nvSpPr>
            <p:cNvPr id="23645" name="Oval 13"/>
            <p:cNvSpPr>
              <a:spLocks noChangeArrowheads="1"/>
            </p:cNvSpPr>
            <p:nvPr/>
          </p:nvSpPr>
          <p:spPr bwMode="auto">
            <a:xfrm flipV="1">
              <a:off x="1295400" y="1350149"/>
              <a:ext cx="216000" cy="2141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46" name="Oval 14"/>
            <p:cNvSpPr>
              <a:spLocks noChangeArrowheads="1"/>
            </p:cNvSpPr>
            <p:nvPr/>
          </p:nvSpPr>
          <p:spPr bwMode="auto">
            <a:xfrm flipV="1">
              <a:off x="1295400" y="1237844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611" name="Rectangle 2"/>
          <p:cNvSpPr>
            <a:spLocks noChangeArrowheads="1"/>
          </p:cNvSpPr>
          <p:nvPr/>
        </p:nvSpPr>
        <p:spPr bwMode="auto">
          <a:xfrm rot="5400000">
            <a:off x="1305719" y="3345656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12" name="Rectangle 2"/>
          <p:cNvSpPr>
            <a:spLocks noChangeArrowheads="1"/>
          </p:cNvSpPr>
          <p:nvPr/>
        </p:nvSpPr>
        <p:spPr bwMode="auto">
          <a:xfrm rot="5400000">
            <a:off x="1305719" y="2993231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2"/>
          <p:cNvGrpSpPr/>
          <p:nvPr/>
        </p:nvGrpSpPr>
        <p:grpSpPr>
          <a:xfrm>
            <a:off x="1323975" y="3126968"/>
            <a:ext cx="144000" cy="144000"/>
            <a:chOff x="1370706" y="1762125"/>
            <a:chExt cx="144000" cy="144000"/>
          </a:xfrm>
          <a:solidFill>
            <a:srgbClr val="00B050"/>
          </a:solidFill>
        </p:grpSpPr>
        <p:sp>
          <p:nvSpPr>
            <p:cNvPr id="137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Down Arrow 130"/>
          <p:cNvSpPr/>
          <p:nvPr/>
        </p:nvSpPr>
        <p:spPr>
          <a:xfrm>
            <a:off x="1352550" y="2174875"/>
            <a:ext cx="107950" cy="406400"/>
          </a:xfrm>
          <a:prstGeom prst="downArrow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15" name="TextBox 140"/>
          <p:cNvSpPr txBox="1">
            <a:spLocks noChangeArrowheads="1"/>
          </p:cNvSpPr>
          <p:nvPr/>
        </p:nvSpPr>
        <p:spPr bwMode="auto">
          <a:xfrm>
            <a:off x="801688" y="1889125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16" name="Group 145"/>
          <p:cNvGrpSpPr>
            <a:grpSpLocks/>
          </p:cNvGrpSpPr>
          <p:nvPr/>
        </p:nvGrpSpPr>
        <p:grpSpPr bwMode="auto">
          <a:xfrm>
            <a:off x="3505200" y="2576513"/>
            <a:ext cx="215900" cy="325437"/>
            <a:chOff x="1295400" y="1237844"/>
            <a:chExt cx="216000" cy="326434"/>
          </a:xfrm>
        </p:grpSpPr>
        <p:sp>
          <p:nvSpPr>
            <p:cNvPr id="23643" name="Oval 13"/>
            <p:cNvSpPr>
              <a:spLocks noChangeArrowheads="1"/>
            </p:cNvSpPr>
            <p:nvPr/>
          </p:nvSpPr>
          <p:spPr bwMode="auto">
            <a:xfrm flipV="1">
              <a:off x="1295400" y="1350149"/>
              <a:ext cx="216000" cy="2141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44" name="Oval 14"/>
            <p:cNvSpPr>
              <a:spLocks noChangeArrowheads="1"/>
            </p:cNvSpPr>
            <p:nvPr/>
          </p:nvSpPr>
          <p:spPr bwMode="auto">
            <a:xfrm flipV="1">
              <a:off x="1295400" y="1237844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617" name="Rectangle 2"/>
          <p:cNvSpPr>
            <a:spLocks noChangeArrowheads="1"/>
          </p:cNvSpPr>
          <p:nvPr/>
        </p:nvSpPr>
        <p:spPr bwMode="auto">
          <a:xfrm rot="5400000">
            <a:off x="3515519" y="3328194"/>
            <a:ext cx="179387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18" name="Rectangle 2"/>
          <p:cNvSpPr>
            <a:spLocks noChangeArrowheads="1"/>
          </p:cNvSpPr>
          <p:nvPr/>
        </p:nvSpPr>
        <p:spPr bwMode="auto">
          <a:xfrm rot="5400000">
            <a:off x="3515519" y="2975769"/>
            <a:ext cx="179387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52"/>
          <p:cNvGrpSpPr/>
          <p:nvPr/>
        </p:nvGrpSpPr>
        <p:grpSpPr>
          <a:xfrm>
            <a:off x="3533775" y="3109136"/>
            <a:ext cx="144000" cy="144000"/>
            <a:chOff x="1370706" y="1762125"/>
            <a:chExt cx="144000" cy="144000"/>
          </a:xfrm>
          <a:solidFill>
            <a:srgbClr val="00B050"/>
          </a:solidFill>
        </p:grpSpPr>
        <p:sp>
          <p:nvSpPr>
            <p:cNvPr id="154" name="Line 25"/>
            <p:cNvSpPr>
              <a:spLocks noChangeShapeType="1"/>
            </p:cNvSpPr>
            <p:nvPr/>
          </p:nvSpPr>
          <p:spPr bwMode="auto">
            <a:xfrm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26"/>
            <p:cNvSpPr>
              <a:spLocks noChangeShapeType="1"/>
            </p:cNvSpPr>
            <p:nvPr/>
          </p:nvSpPr>
          <p:spPr bwMode="auto">
            <a:xfrm flipV="1">
              <a:off x="1370706" y="1762125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3" name="Down Arrow 152"/>
          <p:cNvSpPr/>
          <p:nvPr/>
        </p:nvSpPr>
        <p:spPr>
          <a:xfrm>
            <a:off x="3562350" y="2157413"/>
            <a:ext cx="107950" cy="406400"/>
          </a:xfrm>
          <a:prstGeom prst="downArrow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21" name="TextBox 157"/>
          <p:cNvSpPr txBox="1">
            <a:spLocks noChangeArrowheads="1"/>
          </p:cNvSpPr>
          <p:nvPr/>
        </p:nvSpPr>
        <p:spPr bwMode="auto">
          <a:xfrm>
            <a:off x="6981825" y="1898650"/>
            <a:ext cx="1219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PNB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22" name="Group 127"/>
          <p:cNvGrpSpPr>
            <a:grpSpLocks/>
          </p:cNvGrpSpPr>
          <p:nvPr/>
        </p:nvGrpSpPr>
        <p:grpSpPr bwMode="auto">
          <a:xfrm>
            <a:off x="7467600" y="2157413"/>
            <a:ext cx="215900" cy="1284287"/>
            <a:chOff x="7467600" y="2156636"/>
            <a:chExt cx="216000" cy="1284901"/>
          </a:xfrm>
        </p:grpSpPr>
        <p:grpSp>
          <p:nvGrpSpPr>
            <p:cNvPr id="23636" name="Group 145"/>
            <p:cNvGrpSpPr>
              <a:grpSpLocks/>
            </p:cNvGrpSpPr>
            <p:nvPr/>
          </p:nvGrpSpPr>
          <p:grpSpPr bwMode="auto">
            <a:xfrm>
              <a:off x="7467600" y="2575736"/>
              <a:ext cx="216000" cy="326434"/>
              <a:chOff x="1295400" y="1237844"/>
              <a:chExt cx="216000" cy="326434"/>
            </a:xfrm>
          </p:grpSpPr>
          <p:sp>
            <p:nvSpPr>
              <p:cNvPr id="23641" name="Oval 13"/>
              <p:cNvSpPr>
                <a:spLocks noChangeArrowheads="1"/>
              </p:cNvSpPr>
              <p:nvPr/>
            </p:nvSpPr>
            <p:spPr bwMode="auto">
              <a:xfrm flipV="1">
                <a:off x="1295400" y="135014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642" name="Oval 14"/>
              <p:cNvSpPr>
                <a:spLocks noChangeArrowheads="1"/>
              </p:cNvSpPr>
              <p:nvPr/>
            </p:nvSpPr>
            <p:spPr bwMode="auto">
              <a:xfrm flipV="1">
                <a:off x="1295400" y="123784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637" name="Rectangle 2"/>
            <p:cNvSpPr>
              <a:spLocks noChangeArrowheads="1"/>
            </p:cNvSpPr>
            <p:nvPr/>
          </p:nvSpPr>
          <p:spPr bwMode="auto">
            <a:xfrm rot="5400000">
              <a:off x="7477612" y="3327724"/>
              <a:ext cx="180000" cy="47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38" name="Rectangle 2"/>
            <p:cNvSpPr>
              <a:spLocks noChangeArrowheads="1"/>
            </p:cNvSpPr>
            <p:nvPr/>
          </p:nvSpPr>
          <p:spPr bwMode="auto">
            <a:xfrm rot="5400000">
              <a:off x="7477612" y="2975299"/>
              <a:ext cx="180000" cy="47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" name="Group 152"/>
            <p:cNvGrpSpPr/>
            <p:nvPr/>
          </p:nvGrpSpPr>
          <p:grpSpPr>
            <a:xfrm>
              <a:off x="7496175" y="3109136"/>
              <a:ext cx="144000" cy="144000"/>
              <a:chOff x="1370706" y="1762125"/>
              <a:chExt cx="144000" cy="144000"/>
            </a:xfrm>
            <a:solidFill>
              <a:srgbClr val="00B050"/>
            </a:solidFill>
          </p:grpSpPr>
          <p:sp>
            <p:nvSpPr>
              <p:cNvPr id="16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" name="Down Arrow 163"/>
            <p:cNvSpPr/>
            <p:nvPr/>
          </p:nvSpPr>
          <p:spPr>
            <a:xfrm>
              <a:off x="7524776" y="2156636"/>
              <a:ext cx="108000" cy="406594"/>
            </a:xfrm>
            <a:prstGeom prst="downArrow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623" name="Group 129"/>
          <p:cNvGrpSpPr>
            <a:grpSpLocks/>
          </p:cNvGrpSpPr>
          <p:nvPr/>
        </p:nvGrpSpPr>
        <p:grpSpPr bwMode="auto">
          <a:xfrm>
            <a:off x="4876800" y="2146300"/>
            <a:ext cx="215900" cy="1285875"/>
            <a:chOff x="4876800" y="2146908"/>
            <a:chExt cx="216000" cy="1284901"/>
          </a:xfrm>
        </p:grpSpPr>
        <p:grpSp>
          <p:nvGrpSpPr>
            <p:cNvPr id="23629" name="Group 145"/>
            <p:cNvGrpSpPr>
              <a:grpSpLocks/>
            </p:cNvGrpSpPr>
            <p:nvPr/>
          </p:nvGrpSpPr>
          <p:grpSpPr bwMode="auto">
            <a:xfrm>
              <a:off x="4876800" y="2566008"/>
              <a:ext cx="216000" cy="326434"/>
              <a:chOff x="1295400" y="1237844"/>
              <a:chExt cx="216000" cy="326434"/>
            </a:xfrm>
          </p:grpSpPr>
          <p:sp>
            <p:nvSpPr>
              <p:cNvPr id="23634" name="Oval 13"/>
              <p:cNvSpPr>
                <a:spLocks noChangeArrowheads="1"/>
              </p:cNvSpPr>
              <p:nvPr/>
            </p:nvSpPr>
            <p:spPr bwMode="auto">
              <a:xfrm flipV="1">
                <a:off x="1295400" y="135014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635" name="Oval 14"/>
              <p:cNvSpPr>
                <a:spLocks noChangeArrowheads="1"/>
              </p:cNvSpPr>
              <p:nvPr/>
            </p:nvSpPr>
            <p:spPr bwMode="auto">
              <a:xfrm flipV="1">
                <a:off x="1295400" y="123784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630" name="Rectangle 2"/>
            <p:cNvSpPr>
              <a:spLocks noChangeArrowheads="1"/>
            </p:cNvSpPr>
            <p:nvPr/>
          </p:nvSpPr>
          <p:spPr bwMode="auto">
            <a:xfrm rot="5400000">
              <a:off x="4886812" y="3317996"/>
              <a:ext cx="180000" cy="47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31" name="Rectangle 2"/>
            <p:cNvSpPr>
              <a:spLocks noChangeArrowheads="1"/>
            </p:cNvSpPr>
            <p:nvPr/>
          </p:nvSpPr>
          <p:spPr bwMode="auto">
            <a:xfrm rot="5400000">
              <a:off x="4886812" y="2965571"/>
              <a:ext cx="180000" cy="47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152"/>
            <p:cNvGrpSpPr/>
            <p:nvPr/>
          </p:nvGrpSpPr>
          <p:grpSpPr>
            <a:xfrm>
              <a:off x="4905375" y="3099408"/>
              <a:ext cx="144000" cy="144000"/>
              <a:chOff x="1370706" y="1762125"/>
              <a:chExt cx="144000" cy="144000"/>
            </a:xfrm>
            <a:solidFill>
              <a:srgbClr val="00B050"/>
            </a:solidFill>
          </p:grpSpPr>
          <p:sp>
            <p:nvSpPr>
              <p:cNvPr id="175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" name="Down Arrow 173"/>
            <p:cNvSpPr/>
            <p:nvPr/>
          </p:nvSpPr>
          <p:spPr>
            <a:xfrm>
              <a:off x="4933976" y="2146908"/>
              <a:ext cx="108000" cy="406092"/>
            </a:xfrm>
            <a:prstGeom prst="downArrow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624" name="Rectangle 2"/>
          <p:cNvSpPr>
            <a:spLocks noChangeArrowheads="1"/>
          </p:cNvSpPr>
          <p:nvPr/>
        </p:nvSpPr>
        <p:spPr bwMode="auto">
          <a:xfrm rot="16200000" flipH="1">
            <a:off x="1438275" y="3790950"/>
            <a:ext cx="180975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25" name="Rectangle 128"/>
          <p:cNvSpPr>
            <a:spLocks noChangeArrowheads="1"/>
          </p:cNvSpPr>
          <p:nvPr/>
        </p:nvSpPr>
        <p:spPr bwMode="auto">
          <a:xfrm>
            <a:off x="0" y="396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3.3KV POWER DISTRIBUTION NET WORK OF</a:t>
            </a: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MILL PUMP HOUSE , NEW SAJARA  AND HT#13 </a:t>
            </a:r>
          </a:p>
        </p:txBody>
      </p:sp>
      <p:cxnSp>
        <p:nvCxnSpPr>
          <p:cNvPr id="132" name="Straight Connector 131"/>
          <p:cNvCxnSpPr>
            <a:stCxn id="23624" idx="3"/>
            <a:endCxn id="23593" idx="3"/>
          </p:cNvCxnSpPr>
          <p:nvPr/>
        </p:nvCxnSpPr>
        <p:spPr>
          <a:xfrm rot="5400000" flipH="1" flipV="1">
            <a:off x="2413795" y="2990056"/>
            <a:ext cx="30162" cy="18002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524000" y="3505200"/>
            <a:ext cx="0" cy="3952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306763" y="3489325"/>
            <a:ext cx="0" cy="3952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1000" y="2822575"/>
            <a:ext cx="1879600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A4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580" name="Group 6"/>
          <p:cNvGrpSpPr>
            <a:grpSpLocks/>
          </p:cNvGrpSpPr>
          <p:nvPr/>
        </p:nvGrpSpPr>
        <p:grpSpPr bwMode="auto">
          <a:xfrm>
            <a:off x="2276475" y="2724150"/>
            <a:ext cx="228600" cy="234950"/>
            <a:chOff x="6120" y="4320"/>
            <a:chExt cx="180" cy="180"/>
          </a:xfrm>
        </p:grpSpPr>
        <p:sp>
          <p:nvSpPr>
            <p:cNvPr id="24694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95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2527300" y="2809875"/>
            <a:ext cx="1879600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A4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2" name="TextBox 17"/>
          <p:cNvSpPr txBox="1">
            <a:spLocks noChangeArrowheads="1"/>
          </p:cNvSpPr>
          <p:nvPr/>
        </p:nvSpPr>
        <p:spPr bwMode="auto">
          <a:xfrm>
            <a:off x="466725" y="2076450"/>
            <a:ext cx="904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T#119M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3" name="TextBox 28"/>
          <p:cNvSpPr txBox="1">
            <a:spLocks noChangeArrowheads="1"/>
          </p:cNvSpPr>
          <p:nvPr/>
        </p:nvSpPr>
        <p:spPr bwMode="auto">
          <a:xfrm>
            <a:off x="3805238" y="2058988"/>
            <a:ext cx="919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T#120M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TextBox 51"/>
          <p:cNvSpPr txBox="1">
            <a:spLocks noChangeArrowheads="1"/>
          </p:cNvSpPr>
          <p:nvPr/>
        </p:nvSpPr>
        <p:spPr bwMode="auto">
          <a:xfrm>
            <a:off x="1447800" y="24225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CCP-Existing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 I6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5" name="TextBox 52"/>
          <p:cNvSpPr txBox="1">
            <a:spLocks noChangeArrowheads="1"/>
          </p:cNvSpPr>
          <p:nvPr/>
        </p:nvSpPr>
        <p:spPr bwMode="auto">
          <a:xfrm>
            <a:off x="527050" y="1287463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HT#7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6" name="TextBox 53"/>
          <p:cNvSpPr txBox="1">
            <a:spLocks noChangeArrowheads="1"/>
          </p:cNvSpPr>
          <p:nvPr/>
        </p:nvSpPr>
        <p:spPr bwMode="auto">
          <a:xfrm>
            <a:off x="3057525" y="12795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HT#7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7" name="Rectangle 54"/>
          <p:cNvSpPr>
            <a:spLocks noChangeArrowheads="1"/>
          </p:cNvSpPr>
          <p:nvPr/>
        </p:nvSpPr>
        <p:spPr bwMode="auto">
          <a:xfrm>
            <a:off x="4724400" y="2809875"/>
            <a:ext cx="1879600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A4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588" name="Group 6"/>
          <p:cNvGrpSpPr>
            <a:grpSpLocks/>
          </p:cNvGrpSpPr>
          <p:nvPr/>
        </p:nvGrpSpPr>
        <p:grpSpPr bwMode="auto">
          <a:xfrm>
            <a:off x="6619875" y="2711450"/>
            <a:ext cx="228600" cy="234950"/>
            <a:chOff x="6120" y="4320"/>
            <a:chExt cx="180" cy="180"/>
          </a:xfrm>
        </p:grpSpPr>
        <p:sp>
          <p:nvSpPr>
            <p:cNvPr id="24692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93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9" name="Rectangle 2"/>
          <p:cNvSpPr>
            <a:spLocks noChangeArrowheads="1"/>
          </p:cNvSpPr>
          <p:nvPr/>
        </p:nvSpPr>
        <p:spPr bwMode="auto">
          <a:xfrm>
            <a:off x="6870700" y="2797175"/>
            <a:ext cx="1879600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A4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0" name="TextBox 69"/>
          <p:cNvSpPr txBox="1">
            <a:spLocks noChangeArrowheads="1"/>
          </p:cNvSpPr>
          <p:nvPr/>
        </p:nvSpPr>
        <p:spPr bwMode="auto">
          <a:xfrm>
            <a:off x="4800600" y="2054225"/>
            <a:ext cx="904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T#117M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1" name="TextBox 80"/>
          <p:cNvSpPr txBox="1">
            <a:spLocks noChangeArrowheads="1"/>
          </p:cNvSpPr>
          <p:nvPr/>
        </p:nvSpPr>
        <p:spPr bwMode="auto">
          <a:xfrm>
            <a:off x="8148638" y="2055813"/>
            <a:ext cx="919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T#118M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2" name="TextBox 83"/>
          <p:cNvSpPr txBox="1">
            <a:spLocks noChangeArrowheads="1"/>
          </p:cNvSpPr>
          <p:nvPr/>
        </p:nvSpPr>
        <p:spPr bwMode="auto">
          <a:xfrm>
            <a:off x="5715000" y="2422525"/>
            <a:ext cx="2209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BOF-Existing</a:t>
            </a:r>
            <a:r>
              <a:rPr 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 33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3" name="TextBox 84"/>
          <p:cNvSpPr txBox="1">
            <a:spLocks noChangeArrowheads="1"/>
          </p:cNvSpPr>
          <p:nvPr/>
        </p:nvSpPr>
        <p:spPr bwMode="auto">
          <a:xfrm>
            <a:off x="4986338" y="1300163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HT#7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4" name="TextBox 85"/>
          <p:cNvSpPr txBox="1">
            <a:spLocks noChangeArrowheads="1"/>
          </p:cNvSpPr>
          <p:nvPr/>
        </p:nvSpPr>
        <p:spPr bwMode="auto">
          <a:xfrm>
            <a:off x="7400925" y="12795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HT#7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5" name="TextBox 86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EXISTING  POWER DSTRIBUTION NET WORK OF CCP L16 s/s &amp; BOF L33 s/s 415 VOLT SWITCH BOARD 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6" name="Rectangle 87"/>
          <p:cNvSpPr>
            <a:spLocks noChangeArrowheads="1"/>
          </p:cNvSpPr>
          <p:nvPr/>
        </p:nvSpPr>
        <p:spPr bwMode="auto">
          <a:xfrm>
            <a:off x="406400" y="5605463"/>
            <a:ext cx="1879600" cy="71437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597" name="Group 6"/>
          <p:cNvGrpSpPr>
            <a:grpSpLocks/>
          </p:cNvGrpSpPr>
          <p:nvPr/>
        </p:nvGrpSpPr>
        <p:grpSpPr bwMode="auto">
          <a:xfrm>
            <a:off x="2301875" y="5507038"/>
            <a:ext cx="228600" cy="234950"/>
            <a:chOff x="6120" y="4320"/>
            <a:chExt cx="180" cy="180"/>
          </a:xfrm>
        </p:grpSpPr>
        <p:sp>
          <p:nvSpPr>
            <p:cNvPr id="24690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91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98" name="Rectangle 2"/>
          <p:cNvSpPr>
            <a:spLocks noChangeArrowheads="1"/>
          </p:cNvSpPr>
          <p:nvPr/>
        </p:nvSpPr>
        <p:spPr bwMode="auto">
          <a:xfrm>
            <a:off x="2552700" y="5592763"/>
            <a:ext cx="1879600" cy="71437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9" name="TextBox 102"/>
          <p:cNvSpPr txBox="1">
            <a:spLocks noChangeArrowheads="1"/>
          </p:cNvSpPr>
          <p:nvPr/>
        </p:nvSpPr>
        <p:spPr bwMode="auto">
          <a:xfrm>
            <a:off x="541338" y="4849813"/>
            <a:ext cx="904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T#119M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0" name="TextBox 113"/>
          <p:cNvSpPr txBox="1">
            <a:spLocks noChangeArrowheads="1"/>
          </p:cNvSpPr>
          <p:nvPr/>
        </p:nvSpPr>
        <p:spPr bwMode="auto">
          <a:xfrm>
            <a:off x="3830638" y="4849813"/>
            <a:ext cx="919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T#120M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1" name="TextBox 116"/>
          <p:cNvSpPr txBox="1">
            <a:spLocks noChangeArrowheads="1"/>
          </p:cNvSpPr>
          <p:nvPr/>
        </p:nvSpPr>
        <p:spPr bwMode="auto">
          <a:xfrm>
            <a:off x="1676400" y="5129213"/>
            <a:ext cx="198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CCP-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 I6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2" name="TextBox 117"/>
          <p:cNvSpPr txBox="1">
            <a:spLocks noChangeArrowheads="1"/>
          </p:cNvSpPr>
          <p:nvPr/>
        </p:nvSpPr>
        <p:spPr bwMode="auto">
          <a:xfrm>
            <a:off x="669925" y="4132263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KVPL-EM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3" name="TextBox 118"/>
          <p:cNvSpPr txBox="1">
            <a:spLocks noChangeArrowheads="1"/>
          </p:cNvSpPr>
          <p:nvPr/>
        </p:nvSpPr>
        <p:spPr bwMode="auto">
          <a:xfrm>
            <a:off x="3082925" y="4111625"/>
            <a:ext cx="1447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PL-EM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4" name="Rectangle 119"/>
          <p:cNvSpPr>
            <a:spLocks noChangeArrowheads="1"/>
          </p:cNvSpPr>
          <p:nvPr/>
        </p:nvSpPr>
        <p:spPr bwMode="auto">
          <a:xfrm>
            <a:off x="4749800" y="5592763"/>
            <a:ext cx="1879600" cy="71437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605" name="Group 6"/>
          <p:cNvGrpSpPr>
            <a:grpSpLocks/>
          </p:cNvGrpSpPr>
          <p:nvPr/>
        </p:nvGrpSpPr>
        <p:grpSpPr bwMode="auto">
          <a:xfrm>
            <a:off x="6645275" y="5494338"/>
            <a:ext cx="228600" cy="234950"/>
            <a:chOff x="6120" y="4320"/>
            <a:chExt cx="180" cy="180"/>
          </a:xfrm>
        </p:grpSpPr>
        <p:sp>
          <p:nvSpPr>
            <p:cNvPr id="24688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89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606" name="Rectangle 2"/>
          <p:cNvSpPr>
            <a:spLocks noChangeArrowheads="1"/>
          </p:cNvSpPr>
          <p:nvPr/>
        </p:nvSpPr>
        <p:spPr bwMode="auto">
          <a:xfrm>
            <a:off x="6896100" y="5580063"/>
            <a:ext cx="1879600" cy="71437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7" name="TextBox 134"/>
          <p:cNvSpPr txBox="1">
            <a:spLocks noChangeArrowheads="1"/>
          </p:cNvSpPr>
          <p:nvPr/>
        </p:nvSpPr>
        <p:spPr bwMode="auto">
          <a:xfrm>
            <a:off x="4962525" y="4846638"/>
            <a:ext cx="904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T#117M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8" name="TextBox 145"/>
          <p:cNvSpPr txBox="1">
            <a:spLocks noChangeArrowheads="1"/>
          </p:cNvSpPr>
          <p:nvPr/>
        </p:nvSpPr>
        <p:spPr bwMode="auto">
          <a:xfrm>
            <a:off x="8154988" y="4848225"/>
            <a:ext cx="919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T#118M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9" name="TextBox 148"/>
          <p:cNvSpPr txBox="1">
            <a:spLocks noChangeArrowheads="1"/>
          </p:cNvSpPr>
          <p:nvPr/>
        </p:nvSpPr>
        <p:spPr bwMode="auto">
          <a:xfrm>
            <a:off x="5867400" y="5129213"/>
            <a:ext cx="198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BOF- L 33 BOARD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10" name="TextBox 149"/>
          <p:cNvSpPr txBox="1">
            <a:spLocks noChangeArrowheads="1"/>
          </p:cNvSpPr>
          <p:nvPr/>
        </p:nvSpPr>
        <p:spPr bwMode="auto">
          <a:xfrm>
            <a:off x="5029200" y="41433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KVPL-EM 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11" name="TextBox 150"/>
          <p:cNvSpPr txBox="1">
            <a:spLocks noChangeArrowheads="1"/>
          </p:cNvSpPr>
          <p:nvPr/>
        </p:nvSpPr>
        <p:spPr bwMode="auto">
          <a:xfrm>
            <a:off x="7426325" y="40989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12" name="TextBox 135"/>
          <p:cNvSpPr txBox="1">
            <a:spLocks noChangeArrowheads="1"/>
          </p:cNvSpPr>
          <p:nvPr/>
        </p:nvSpPr>
        <p:spPr bwMode="auto">
          <a:xfrm>
            <a:off x="457200" y="5775325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Incoming feed to L-16 will be from 11KV PL-EM S/s instead of HT-7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13" name="TextBox 136"/>
          <p:cNvSpPr txBox="1">
            <a:spLocks noChangeArrowheads="1"/>
          </p:cNvSpPr>
          <p:nvPr/>
        </p:nvSpPr>
        <p:spPr bwMode="auto">
          <a:xfrm>
            <a:off x="4724400" y="5775325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Incoming feed to L-33 will be from 11KV PL-EM S/s instead of HT-7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614" name="Group 168"/>
          <p:cNvGrpSpPr>
            <a:grpSpLocks/>
          </p:cNvGrpSpPr>
          <p:nvPr/>
        </p:nvGrpSpPr>
        <p:grpSpPr bwMode="auto">
          <a:xfrm>
            <a:off x="1149350" y="1595438"/>
            <a:ext cx="215900" cy="1284287"/>
            <a:chOff x="1295400" y="543899"/>
            <a:chExt cx="216000" cy="1284900"/>
          </a:xfrm>
        </p:grpSpPr>
        <p:grpSp>
          <p:nvGrpSpPr>
            <p:cNvPr id="24680" name="Group 166"/>
            <p:cNvGrpSpPr>
              <a:grpSpLocks/>
            </p:cNvGrpSpPr>
            <p:nvPr/>
          </p:nvGrpSpPr>
          <p:grpSpPr bwMode="auto">
            <a:xfrm>
              <a:off x="1295400" y="962999"/>
              <a:ext cx="216000" cy="326434"/>
              <a:chOff x="1295400" y="962999"/>
              <a:chExt cx="216000" cy="326434"/>
            </a:xfrm>
          </p:grpSpPr>
          <p:sp>
            <p:nvSpPr>
              <p:cNvPr id="24686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87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81" name="Group 167"/>
            <p:cNvGrpSpPr>
              <a:grpSpLocks/>
            </p:cNvGrpSpPr>
            <p:nvPr/>
          </p:nvGrpSpPr>
          <p:grpSpPr bwMode="auto">
            <a:xfrm>
              <a:off x="1333703" y="1296374"/>
              <a:ext cx="144000" cy="532425"/>
              <a:chOff x="1333703" y="1296374"/>
              <a:chExt cx="144000" cy="532425"/>
            </a:xfrm>
          </p:grpSpPr>
          <p:sp>
            <p:nvSpPr>
              <p:cNvPr id="24683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84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63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9" name="Down Arrow 158"/>
            <p:cNvSpPr/>
            <p:nvPr/>
          </p:nvSpPr>
          <p:spPr>
            <a:xfrm>
              <a:off x="1343047" y="543899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A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15" name="Group 169"/>
          <p:cNvGrpSpPr>
            <a:grpSpLocks/>
          </p:cNvGrpSpPr>
          <p:nvPr/>
        </p:nvGrpSpPr>
        <p:grpSpPr bwMode="auto">
          <a:xfrm>
            <a:off x="3629025" y="1584325"/>
            <a:ext cx="215900" cy="1284288"/>
            <a:chOff x="1295400" y="543899"/>
            <a:chExt cx="216000" cy="1284900"/>
          </a:xfrm>
        </p:grpSpPr>
        <p:grpSp>
          <p:nvGrpSpPr>
            <p:cNvPr id="24672" name="Group 166"/>
            <p:cNvGrpSpPr>
              <a:grpSpLocks/>
            </p:cNvGrpSpPr>
            <p:nvPr/>
          </p:nvGrpSpPr>
          <p:grpSpPr bwMode="auto">
            <a:xfrm>
              <a:off x="1295400" y="962999"/>
              <a:ext cx="216000" cy="326434"/>
              <a:chOff x="1295400" y="962999"/>
              <a:chExt cx="216000" cy="326434"/>
            </a:xfrm>
          </p:grpSpPr>
          <p:sp>
            <p:nvSpPr>
              <p:cNvPr id="24678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79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73" name="Group 167"/>
            <p:cNvGrpSpPr>
              <a:grpSpLocks/>
            </p:cNvGrpSpPr>
            <p:nvPr/>
          </p:nvGrpSpPr>
          <p:grpSpPr bwMode="auto">
            <a:xfrm>
              <a:off x="1333703" y="1296374"/>
              <a:ext cx="144000" cy="532425"/>
              <a:chOff x="1333703" y="1296374"/>
              <a:chExt cx="144000" cy="532425"/>
            </a:xfrm>
          </p:grpSpPr>
          <p:sp>
            <p:nvSpPr>
              <p:cNvPr id="24675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76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77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73" name="Down Arrow 172"/>
            <p:cNvSpPr/>
            <p:nvPr/>
          </p:nvSpPr>
          <p:spPr>
            <a:xfrm>
              <a:off x="1343047" y="543899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A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16" name="Group 180"/>
          <p:cNvGrpSpPr>
            <a:grpSpLocks/>
          </p:cNvGrpSpPr>
          <p:nvPr/>
        </p:nvGrpSpPr>
        <p:grpSpPr bwMode="auto">
          <a:xfrm>
            <a:off x="5449888" y="1584325"/>
            <a:ext cx="215900" cy="1284288"/>
            <a:chOff x="1295400" y="543899"/>
            <a:chExt cx="216000" cy="1284900"/>
          </a:xfrm>
        </p:grpSpPr>
        <p:grpSp>
          <p:nvGrpSpPr>
            <p:cNvPr id="24664" name="Group 166"/>
            <p:cNvGrpSpPr>
              <a:grpSpLocks/>
            </p:cNvGrpSpPr>
            <p:nvPr/>
          </p:nvGrpSpPr>
          <p:grpSpPr bwMode="auto">
            <a:xfrm>
              <a:off x="1295400" y="962999"/>
              <a:ext cx="216000" cy="326434"/>
              <a:chOff x="1295400" y="962999"/>
              <a:chExt cx="216000" cy="326434"/>
            </a:xfrm>
          </p:grpSpPr>
          <p:sp>
            <p:nvSpPr>
              <p:cNvPr id="24670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71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65" name="Group 167"/>
            <p:cNvGrpSpPr>
              <a:grpSpLocks/>
            </p:cNvGrpSpPr>
            <p:nvPr/>
          </p:nvGrpSpPr>
          <p:grpSpPr bwMode="auto">
            <a:xfrm>
              <a:off x="1333703" y="1296374"/>
              <a:ext cx="144000" cy="532425"/>
              <a:chOff x="1333703" y="1296374"/>
              <a:chExt cx="144000" cy="532425"/>
            </a:xfrm>
          </p:grpSpPr>
          <p:sp>
            <p:nvSpPr>
              <p:cNvPr id="24667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68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88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84" name="Down Arrow 183"/>
            <p:cNvSpPr/>
            <p:nvPr/>
          </p:nvSpPr>
          <p:spPr>
            <a:xfrm>
              <a:off x="1343047" y="543899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A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17" name="Group 191"/>
          <p:cNvGrpSpPr>
            <a:grpSpLocks/>
          </p:cNvGrpSpPr>
          <p:nvPr/>
        </p:nvGrpSpPr>
        <p:grpSpPr bwMode="auto">
          <a:xfrm>
            <a:off x="7981950" y="1508125"/>
            <a:ext cx="215900" cy="1284288"/>
            <a:chOff x="1295400" y="543899"/>
            <a:chExt cx="216000" cy="1284900"/>
          </a:xfrm>
        </p:grpSpPr>
        <p:grpSp>
          <p:nvGrpSpPr>
            <p:cNvPr id="24656" name="Group 166"/>
            <p:cNvGrpSpPr>
              <a:grpSpLocks/>
            </p:cNvGrpSpPr>
            <p:nvPr/>
          </p:nvGrpSpPr>
          <p:grpSpPr bwMode="auto">
            <a:xfrm>
              <a:off x="1295400" y="962999"/>
              <a:ext cx="216000" cy="326434"/>
              <a:chOff x="1295400" y="962999"/>
              <a:chExt cx="216000" cy="326434"/>
            </a:xfrm>
          </p:grpSpPr>
          <p:sp>
            <p:nvSpPr>
              <p:cNvPr id="24662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63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57" name="Group 167"/>
            <p:cNvGrpSpPr>
              <a:grpSpLocks/>
            </p:cNvGrpSpPr>
            <p:nvPr/>
          </p:nvGrpSpPr>
          <p:grpSpPr bwMode="auto">
            <a:xfrm>
              <a:off x="1333703" y="1296374"/>
              <a:ext cx="144000" cy="532425"/>
              <a:chOff x="1333703" y="1296374"/>
              <a:chExt cx="144000" cy="532425"/>
            </a:xfrm>
          </p:grpSpPr>
          <p:sp>
            <p:nvSpPr>
              <p:cNvPr id="24659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60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99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95" name="Down Arrow 194"/>
            <p:cNvSpPr/>
            <p:nvPr/>
          </p:nvSpPr>
          <p:spPr>
            <a:xfrm>
              <a:off x="1343047" y="543899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A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18" name="Group 166"/>
          <p:cNvGrpSpPr>
            <a:grpSpLocks/>
          </p:cNvGrpSpPr>
          <p:nvPr/>
        </p:nvGrpSpPr>
        <p:grpSpPr bwMode="auto">
          <a:xfrm>
            <a:off x="1219200" y="4803775"/>
            <a:ext cx="215900" cy="325438"/>
            <a:chOff x="1295400" y="962999"/>
            <a:chExt cx="216000" cy="326434"/>
          </a:xfrm>
        </p:grpSpPr>
        <p:sp>
          <p:nvSpPr>
            <p:cNvPr id="24654" name="Oval 13"/>
            <p:cNvSpPr>
              <a:spLocks noChangeArrowheads="1"/>
            </p:cNvSpPr>
            <p:nvPr/>
          </p:nvSpPr>
          <p:spPr bwMode="auto">
            <a:xfrm flipV="1">
              <a:off x="1295400" y="1075304"/>
              <a:ext cx="216000" cy="21412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55" name="Oval 14"/>
            <p:cNvSpPr>
              <a:spLocks noChangeArrowheads="1"/>
            </p:cNvSpPr>
            <p:nvPr/>
          </p:nvSpPr>
          <p:spPr bwMode="auto">
            <a:xfrm flipV="1">
              <a:off x="1295400" y="962999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19" name="Group 167"/>
          <p:cNvGrpSpPr>
            <a:grpSpLocks/>
          </p:cNvGrpSpPr>
          <p:nvPr/>
        </p:nvGrpSpPr>
        <p:grpSpPr bwMode="auto">
          <a:xfrm>
            <a:off x="1257300" y="5137150"/>
            <a:ext cx="144463" cy="531813"/>
            <a:chOff x="1333703" y="1296374"/>
            <a:chExt cx="144000" cy="532425"/>
          </a:xfrm>
        </p:grpSpPr>
        <p:sp>
          <p:nvSpPr>
            <p:cNvPr id="24651" name="Rectangle 2"/>
            <p:cNvSpPr>
              <a:spLocks noChangeArrowheads="1"/>
            </p:cNvSpPr>
            <p:nvPr/>
          </p:nvSpPr>
          <p:spPr bwMode="auto">
            <a:xfrm rot="5400000">
              <a:off x="1311225" y="1720799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52" name="Rectangle 2"/>
            <p:cNvSpPr>
              <a:spLocks noChangeArrowheads="1"/>
            </p:cNvSpPr>
            <p:nvPr/>
          </p:nvSpPr>
          <p:spPr bwMode="auto">
            <a:xfrm rot="5400000">
              <a:off x="1311225" y="1368374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152"/>
            <p:cNvGrpSpPr/>
            <p:nvPr/>
          </p:nvGrpSpPr>
          <p:grpSpPr>
            <a:xfrm>
              <a:off x="1333703" y="1486671"/>
              <a:ext cx="144000" cy="144000"/>
              <a:chOff x="1370706" y="1762125"/>
              <a:chExt cx="144000" cy="144000"/>
            </a:xfrm>
            <a:solidFill>
              <a:srgbClr val="00B050"/>
            </a:solidFill>
          </p:grpSpPr>
          <p:sp>
            <p:nvSpPr>
              <p:cNvPr id="21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06" name="Down Arrow 205"/>
          <p:cNvSpPr/>
          <p:nvPr/>
        </p:nvSpPr>
        <p:spPr>
          <a:xfrm>
            <a:off x="1266825" y="4384675"/>
            <a:ext cx="107950" cy="395288"/>
          </a:xfrm>
          <a:prstGeom prst="downArrow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621" name="Group 166"/>
          <p:cNvGrpSpPr>
            <a:grpSpLocks/>
          </p:cNvGrpSpPr>
          <p:nvPr/>
        </p:nvGrpSpPr>
        <p:grpSpPr bwMode="auto">
          <a:xfrm>
            <a:off x="3657600" y="4765675"/>
            <a:ext cx="215900" cy="327025"/>
            <a:chOff x="1295400" y="962999"/>
            <a:chExt cx="216000" cy="326434"/>
          </a:xfrm>
        </p:grpSpPr>
        <p:sp>
          <p:nvSpPr>
            <p:cNvPr id="24649" name="Oval 13"/>
            <p:cNvSpPr>
              <a:spLocks noChangeArrowheads="1"/>
            </p:cNvSpPr>
            <p:nvPr/>
          </p:nvSpPr>
          <p:spPr bwMode="auto">
            <a:xfrm flipV="1">
              <a:off x="1295400" y="1075304"/>
              <a:ext cx="216000" cy="21412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50" name="Oval 14"/>
            <p:cNvSpPr>
              <a:spLocks noChangeArrowheads="1"/>
            </p:cNvSpPr>
            <p:nvPr/>
          </p:nvSpPr>
          <p:spPr bwMode="auto">
            <a:xfrm flipV="1">
              <a:off x="1295400" y="962999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22" name="Group 167"/>
          <p:cNvGrpSpPr>
            <a:grpSpLocks/>
          </p:cNvGrpSpPr>
          <p:nvPr/>
        </p:nvGrpSpPr>
        <p:grpSpPr bwMode="auto">
          <a:xfrm>
            <a:off x="3695700" y="5099050"/>
            <a:ext cx="144463" cy="533400"/>
            <a:chOff x="1333703" y="1296374"/>
            <a:chExt cx="144000" cy="532425"/>
          </a:xfrm>
        </p:grpSpPr>
        <p:sp>
          <p:nvSpPr>
            <p:cNvPr id="24646" name="Rectangle 2"/>
            <p:cNvSpPr>
              <a:spLocks noChangeArrowheads="1"/>
            </p:cNvSpPr>
            <p:nvPr/>
          </p:nvSpPr>
          <p:spPr bwMode="auto">
            <a:xfrm rot="5400000">
              <a:off x="1311225" y="1720799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47" name="Rectangle 2"/>
            <p:cNvSpPr>
              <a:spLocks noChangeArrowheads="1"/>
            </p:cNvSpPr>
            <p:nvPr/>
          </p:nvSpPr>
          <p:spPr bwMode="auto">
            <a:xfrm rot="5400000">
              <a:off x="1311225" y="1368374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" name="Group 152"/>
            <p:cNvGrpSpPr/>
            <p:nvPr/>
          </p:nvGrpSpPr>
          <p:grpSpPr>
            <a:xfrm>
              <a:off x="1333703" y="1486671"/>
              <a:ext cx="144000" cy="144000"/>
              <a:chOff x="1370706" y="1762125"/>
              <a:chExt cx="144000" cy="144000"/>
            </a:xfrm>
            <a:solidFill>
              <a:srgbClr val="00B050"/>
            </a:solidFill>
          </p:grpSpPr>
          <p:sp>
            <p:nvSpPr>
              <p:cNvPr id="221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17" name="Down Arrow 216"/>
          <p:cNvSpPr/>
          <p:nvPr/>
        </p:nvSpPr>
        <p:spPr>
          <a:xfrm>
            <a:off x="3705225" y="4346575"/>
            <a:ext cx="107950" cy="396875"/>
          </a:xfrm>
          <a:prstGeom prst="downArrow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624" name="Group 166"/>
          <p:cNvGrpSpPr>
            <a:grpSpLocks/>
          </p:cNvGrpSpPr>
          <p:nvPr/>
        </p:nvGrpSpPr>
        <p:grpSpPr bwMode="auto">
          <a:xfrm>
            <a:off x="8001000" y="4765675"/>
            <a:ext cx="215900" cy="327025"/>
            <a:chOff x="1295400" y="962999"/>
            <a:chExt cx="216000" cy="326434"/>
          </a:xfrm>
        </p:grpSpPr>
        <p:sp>
          <p:nvSpPr>
            <p:cNvPr id="24644" name="Oval 13"/>
            <p:cNvSpPr>
              <a:spLocks noChangeArrowheads="1"/>
            </p:cNvSpPr>
            <p:nvPr/>
          </p:nvSpPr>
          <p:spPr bwMode="auto">
            <a:xfrm flipV="1">
              <a:off x="1295400" y="1075304"/>
              <a:ext cx="216000" cy="21412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45" name="Oval 14"/>
            <p:cNvSpPr>
              <a:spLocks noChangeArrowheads="1"/>
            </p:cNvSpPr>
            <p:nvPr/>
          </p:nvSpPr>
          <p:spPr bwMode="auto">
            <a:xfrm flipV="1">
              <a:off x="1295400" y="962999"/>
              <a:ext cx="216000" cy="214129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625" name="Group 167"/>
          <p:cNvGrpSpPr>
            <a:grpSpLocks/>
          </p:cNvGrpSpPr>
          <p:nvPr/>
        </p:nvGrpSpPr>
        <p:grpSpPr bwMode="auto">
          <a:xfrm>
            <a:off x="8039100" y="5099050"/>
            <a:ext cx="144463" cy="533400"/>
            <a:chOff x="1333703" y="1296374"/>
            <a:chExt cx="144000" cy="532425"/>
          </a:xfrm>
        </p:grpSpPr>
        <p:sp>
          <p:nvSpPr>
            <p:cNvPr id="24641" name="Rectangle 2"/>
            <p:cNvSpPr>
              <a:spLocks noChangeArrowheads="1"/>
            </p:cNvSpPr>
            <p:nvPr/>
          </p:nvSpPr>
          <p:spPr bwMode="auto">
            <a:xfrm rot="5400000">
              <a:off x="1311225" y="1720799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42" name="Rectangle 2"/>
            <p:cNvSpPr>
              <a:spLocks noChangeArrowheads="1"/>
            </p:cNvSpPr>
            <p:nvPr/>
          </p:nvSpPr>
          <p:spPr bwMode="auto">
            <a:xfrm rot="5400000">
              <a:off x="1311225" y="1368374"/>
              <a:ext cx="180000" cy="36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A4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52"/>
            <p:cNvGrpSpPr/>
            <p:nvPr/>
          </p:nvGrpSpPr>
          <p:grpSpPr>
            <a:xfrm>
              <a:off x="1333703" y="1486671"/>
              <a:ext cx="144000" cy="144000"/>
              <a:chOff x="1370706" y="1762125"/>
              <a:chExt cx="144000" cy="144000"/>
            </a:xfrm>
            <a:solidFill>
              <a:srgbClr val="00B050"/>
            </a:solidFill>
          </p:grpSpPr>
          <p:sp>
            <p:nvSpPr>
              <p:cNvPr id="243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4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9" name="Down Arrow 238"/>
          <p:cNvSpPr/>
          <p:nvPr/>
        </p:nvSpPr>
        <p:spPr>
          <a:xfrm>
            <a:off x="8048625" y="4346575"/>
            <a:ext cx="107950" cy="396875"/>
          </a:xfrm>
          <a:prstGeom prst="downArrow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rot="5400000">
            <a:off x="1117600" y="4600575"/>
            <a:ext cx="395288" cy="158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>
            <a:off x="3573463" y="4524375"/>
            <a:ext cx="395288" cy="15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29" name="Group 142"/>
          <p:cNvGrpSpPr>
            <a:grpSpLocks/>
          </p:cNvGrpSpPr>
          <p:nvPr/>
        </p:nvGrpSpPr>
        <p:grpSpPr bwMode="auto">
          <a:xfrm>
            <a:off x="5638800" y="4356100"/>
            <a:ext cx="215900" cy="1285875"/>
            <a:chOff x="5638800" y="4356708"/>
            <a:chExt cx="216000" cy="1284900"/>
          </a:xfrm>
        </p:grpSpPr>
        <p:grpSp>
          <p:nvGrpSpPr>
            <p:cNvPr id="24633" name="Group 166"/>
            <p:cNvGrpSpPr>
              <a:grpSpLocks/>
            </p:cNvGrpSpPr>
            <p:nvPr/>
          </p:nvGrpSpPr>
          <p:grpSpPr bwMode="auto">
            <a:xfrm>
              <a:off x="5638800" y="4775808"/>
              <a:ext cx="216000" cy="326434"/>
              <a:chOff x="1295400" y="962999"/>
              <a:chExt cx="216000" cy="326434"/>
            </a:xfrm>
          </p:grpSpPr>
          <p:sp>
            <p:nvSpPr>
              <p:cNvPr id="24639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40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34" name="Group 167"/>
            <p:cNvGrpSpPr>
              <a:grpSpLocks/>
            </p:cNvGrpSpPr>
            <p:nvPr/>
          </p:nvGrpSpPr>
          <p:grpSpPr bwMode="auto">
            <a:xfrm>
              <a:off x="5677103" y="5109183"/>
              <a:ext cx="144000" cy="532425"/>
              <a:chOff x="1333703" y="1296374"/>
              <a:chExt cx="144000" cy="532425"/>
            </a:xfrm>
          </p:grpSpPr>
          <p:sp>
            <p:nvSpPr>
              <p:cNvPr id="24636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37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0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232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28" name="Down Arrow 227"/>
            <p:cNvSpPr/>
            <p:nvPr/>
          </p:nvSpPr>
          <p:spPr>
            <a:xfrm>
              <a:off x="5686447" y="4356708"/>
              <a:ext cx="108000" cy="396574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rot="5400000">
            <a:off x="7908925" y="4524375"/>
            <a:ext cx="395288" cy="158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31" name="TextBox 137"/>
          <p:cNvSpPr txBox="1">
            <a:spLocks noChangeArrowheads="1"/>
          </p:cNvSpPr>
          <p:nvPr/>
        </p:nvSpPr>
        <p:spPr bwMode="auto">
          <a:xfrm>
            <a:off x="0" y="32004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POWER DSTRIBUTION NET WORK OF </a:t>
            </a:r>
          </a:p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CCP L16 &amp; BOF L33 415 VOLT SWITCH BOARD 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rot="5400000">
            <a:off x="5518150" y="4540250"/>
            <a:ext cx="395288" cy="158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84200" y="2609850"/>
            <a:ext cx="1727200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4" name="TextBox 17"/>
          <p:cNvSpPr txBox="1">
            <a:spLocks noChangeArrowheads="1"/>
          </p:cNvSpPr>
          <p:nvPr/>
        </p:nvSpPr>
        <p:spPr bwMode="auto">
          <a:xfrm>
            <a:off x="619125" y="1804988"/>
            <a:ext cx="904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T#101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5" name="TextBox 30"/>
          <p:cNvSpPr txBox="1">
            <a:spLocks noChangeArrowheads="1"/>
          </p:cNvSpPr>
          <p:nvPr/>
        </p:nvSpPr>
        <p:spPr bwMode="auto">
          <a:xfrm>
            <a:off x="1752600" y="2133600"/>
            <a:ext cx="1346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BF NORTHBOARD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6" name="TextBox 31"/>
          <p:cNvSpPr txBox="1">
            <a:spLocks noChangeArrowheads="1"/>
          </p:cNvSpPr>
          <p:nvPr/>
        </p:nvSpPr>
        <p:spPr bwMode="auto">
          <a:xfrm>
            <a:off x="669925" y="11398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KVBF NORTH S/S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7" name="TextBox 32"/>
          <p:cNvSpPr txBox="1">
            <a:spLocks noChangeArrowheads="1"/>
          </p:cNvSpPr>
          <p:nvPr/>
        </p:nvSpPr>
        <p:spPr bwMode="auto">
          <a:xfrm>
            <a:off x="3082925" y="1119188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KVBF NORTH S/S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8" name="TextBox 33"/>
          <p:cNvSpPr txBox="1">
            <a:spLocks noChangeArrowheads="1"/>
          </p:cNvSpPr>
          <p:nvPr/>
        </p:nvSpPr>
        <p:spPr bwMode="auto">
          <a:xfrm>
            <a:off x="3908425" y="1806575"/>
            <a:ext cx="919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T#100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9" name="TextBox 34"/>
          <p:cNvSpPr txBox="1">
            <a:spLocks noChangeArrowheads="1"/>
          </p:cNvSpPr>
          <p:nvPr/>
        </p:nvSpPr>
        <p:spPr bwMode="auto">
          <a:xfrm>
            <a:off x="381000" y="0"/>
            <a:ext cx="4114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2060"/>
                </a:solidFill>
                <a:latin typeface="Calibri" pitchFamily="34" charset="0"/>
              </a:rPr>
              <a:t>EXISTING</a:t>
            </a:r>
            <a:r>
              <a:rPr lang="en-US" b="1">
                <a:solidFill>
                  <a:srgbClr val="002060"/>
                </a:solidFill>
                <a:latin typeface="Calibri" pitchFamily="34" charset="0"/>
              </a:rPr>
              <a:t> 400V POWER DSTRIBUTION NET WORK OF BF NORTH SWITCHBOARD </a:t>
            </a:r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0" name="TextBox 50"/>
          <p:cNvSpPr txBox="1">
            <a:spLocks noChangeArrowheads="1"/>
          </p:cNvSpPr>
          <p:nvPr/>
        </p:nvSpPr>
        <p:spPr bwMode="auto">
          <a:xfrm>
            <a:off x="5038725" y="1801813"/>
            <a:ext cx="904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T#101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1" name="TextBox 63"/>
          <p:cNvSpPr txBox="1">
            <a:spLocks noChangeArrowheads="1"/>
          </p:cNvSpPr>
          <p:nvPr/>
        </p:nvSpPr>
        <p:spPr bwMode="auto">
          <a:xfrm>
            <a:off x="6137275" y="2081213"/>
            <a:ext cx="1344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BF NORTHBOARD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2" name="TextBox 64"/>
          <p:cNvSpPr txBox="1">
            <a:spLocks noChangeArrowheads="1"/>
          </p:cNvSpPr>
          <p:nvPr/>
        </p:nvSpPr>
        <p:spPr bwMode="auto">
          <a:xfrm>
            <a:off x="5053013" y="1087438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KVPL-EM 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3" name="TextBox 65"/>
          <p:cNvSpPr txBox="1">
            <a:spLocks noChangeArrowheads="1"/>
          </p:cNvSpPr>
          <p:nvPr/>
        </p:nvSpPr>
        <p:spPr bwMode="auto">
          <a:xfrm>
            <a:off x="7467600" y="10668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KVPL-EM 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4" name="TextBox 66"/>
          <p:cNvSpPr txBox="1">
            <a:spLocks noChangeArrowheads="1"/>
          </p:cNvSpPr>
          <p:nvPr/>
        </p:nvSpPr>
        <p:spPr bwMode="auto">
          <a:xfrm>
            <a:off x="4765675" y="0"/>
            <a:ext cx="4114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2060"/>
                </a:solidFill>
                <a:latin typeface="Calibri" pitchFamily="34" charset="0"/>
              </a:rPr>
              <a:t>PROPOSED</a:t>
            </a:r>
            <a:r>
              <a:rPr lang="en-US" b="1">
                <a:solidFill>
                  <a:srgbClr val="002060"/>
                </a:solidFill>
                <a:latin typeface="Calibri" pitchFamily="34" charset="0"/>
              </a:rPr>
              <a:t> 400V POWER DSTRIBUTION NET WORK OF BF NORTH SWITCHBOARD </a:t>
            </a:r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5" name="TextBox 91"/>
          <p:cNvSpPr txBox="1">
            <a:spLocks noChangeArrowheads="1"/>
          </p:cNvSpPr>
          <p:nvPr/>
        </p:nvSpPr>
        <p:spPr bwMode="auto">
          <a:xfrm>
            <a:off x="3657600" y="5510213"/>
            <a:ext cx="198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3.3KV BF </a:t>
            </a:r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NORTHBOARD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6" name="TextBox 93"/>
          <p:cNvSpPr txBox="1">
            <a:spLocks noChangeArrowheads="1"/>
          </p:cNvSpPr>
          <p:nvPr/>
        </p:nvSpPr>
        <p:spPr bwMode="auto">
          <a:xfrm>
            <a:off x="5257800" y="44037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7" name="TextBox 94"/>
          <p:cNvSpPr txBox="1">
            <a:spLocks noChangeArrowheads="1"/>
          </p:cNvSpPr>
          <p:nvPr/>
        </p:nvSpPr>
        <p:spPr bwMode="auto">
          <a:xfrm>
            <a:off x="5405438" y="5318125"/>
            <a:ext cx="919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T#35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18" name="Rectangle 96"/>
          <p:cNvSpPr>
            <a:spLocks noChangeArrowheads="1"/>
          </p:cNvSpPr>
          <p:nvPr/>
        </p:nvSpPr>
        <p:spPr bwMode="auto">
          <a:xfrm>
            <a:off x="2540000" y="5910263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5619" name="Group 6"/>
          <p:cNvGrpSpPr>
            <a:grpSpLocks/>
          </p:cNvGrpSpPr>
          <p:nvPr/>
        </p:nvGrpSpPr>
        <p:grpSpPr bwMode="auto">
          <a:xfrm>
            <a:off x="4435475" y="5811838"/>
            <a:ext cx="228600" cy="234950"/>
            <a:chOff x="6120" y="4320"/>
            <a:chExt cx="180" cy="180"/>
          </a:xfrm>
        </p:grpSpPr>
        <p:sp>
          <p:nvSpPr>
            <p:cNvPr id="25692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93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20" name="Rectangle 2"/>
          <p:cNvSpPr>
            <a:spLocks noChangeArrowheads="1"/>
          </p:cNvSpPr>
          <p:nvPr/>
        </p:nvSpPr>
        <p:spPr bwMode="auto">
          <a:xfrm>
            <a:off x="4686300" y="5897563"/>
            <a:ext cx="187960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324600" y="5616403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03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04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5622" name="Rectangle 2"/>
          <p:cNvSpPr>
            <a:spLocks noChangeArrowheads="1"/>
          </p:cNvSpPr>
          <p:nvPr/>
        </p:nvSpPr>
        <p:spPr bwMode="auto">
          <a:xfrm rot="5400000">
            <a:off x="6306344" y="5814219"/>
            <a:ext cx="179387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23" name="Rectangle 2"/>
          <p:cNvSpPr>
            <a:spLocks noChangeArrowheads="1"/>
          </p:cNvSpPr>
          <p:nvPr/>
        </p:nvSpPr>
        <p:spPr bwMode="auto">
          <a:xfrm rot="5400000">
            <a:off x="6126163" y="5311775"/>
            <a:ext cx="5397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6373813" y="5037138"/>
            <a:ext cx="685800" cy="107950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 flipH="1">
            <a:off x="3216235" y="5653064"/>
            <a:ext cx="144000" cy="144000"/>
            <a:chOff x="6120" y="4320"/>
            <a:chExt cx="180" cy="180"/>
          </a:xfrm>
          <a:solidFill>
            <a:srgbClr val="FF0000"/>
          </a:solidFill>
        </p:grpSpPr>
        <p:sp>
          <p:nvSpPr>
            <p:cNvPr id="110" name="Line 25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11" name="Line 26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5626" name="Rectangle 2"/>
          <p:cNvSpPr>
            <a:spLocks noChangeArrowheads="1"/>
          </p:cNvSpPr>
          <p:nvPr/>
        </p:nvSpPr>
        <p:spPr bwMode="auto">
          <a:xfrm rot="16200000" flipH="1">
            <a:off x="3199607" y="5850731"/>
            <a:ext cx="179388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27" name="Rectangle 2"/>
          <p:cNvSpPr>
            <a:spLocks noChangeArrowheads="1"/>
          </p:cNvSpPr>
          <p:nvPr/>
        </p:nvSpPr>
        <p:spPr bwMode="auto">
          <a:xfrm rot="16200000" flipH="1">
            <a:off x="3019426" y="5348287"/>
            <a:ext cx="539750" cy="476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14" name="Right Arrow 113"/>
          <p:cNvSpPr/>
          <p:nvPr/>
        </p:nvSpPr>
        <p:spPr>
          <a:xfrm flipH="1">
            <a:off x="2625725" y="5064125"/>
            <a:ext cx="685800" cy="107950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629" name="TextBox 115"/>
          <p:cNvSpPr txBox="1">
            <a:spLocks noChangeArrowheads="1"/>
          </p:cNvSpPr>
          <p:nvPr/>
        </p:nvSpPr>
        <p:spPr bwMode="auto">
          <a:xfrm>
            <a:off x="2362200" y="4783138"/>
            <a:ext cx="1447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OPP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30" name="TextBox 116"/>
          <p:cNvSpPr txBox="1">
            <a:spLocks noChangeArrowheads="1"/>
          </p:cNvSpPr>
          <p:nvPr/>
        </p:nvSpPr>
        <p:spPr bwMode="auto">
          <a:xfrm>
            <a:off x="6248400" y="478472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I/C NSJR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31" name="TextBox 97"/>
          <p:cNvSpPr txBox="1">
            <a:spLocks noChangeArrowheads="1"/>
          </p:cNvSpPr>
          <p:nvPr/>
        </p:nvSpPr>
        <p:spPr bwMode="auto">
          <a:xfrm>
            <a:off x="4876800" y="26670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Incoming feed to T100 &amp; T101 will be from 11KV PL-EM instead of BFN S/S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32" name="Rectangle 108"/>
          <p:cNvSpPr>
            <a:spLocks noChangeArrowheads="1"/>
          </p:cNvSpPr>
          <p:nvPr/>
        </p:nvSpPr>
        <p:spPr bwMode="auto">
          <a:xfrm>
            <a:off x="2571750" y="2606675"/>
            <a:ext cx="1655763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5633" name="Group 6"/>
          <p:cNvGrpSpPr>
            <a:grpSpLocks/>
          </p:cNvGrpSpPr>
          <p:nvPr/>
        </p:nvGrpSpPr>
        <p:grpSpPr bwMode="auto">
          <a:xfrm>
            <a:off x="2347913" y="2514600"/>
            <a:ext cx="228600" cy="234950"/>
            <a:chOff x="6120" y="4320"/>
            <a:chExt cx="180" cy="180"/>
          </a:xfrm>
        </p:grpSpPr>
        <p:sp>
          <p:nvSpPr>
            <p:cNvPr id="25690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91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34" name="Rectangle 119"/>
          <p:cNvSpPr>
            <a:spLocks noChangeArrowheads="1"/>
          </p:cNvSpPr>
          <p:nvPr/>
        </p:nvSpPr>
        <p:spPr bwMode="auto">
          <a:xfrm>
            <a:off x="4965700" y="2568575"/>
            <a:ext cx="1728788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35" name="Rectangle 120"/>
          <p:cNvSpPr>
            <a:spLocks noChangeArrowheads="1"/>
          </p:cNvSpPr>
          <p:nvPr/>
        </p:nvSpPr>
        <p:spPr bwMode="auto">
          <a:xfrm>
            <a:off x="6954838" y="2565400"/>
            <a:ext cx="1655762" cy="71438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5636" name="Group 6"/>
          <p:cNvGrpSpPr>
            <a:grpSpLocks/>
          </p:cNvGrpSpPr>
          <p:nvPr/>
        </p:nvGrpSpPr>
        <p:grpSpPr bwMode="auto">
          <a:xfrm>
            <a:off x="6729413" y="2471738"/>
            <a:ext cx="228600" cy="234950"/>
            <a:chOff x="6120" y="4320"/>
            <a:chExt cx="180" cy="180"/>
          </a:xfrm>
        </p:grpSpPr>
        <p:sp>
          <p:nvSpPr>
            <p:cNvPr id="25688" name="Line 7"/>
            <p:cNvSpPr>
              <a:spLocks noChangeShapeType="1"/>
            </p:cNvSpPr>
            <p:nvPr/>
          </p:nvSpPr>
          <p:spPr bwMode="auto">
            <a:xfrm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89" name="Line 8"/>
            <p:cNvSpPr>
              <a:spLocks noChangeShapeType="1"/>
            </p:cNvSpPr>
            <p:nvPr/>
          </p:nvSpPr>
          <p:spPr bwMode="auto">
            <a:xfrm flipV="1">
              <a:off x="6120" y="4320"/>
              <a:ext cx="180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37" name="TextBox 125"/>
          <p:cNvSpPr txBox="1">
            <a:spLocks noChangeArrowheads="1"/>
          </p:cNvSpPr>
          <p:nvPr/>
        </p:nvSpPr>
        <p:spPr bwMode="auto">
          <a:xfrm>
            <a:off x="8137525" y="1747838"/>
            <a:ext cx="919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T#100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5638" name="Group 138"/>
          <p:cNvGrpSpPr>
            <a:grpSpLocks/>
          </p:cNvGrpSpPr>
          <p:nvPr/>
        </p:nvGrpSpPr>
        <p:grpSpPr bwMode="auto">
          <a:xfrm>
            <a:off x="1295400" y="1371600"/>
            <a:ext cx="215900" cy="1284288"/>
            <a:chOff x="1295400" y="762016"/>
            <a:chExt cx="216000" cy="1284900"/>
          </a:xfrm>
        </p:grpSpPr>
        <p:grpSp>
          <p:nvGrpSpPr>
            <p:cNvPr id="25680" name="Group 166"/>
            <p:cNvGrpSpPr>
              <a:grpSpLocks/>
            </p:cNvGrpSpPr>
            <p:nvPr/>
          </p:nvGrpSpPr>
          <p:grpSpPr bwMode="auto">
            <a:xfrm>
              <a:off x="1295400" y="1181116"/>
              <a:ext cx="216000" cy="326434"/>
              <a:chOff x="1295400" y="962999"/>
              <a:chExt cx="216000" cy="326434"/>
            </a:xfrm>
          </p:grpSpPr>
          <p:sp>
            <p:nvSpPr>
              <p:cNvPr id="25686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87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681" name="Group 167"/>
            <p:cNvGrpSpPr>
              <a:grpSpLocks/>
            </p:cNvGrpSpPr>
            <p:nvPr/>
          </p:nvGrpSpPr>
          <p:grpSpPr bwMode="auto">
            <a:xfrm>
              <a:off x="1333703" y="1514491"/>
              <a:ext cx="144000" cy="532425"/>
              <a:chOff x="1333703" y="1296374"/>
              <a:chExt cx="144000" cy="532425"/>
            </a:xfrm>
          </p:grpSpPr>
          <p:sp>
            <p:nvSpPr>
              <p:cNvPr id="25683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84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35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30" name="Down Arrow 129"/>
            <p:cNvSpPr/>
            <p:nvPr/>
          </p:nvSpPr>
          <p:spPr>
            <a:xfrm>
              <a:off x="1343047" y="762016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639" name="Group 139"/>
          <p:cNvGrpSpPr>
            <a:grpSpLocks/>
          </p:cNvGrpSpPr>
          <p:nvPr/>
        </p:nvGrpSpPr>
        <p:grpSpPr bwMode="auto">
          <a:xfrm>
            <a:off x="7924800" y="1314450"/>
            <a:ext cx="215900" cy="1285875"/>
            <a:chOff x="1295400" y="762016"/>
            <a:chExt cx="216000" cy="1284900"/>
          </a:xfrm>
        </p:grpSpPr>
        <p:grpSp>
          <p:nvGrpSpPr>
            <p:cNvPr id="25672" name="Group 166"/>
            <p:cNvGrpSpPr>
              <a:grpSpLocks/>
            </p:cNvGrpSpPr>
            <p:nvPr/>
          </p:nvGrpSpPr>
          <p:grpSpPr bwMode="auto">
            <a:xfrm>
              <a:off x="1295400" y="1181116"/>
              <a:ext cx="216000" cy="326434"/>
              <a:chOff x="1295400" y="962999"/>
              <a:chExt cx="216000" cy="326434"/>
            </a:xfrm>
          </p:grpSpPr>
          <p:sp>
            <p:nvSpPr>
              <p:cNvPr id="25678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79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673" name="Group 167"/>
            <p:cNvGrpSpPr>
              <a:grpSpLocks/>
            </p:cNvGrpSpPr>
            <p:nvPr/>
          </p:nvGrpSpPr>
          <p:grpSpPr bwMode="auto">
            <a:xfrm>
              <a:off x="1333703" y="1514491"/>
              <a:ext cx="144000" cy="532425"/>
              <a:chOff x="1333703" y="1296374"/>
              <a:chExt cx="144000" cy="532425"/>
            </a:xfrm>
          </p:grpSpPr>
          <p:sp>
            <p:nvSpPr>
              <p:cNvPr id="25675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76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47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3" name="Down Arrow 142"/>
            <p:cNvSpPr/>
            <p:nvPr/>
          </p:nvSpPr>
          <p:spPr>
            <a:xfrm>
              <a:off x="1343047" y="762016"/>
              <a:ext cx="108000" cy="396574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640" name="Group 150"/>
          <p:cNvGrpSpPr>
            <a:grpSpLocks/>
          </p:cNvGrpSpPr>
          <p:nvPr/>
        </p:nvGrpSpPr>
        <p:grpSpPr bwMode="auto">
          <a:xfrm>
            <a:off x="5715000" y="1335088"/>
            <a:ext cx="215900" cy="1284287"/>
            <a:chOff x="1295400" y="762016"/>
            <a:chExt cx="216000" cy="1284900"/>
          </a:xfrm>
        </p:grpSpPr>
        <p:grpSp>
          <p:nvGrpSpPr>
            <p:cNvPr id="25664" name="Group 166"/>
            <p:cNvGrpSpPr>
              <a:grpSpLocks/>
            </p:cNvGrpSpPr>
            <p:nvPr/>
          </p:nvGrpSpPr>
          <p:grpSpPr bwMode="auto">
            <a:xfrm>
              <a:off x="1295400" y="1181116"/>
              <a:ext cx="216000" cy="326434"/>
              <a:chOff x="1295400" y="962999"/>
              <a:chExt cx="216000" cy="326434"/>
            </a:xfrm>
          </p:grpSpPr>
          <p:sp>
            <p:nvSpPr>
              <p:cNvPr id="25670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71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665" name="Group 167"/>
            <p:cNvGrpSpPr>
              <a:grpSpLocks/>
            </p:cNvGrpSpPr>
            <p:nvPr/>
          </p:nvGrpSpPr>
          <p:grpSpPr bwMode="auto">
            <a:xfrm>
              <a:off x="1333703" y="1514491"/>
              <a:ext cx="144000" cy="532425"/>
              <a:chOff x="1333703" y="1296374"/>
              <a:chExt cx="144000" cy="532425"/>
            </a:xfrm>
          </p:grpSpPr>
          <p:sp>
            <p:nvSpPr>
              <p:cNvPr id="25667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68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58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4" name="Down Arrow 153"/>
            <p:cNvSpPr/>
            <p:nvPr/>
          </p:nvSpPr>
          <p:spPr>
            <a:xfrm>
              <a:off x="1343047" y="762016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641" name="Group 161"/>
          <p:cNvGrpSpPr>
            <a:grpSpLocks/>
          </p:cNvGrpSpPr>
          <p:nvPr/>
        </p:nvGrpSpPr>
        <p:grpSpPr bwMode="auto">
          <a:xfrm>
            <a:off x="3733800" y="1371600"/>
            <a:ext cx="215900" cy="1284288"/>
            <a:chOff x="1295400" y="762016"/>
            <a:chExt cx="216000" cy="1284900"/>
          </a:xfrm>
        </p:grpSpPr>
        <p:grpSp>
          <p:nvGrpSpPr>
            <p:cNvPr id="25656" name="Group 166"/>
            <p:cNvGrpSpPr>
              <a:grpSpLocks/>
            </p:cNvGrpSpPr>
            <p:nvPr/>
          </p:nvGrpSpPr>
          <p:grpSpPr bwMode="auto">
            <a:xfrm>
              <a:off x="1295400" y="1181116"/>
              <a:ext cx="216000" cy="326434"/>
              <a:chOff x="1295400" y="962999"/>
              <a:chExt cx="216000" cy="326434"/>
            </a:xfrm>
          </p:grpSpPr>
          <p:sp>
            <p:nvSpPr>
              <p:cNvPr id="25662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63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657" name="Group 167"/>
            <p:cNvGrpSpPr>
              <a:grpSpLocks/>
            </p:cNvGrpSpPr>
            <p:nvPr/>
          </p:nvGrpSpPr>
          <p:grpSpPr bwMode="auto">
            <a:xfrm>
              <a:off x="1333703" y="1514491"/>
              <a:ext cx="144000" cy="532425"/>
              <a:chOff x="1333703" y="1296374"/>
              <a:chExt cx="144000" cy="532425"/>
            </a:xfrm>
          </p:grpSpPr>
          <p:sp>
            <p:nvSpPr>
              <p:cNvPr id="25659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60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69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65" name="Down Arrow 164"/>
            <p:cNvSpPr/>
            <p:nvPr/>
          </p:nvSpPr>
          <p:spPr>
            <a:xfrm>
              <a:off x="1343047" y="762016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rot="5400000">
            <a:off x="5622925" y="1474788"/>
            <a:ext cx="395287" cy="1588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840663" y="1492250"/>
            <a:ext cx="395288" cy="15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4" name="Group 172"/>
          <p:cNvGrpSpPr>
            <a:grpSpLocks/>
          </p:cNvGrpSpPr>
          <p:nvPr/>
        </p:nvGrpSpPr>
        <p:grpSpPr bwMode="auto">
          <a:xfrm>
            <a:off x="5791200" y="4632325"/>
            <a:ext cx="215900" cy="1284288"/>
            <a:chOff x="1295400" y="762016"/>
            <a:chExt cx="216000" cy="1284900"/>
          </a:xfrm>
        </p:grpSpPr>
        <p:grpSp>
          <p:nvGrpSpPr>
            <p:cNvPr id="25648" name="Group 166"/>
            <p:cNvGrpSpPr>
              <a:grpSpLocks/>
            </p:cNvGrpSpPr>
            <p:nvPr/>
          </p:nvGrpSpPr>
          <p:grpSpPr bwMode="auto">
            <a:xfrm>
              <a:off x="1295400" y="1181116"/>
              <a:ext cx="216000" cy="326434"/>
              <a:chOff x="1295400" y="962999"/>
              <a:chExt cx="216000" cy="326434"/>
            </a:xfrm>
          </p:grpSpPr>
          <p:sp>
            <p:nvSpPr>
              <p:cNvPr id="25654" name="Oval 13"/>
              <p:cNvSpPr>
                <a:spLocks noChangeArrowheads="1"/>
              </p:cNvSpPr>
              <p:nvPr/>
            </p:nvSpPr>
            <p:spPr bwMode="auto">
              <a:xfrm flipV="1">
                <a:off x="1295400" y="1075304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55" name="Oval 14"/>
              <p:cNvSpPr>
                <a:spLocks noChangeArrowheads="1"/>
              </p:cNvSpPr>
              <p:nvPr/>
            </p:nvSpPr>
            <p:spPr bwMode="auto">
              <a:xfrm flipV="1">
                <a:off x="1295400" y="962999"/>
                <a:ext cx="216000" cy="214129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649" name="Group 167"/>
            <p:cNvGrpSpPr>
              <a:grpSpLocks/>
            </p:cNvGrpSpPr>
            <p:nvPr/>
          </p:nvGrpSpPr>
          <p:grpSpPr bwMode="auto">
            <a:xfrm>
              <a:off x="1333703" y="1514491"/>
              <a:ext cx="144000" cy="532425"/>
              <a:chOff x="1333703" y="1296374"/>
              <a:chExt cx="144000" cy="532425"/>
            </a:xfrm>
          </p:grpSpPr>
          <p:sp>
            <p:nvSpPr>
              <p:cNvPr id="25651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720799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52" name="Rectangle 2"/>
              <p:cNvSpPr>
                <a:spLocks noChangeArrowheads="1"/>
              </p:cNvSpPr>
              <p:nvPr/>
            </p:nvSpPr>
            <p:spPr bwMode="auto">
              <a:xfrm rot="5400000">
                <a:off x="1311225" y="1368374"/>
                <a:ext cx="180000" cy="36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A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7" name="Group 152"/>
              <p:cNvGrpSpPr/>
              <p:nvPr/>
            </p:nvGrpSpPr>
            <p:grpSpPr>
              <a:xfrm>
                <a:off x="1333703" y="1486671"/>
                <a:ext cx="144000" cy="144000"/>
                <a:chOff x="1370706" y="1762125"/>
                <a:chExt cx="144000" cy="144000"/>
              </a:xfrm>
              <a:solidFill>
                <a:srgbClr val="00B050"/>
              </a:solidFill>
            </p:grpSpPr>
            <p:sp>
              <p:nvSpPr>
                <p:cNvPr id="180" name="Line 25"/>
                <p:cNvSpPr>
                  <a:spLocks noChangeShapeType="1"/>
                </p:cNvSpPr>
                <p:nvPr/>
              </p:nvSpPr>
              <p:spPr bwMode="auto">
                <a:xfrm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70706" y="1762125"/>
                  <a:ext cx="144000" cy="144000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76" name="Down Arrow 175"/>
            <p:cNvSpPr/>
            <p:nvPr/>
          </p:nvSpPr>
          <p:spPr>
            <a:xfrm>
              <a:off x="1343047" y="762016"/>
              <a:ext cx="108000" cy="395476"/>
            </a:xfrm>
            <a:prstGeom prst="downArrow">
              <a:avLst/>
            </a:prstGeom>
            <a:solidFill>
              <a:srgbClr val="0070C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5" name="Straight Arrow Connector 124"/>
          <p:cNvCxnSpPr/>
          <p:nvPr/>
        </p:nvCxnSpPr>
        <p:spPr>
          <a:xfrm rot="5400000">
            <a:off x="5696744" y="4841082"/>
            <a:ext cx="396875" cy="1587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Arrow 126"/>
          <p:cNvSpPr/>
          <p:nvPr/>
        </p:nvSpPr>
        <p:spPr>
          <a:xfrm>
            <a:off x="4495800" y="188913"/>
            <a:ext cx="32385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5647" name="TextBox 130"/>
          <p:cNvSpPr txBox="1">
            <a:spLocks noChangeArrowheads="1"/>
          </p:cNvSpPr>
          <p:nvPr/>
        </p:nvSpPr>
        <p:spPr bwMode="auto">
          <a:xfrm>
            <a:off x="2590800" y="3505200"/>
            <a:ext cx="411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Incoming feed to T35 will be from 11KV PL-EM S/s instead of BFN S/S</a:t>
            </a:r>
            <a:endParaRPr lang="en-IN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65"/>
          <p:cNvGrpSpPr>
            <a:grpSpLocks/>
          </p:cNvGrpSpPr>
          <p:nvPr/>
        </p:nvGrpSpPr>
        <p:grpSpPr bwMode="auto">
          <a:xfrm>
            <a:off x="4630738" y="1739900"/>
            <a:ext cx="228600" cy="234950"/>
            <a:chOff x="4630590" y="1739273"/>
            <a:chExt cx="228600" cy="234950"/>
          </a:xfrm>
        </p:grpSpPr>
        <p:sp>
          <p:nvSpPr>
            <p:cNvPr id="26671" name="Line 7"/>
            <p:cNvSpPr>
              <a:spLocks noChangeShapeType="1"/>
            </p:cNvSpPr>
            <p:nvPr/>
          </p:nvSpPr>
          <p:spPr bwMode="auto">
            <a:xfrm>
              <a:off x="4630590" y="1739273"/>
              <a:ext cx="228600" cy="2349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2" name="Line 8"/>
            <p:cNvSpPr>
              <a:spLocks noChangeShapeType="1"/>
            </p:cNvSpPr>
            <p:nvPr/>
          </p:nvSpPr>
          <p:spPr bwMode="auto">
            <a:xfrm flipV="1">
              <a:off x="4630590" y="1739273"/>
              <a:ext cx="228600" cy="2349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881563" y="1824038"/>
            <a:ext cx="3527425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082675" y="1833563"/>
            <a:ext cx="3529013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3" name="Group 221"/>
          <p:cNvGrpSpPr/>
          <p:nvPr/>
        </p:nvGrpSpPr>
        <p:grpSpPr>
          <a:xfrm>
            <a:off x="3611393" y="1827314"/>
            <a:ext cx="156010" cy="1081423"/>
            <a:chOff x="3611393" y="1580483"/>
            <a:chExt cx="156010" cy="1081423"/>
          </a:xfrm>
          <a:solidFill>
            <a:srgbClr val="00B050"/>
          </a:solidFill>
        </p:grpSpPr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611393" y="1755427"/>
              <a:ext cx="144000" cy="144000"/>
              <a:chOff x="6120" y="4320"/>
              <a:chExt cx="180" cy="180"/>
            </a:xfrm>
            <a:grpFill/>
          </p:grpSpPr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 flipV="1">
              <a:off x="3623403" y="2283010"/>
              <a:ext cx="144000" cy="144000"/>
              <a:chOff x="6120" y="4320"/>
              <a:chExt cx="180" cy="180"/>
            </a:xfrm>
            <a:grpFill/>
          </p:grpSpPr>
          <p:sp>
            <p:nvSpPr>
              <p:cNvPr id="1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 rot="5400000">
              <a:off x="3509693" y="2071849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 rot="5400000">
              <a:off x="3602595" y="164667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 rot="5400000">
              <a:off x="3562115" y="2512093"/>
              <a:ext cx="25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6" name="Group 222"/>
          <p:cNvGrpSpPr/>
          <p:nvPr/>
        </p:nvGrpSpPr>
        <p:grpSpPr>
          <a:xfrm>
            <a:off x="5701881" y="1833398"/>
            <a:ext cx="156010" cy="846527"/>
            <a:chOff x="5701881" y="1586567"/>
            <a:chExt cx="156010" cy="846527"/>
          </a:xfrm>
          <a:solidFill>
            <a:srgbClr val="00B050"/>
          </a:solidFill>
        </p:grpSpPr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5701881" y="1761511"/>
              <a:ext cx="144000" cy="144000"/>
              <a:chOff x="6120" y="4320"/>
              <a:chExt cx="180" cy="180"/>
            </a:xfrm>
            <a:grpFill/>
          </p:grpSpPr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 flipV="1">
              <a:off x="5713891" y="2289094"/>
              <a:ext cx="144000" cy="144000"/>
              <a:chOff x="6120" y="4320"/>
              <a:chExt cx="180" cy="180"/>
            </a:xfrm>
            <a:grpFill/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 rot="5400000">
              <a:off x="5600181" y="2077933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 rot="5400000">
              <a:off x="5693083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6631" name="Rectangle 2"/>
          <p:cNvSpPr>
            <a:spLocks noChangeArrowheads="1"/>
          </p:cNvSpPr>
          <p:nvPr/>
        </p:nvSpPr>
        <p:spPr bwMode="auto">
          <a:xfrm rot="5400000">
            <a:off x="5652295" y="2764631"/>
            <a:ext cx="252412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5321300" y="2879725"/>
            <a:ext cx="917575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3233738" y="2878138"/>
            <a:ext cx="936625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1" name="Group 166"/>
          <p:cNvGrpSpPr/>
          <p:nvPr/>
        </p:nvGrpSpPr>
        <p:grpSpPr>
          <a:xfrm>
            <a:off x="2819400" y="1832504"/>
            <a:ext cx="156010" cy="2148127"/>
            <a:chOff x="2819400" y="1585673"/>
            <a:chExt cx="156010" cy="2148127"/>
          </a:xfrm>
          <a:solidFill>
            <a:srgbClr val="00B050"/>
          </a:solidFill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2819400" y="1760617"/>
              <a:ext cx="144000" cy="144000"/>
              <a:chOff x="6120" y="4320"/>
              <a:chExt cx="180" cy="180"/>
            </a:xfrm>
            <a:grpFill/>
          </p:grpSpPr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 flipV="1">
              <a:off x="2831410" y="3231456"/>
              <a:ext cx="144000" cy="144000"/>
              <a:chOff x="6120" y="4320"/>
              <a:chExt cx="180" cy="180"/>
            </a:xfrm>
            <a:grpFill/>
          </p:grpSpPr>
          <p:sp>
            <p:nvSpPr>
              <p:cNvPr id="4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" name="Rectangle 2"/>
            <p:cNvSpPr>
              <a:spLocks noChangeArrowheads="1"/>
            </p:cNvSpPr>
            <p:nvPr/>
          </p:nvSpPr>
          <p:spPr bwMode="auto">
            <a:xfrm rot="5400000">
              <a:off x="2717700" y="3529987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 rot="5400000">
              <a:off x="2810602" y="165186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 rot="5400000">
              <a:off x="2248122" y="2529188"/>
              <a:ext cx="129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9" name="Group 167"/>
          <p:cNvGrpSpPr/>
          <p:nvPr/>
        </p:nvGrpSpPr>
        <p:grpSpPr>
          <a:xfrm>
            <a:off x="6482715" y="1823534"/>
            <a:ext cx="156010" cy="2153305"/>
            <a:chOff x="6482715" y="1576703"/>
            <a:chExt cx="156010" cy="2153305"/>
          </a:xfrm>
          <a:solidFill>
            <a:srgbClr val="00B050"/>
          </a:solidFill>
        </p:grpSpPr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6482715" y="1751647"/>
              <a:ext cx="144000" cy="144000"/>
              <a:chOff x="6120" y="4320"/>
              <a:chExt cx="180" cy="180"/>
            </a:xfrm>
            <a:grpFill/>
          </p:grpSpPr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 flipV="1">
              <a:off x="6494725" y="3214974"/>
              <a:ext cx="144000" cy="144000"/>
              <a:chOff x="6120" y="4320"/>
              <a:chExt cx="180" cy="180"/>
            </a:xfrm>
            <a:grpFill/>
          </p:grpSpPr>
          <p:sp>
            <p:nvSpPr>
              <p:cNvPr id="5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52" name="Rectangle 2"/>
            <p:cNvSpPr>
              <a:spLocks noChangeArrowheads="1"/>
            </p:cNvSpPr>
            <p:nvPr/>
          </p:nvSpPr>
          <p:spPr bwMode="auto">
            <a:xfrm rot="5400000">
              <a:off x="6381015" y="3526195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 rot="5400000">
              <a:off x="6473917" y="164289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 rot="5400000">
              <a:off x="5911437" y="2515180"/>
              <a:ext cx="129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2" name="Group 226"/>
          <p:cNvGrpSpPr/>
          <p:nvPr/>
        </p:nvGrpSpPr>
        <p:grpSpPr>
          <a:xfrm>
            <a:off x="2892684" y="3822220"/>
            <a:ext cx="3676116" cy="234950"/>
            <a:chOff x="2892684" y="3575389"/>
            <a:chExt cx="3676116" cy="234950"/>
          </a:xfrm>
          <a:solidFill>
            <a:srgbClr val="00B050"/>
          </a:solidFill>
        </p:grpSpPr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4876800" y="3699231"/>
              <a:ext cx="169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57" name="Rectangle 2"/>
            <p:cNvSpPr>
              <a:spLocks noChangeArrowheads="1"/>
            </p:cNvSpPr>
            <p:nvPr/>
          </p:nvSpPr>
          <p:spPr bwMode="auto">
            <a:xfrm>
              <a:off x="2892684" y="3682065"/>
              <a:ext cx="172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636903" y="3575389"/>
              <a:ext cx="228600" cy="234950"/>
              <a:chOff x="6120" y="4320"/>
              <a:chExt cx="180" cy="180"/>
            </a:xfrm>
            <a:grpFill/>
          </p:grpSpPr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30" name="Group 168"/>
          <p:cNvGrpSpPr/>
          <p:nvPr/>
        </p:nvGrpSpPr>
        <p:grpSpPr>
          <a:xfrm>
            <a:off x="7239000" y="1833398"/>
            <a:ext cx="149715" cy="3370148"/>
            <a:chOff x="7239000" y="1586567"/>
            <a:chExt cx="149715" cy="3370148"/>
          </a:xfrm>
          <a:solidFill>
            <a:srgbClr val="00B050"/>
          </a:solidFill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7244715" y="1761511"/>
              <a:ext cx="144000" cy="144000"/>
              <a:chOff x="6120" y="4320"/>
              <a:chExt cx="180" cy="180"/>
            </a:xfrm>
            <a:grpFill/>
          </p:grpSpPr>
          <p:sp>
            <p:nvSpPr>
              <p:cNvPr id="69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0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6659" name="Group 24"/>
            <p:cNvGrpSpPr>
              <a:grpSpLocks/>
            </p:cNvGrpSpPr>
            <p:nvPr/>
          </p:nvGrpSpPr>
          <p:grpSpPr bwMode="auto">
            <a:xfrm flipV="1">
              <a:off x="7239000" y="4419600"/>
              <a:ext cx="144000" cy="144000"/>
              <a:chOff x="6120" y="4320"/>
              <a:chExt cx="180" cy="180"/>
            </a:xfrm>
            <a:grpFill/>
          </p:grpSpPr>
          <p:sp>
            <p:nvSpPr>
              <p:cNvPr id="6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 rot="5400000">
              <a:off x="7143015" y="4752902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 rot="5400000">
              <a:off x="7235917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 rot="5400000">
              <a:off x="6061437" y="3141188"/>
              <a:ext cx="252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660" name="Group 227"/>
          <p:cNvGrpSpPr/>
          <p:nvPr/>
        </p:nvGrpSpPr>
        <p:grpSpPr>
          <a:xfrm>
            <a:off x="2174814" y="5050945"/>
            <a:ext cx="5149986" cy="234950"/>
            <a:chOff x="2174814" y="4804114"/>
            <a:chExt cx="5149986" cy="234950"/>
          </a:xfrm>
          <a:solidFill>
            <a:srgbClr val="00B050"/>
          </a:solidFill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4876800" y="4911355"/>
              <a:ext cx="244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85" name="Rectangle 2"/>
            <p:cNvSpPr>
              <a:spLocks noChangeArrowheads="1"/>
            </p:cNvSpPr>
            <p:nvPr/>
          </p:nvSpPr>
          <p:spPr bwMode="auto">
            <a:xfrm>
              <a:off x="2174814" y="4910790"/>
              <a:ext cx="244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661" name="Group 6"/>
            <p:cNvGrpSpPr>
              <a:grpSpLocks/>
            </p:cNvGrpSpPr>
            <p:nvPr/>
          </p:nvGrpSpPr>
          <p:grpSpPr bwMode="auto">
            <a:xfrm>
              <a:off x="4639819" y="4804114"/>
              <a:ext cx="228600" cy="234950"/>
              <a:chOff x="6120" y="4320"/>
              <a:chExt cx="180" cy="180"/>
            </a:xfrm>
            <a:grpFill/>
          </p:grpSpPr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8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26663" name="Group 164"/>
          <p:cNvGrpSpPr/>
          <p:nvPr/>
        </p:nvGrpSpPr>
        <p:grpSpPr>
          <a:xfrm>
            <a:off x="1370706" y="1828127"/>
            <a:ext cx="144894" cy="4493705"/>
            <a:chOff x="1370706" y="1581296"/>
            <a:chExt cx="144894" cy="4493705"/>
          </a:xfrm>
          <a:solidFill>
            <a:srgbClr val="00B050"/>
          </a:solidFill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 rot="5400000">
              <a:off x="1266898" y="5871188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664" name="Group 151"/>
            <p:cNvGrpSpPr/>
            <p:nvPr/>
          </p:nvGrpSpPr>
          <p:grpSpPr>
            <a:xfrm>
              <a:off x="1370706" y="1762125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1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6665" name="Group 159"/>
            <p:cNvGrpSpPr/>
            <p:nvPr/>
          </p:nvGrpSpPr>
          <p:grpSpPr>
            <a:xfrm>
              <a:off x="1371600" y="5579073"/>
              <a:ext cx="144000" cy="144000"/>
              <a:chOff x="1382716" y="2312398"/>
              <a:chExt cx="144000" cy="144000"/>
            </a:xfrm>
            <a:grpFill/>
          </p:grpSpPr>
          <p:sp>
            <p:nvSpPr>
              <p:cNvPr id="93" name="Line 25"/>
              <p:cNvSpPr>
                <a:spLocks noChangeShapeType="1"/>
              </p:cNvSpPr>
              <p:nvPr/>
            </p:nvSpPr>
            <p:spPr bwMode="auto">
              <a:xfrm flipV="1">
                <a:off x="1382716" y="2312398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4" name="Line 26"/>
              <p:cNvSpPr>
                <a:spLocks noChangeShapeType="1"/>
              </p:cNvSpPr>
              <p:nvPr/>
            </p:nvSpPr>
            <p:spPr bwMode="auto">
              <a:xfrm>
                <a:off x="1382716" y="2312398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96" name="Rectangle 2"/>
            <p:cNvSpPr>
              <a:spLocks noChangeArrowheads="1"/>
            </p:cNvSpPr>
            <p:nvPr/>
          </p:nvSpPr>
          <p:spPr bwMode="auto">
            <a:xfrm rot="5400000">
              <a:off x="1361908" y="164748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97" name="Rectangle 2"/>
            <p:cNvSpPr>
              <a:spLocks noChangeArrowheads="1"/>
            </p:cNvSpPr>
            <p:nvPr/>
          </p:nvSpPr>
          <p:spPr bwMode="auto">
            <a:xfrm rot="5400000">
              <a:off x="-388572" y="3717188"/>
              <a:ext cx="367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673" name="Group 228"/>
          <p:cNvGrpSpPr/>
          <p:nvPr/>
        </p:nvGrpSpPr>
        <p:grpSpPr>
          <a:xfrm>
            <a:off x="1426284" y="6220825"/>
            <a:ext cx="6654516" cy="234950"/>
            <a:chOff x="1426284" y="5973994"/>
            <a:chExt cx="6654516" cy="234950"/>
          </a:xfrm>
          <a:solidFill>
            <a:srgbClr val="00B050"/>
          </a:solidFill>
        </p:grpSpPr>
        <p:sp>
          <p:nvSpPr>
            <p:cNvPr id="98" name="Rectangle 2"/>
            <p:cNvSpPr>
              <a:spLocks noChangeArrowheads="1"/>
            </p:cNvSpPr>
            <p:nvPr/>
          </p:nvSpPr>
          <p:spPr bwMode="auto">
            <a:xfrm>
              <a:off x="4876800" y="6071710"/>
              <a:ext cx="3204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99" name="Rectangle 2"/>
            <p:cNvSpPr>
              <a:spLocks noChangeArrowheads="1"/>
            </p:cNvSpPr>
            <p:nvPr/>
          </p:nvSpPr>
          <p:spPr bwMode="auto">
            <a:xfrm>
              <a:off x="1426284" y="6093733"/>
              <a:ext cx="3204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674" name="Group 6"/>
            <p:cNvGrpSpPr>
              <a:grpSpLocks/>
            </p:cNvGrpSpPr>
            <p:nvPr/>
          </p:nvGrpSpPr>
          <p:grpSpPr bwMode="auto">
            <a:xfrm>
              <a:off x="4631773" y="5973994"/>
              <a:ext cx="228600" cy="234950"/>
              <a:chOff x="6120" y="4320"/>
              <a:chExt cx="180" cy="180"/>
            </a:xfrm>
            <a:grpFill/>
          </p:grpSpPr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2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26675" name="Group 169"/>
          <p:cNvGrpSpPr/>
          <p:nvPr/>
        </p:nvGrpSpPr>
        <p:grpSpPr>
          <a:xfrm>
            <a:off x="8001000" y="1833398"/>
            <a:ext cx="156010" cy="4534147"/>
            <a:chOff x="8001000" y="1586567"/>
            <a:chExt cx="156010" cy="4534147"/>
          </a:xfrm>
          <a:solidFill>
            <a:srgbClr val="00B050"/>
          </a:solidFill>
        </p:grpSpPr>
        <p:grpSp>
          <p:nvGrpSpPr>
            <p:cNvPr id="26676" name="Group 24"/>
            <p:cNvGrpSpPr>
              <a:grpSpLocks/>
            </p:cNvGrpSpPr>
            <p:nvPr/>
          </p:nvGrpSpPr>
          <p:grpSpPr bwMode="auto">
            <a:xfrm>
              <a:off x="8001000" y="1761511"/>
              <a:ext cx="144000" cy="144000"/>
              <a:chOff x="6120" y="4320"/>
              <a:chExt cx="180" cy="180"/>
            </a:xfrm>
            <a:grpFill/>
          </p:grpSpPr>
          <p:sp>
            <p:nvSpPr>
              <p:cNvPr id="112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3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6677" name="Group 24"/>
            <p:cNvGrpSpPr>
              <a:grpSpLocks/>
            </p:cNvGrpSpPr>
            <p:nvPr/>
          </p:nvGrpSpPr>
          <p:grpSpPr bwMode="auto">
            <a:xfrm flipV="1">
              <a:off x="8013010" y="5571000"/>
              <a:ext cx="144000" cy="144000"/>
              <a:chOff x="6120" y="4320"/>
              <a:chExt cx="180" cy="180"/>
            </a:xfrm>
            <a:grpFill/>
          </p:grpSpPr>
          <p:sp>
            <p:nvSpPr>
              <p:cNvPr id="110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11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07" name="Rectangle 2"/>
            <p:cNvSpPr>
              <a:spLocks noChangeArrowheads="1"/>
            </p:cNvSpPr>
            <p:nvPr/>
          </p:nvSpPr>
          <p:spPr bwMode="auto">
            <a:xfrm rot="5400000">
              <a:off x="7899300" y="5916901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08" name="Rectangle 2"/>
            <p:cNvSpPr>
              <a:spLocks noChangeArrowheads="1"/>
            </p:cNvSpPr>
            <p:nvPr/>
          </p:nvSpPr>
          <p:spPr bwMode="auto">
            <a:xfrm rot="5400000">
              <a:off x="7992202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09" name="Rectangle 2"/>
            <p:cNvSpPr>
              <a:spLocks noChangeArrowheads="1"/>
            </p:cNvSpPr>
            <p:nvPr/>
          </p:nvSpPr>
          <p:spPr bwMode="auto">
            <a:xfrm rot="5400000">
              <a:off x="6241722" y="3729559"/>
              <a:ext cx="367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642" name="Group 12"/>
          <p:cNvGrpSpPr>
            <a:grpSpLocks/>
          </p:cNvGrpSpPr>
          <p:nvPr/>
        </p:nvGrpSpPr>
        <p:grpSpPr bwMode="auto">
          <a:xfrm flipV="1">
            <a:off x="3276600" y="1008063"/>
            <a:ext cx="215900" cy="327025"/>
            <a:chOff x="5521" y="4224"/>
            <a:chExt cx="299" cy="436"/>
          </a:xfrm>
        </p:grpSpPr>
        <p:sp>
          <p:nvSpPr>
            <p:cNvPr id="26669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6670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pSp>
        <p:nvGrpSpPr>
          <p:cNvPr id="26679" name="Group 155"/>
          <p:cNvGrpSpPr/>
          <p:nvPr/>
        </p:nvGrpSpPr>
        <p:grpSpPr>
          <a:xfrm>
            <a:off x="3305175" y="1342207"/>
            <a:ext cx="144000" cy="532425"/>
            <a:chOff x="3305175" y="1095376"/>
            <a:chExt cx="144000" cy="532425"/>
          </a:xfrm>
          <a:solidFill>
            <a:srgbClr val="00B050"/>
          </a:solidFill>
        </p:grpSpPr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680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154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55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63" name="Down Arrow 162"/>
          <p:cNvSpPr/>
          <p:nvPr/>
        </p:nvSpPr>
        <p:spPr>
          <a:xfrm>
            <a:off x="3333750" y="588963"/>
            <a:ext cx="107950" cy="4079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26645" name="Group 12"/>
          <p:cNvGrpSpPr>
            <a:grpSpLocks/>
          </p:cNvGrpSpPr>
          <p:nvPr/>
        </p:nvGrpSpPr>
        <p:grpSpPr bwMode="auto">
          <a:xfrm flipV="1">
            <a:off x="6019800" y="969963"/>
            <a:ext cx="215900" cy="327025"/>
            <a:chOff x="5521" y="4224"/>
            <a:chExt cx="299" cy="436"/>
          </a:xfrm>
        </p:grpSpPr>
        <p:sp>
          <p:nvSpPr>
            <p:cNvPr id="26667" name="Oval 13"/>
            <p:cNvSpPr>
              <a:spLocks noChangeArrowheads="1"/>
            </p:cNvSpPr>
            <p:nvPr/>
          </p:nvSpPr>
          <p:spPr bwMode="auto">
            <a:xfrm>
              <a:off x="5521" y="4224"/>
              <a:ext cx="299" cy="28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26668" name="Oval 14"/>
            <p:cNvSpPr>
              <a:spLocks noChangeArrowheads="1"/>
            </p:cNvSpPr>
            <p:nvPr/>
          </p:nvSpPr>
          <p:spPr bwMode="auto">
            <a:xfrm>
              <a:off x="5521" y="4374"/>
              <a:ext cx="299" cy="28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  <p:grpSp>
        <p:nvGrpSpPr>
          <p:cNvPr id="26682" name="Group 155"/>
          <p:cNvGrpSpPr/>
          <p:nvPr/>
        </p:nvGrpSpPr>
        <p:grpSpPr>
          <a:xfrm>
            <a:off x="6048375" y="1304107"/>
            <a:ext cx="144000" cy="532425"/>
            <a:chOff x="3305175" y="1095376"/>
            <a:chExt cx="144000" cy="532425"/>
          </a:xfrm>
          <a:solidFill>
            <a:srgbClr val="00B050"/>
          </a:solidFill>
        </p:grpSpPr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76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683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178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9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74" name="Down Arrow 173"/>
          <p:cNvSpPr/>
          <p:nvPr/>
        </p:nvSpPr>
        <p:spPr>
          <a:xfrm>
            <a:off x="6076950" y="550863"/>
            <a:ext cx="107950" cy="4079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26648" name="TextBox 181"/>
          <p:cNvSpPr txBox="1">
            <a:spLocks noChangeArrowheads="1"/>
          </p:cNvSpPr>
          <p:nvPr/>
        </p:nvSpPr>
        <p:spPr bwMode="auto">
          <a:xfrm>
            <a:off x="2781300" y="4746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49" name="TextBox 182"/>
          <p:cNvSpPr txBox="1">
            <a:spLocks noChangeArrowheads="1"/>
          </p:cNvSpPr>
          <p:nvPr/>
        </p:nvSpPr>
        <p:spPr bwMode="auto">
          <a:xfrm>
            <a:off x="6065838" y="471488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0" name="TextBox 183"/>
          <p:cNvSpPr txBox="1">
            <a:spLocks noChangeArrowheads="1"/>
          </p:cNvSpPr>
          <p:nvPr/>
        </p:nvSpPr>
        <p:spPr bwMode="auto">
          <a:xfrm>
            <a:off x="2695575" y="1008063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 100P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1" name="TextBox 184"/>
          <p:cNvSpPr txBox="1">
            <a:spLocks noChangeArrowheads="1"/>
          </p:cNvSpPr>
          <p:nvPr/>
        </p:nvSpPr>
        <p:spPr bwMode="auto">
          <a:xfrm>
            <a:off x="6124575" y="989013"/>
            <a:ext cx="685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 101P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2" name="TextBox 185"/>
          <p:cNvSpPr txBox="1">
            <a:spLocks noChangeArrowheads="1"/>
          </p:cNvSpPr>
          <p:nvPr/>
        </p:nvSpPr>
        <p:spPr bwMode="auto">
          <a:xfrm>
            <a:off x="4267200" y="125571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2060"/>
                </a:solidFill>
                <a:latin typeface="Calibri" pitchFamily="34" charset="0"/>
              </a:rPr>
              <a:t>415 Volt</a:t>
            </a:r>
          </a:p>
          <a:p>
            <a:pPr algn="ctr" eaLnBrk="1" hangingPunct="1"/>
            <a:r>
              <a:rPr lang="en-US" sz="1400" b="1">
                <a:solidFill>
                  <a:srgbClr val="002060"/>
                </a:solidFill>
                <a:latin typeface="Calibri" pitchFamily="34" charset="0"/>
              </a:rPr>
              <a:t>BOF-EM</a:t>
            </a:r>
            <a:endParaRPr lang="en-IN" sz="1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3" name="TextBox 186"/>
          <p:cNvSpPr txBox="1">
            <a:spLocks noChangeArrowheads="1"/>
          </p:cNvSpPr>
          <p:nvPr/>
        </p:nvSpPr>
        <p:spPr bwMode="auto">
          <a:xfrm>
            <a:off x="3810000" y="2452688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Existing UPS Distribution Board At 23 m Level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4" name="TextBox 188"/>
          <p:cNvSpPr txBox="1">
            <a:spLocks noChangeArrowheads="1"/>
          </p:cNvSpPr>
          <p:nvPr/>
        </p:nvSpPr>
        <p:spPr bwMode="auto">
          <a:xfrm>
            <a:off x="3213100" y="3017838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UPS-3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5" name="TextBox 189"/>
          <p:cNvSpPr txBox="1">
            <a:spLocks noChangeArrowheads="1"/>
          </p:cNvSpPr>
          <p:nvPr/>
        </p:nvSpPr>
        <p:spPr bwMode="auto">
          <a:xfrm>
            <a:off x="5273675" y="3017838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UPS-2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6" name="TextBox 190"/>
          <p:cNvSpPr txBox="1">
            <a:spLocks noChangeArrowheads="1"/>
          </p:cNvSpPr>
          <p:nvPr/>
        </p:nvSpPr>
        <p:spPr bwMode="auto">
          <a:xfrm>
            <a:off x="3543300" y="3551238"/>
            <a:ext cx="243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New Emergency PDB(18.5M) ES-50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7" name="TextBox 191"/>
          <p:cNvSpPr txBox="1">
            <a:spLocks noChangeArrowheads="1"/>
          </p:cNvSpPr>
          <p:nvPr/>
        </p:nvSpPr>
        <p:spPr bwMode="auto">
          <a:xfrm>
            <a:off x="1752600" y="5884863"/>
            <a:ext cx="6172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New Emergency PDB (Mixture) at Electrical room above HT 7)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6658" name="TextBox 192"/>
          <p:cNvSpPr txBox="1">
            <a:spLocks noChangeArrowheads="1"/>
          </p:cNvSpPr>
          <p:nvPr/>
        </p:nvSpPr>
        <p:spPr bwMode="auto">
          <a:xfrm>
            <a:off x="3000375" y="5275263"/>
            <a:ext cx="3505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Existing MCC at ES53 (Ground level) for VAD 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6684" name="Group 165"/>
          <p:cNvGrpSpPr/>
          <p:nvPr/>
        </p:nvGrpSpPr>
        <p:grpSpPr>
          <a:xfrm>
            <a:off x="3620918" y="3943506"/>
            <a:ext cx="146485" cy="909057"/>
            <a:chOff x="3620918" y="3696675"/>
            <a:chExt cx="146485" cy="909057"/>
          </a:xfrm>
          <a:solidFill>
            <a:srgbClr val="00B050"/>
          </a:solidFill>
        </p:grpSpPr>
        <p:grpSp>
          <p:nvGrpSpPr>
            <p:cNvPr id="26685" name="Group 24"/>
            <p:cNvGrpSpPr>
              <a:grpSpLocks/>
            </p:cNvGrpSpPr>
            <p:nvPr/>
          </p:nvGrpSpPr>
          <p:grpSpPr bwMode="auto">
            <a:xfrm>
              <a:off x="3620918" y="3879340"/>
              <a:ext cx="144000" cy="144000"/>
              <a:chOff x="6120" y="4320"/>
              <a:chExt cx="180" cy="180"/>
            </a:xfrm>
            <a:grpFill/>
          </p:grpSpPr>
          <p:sp>
            <p:nvSpPr>
              <p:cNvPr id="195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6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6686" name="Group 24"/>
            <p:cNvGrpSpPr>
              <a:grpSpLocks/>
            </p:cNvGrpSpPr>
            <p:nvPr/>
          </p:nvGrpSpPr>
          <p:grpSpPr bwMode="auto">
            <a:xfrm flipV="1">
              <a:off x="3623403" y="4226836"/>
              <a:ext cx="144000" cy="144000"/>
              <a:chOff x="6120" y="4320"/>
              <a:chExt cx="180" cy="180"/>
            </a:xfrm>
            <a:grpFill/>
          </p:grpSpPr>
          <p:sp>
            <p:nvSpPr>
              <p:cNvPr id="19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00" name="Rectangle 2"/>
            <p:cNvSpPr>
              <a:spLocks noChangeArrowheads="1"/>
            </p:cNvSpPr>
            <p:nvPr/>
          </p:nvSpPr>
          <p:spPr bwMode="auto">
            <a:xfrm rot="5400000">
              <a:off x="3599693" y="4086712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01" name="Rectangle 2"/>
            <p:cNvSpPr>
              <a:spLocks noChangeArrowheads="1"/>
            </p:cNvSpPr>
            <p:nvPr/>
          </p:nvSpPr>
          <p:spPr bwMode="auto">
            <a:xfrm rot="5400000">
              <a:off x="3602595" y="3762862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02" name="Rectangle 2"/>
            <p:cNvSpPr>
              <a:spLocks noChangeArrowheads="1"/>
            </p:cNvSpPr>
            <p:nvPr/>
          </p:nvSpPr>
          <p:spPr bwMode="auto">
            <a:xfrm rot="5400000">
              <a:off x="3562115" y="4455919"/>
              <a:ext cx="25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687" name="Group 166"/>
          <p:cNvGrpSpPr/>
          <p:nvPr/>
        </p:nvGrpSpPr>
        <p:grpSpPr>
          <a:xfrm>
            <a:off x="5711406" y="3940953"/>
            <a:ext cx="146485" cy="917694"/>
            <a:chOff x="5711406" y="3694122"/>
            <a:chExt cx="146485" cy="917694"/>
          </a:xfrm>
          <a:solidFill>
            <a:srgbClr val="00B050"/>
          </a:solidFill>
        </p:grpSpPr>
        <p:grpSp>
          <p:nvGrpSpPr>
            <p:cNvPr id="32" name="Group 24"/>
            <p:cNvGrpSpPr>
              <a:grpSpLocks/>
            </p:cNvGrpSpPr>
            <p:nvPr/>
          </p:nvGrpSpPr>
          <p:grpSpPr bwMode="auto">
            <a:xfrm>
              <a:off x="5711406" y="3876787"/>
              <a:ext cx="144000" cy="144000"/>
              <a:chOff x="6120" y="4320"/>
              <a:chExt cx="180" cy="180"/>
            </a:xfrm>
            <a:grpFill/>
          </p:grpSpPr>
          <p:sp>
            <p:nvSpPr>
              <p:cNvPr id="204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5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3" name="Group 24"/>
            <p:cNvGrpSpPr>
              <a:grpSpLocks/>
            </p:cNvGrpSpPr>
            <p:nvPr/>
          </p:nvGrpSpPr>
          <p:grpSpPr bwMode="auto">
            <a:xfrm flipV="1">
              <a:off x="5713891" y="4232920"/>
              <a:ext cx="144000" cy="144000"/>
              <a:chOff x="6120" y="4320"/>
              <a:chExt cx="180" cy="180"/>
            </a:xfrm>
            <a:grpFill/>
          </p:grpSpPr>
          <p:sp>
            <p:nvSpPr>
              <p:cNvPr id="207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08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09" name="Rectangle 2"/>
            <p:cNvSpPr>
              <a:spLocks noChangeArrowheads="1"/>
            </p:cNvSpPr>
            <p:nvPr/>
          </p:nvSpPr>
          <p:spPr bwMode="auto">
            <a:xfrm rot="5400000">
              <a:off x="5690181" y="4084159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10" name="Rectangle 2"/>
            <p:cNvSpPr>
              <a:spLocks noChangeArrowheads="1"/>
            </p:cNvSpPr>
            <p:nvPr/>
          </p:nvSpPr>
          <p:spPr bwMode="auto">
            <a:xfrm rot="5400000">
              <a:off x="5693083" y="3760309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11" name="Rectangle 2"/>
            <p:cNvSpPr>
              <a:spLocks noChangeArrowheads="1"/>
            </p:cNvSpPr>
            <p:nvPr/>
          </p:nvSpPr>
          <p:spPr bwMode="auto">
            <a:xfrm rot="5400000">
              <a:off x="5652603" y="4462003"/>
              <a:ext cx="25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4" name="Group 167"/>
          <p:cNvGrpSpPr/>
          <p:nvPr/>
        </p:nvGrpSpPr>
        <p:grpSpPr>
          <a:xfrm>
            <a:off x="3666925" y="4736281"/>
            <a:ext cx="2127875" cy="234950"/>
            <a:chOff x="3666925" y="4489450"/>
            <a:chExt cx="2127875" cy="234950"/>
          </a:xfrm>
          <a:solidFill>
            <a:srgbClr val="00B050"/>
          </a:solidFill>
        </p:grpSpPr>
        <p:sp>
          <p:nvSpPr>
            <p:cNvPr id="212" name="Rectangle 2"/>
            <p:cNvSpPr>
              <a:spLocks noChangeArrowheads="1"/>
            </p:cNvSpPr>
            <p:nvPr/>
          </p:nvSpPr>
          <p:spPr bwMode="auto">
            <a:xfrm>
              <a:off x="4876800" y="4576408"/>
              <a:ext cx="91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213" name="Rectangle 2"/>
            <p:cNvSpPr>
              <a:spLocks noChangeArrowheads="1"/>
            </p:cNvSpPr>
            <p:nvPr/>
          </p:nvSpPr>
          <p:spPr bwMode="auto">
            <a:xfrm>
              <a:off x="3666925" y="4574610"/>
              <a:ext cx="93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4636009" y="4489450"/>
              <a:ext cx="228600" cy="234950"/>
              <a:chOff x="6120" y="4320"/>
              <a:chExt cx="180" cy="180"/>
            </a:xfrm>
            <a:grpFill/>
          </p:grpSpPr>
          <p:sp>
            <p:nvSpPr>
              <p:cNvPr id="215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16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6662" name="TextBox 216"/>
          <p:cNvSpPr txBox="1">
            <a:spLocks noChangeArrowheads="1"/>
          </p:cNvSpPr>
          <p:nvPr/>
        </p:nvSpPr>
        <p:spPr bwMode="auto">
          <a:xfrm>
            <a:off x="3810000" y="442912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NEW MCC 18.5M ES50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36" name="Group 165"/>
          <p:cNvGrpSpPr/>
          <p:nvPr/>
        </p:nvGrpSpPr>
        <p:grpSpPr>
          <a:xfrm>
            <a:off x="2082114" y="1833398"/>
            <a:ext cx="152454" cy="3370148"/>
            <a:chOff x="2082114" y="1586567"/>
            <a:chExt cx="152454" cy="3370148"/>
          </a:xfrm>
          <a:solidFill>
            <a:srgbClr val="00B050"/>
          </a:solidFill>
        </p:grpSpPr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2090568" y="1761511"/>
              <a:ext cx="144000" cy="14400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 flipV="1">
              <a:off x="2090568" y="1761511"/>
              <a:ext cx="144000" cy="14400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37" name="Group 160"/>
            <p:cNvGrpSpPr/>
            <p:nvPr/>
          </p:nvGrpSpPr>
          <p:grpSpPr>
            <a:xfrm>
              <a:off x="2082114" y="4429899"/>
              <a:ext cx="144000" cy="144000"/>
              <a:chOff x="2102578" y="2289094"/>
              <a:chExt cx="144000" cy="144000"/>
            </a:xfrm>
            <a:grpFill/>
          </p:grpSpPr>
          <p:sp>
            <p:nvSpPr>
              <p:cNvPr id="77" name="Line 25"/>
              <p:cNvSpPr>
                <a:spLocks noChangeShapeType="1"/>
              </p:cNvSpPr>
              <p:nvPr/>
            </p:nvSpPr>
            <p:spPr bwMode="auto">
              <a:xfrm flipV="1">
                <a:off x="2102578" y="2289094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>
                <a:off x="2102578" y="2289094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75" name="Rectangle 2"/>
            <p:cNvSpPr>
              <a:spLocks noChangeArrowheads="1"/>
            </p:cNvSpPr>
            <p:nvPr/>
          </p:nvSpPr>
          <p:spPr bwMode="auto">
            <a:xfrm rot="5400000">
              <a:off x="2081770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Rectangle 2"/>
            <p:cNvSpPr>
              <a:spLocks noChangeArrowheads="1"/>
            </p:cNvSpPr>
            <p:nvPr/>
          </p:nvSpPr>
          <p:spPr bwMode="auto">
            <a:xfrm rot="5400000">
              <a:off x="907290" y="3141188"/>
              <a:ext cx="252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2" name="Rectangle 2"/>
            <p:cNvSpPr>
              <a:spLocks noChangeArrowheads="1"/>
            </p:cNvSpPr>
            <p:nvPr/>
          </p:nvSpPr>
          <p:spPr bwMode="auto">
            <a:xfrm rot="5400000">
              <a:off x="1977412" y="4752902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6132513" y="576263"/>
            <a:ext cx="0" cy="32385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89313" y="550863"/>
            <a:ext cx="0" cy="46831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6" name="Rectangle 166"/>
          <p:cNvSpPr>
            <a:spLocks noChangeArrowheads="1"/>
          </p:cNvSpPr>
          <p:nvPr/>
        </p:nvSpPr>
        <p:spPr bwMode="auto">
          <a:xfrm>
            <a:off x="0" y="762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415V POWER DISTRIBUTION NET WORK OF BOF-EM</a:t>
            </a:r>
          </a:p>
        </p:txBody>
      </p:sp>
    </p:spTree>
    <p:extLst>
      <p:ext uri="{BB962C8B-B14F-4D97-AF65-F5344CB8AC3E}">
        <p14:creationId xmlns:p14="http://schemas.microsoft.com/office/powerpoint/2010/main" val="38614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103"/>
          <p:cNvGrpSpPr>
            <a:grpSpLocks/>
          </p:cNvGrpSpPr>
          <p:nvPr/>
        </p:nvGrpSpPr>
        <p:grpSpPr bwMode="auto">
          <a:xfrm>
            <a:off x="4630738" y="2390775"/>
            <a:ext cx="228600" cy="234950"/>
            <a:chOff x="4630590" y="2390966"/>
            <a:chExt cx="228600" cy="234950"/>
          </a:xfrm>
        </p:grpSpPr>
        <p:sp>
          <p:nvSpPr>
            <p:cNvPr id="27684" name="Line 7"/>
            <p:cNvSpPr>
              <a:spLocks noChangeShapeType="1"/>
            </p:cNvSpPr>
            <p:nvPr/>
          </p:nvSpPr>
          <p:spPr bwMode="auto">
            <a:xfrm>
              <a:off x="4630590" y="2390966"/>
              <a:ext cx="228600" cy="2349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5" name="Line 8"/>
            <p:cNvSpPr>
              <a:spLocks noChangeShapeType="1"/>
            </p:cNvSpPr>
            <p:nvPr/>
          </p:nvSpPr>
          <p:spPr bwMode="auto">
            <a:xfrm flipV="1">
              <a:off x="4630590" y="2390966"/>
              <a:ext cx="228600" cy="2349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881563" y="2476500"/>
            <a:ext cx="3527425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082675" y="2484438"/>
            <a:ext cx="3529013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3611393" y="2479007"/>
            <a:ext cx="156010" cy="1081423"/>
            <a:chOff x="3611393" y="1580483"/>
            <a:chExt cx="156010" cy="1081423"/>
          </a:xfrm>
          <a:solidFill>
            <a:srgbClr val="00B050"/>
          </a:solidFill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611393" y="1755427"/>
              <a:ext cx="144000" cy="144000"/>
              <a:chOff x="6120" y="4320"/>
              <a:chExt cx="180" cy="180"/>
            </a:xfrm>
            <a:grpFill/>
          </p:grpSpPr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flipV="1">
              <a:off x="3623403" y="2283010"/>
              <a:ext cx="144000" cy="144000"/>
              <a:chOff x="6120" y="4320"/>
              <a:chExt cx="180" cy="180"/>
            </a:xfrm>
            <a:grpFill/>
          </p:grpSpPr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 rot="5400000">
              <a:off x="3509693" y="2071849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 rot="5400000">
              <a:off x="3602595" y="164667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 rot="5400000">
              <a:off x="3562115" y="2512093"/>
              <a:ext cx="25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3233738" y="3529013"/>
            <a:ext cx="2197100" cy="476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7" name="Group 48"/>
          <p:cNvGrpSpPr/>
          <p:nvPr/>
        </p:nvGrpSpPr>
        <p:grpSpPr>
          <a:xfrm>
            <a:off x="2892684" y="4473913"/>
            <a:ext cx="3676116" cy="234950"/>
            <a:chOff x="2892684" y="3575389"/>
            <a:chExt cx="3676116" cy="234950"/>
          </a:xfrm>
          <a:solidFill>
            <a:srgbClr val="00B050"/>
          </a:solidFill>
        </p:grpSpPr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4876800" y="3699231"/>
              <a:ext cx="1692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2892684" y="3682065"/>
              <a:ext cx="172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636903" y="3575389"/>
              <a:ext cx="228600" cy="234950"/>
              <a:chOff x="6120" y="4320"/>
              <a:chExt cx="180" cy="180"/>
            </a:xfrm>
            <a:grpFill/>
          </p:grpSpPr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9" name="Group 72"/>
          <p:cNvGrpSpPr/>
          <p:nvPr/>
        </p:nvGrpSpPr>
        <p:grpSpPr>
          <a:xfrm>
            <a:off x="2174814" y="5702638"/>
            <a:ext cx="5149986" cy="234950"/>
            <a:chOff x="2174814" y="4804114"/>
            <a:chExt cx="5149986" cy="234950"/>
          </a:xfrm>
          <a:solidFill>
            <a:srgbClr val="00B050"/>
          </a:solidFill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4876800" y="4911355"/>
              <a:ext cx="244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75" name="Rectangle 2"/>
            <p:cNvSpPr>
              <a:spLocks noChangeArrowheads="1"/>
            </p:cNvSpPr>
            <p:nvPr/>
          </p:nvSpPr>
          <p:spPr bwMode="auto">
            <a:xfrm>
              <a:off x="2174814" y="4910790"/>
              <a:ext cx="2448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4639819" y="4804114"/>
              <a:ext cx="228600" cy="234950"/>
              <a:chOff x="6120" y="4320"/>
              <a:chExt cx="180" cy="180"/>
            </a:xfrm>
            <a:grpFill/>
          </p:grpSpPr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8" name="Line 8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7658" name="Oval 13"/>
          <p:cNvSpPr>
            <a:spLocks noChangeArrowheads="1"/>
          </p:cNvSpPr>
          <p:nvPr/>
        </p:nvSpPr>
        <p:spPr bwMode="auto">
          <a:xfrm flipV="1">
            <a:off x="6019800" y="1735138"/>
            <a:ext cx="215900" cy="214312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59" name="Oval 14"/>
          <p:cNvSpPr>
            <a:spLocks noChangeArrowheads="1"/>
          </p:cNvSpPr>
          <p:nvPr/>
        </p:nvSpPr>
        <p:spPr bwMode="auto">
          <a:xfrm flipV="1">
            <a:off x="6019800" y="1622425"/>
            <a:ext cx="215900" cy="214313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18" name="Group 155"/>
          <p:cNvGrpSpPr/>
          <p:nvPr/>
        </p:nvGrpSpPr>
        <p:grpSpPr>
          <a:xfrm>
            <a:off x="6048375" y="1955800"/>
            <a:ext cx="144000" cy="532425"/>
            <a:chOff x="3305175" y="1095376"/>
            <a:chExt cx="144000" cy="532425"/>
          </a:xfrm>
          <a:solidFill>
            <a:srgbClr val="00B050"/>
          </a:solidFill>
        </p:grpSpPr>
        <p:sp>
          <p:nvSpPr>
            <p:cNvPr id="119" name="Rectangle 2"/>
            <p:cNvSpPr>
              <a:spLocks noChangeArrowheads="1"/>
            </p:cNvSpPr>
            <p:nvPr/>
          </p:nvSpPr>
          <p:spPr bwMode="auto">
            <a:xfrm rot="5400000">
              <a:off x="3286612" y="1513988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20" name="Rectangle 2"/>
            <p:cNvSpPr>
              <a:spLocks noChangeArrowheads="1"/>
            </p:cNvSpPr>
            <p:nvPr/>
          </p:nvSpPr>
          <p:spPr bwMode="auto">
            <a:xfrm rot="5400000">
              <a:off x="3286612" y="1161563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19" name="Group 152"/>
            <p:cNvGrpSpPr/>
            <p:nvPr/>
          </p:nvGrpSpPr>
          <p:grpSpPr>
            <a:xfrm>
              <a:off x="3305175" y="1295400"/>
              <a:ext cx="144000" cy="144000"/>
              <a:chOff x="1370706" y="1762125"/>
              <a:chExt cx="144000" cy="144000"/>
            </a:xfrm>
            <a:grpFill/>
          </p:grpSpPr>
          <p:sp>
            <p:nvSpPr>
              <p:cNvPr id="122" name="Line 25"/>
              <p:cNvSpPr>
                <a:spLocks noChangeShapeType="1"/>
              </p:cNvSpPr>
              <p:nvPr/>
            </p:nvSpPr>
            <p:spPr bwMode="auto">
              <a:xfrm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23" name="Line 26"/>
              <p:cNvSpPr>
                <a:spLocks noChangeShapeType="1"/>
              </p:cNvSpPr>
              <p:nvPr/>
            </p:nvSpPr>
            <p:spPr bwMode="auto">
              <a:xfrm flipV="1">
                <a:off x="1370706" y="1762125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18" name="Down Arrow 117"/>
          <p:cNvSpPr/>
          <p:nvPr/>
        </p:nvSpPr>
        <p:spPr>
          <a:xfrm>
            <a:off x="6076950" y="1203325"/>
            <a:ext cx="107950" cy="406400"/>
          </a:xfrm>
          <a:prstGeom prst="downArrow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rgbClr val="002060"/>
              </a:solidFill>
            </a:endParaRPr>
          </a:p>
        </p:txBody>
      </p:sp>
      <p:grpSp>
        <p:nvGrpSpPr>
          <p:cNvPr id="27662" name="Group 104"/>
          <p:cNvGrpSpPr>
            <a:grpSpLocks/>
          </p:cNvGrpSpPr>
          <p:nvPr/>
        </p:nvGrpSpPr>
        <p:grpSpPr bwMode="auto">
          <a:xfrm>
            <a:off x="3276600" y="1241425"/>
            <a:ext cx="215900" cy="1284288"/>
            <a:chOff x="3276600" y="342900"/>
            <a:chExt cx="216000" cy="1284901"/>
          </a:xfrm>
        </p:grpSpPr>
        <p:grpSp>
          <p:nvGrpSpPr>
            <p:cNvPr id="27678" name="Group 102"/>
            <p:cNvGrpSpPr>
              <a:grpSpLocks/>
            </p:cNvGrpSpPr>
            <p:nvPr/>
          </p:nvGrpSpPr>
          <p:grpSpPr bwMode="auto">
            <a:xfrm>
              <a:off x="3276600" y="762000"/>
              <a:ext cx="216000" cy="865801"/>
              <a:chOff x="3276600" y="762000"/>
              <a:chExt cx="216000" cy="865801"/>
            </a:xfrm>
          </p:grpSpPr>
          <p:grpSp>
            <p:nvGrpSpPr>
              <p:cNvPr id="27680" name="Group 101"/>
              <p:cNvGrpSpPr>
                <a:grpSpLocks/>
              </p:cNvGrpSpPr>
              <p:nvPr/>
            </p:nvGrpSpPr>
            <p:grpSpPr bwMode="auto">
              <a:xfrm>
                <a:off x="3276600" y="762000"/>
                <a:ext cx="216000" cy="326434"/>
                <a:chOff x="3276600" y="762000"/>
                <a:chExt cx="216000" cy="326434"/>
              </a:xfrm>
            </p:grpSpPr>
            <p:sp>
              <p:nvSpPr>
                <p:cNvPr id="27682" name="Oval 13"/>
                <p:cNvSpPr>
                  <a:spLocks noChangeArrowheads="1"/>
                </p:cNvSpPr>
                <p:nvPr/>
              </p:nvSpPr>
              <p:spPr bwMode="auto">
                <a:xfrm flipV="1">
                  <a:off x="3276600" y="874305"/>
                  <a:ext cx="216000" cy="214129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 b="1">
                    <a:solidFill>
                      <a:srgbClr val="00206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7683" name="Oval 14"/>
                <p:cNvSpPr>
                  <a:spLocks noChangeArrowheads="1"/>
                </p:cNvSpPr>
                <p:nvPr/>
              </p:nvSpPr>
              <p:spPr bwMode="auto">
                <a:xfrm flipV="1">
                  <a:off x="3276600" y="762000"/>
                  <a:ext cx="216000" cy="214129"/>
                </a:xfrm>
                <a:prstGeom prst="ellipse">
                  <a:avLst/>
                </a:prstGeom>
                <a:noFill/>
                <a:ln w="28575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 b="1">
                    <a:solidFill>
                      <a:srgbClr val="00206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55"/>
              <p:cNvGrpSpPr/>
              <p:nvPr/>
            </p:nvGrpSpPr>
            <p:grpSpPr>
              <a:xfrm>
                <a:off x="3305175" y="1095376"/>
                <a:ext cx="144000" cy="532425"/>
                <a:chOff x="3305175" y="1095376"/>
                <a:chExt cx="144000" cy="532425"/>
              </a:xfrm>
              <a:solidFill>
                <a:srgbClr val="00B050"/>
              </a:solidFill>
            </p:grpSpPr>
            <p:sp>
              <p:nvSpPr>
                <p:cNvPr id="108" name="Rectangle 2"/>
                <p:cNvSpPr>
                  <a:spLocks noChangeArrowheads="1"/>
                </p:cNvSpPr>
                <p:nvPr/>
              </p:nvSpPr>
              <p:spPr bwMode="auto">
                <a:xfrm rot="5400000">
                  <a:off x="3286612" y="1513988"/>
                  <a:ext cx="180000" cy="4762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09" name="Rectangle 2"/>
                <p:cNvSpPr>
                  <a:spLocks noChangeArrowheads="1"/>
                </p:cNvSpPr>
                <p:nvPr/>
              </p:nvSpPr>
              <p:spPr bwMode="auto">
                <a:xfrm rot="5400000">
                  <a:off x="3286612" y="1161563"/>
                  <a:ext cx="180000" cy="47625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b="1">
                    <a:solidFill>
                      <a:srgbClr val="002060"/>
                    </a:solidFill>
                    <a:latin typeface="+mn-lt"/>
                    <a:cs typeface="+mn-cs"/>
                  </a:endParaRPr>
                </a:p>
              </p:txBody>
            </p:sp>
            <p:grpSp>
              <p:nvGrpSpPr>
                <p:cNvPr id="24" name="Group 152"/>
                <p:cNvGrpSpPr/>
                <p:nvPr/>
              </p:nvGrpSpPr>
              <p:grpSpPr>
                <a:xfrm>
                  <a:off x="3305175" y="1295400"/>
                  <a:ext cx="144000" cy="144000"/>
                  <a:chOff x="1370706" y="1762125"/>
                  <a:chExt cx="144000" cy="144000"/>
                </a:xfrm>
                <a:grpFill/>
              </p:grpSpPr>
              <p:sp>
                <p:nvSpPr>
                  <p:cNvPr id="11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70706" y="1762125"/>
                    <a:ext cx="144000" cy="144000"/>
                  </a:xfrm>
                  <a:prstGeom prst="line">
                    <a:avLst/>
                  </a:prstGeom>
                  <a:grp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IN" b="1">
                      <a:solidFill>
                        <a:srgbClr val="002060"/>
                      </a:solidFill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706" y="1762125"/>
                    <a:ext cx="144000" cy="144000"/>
                  </a:xfrm>
                  <a:prstGeom prst="line">
                    <a:avLst/>
                  </a:prstGeom>
                  <a:grp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IN" b="1">
                      <a:solidFill>
                        <a:srgbClr val="002060"/>
                      </a:solidFill>
                      <a:latin typeface="+mn-lt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7" name="Down Arrow 106"/>
            <p:cNvSpPr/>
            <p:nvPr/>
          </p:nvSpPr>
          <p:spPr>
            <a:xfrm>
              <a:off x="3333776" y="342900"/>
              <a:ext cx="108000" cy="406594"/>
            </a:xfrm>
            <a:prstGeom prst="downArrow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</a:endParaRPr>
            </a:p>
          </p:txBody>
        </p:sp>
      </p:grpSp>
      <p:sp>
        <p:nvSpPr>
          <p:cNvPr id="27663" name="TextBox 125"/>
          <p:cNvSpPr txBox="1">
            <a:spLocks noChangeArrowheads="1"/>
          </p:cNvSpPr>
          <p:nvPr/>
        </p:nvSpPr>
        <p:spPr bwMode="auto">
          <a:xfrm>
            <a:off x="2590800" y="1127125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64" name="TextBox 126"/>
          <p:cNvSpPr txBox="1">
            <a:spLocks noChangeArrowheads="1"/>
          </p:cNvSpPr>
          <p:nvPr/>
        </p:nvSpPr>
        <p:spPr bwMode="auto">
          <a:xfrm>
            <a:off x="6065838" y="11223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11 KV PL-EM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65" name="TextBox 127"/>
          <p:cNvSpPr txBox="1">
            <a:spLocks noChangeArrowheads="1"/>
          </p:cNvSpPr>
          <p:nvPr/>
        </p:nvSpPr>
        <p:spPr bwMode="auto">
          <a:xfrm>
            <a:off x="2695575" y="1660525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 102P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66" name="TextBox 128"/>
          <p:cNvSpPr txBox="1">
            <a:spLocks noChangeArrowheads="1"/>
          </p:cNvSpPr>
          <p:nvPr/>
        </p:nvSpPr>
        <p:spPr bwMode="auto">
          <a:xfrm>
            <a:off x="6124575" y="1641475"/>
            <a:ext cx="685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Calibri" pitchFamily="34" charset="0"/>
              </a:rPr>
              <a:t>T 103P</a:t>
            </a:r>
            <a:endParaRPr lang="en-IN" sz="12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67" name="TextBox 129"/>
          <p:cNvSpPr txBox="1">
            <a:spLocks noChangeArrowheads="1"/>
          </p:cNvSpPr>
          <p:nvPr/>
        </p:nvSpPr>
        <p:spPr bwMode="auto">
          <a:xfrm>
            <a:off x="4267200" y="1908175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2060"/>
                </a:solidFill>
                <a:latin typeface="Calibri" pitchFamily="34" charset="0"/>
              </a:rPr>
              <a:t>415 Volt</a:t>
            </a:r>
          </a:p>
          <a:p>
            <a:pPr algn="ctr" eaLnBrk="1" hangingPunct="1"/>
            <a:r>
              <a:rPr lang="en-US" sz="1400" b="1">
                <a:solidFill>
                  <a:srgbClr val="002060"/>
                </a:solidFill>
                <a:latin typeface="Calibri" pitchFamily="34" charset="0"/>
              </a:rPr>
              <a:t>CCP-EM</a:t>
            </a:r>
            <a:endParaRPr lang="en-IN" sz="1400" b="1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7668" name="TextBox 130"/>
          <p:cNvSpPr txBox="1">
            <a:spLocks noChangeArrowheads="1"/>
          </p:cNvSpPr>
          <p:nvPr/>
        </p:nvSpPr>
        <p:spPr bwMode="auto">
          <a:xfrm>
            <a:off x="3505200" y="3213100"/>
            <a:ext cx="274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BRC:  Existing Emergency PDB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69" name="TextBox 133"/>
          <p:cNvSpPr txBox="1">
            <a:spLocks noChangeArrowheads="1"/>
          </p:cNvSpPr>
          <p:nvPr/>
        </p:nvSpPr>
        <p:spPr bwMode="auto">
          <a:xfrm>
            <a:off x="3543300" y="4203700"/>
            <a:ext cx="243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Bloom Caster: PCC-2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70" name="TextBox 135"/>
          <p:cNvSpPr txBox="1">
            <a:spLocks noChangeArrowheads="1"/>
          </p:cNvSpPr>
          <p:nvPr/>
        </p:nvSpPr>
        <p:spPr bwMode="auto">
          <a:xfrm>
            <a:off x="3810000" y="592772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Bloom Caster: PCC-3</a:t>
            </a:r>
            <a:endParaRPr lang="en-IN" sz="1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160"/>
          <p:cNvGrpSpPr/>
          <p:nvPr/>
        </p:nvGrpSpPr>
        <p:grpSpPr>
          <a:xfrm>
            <a:off x="2082114" y="2485091"/>
            <a:ext cx="152454" cy="3370148"/>
            <a:chOff x="2082114" y="1586567"/>
            <a:chExt cx="152454" cy="3370148"/>
          </a:xfrm>
          <a:solidFill>
            <a:srgbClr val="00B050"/>
          </a:solidFill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>
              <a:off x="2090568" y="1761511"/>
              <a:ext cx="144000" cy="14400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3" name="Line 26"/>
            <p:cNvSpPr>
              <a:spLocks noChangeShapeType="1"/>
            </p:cNvSpPr>
            <p:nvPr/>
          </p:nvSpPr>
          <p:spPr bwMode="auto">
            <a:xfrm flipV="1">
              <a:off x="2090568" y="1761511"/>
              <a:ext cx="144000" cy="144000"/>
            </a:xfrm>
            <a:prstGeom prst="line">
              <a:avLst/>
            </a:prstGeom>
            <a:grp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grpSp>
          <p:nvGrpSpPr>
            <p:cNvPr id="26" name="Group 160"/>
            <p:cNvGrpSpPr/>
            <p:nvPr/>
          </p:nvGrpSpPr>
          <p:grpSpPr>
            <a:xfrm>
              <a:off x="2082114" y="4429899"/>
              <a:ext cx="144000" cy="144000"/>
              <a:chOff x="2102578" y="2289094"/>
              <a:chExt cx="144000" cy="144000"/>
            </a:xfrm>
            <a:grpFill/>
          </p:grpSpPr>
          <p:sp>
            <p:nvSpPr>
              <p:cNvPr id="168" name="Line 25"/>
              <p:cNvSpPr>
                <a:spLocks noChangeShapeType="1"/>
              </p:cNvSpPr>
              <p:nvPr/>
            </p:nvSpPr>
            <p:spPr bwMode="auto">
              <a:xfrm flipV="1">
                <a:off x="2102578" y="2289094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9" name="Line 26"/>
              <p:cNvSpPr>
                <a:spLocks noChangeShapeType="1"/>
              </p:cNvSpPr>
              <p:nvPr/>
            </p:nvSpPr>
            <p:spPr bwMode="auto">
              <a:xfrm>
                <a:off x="2102578" y="2289094"/>
                <a:ext cx="144000" cy="14400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65" name="Rectangle 2"/>
            <p:cNvSpPr>
              <a:spLocks noChangeArrowheads="1"/>
            </p:cNvSpPr>
            <p:nvPr/>
          </p:nvSpPr>
          <p:spPr bwMode="auto">
            <a:xfrm rot="5400000">
              <a:off x="2081770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6" name="Rectangle 2"/>
            <p:cNvSpPr>
              <a:spLocks noChangeArrowheads="1"/>
            </p:cNvSpPr>
            <p:nvPr/>
          </p:nvSpPr>
          <p:spPr bwMode="auto">
            <a:xfrm rot="5400000">
              <a:off x="907290" y="3141188"/>
              <a:ext cx="252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67" name="Rectangle 2"/>
            <p:cNvSpPr>
              <a:spLocks noChangeArrowheads="1"/>
            </p:cNvSpPr>
            <p:nvPr/>
          </p:nvSpPr>
          <p:spPr bwMode="auto">
            <a:xfrm rot="5400000">
              <a:off x="1977412" y="4752902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" name="Group 169"/>
          <p:cNvGrpSpPr/>
          <p:nvPr/>
        </p:nvGrpSpPr>
        <p:grpSpPr>
          <a:xfrm>
            <a:off x="7239000" y="2485091"/>
            <a:ext cx="149715" cy="3370148"/>
            <a:chOff x="7239000" y="1586567"/>
            <a:chExt cx="149715" cy="3370148"/>
          </a:xfrm>
          <a:solidFill>
            <a:srgbClr val="00B050"/>
          </a:solidFill>
        </p:grpSpPr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7244715" y="1761511"/>
              <a:ext cx="144000" cy="144000"/>
              <a:chOff x="6120" y="4320"/>
              <a:chExt cx="180" cy="180"/>
            </a:xfrm>
            <a:grpFill/>
          </p:grpSpPr>
          <p:sp>
            <p:nvSpPr>
              <p:cNvPr id="17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 flipV="1">
              <a:off x="7239000" y="4419600"/>
              <a:ext cx="144000" cy="144000"/>
              <a:chOff x="6120" y="4320"/>
              <a:chExt cx="180" cy="180"/>
            </a:xfrm>
            <a:grpFill/>
          </p:grpSpPr>
          <p:sp>
            <p:nvSpPr>
              <p:cNvPr id="17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7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73" name="Rectangle 2"/>
            <p:cNvSpPr>
              <a:spLocks noChangeArrowheads="1"/>
            </p:cNvSpPr>
            <p:nvPr/>
          </p:nvSpPr>
          <p:spPr bwMode="auto">
            <a:xfrm rot="5400000">
              <a:off x="7143015" y="4752902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74" name="Rectangle 2"/>
            <p:cNvSpPr>
              <a:spLocks noChangeArrowheads="1"/>
            </p:cNvSpPr>
            <p:nvPr/>
          </p:nvSpPr>
          <p:spPr bwMode="auto">
            <a:xfrm rot="5400000">
              <a:off x="7235917" y="1652754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 rot="5400000">
              <a:off x="6061437" y="3141188"/>
              <a:ext cx="252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0" name="Group 179"/>
          <p:cNvGrpSpPr/>
          <p:nvPr/>
        </p:nvGrpSpPr>
        <p:grpSpPr>
          <a:xfrm>
            <a:off x="2819400" y="2484197"/>
            <a:ext cx="156010" cy="2148127"/>
            <a:chOff x="2819400" y="1585673"/>
            <a:chExt cx="156010" cy="2148127"/>
          </a:xfrm>
          <a:solidFill>
            <a:srgbClr val="00B050"/>
          </a:solidFill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2819400" y="1760617"/>
              <a:ext cx="144000" cy="144000"/>
              <a:chOff x="6120" y="4320"/>
              <a:chExt cx="180" cy="180"/>
            </a:xfrm>
            <a:grpFill/>
          </p:grpSpPr>
          <p:sp>
            <p:nvSpPr>
              <p:cNvPr id="18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2" name="Group 24"/>
            <p:cNvGrpSpPr>
              <a:grpSpLocks/>
            </p:cNvGrpSpPr>
            <p:nvPr/>
          </p:nvGrpSpPr>
          <p:grpSpPr bwMode="auto">
            <a:xfrm flipV="1">
              <a:off x="2831410" y="3231456"/>
              <a:ext cx="144000" cy="144000"/>
              <a:chOff x="6120" y="4320"/>
              <a:chExt cx="180" cy="180"/>
            </a:xfrm>
            <a:grpFill/>
          </p:grpSpPr>
          <p:sp>
            <p:nvSpPr>
              <p:cNvPr id="18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8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83" name="Rectangle 2"/>
            <p:cNvSpPr>
              <a:spLocks noChangeArrowheads="1"/>
            </p:cNvSpPr>
            <p:nvPr/>
          </p:nvSpPr>
          <p:spPr bwMode="auto">
            <a:xfrm rot="5400000">
              <a:off x="2717700" y="3529987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84" name="Rectangle 2"/>
            <p:cNvSpPr>
              <a:spLocks noChangeArrowheads="1"/>
            </p:cNvSpPr>
            <p:nvPr/>
          </p:nvSpPr>
          <p:spPr bwMode="auto">
            <a:xfrm rot="5400000">
              <a:off x="2810602" y="165186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85" name="Rectangle 2"/>
            <p:cNvSpPr>
              <a:spLocks noChangeArrowheads="1"/>
            </p:cNvSpPr>
            <p:nvPr/>
          </p:nvSpPr>
          <p:spPr bwMode="auto">
            <a:xfrm rot="5400000">
              <a:off x="2248122" y="2529188"/>
              <a:ext cx="129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3" name="Group 189"/>
          <p:cNvGrpSpPr/>
          <p:nvPr/>
        </p:nvGrpSpPr>
        <p:grpSpPr>
          <a:xfrm>
            <a:off x="6482715" y="2475227"/>
            <a:ext cx="156010" cy="2153305"/>
            <a:chOff x="6482715" y="1576703"/>
            <a:chExt cx="156010" cy="2153305"/>
          </a:xfrm>
          <a:solidFill>
            <a:srgbClr val="00B050"/>
          </a:solidFill>
        </p:grpSpPr>
        <p:grpSp>
          <p:nvGrpSpPr>
            <p:cNvPr id="34" name="Group 24"/>
            <p:cNvGrpSpPr>
              <a:grpSpLocks/>
            </p:cNvGrpSpPr>
            <p:nvPr/>
          </p:nvGrpSpPr>
          <p:grpSpPr bwMode="auto">
            <a:xfrm>
              <a:off x="6482715" y="1751647"/>
              <a:ext cx="144000" cy="144000"/>
              <a:chOff x="6120" y="4320"/>
              <a:chExt cx="180" cy="180"/>
            </a:xfrm>
            <a:grpFill/>
          </p:grpSpPr>
          <p:sp>
            <p:nvSpPr>
              <p:cNvPr id="198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9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5" name="Group 24"/>
            <p:cNvGrpSpPr>
              <a:grpSpLocks/>
            </p:cNvGrpSpPr>
            <p:nvPr/>
          </p:nvGrpSpPr>
          <p:grpSpPr bwMode="auto">
            <a:xfrm flipV="1">
              <a:off x="6494725" y="3214974"/>
              <a:ext cx="144000" cy="144000"/>
              <a:chOff x="6120" y="4320"/>
              <a:chExt cx="180" cy="180"/>
            </a:xfrm>
            <a:grpFill/>
          </p:grpSpPr>
          <p:sp>
            <p:nvSpPr>
              <p:cNvPr id="196" name="Line 25"/>
              <p:cNvSpPr>
                <a:spLocks noChangeShapeType="1"/>
              </p:cNvSpPr>
              <p:nvPr/>
            </p:nvSpPr>
            <p:spPr bwMode="auto">
              <a:xfrm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97" name="Line 26"/>
              <p:cNvSpPr>
                <a:spLocks noChangeShapeType="1"/>
              </p:cNvSpPr>
              <p:nvPr/>
            </p:nvSpPr>
            <p:spPr bwMode="auto">
              <a:xfrm flipV="1">
                <a:off x="6120" y="4320"/>
                <a:ext cx="180" cy="180"/>
              </a:xfrm>
              <a:prstGeom prst="line">
                <a:avLst/>
              </a:prstGeom>
              <a:grp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 b="1">
                  <a:solidFill>
                    <a:srgbClr val="00206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93" name="Rectangle 2"/>
            <p:cNvSpPr>
              <a:spLocks noChangeArrowheads="1"/>
            </p:cNvSpPr>
            <p:nvPr/>
          </p:nvSpPr>
          <p:spPr bwMode="auto">
            <a:xfrm rot="5400000">
              <a:off x="6381015" y="3526195"/>
              <a:ext cx="36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94" name="Rectangle 2"/>
            <p:cNvSpPr>
              <a:spLocks noChangeArrowheads="1"/>
            </p:cNvSpPr>
            <p:nvPr/>
          </p:nvSpPr>
          <p:spPr bwMode="auto">
            <a:xfrm rot="5400000">
              <a:off x="6473917" y="1642890"/>
              <a:ext cx="180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  <p:sp>
          <p:nvSpPr>
            <p:cNvPr id="195" name="Rectangle 2"/>
            <p:cNvSpPr>
              <a:spLocks noChangeArrowheads="1"/>
            </p:cNvSpPr>
            <p:nvPr/>
          </p:nvSpPr>
          <p:spPr bwMode="auto">
            <a:xfrm rot="5400000">
              <a:off x="5911437" y="2515180"/>
              <a:ext cx="1296000" cy="476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1">
                <a:solidFill>
                  <a:srgbClr val="002060"/>
                </a:solidFill>
                <a:latin typeface="+mn-lt"/>
                <a:cs typeface="+mn-cs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3400425" y="1203325"/>
            <a:ext cx="0" cy="46831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137275" y="1198563"/>
            <a:ext cx="0" cy="46831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7" name="Rectangle 100"/>
          <p:cNvSpPr>
            <a:spLocks noChangeArrowheads="1"/>
          </p:cNvSpPr>
          <p:nvPr/>
        </p:nvSpPr>
        <p:spPr bwMode="auto">
          <a:xfrm>
            <a:off x="0" y="904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415V POWER DISTRIBUTION NET WORK OF</a:t>
            </a: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CCP-EM</a:t>
            </a:r>
          </a:p>
        </p:txBody>
      </p:sp>
    </p:spTree>
    <p:extLst>
      <p:ext uri="{BB962C8B-B14F-4D97-AF65-F5344CB8AC3E}">
        <p14:creationId xmlns:p14="http://schemas.microsoft.com/office/powerpoint/2010/main" val="36525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POWER BUDGET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497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0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3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POWER BUDGET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9654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Sunil Mishra\Desktop\SAIL 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0834" y="-264529"/>
            <a:ext cx="5214341" cy="871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5112" y="2924944"/>
            <a:ext cx="43226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accent2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solidFill>
                <a:schemeClr val="accent2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PMD MAJOR WORK AREAS</a:t>
            </a:r>
            <a:endParaRPr lang="en-IN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5685975"/>
              </p:ext>
            </p:extLst>
          </p:nvPr>
        </p:nvGraphicFramePr>
        <p:xfrm>
          <a:off x="251520" y="1844824"/>
          <a:ext cx="472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8494862"/>
              </p:ext>
            </p:extLst>
          </p:nvPr>
        </p:nvGraphicFramePr>
        <p:xfrm>
          <a:off x="4067944" y="1745432"/>
          <a:ext cx="403244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4" descr="C:\Users\Sunil Mishra\Desktop\SAIL Logo.jp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9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492382"/>
            <a:ext cx="8229600" cy="919146"/>
          </a:xfrm>
        </p:spPr>
        <p:txBody>
          <a:bodyPr>
            <a:normAutofit/>
          </a:bodyPr>
          <a:lstStyle/>
          <a:p>
            <a:r>
              <a:rPr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220 KV MAIN RECEIVING SUBSTAION</a:t>
            </a:r>
            <a:endParaRPr lang="en-IN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32898" y="1485912"/>
            <a:ext cx="8387574" cy="504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C:\Users\Sunil Mishra\Desktop\SAIL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33KV DISTRIBUTION </a:t>
            </a:r>
            <a:r>
              <a:rPr lang="en-US" sz="3600" b="1" dirty="0">
                <a:solidFill>
                  <a:schemeClr val="tx1"/>
                </a:solidFill>
              </a:rPr>
              <a:t>NETWORK 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33KV Netwo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969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Sunil Mishra\Desktop\SAIL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80"/>
            <a:ext cx="78105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1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2058</TotalTime>
  <Words>3273</Words>
  <Application>Microsoft Office PowerPoint</Application>
  <PresentationFormat>On-screen Show (4:3)</PresentationFormat>
  <Paragraphs>1222</Paragraphs>
  <Slides>68</Slides>
  <Notes>8</Notes>
  <HiddenSlides>23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Flow</vt:lpstr>
      <vt:lpstr>                     POWER MANAGEMENT       DEPARTMENT       DURGAPUR STEEL PLANT     STEEL AUTHORITY OF INDIA    </vt:lpstr>
      <vt:lpstr>FUNCTION OF THE DEPARTMENT</vt:lpstr>
      <vt:lpstr>SOURCES OF POWER</vt:lpstr>
      <vt:lpstr>GENERATION OF POWER FROM CPP &amp; OPP</vt:lpstr>
      <vt:lpstr>POWER SOURCES &amp; DISTRIBUTION</vt:lpstr>
      <vt:lpstr>POWER FLOW DIAGRAM OF DSP</vt:lpstr>
      <vt:lpstr>PMD MAJOR WORK AREAS</vt:lpstr>
      <vt:lpstr>220 KV MAIN RECEIVING SUBSTAION</vt:lpstr>
      <vt:lpstr>33KV DISTRIBUTION NETWORK </vt:lpstr>
      <vt:lpstr>MAJOR DISTRIBUTION CENTERS</vt:lpstr>
      <vt:lpstr>GLIMPSES OF MRS CONTROL ROOM</vt:lpstr>
      <vt:lpstr>GLIMPSES OF MRS CONTROL ROOM</vt:lpstr>
      <vt:lpstr>MRS 220 KV SWITCHYARD</vt:lpstr>
      <vt:lpstr>33KV MRS</vt:lpstr>
      <vt:lpstr>33 KV PUNABAD</vt:lpstr>
      <vt:lpstr>EXISTING 33KV NEW SAJARA</vt:lpstr>
      <vt:lpstr>PROPOSED 33KV NEW SAJARA</vt:lpstr>
      <vt:lpstr>EXISTING 33 KV SAJARA</vt:lpstr>
      <vt:lpstr>PROPOSED 33KV SAJARA</vt:lpstr>
      <vt:lpstr>EXISTING 33KV SAJARA-2</vt:lpstr>
      <vt:lpstr>PROPOSED 33KV  SAJARA-2</vt:lpstr>
      <vt:lpstr>33 KV NEW SUBSTATION(NPH) (NPH)</vt:lpstr>
      <vt:lpstr>PowerPoint Presentation</vt:lpstr>
      <vt:lpstr>CERTIFICATION STANDARDS IN PMD</vt:lpstr>
      <vt:lpstr>QUALITY OBJECTIVES 2021-22 </vt:lpstr>
      <vt:lpstr> EMS OBJECTIVES 2021-22</vt:lpstr>
      <vt:lpstr>TRASFORMERS</vt:lpstr>
      <vt:lpstr>TYPE OF TRANSFORMERS</vt:lpstr>
      <vt:lpstr>TYPES OF CIRCUIT BREAKERS </vt:lpstr>
      <vt:lpstr>CONTINUED…….</vt:lpstr>
      <vt:lpstr>RELAY AND TYPE OF PROTECTION</vt:lpstr>
      <vt:lpstr>RELAY TYPE,MAKE AND DESCRIPTION</vt:lpstr>
      <vt:lpstr>CONTINUED…..</vt:lpstr>
      <vt:lpstr>CONTINUED…..</vt:lpstr>
      <vt:lpstr>CONTINUED……</vt:lpstr>
      <vt:lpstr>TYPE OF CABLE(OVERHEAD AND UNDERGROUND)</vt:lpstr>
      <vt:lpstr>LENGTH OF CABLE NETWORK</vt:lpstr>
      <vt:lpstr>SHOPWISE POWER CONSUMPTION</vt:lpstr>
      <vt:lpstr>CONTINUED……</vt:lpstr>
      <vt:lpstr>SPECIFIC POWER CONSUMTION(KWH/TSS)</vt:lpstr>
      <vt:lpstr>POWER BILL OF DSP, ASP &amp; CPP</vt:lpstr>
      <vt:lpstr>PowerPoint Presentation</vt:lpstr>
      <vt:lpstr>COST REDUCTION FROM PF REBATE</vt:lpstr>
      <vt:lpstr>Major PROJECT , IPU R&amp;M and Purchase cases of PMD</vt:lpstr>
      <vt:lpstr>MANPOWER STATUS</vt:lpstr>
      <vt:lpstr>RENEWABLE POWER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BUDGET</vt:lpstr>
      <vt:lpstr>POWER BUDGET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                       DEPARTMENT               DURGAPUR STEEL PLANT          STEEL AUTHORITY OF INDIA</dc:title>
  <dc:creator>PMD-BZM</dc:creator>
  <cp:lastModifiedBy>Sunil Mishra</cp:lastModifiedBy>
  <cp:revision>372</cp:revision>
  <cp:lastPrinted>2021-08-16T11:52:35Z</cp:lastPrinted>
  <dcterms:created xsi:type="dcterms:W3CDTF">2020-03-16T04:39:31Z</dcterms:created>
  <dcterms:modified xsi:type="dcterms:W3CDTF">2021-11-29T09:23:47Z</dcterms:modified>
</cp:coreProperties>
</file>