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F2177E-97A5-46CB-8569-F0F3EFA3855D}" v="11" dt="2022-07-20T00:56:28.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E18B-3308-4EE6-ADF3-AA8AEBBDFD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7C46E1-3DB2-4DE3-B755-D498BFCEA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514F33-E8A2-4945-9688-089E979EB8BE}"/>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5" name="Footer Placeholder 4">
            <a:extLst>
              <a:ext uri="{FF2B5EF4-FFF2-40B4-BE49-F238E27FC236}">
                <a16:creationId xmlns:a16="http://schemas.microsoft.com/office/drawing/2014/main" id="{8D8C02B6-F8B6-445B-AC3C-27B456F08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F9184-86FE-4210-9A8B-92BFC7DA2135}"/>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217455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EA2E-D698-4B04-BE37-7851A33BE8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4331A9-4423-487E-9699-BC11A3A49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DB1F4-7290-4A40-89B9-F15A1BFE1FB3}"/>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5" name="Footer Placeholder 4">
            <a:extLst>
              <a:ext uri="{FF2B5EF4-FFF2-40B4-BE49-F238E27FC236}">
                <a16:creationId xmlns:a16="http://schemas.microsoft.com/office/drawing/2014/main" id="{96FAB1E7-6575-4029-BDC9-D72D9390D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5FE20-E692-4737-82D4-9518DC41A0F4}"/>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290974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14ECD-80B3-417F-9EF3-313550E799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BF6DAD-11C4-4AB0-B8EF-DC644BC2E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DD9CB0-21DC-4FA4-9E93-9D159DB1CC94}"/>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5" name="Footer Placeholder 4">
            <a:extLst>
              <a:ext uri="{FF2B5EF4-FFF2-40B4-BE49-F238E27FC236}">
                <a16:creationId xmlns:a16="http://schemas.microsoft.com/office/drawing/2014/main" id="{6C80246A-71A4-49B3-97CA-4FDC539FE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9D9934-1821-4A6D-B4BD-4247EC4709BD}"/>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249402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268D-EABF-4B08-A3D1-B53CD9A639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81BBAC-CD4E-4F92-9A94-8FED24C67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3A3F8-48DE-419F-9B31-593A55505D2F}"/>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5" name="Footer Placeholder 4">
            <a:extLst>
              <a:ext uri="{FF2B5EF4-FFF2-40B4-BE49-F238E27FC236}">
                <a16:creationId xmlns:a16="http://schemas.microsoft.com/office/drawing/2014/main" id="{25127976-F6AB-4178-818E-1C7EDBE888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F4551-3AC1-4700-84F2-7F9F5DBB74D5}"/>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236205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DE33-EC11-4806-B093-33ECCC341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B7EE57-38DC-44BF-88D7-3B41A193E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D5827-583F-450E-B939-6078AAC0CF3F}"/>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5" name="Footer Placeholder 4">
            <a:extLst>
              <a:ext uri="{FF2B5EF4-FFF2-40B4-BE49-F238E27FC236}">
                <a16:creationId xmlns:a16="http://schemas.microsoft.com/office/drawing/2014/main" id="{31E1D809-F351-4EAE-92A8-BD6A7C1996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E0152-9A0E-4872-AA24-927C2F4DC72F}"/>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95746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6F1-3110-4199-B8AF-F3C39C0DC4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52B59-1B4D-468F-AA68-DD5D69C235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16C8FE-932D-4AEC-BD93-B7FC8E116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1AF957-9514-4B9F-9ACE-752528765C7F}"/>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6" name="Footer Placeholder 5">
            <a:extLst>
              <a:ext uri="{FF2B5EF4-FFF2-40B4-BE49-F238E27FC236}">
                <a16:creationId xmlns:a16="http://schemas.microsoft.com/office/drawing/2014/main" id="{AEDBAABA-DBCF-446B-AEA9-39226262CE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53A3CF-F6F4-45DC-8DA4-7C25210AEDF2}"/>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85448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4FC3-F4E0-4CAC-A970-4CD4B61C77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8C7122-073D-4A5C-BD16-D4D3E7E36C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540E1-C3B5-47A0-87AF-71CD8ADA0C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5CC287-404E-40C6-83B6-369C9510F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25E67-E6D2-464F-8689-1F6359791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0185A2-7A40-49FD-BA7D-84777800775A}"/>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8" name="Footer Placeholder 7">
            <a:extLst>
              <a:ext uri="{FF2B5EF4-FFF2-40B4-BE49-F238E27FC236}">
                <a16:creationId xmlns:a16="http://schemas.microsoft.com/office/drawing/2014/main" id="{42721C0F-0E36-417C-9898-4D9DB6A5FA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149A07-8AA3-428C-BA2D-B9852421BBC3}"/>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347454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4364-E845-4949-B7D6-8F8C6AE012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A85331-3881-425A-8472-F26BA675A8AF}"/>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4" name="Footer Placeholder 3">
            <a:extLst>
              <a:ext uri="{FF2B5EF4-FFF2-40B4-BE49-F238E27FC236}">
                <a16:creationId xmlns:a16="http://schemas.microsoft.com/office/drawing/2014/main" id="{F6D7C416-E320-42B7-AD27-B9735F6386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AF7E15-A964-48E1-A70D-5E7CD3F748C9}"/>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332059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735AE6-32CB-4315-8920-C2B267045CD4}"/>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3" name="Footer Placeholder 2">
            <a:extLst>
              <a:ext uri="{FF2B5EF4-FFF2-40B4-BE49-F238E27FC236}">
                <a16:creationId xmlns:a16="http://schemas.microsoft.com/office/drawing/2014/main" id="{7FBC8C25-4CCE-4D98-8D30-B12C3D1AD3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391938-20C9-4023-90B3-3A4061BFDAF7}"/>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27792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82BD-B577-47AA-B5DE-2858323C4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E4EC1F-0233-4147-B3A2-CC4637F7A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91152D-3488-4223-8131-660FB4117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43EC0-3C62-4178-8F94-4438D62B5F26}"/>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6" name="Footer Placeholder 5">
            <a:extLst>
              <a:ext uri="{FF2B5EF4-FFF2-40B4-BE49-F238E27FC236}">
                <a16:creationId xmlns:a16="http://schemas.microsoft.com/office/drawing/2014/main" id="{0D9CD323-D049-476D-8BF9-918E093D6F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CE0808-4E87-45EF-B700-2D3BE65BC674}"/>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305268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F831-984A-496B-B2A8-81CC551AE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E35D27-C6A9-4757-A416-C21B69D862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AE1501-C826-496D-88D5-BA512050D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47976-7243-4615-A720-B9BB461D0987}"/>
              </a:ext>
            </a:extLst>
          </p:cNvPr>
          <p:cNvSpPr>
            <a:spLocks noGrp="1"/>
          </p:cNvSpPr>
          <p:nvPr>
            <p:ph type="dt" sz="half" idx="10"/>
          </p:nvPr>
        </p:nvSpPr>
        <p:spPr/>
        <p:txBody>
          <a:bodyPr/>
          <a:lstStyle/>
          <a:p>
            <a:fld id="{C03B53D4-E244-4424-AB8D-775173C568E1}" type="datetimeFigureOut">
              <a:rPr lang="en-IN" smtClean="0"/>
              <a:t>19-07-2022</a:t>
            </a:fld>
            <a:endParaRPr lang="en-IN"/>
          </a:p>
        </p:txBody>
      </p:sp>
      <p:sp>
        <p:nvSpPr>
          <p:cNvPr id="6" name="Footer Placeholder 5">
            <a:extLst>
              <a:ext uri="{FF2B5EF4-FFF2-40B4-BE49-F238E27FC236}">
                <a16:creationId xmlns:a16="http://schemas.microsoft.com/office/drawing/2014/main" id="{1A80954A-0EA3-49E2-B1FE-C1C1503B3E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3A1400-CAB8-454F-AE96-4D6B754DFE48}"/>
              </a:ext>
            </a:extLst>
          </p:cNvPr>
          <p:cNvSpPr>
            <a:spLocks noGrp="1"/>
          </p:cNvSpPr>
          <p:nvPr>
            <p:ph type="sldNum" sz="quarter" idx="12"/>
          </p:nvPr>
        </p:nvSpPr>
        <p:spPr/>
        <p:txBody>
          <a:bodyPr/>
          <a:lstStyle/>
          <a:p>
            <a:fld id="{5ECC23F6-350E-40BB-8BE0-0610176CDA87}" type="slidenum">
              <a:rPr lang="en-IN" smtClean="0"/>
              <a:t>‹#›</a:t>
            </a:fld>
            <a:endParaRPr lang="en-IN"/>
          </a:p>
        </p:txBody>
      </p:sp>
    </p:spTree>
    <p:extLst>
      <p:ext uri="{BB962C8B-B14F-4D97-AF65-F5344CB8AC3E}">
        <p14:creationId xmlns:p14="http://schemas.microsoft.com/office/powerpoint/2010/main" val="100724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F73433-FD73-4E83-B7C2-C6E303686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11EE0B-9798-49FF-9AE2-C192B1843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D0DDD-2C82-4C23-ABE5-E09DBC04F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B53D4-E244-4424-AB8D-775173C568E1}" type="datetimeFigureOut">
              <a:rPr lang="en-IN" smtClean="0"/>
              <a:t>19-07-2022</a:t>
            </a:fld>
            <a:endParaRPr lang="en-IN"/>
          </a:p>
        </p:txBody>
      </p:sp>
      <p:sp>
        <p:nvSpPr>
          <p:cNvPr id="5" name="Footer Placeholder 4">
            <a:extLst>
              <a:ext uri="{FF2B5EF4-FFF2-40B4-BE49-F238E27FC236}">
                <a16:creationId xmlns:a16="http://schemas.microsoft.com/office/drawing/2014/main" id="{264C2BF5-5195-444B-AB42-BE201E5881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C98F2D-D257-452B-81D7-D5FDBE49E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C23F6-350E-40BB-8BE0-0610176CDA87}" type="slidenum">
              <a:rPr lang="en-IN" smtClean="0"/>
              <a:t>‹#›</a:t>
            </a:fld>
            <a:endParaRPr lang="en-IN"/>
          </a:p>
        </p:txBody>
      </p:sp>
    </p:spTree>
    <p:extLst>
      <p:ext uri="{BB962C8B-B14F-4D97-AF65-F5344CB8AC3E}">
        <p14:creationId xmlns:p14="http://schemas.microsoft.com/office/powerpoint/2010/main" val="404750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4420-96E1-4C0C-94C9-68FCA9D5DB46}"/>
              </a:ext>
            </a:extLst>
          </p:cNvPr>
          <p:cNvSpPr>
            <a:spLocks noGrp="1"/>
          </p:cNvSpPr>
          <p:nvPr>
            <p:ph type="ctrTitle"/>
          </p:nvPr>
        </p:nvSpPr>
        <p:spPr>
          <a:xfrm>
            <a:off x="1524000" y="-370877"/>
            <a:ext cx="9144000" cy="2387600"/>
          </a:xfrm>
        </p:spPr>
        <p:txBody>
          <a:bodyPr/>
          <a:lstStyle/>
          <a:p>
            <a:r>
              <a:rPr lang="en-IN" dirty="0">
                <a:highlight>
                  <a:srgbClr val="C0C0C0"/>
                </a:highlight>
                <a:latin typeface="Bell MT" panose="02020503060305020303" pitchFamily="18" charset="0"/>
              </a:rPr>
              <a:t>Statistical analysis of Covid-19 (SARS-Cov-2</a:t>
            </a:r>
            <a:r>
              <a:rPr lang="en-IN" dirty="0">
                <a:highlight>
                  <a:srgbClr val="C0C0C0"/>
                </a:highlight>
              </a:rPr>
              <a:t>)</a:t>
            </a:r>
          </a:p>
        </p:txBody>
      </p:sp>
      <p:sp>
        <p:nvSpPr>
          <p:cNvPr id="3" name="Subtitle 2">
            <a:extLst>
              <a:ext uri="{FF2B5EF4-FFF2-40B4-BE49-F238E27FC236}">
                <a16:creationId xmlns:a16="http://schemas.microsoft.com/office/drawing/2014/main" id="{E3A0C588-CC25-4C7F-9252-7EF2CA0F7B43}"/>
              </a:ext>
            </a:extLst>
          </p:cNvPr>
          <p:cNvSpPr>
            <a:spLocks noGrp="1"/>
          </p:cNvSpPr>
          <p:nvPr>
            <p:ph type="subTitle" idx="1"/>
          </p:nvPr>
        </p:nvSpPr>
        <p:spPr>
          <a:xfrm>
            <a:off x="545284" y="3909271"/>
            <a:ext cx="11291582" cy="2499918"/>
          </a:xfrm>
        </p:spPr>
        <p:txBody>
          <a:bodyPr>
            <a:normAutofit/>
          </a:bodyPr>
          <a:lstStyle/>
          <a:p>
            <a:r>
              <a:rPr lang="en-IN" dirty="0">
                <a:latin typeface="Bell MT" panose="02020503060305020303" pitchFamily="18" charset="0"/>
              </a:rPr>
              <a:t>Mainak Mukherjee</a:t>
            </a:r>
          </a:p>
          <a:p>
            <a:r>
              <a:rPr lang="en-IN" dirty="0">
                <a:latin typeface="Bell MT" panose="02020503060305020303" pitchFamily="18" charset="0"/>
              </a:rPr>
              <a:t>4</a:t>
            </a:r>
            <a:r>
              <a:rPr lang="en-IN" baseline="30000" dirty="0">
                <a:latin typeface="Bell MT" panose="02020503060305020303" pitchFamily="18" charset="0"/>
              </a:rPr>
              <a:t>th</a:t>
            </a:r>
            <a:r>
              <a:rPr lang="en-IN" dirty="0">
                <a:latin typeface="Bell MT" panose="02020503060305020303" pitchFamily="18" charset="0"/>
              </a:rPr>
              <a:t> Semester</a:t>
            </a:r>
          </a:p>
          <a:p>
            <a:r>
              <a:rPr lang="en-IN" dirty="0">
                <a:latin typeface="Bell MT" panose="02020503060305020303" pitchFamily="18" charset="0"/>
              </a:rPr>
              <a:t>West Bengal State University</a:t>
            </a:r>
          </a:p>
          <a:p>
            <a:r>
              <a:rPr lang="en-IN" dirty="0">
                <a:latin typeface="Bell MT" panose="02020503060305020303" pitchFamily="18" charset="0"/>
              </a:rPr>
              <a:t>Department of Statistics</a:t>
            </a:r>
          </a:p>
          <a:p>
            <a:r>
              <a:rPr lang="en-IN" dirty="0">
                <a:latin typeface="Bell MT" panose="02020503060305020303" pitchFamily="18" charset="0"/>
              </a:rPr>
              <a:t>20/07/2022</a:t>
            </a:r>
          </a:p>
        </p:txBody>
      </p:sp>
    </p:spTree>
    <p:extLst>
      <p:ext uri="{BB962C8B-B14F-4D97-AF65-F5344CB8AC3E}">
        <p14:creationId xmlns:p14="http://schemas.microsoft.com/office/powerpoint/2010/main" val="385478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0C041F-D13F-C710-545C-5893D0067497}"/>
              </a:ext>
            </a:extLst>
          </p:cNvPr>
          <p:cNvSpPr>
            <a:spLocks noGrp="1"/>
          </p:cNvSpPr>
          <p:nvPr>
            <p:ph type="title"/>
          </p:nvPr>
        </p:nvSpPr>
        <p:spPr>
          <a:xfrm>
            <a:off x="630936" y="457200"/>
            <a:ext cx="4343400" cy="1929384"/>
          </a:xfrm>
        </p:spPr>
        <p:txBody>
          <a:bodyPr anchor="ctr">
            <a:normAutofit/>
          </a:bodyPr>
          <a:lstStyle/>
          <a:p>
            <a:r>
              <a:rPr lang="en-IN" b="1"/>
              <a:t>Table 5 :</a:t>
            </a:r>
            <a:br>
              <a:rPr lang="en-IN" b="1"/>
            </a:br>
            <a:r>
              <a:rPr lang="en-IN" b="1"/>
              <a:t>Final dataset used for analysis.  </a:t>
            </a:r>
            <a:endParaRPr lang="en-IN" b="1" dirty="0"/>
          </a:p>
        </p:txBody>
      </p:sp>
      <p:sp>
        <p:nvSpPr>
          <p:cNvPr id="2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0555EB-5696-B560-FA7C-A21A1E14CDA3}"/>
              </a:ext>
            </a:extLst>
          </p:cNvPr>
          <p:cNvSpPr>
            <a:spLocks noGrp="1"/>
          </p:cNvSpPr>
          <p:nvPr>
            <p:ph idx="1"/>
          </p:nvPr>
        </p:nvSpPr>
        <p:spPr>
          <a:xfrm>
            <a:off x="5541263" y="457200"/>
            <a:ext cx="6007608" cy="1929384"/>
          </a:xfrm>
        </p:spPr>
        <p:txBody>
          <a:bodyPr anchor="ctr">
            <a:normAutofit/>
          </a:bodyPr>
          <a:lstStyle/>
          <a:p>
            <a:r>
              <a:rPr lang="en-IN" sz="2200"/>
              <a:t>Table 5 shows the statistics after removing all the missing values. </a:t>
            </a:r>
          </a:p>
          <a:p>
            <a:r>
              <a:rPr lang="en-IN" sz="2200"/>
              <a:t>Fig. 1 shows the pie chart of male and female cases.</a:t>
            </a:r>
          </a:p>
        </p:txBody>
      </p:sp>
      <p:pic>
        <p:nvPicPr>
          <p:cNvPr id="7" name="Picture 6" descr="Chart, pie chart&#10;&#10;Description automatically generated">
            <a:extLst>
              <a:ext uri="{FF2B5EF4-FFF2-40B4-BE49-F238E27FC236}">
                <a16:creationId xmlns:a16="http://schemas.microsoft.com/office/drawing/2014/main" id="{BDB284ED-E9A2-E9FB-0CBC-7CD2542F2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670901"/>
            <a:ext cx="5468112" cy="3476061"/>
          </a:xfrm>
          <a:prstGeom prst="rect">
            <a:avLst/>
          </a:prstGeom>
        </p:spPr>
      </p:pic>
      <p:graphicFrame>
        <p:nvGraphicFramePr>
          <p:cNvPr id="5" name="Table 5">
            <a:extLst>
              <a:ext uri="{FF2B5EF4-FFF2-40B4-BE49-F238E27FC236}">
                <a16:creationId xmlns:a16="http://schemas.microsoft.com/office/drawing/2014/main" id="{8CDA887C-3380-AA4C-7561-DF85A293B89E}"/>
              </a:ext>
            </a:extLst>
          </p:cNvPr>
          <p:cNvGraphicFramePr>
            <a:graphicFrameLocks noGrp="1"/>
          </p:cNvGraphicFramePr>
          <p:nvPr>
            <p:extLst>
              <p:ext uri="{D42A27DB-BD31-4B8C-83A1-F6EECF244321}">
                <p14:modId xmlns:p14="http://schemas.microsoft.com/office/powerpoint/2010/main" val="1797937664"/>
              </p:ext>
            </p:extLst>
          </p:nvPr>
        </p:nvGraphicFramePr>
        <p:xfrm>
          <a:off x="6254496" y="3325203"/>
          <a:ext cx="5468114" cy="2167461"/>
        </p:xfrm>
        <a:graphic>
          <a:graphicData uri="http://schemas.openxmlformats.org/drawingml/2006/table">
            <a:tbl>
              <a:tblPr firstRow="1" bandRow="1">
                <a:tableStyleId>{073A0DAA-6AF3-43AB-8588-CEC1D06C72B9}</a:tableStyleId>
              </a:tblPr>
              <a:tblGrid>
                <a:gridCol w="1122309">
                  <a:extLst>
                    <a:ext uri="{9D8B030D-6E8A-4147-A177-3AD203B41FA5}">
                      <a16:colId xmlns:a16="http://schemas.microsoft.com/office/drawing/2014/main" val="1192305794"/>
                    </a:ext>
                  </a:extLst>
                </a:gridCol>
                <a:gridCol w="1414577">
                  <a:extLst>
                    <a:ext uri="{9D8B030D-6E8A-4147-A177-3AD203B41FA5}">
                      <a16:colId xmlns:a16="http://schemas.microsoft.com/office/drawing/2014/main" val="2122154328"/>
                    </a:ext>
                  </a:extLst>
                </a:gridCol>
                <a:gridCol w="1166149">
                  <a:extLst>
                    <a:ext uri="{9D8B030D-6E8A-4147-A177-3AD203B41FA5}">
                      <a16:colId xmlns:a16="http://schemas.microsoft.com/office/drawing/2014/main" val="879275712"/>
                    </a:ext>
                  </a:extLst>
                </a:gridCol>
                <a:gridCol w="1765079">
                  <a:extLst>
                    <a:ext uri="{9D8B030D-6E8A-4147-A177-3AD203B41FA5}">
                      <a16:colId xmlns:a16="http://schemas.microsoft.com/office/drawing/2014/main" val="3078530538"/>
                    </a:ext>
                  </a:extLst>
                </a:gridCol>
              </a:tblGrid>
              <a:tr h="778602">
                <a:tc>
                  <a:txBody>
                    <a:bodyPr/>
                    <a:lstStyle/>
                    <a:p>
                      <a:endParaRPr lang="en-IN" sz="2100"/>
                    </a:p>
                  </a:txBody>
                  <a:tcPr marL="105216" marR="105216" marT="52608" marB="52608"/>
                </a:tc>
                <a:tc>
                  <a:txBody>
                    <a:bodyPr/>
                    <a:lstStyle/>
                    <a:p>
                      <a:endParaRPr lang="en-IN" sz="2100"/>
                    </a:p>
                  </a:txBody>
                  <a:tcPr marL="105216" marR="105216" marT="52608" marB="52608"/>
                </a:tc>
                <a:tc>
                  <a:txBody>
                    <a:bodyPr/>
                    <a:lstStyle/>
                    <a:p>
                      <a:r>
                        <a:rPr lang="en-IN" sz="2100"/>
                        <a:t>FREQ.</a:t>
                      </a:r>
                    </a:p>
                  </a:txBody>
                  <a:tcPr marL="105216" marR="105216" marT="52608" marB="52608"/>
                </a:tc>
                <a:tc>
                  <a:txBody>
                    <a:bodyPr/>
                    <a:lstStyle/>
                    <a:p>
                      <a:r>
                        <a:rPr lang="en-IN" sz="2100"/>
                        <a:t>PERCENTAGE</a:t>
                      </a:r>
                    </a:p>
                  </a:txBody>
                  <a:tcPr marL="105216" marR="105216" marT="52608" marB="52608"/>
                </a:tc>
                <a:extLst>
                  <a:ext uri="{0D108BD9-81ED-4DB2-BD59-A6C34878D82A}">
                    <a16:rowId xmlns:a16="http://schemas.microsoft.com/office/drawing/2014/main" val="1957559503"/>
                  </a:ext>
                </a:extLst>
              </a:tr>
              <a:tr h="462953">
                <a:tc>
                  <a:txBody>
                    <a:bodyPr/>
                    <a:lstStyle/>
                    <a:p>
                      <a:r>
                        <a:rPr lang="en-IN" sz="2100"/>
                        <a:t>VALID</a:t>
                      </a:r>
                    </a:p>
                  </a:txBody>
                  <a:tcPr marL="105216" marR="105216" marT="52608" marB="52608"/>
                </a:tc>
                <a:tc>
                  <a:txBody>
                    <a:bodyPr/>
                    <a:lstStyle/>
                    <a:p>
                      <a:r>
                        <a:rPr lang="en-IN" sz="2100"/>
                        <a:t>MALE</a:t>
                      </a:r>
                    </a:p>
                  </a:txBody>
                  <a:tcPr marL="105216" marR="105216" marT="52608" marB="52608"/>
                </a:tc>
                <a:tc>
                  <a:txBody>
                    <a:bodyPr/>
                    <a:lstStyle/>
                    <a:p>
                      <a:r>
                        <a:rPr lang="en-IN" sz="2100"/>
                        <a:t>362</a:t>
                      </a:r>
                    </a:p>
                  </a:txBody>
                  <a:tcPr marL="105216" marR="105216" marT="52608" marB="52608"/>
                </a:tc>
                <a:tc>
                  <a:txBody>
                    <a:bodyPr/>
                    <a:lstStyle/>
                    <a:p>
                      <a:r>
                        <a:rPr lang="en-IN" sz="2100"/>
                        <a:t>71.0</a:t>
                      </a:r>
                    </a:p>
                  </a:txBody>
                  <a:tcPr marL="105216" marR="105216" marT="52608" marB="52608"/>
                </a:tc>
                <a:extLst>
                  <a:ext uri="{0D108BD9-81ED-4DB2-BD59-A6C34878D82A}">
                    <a16:rowId xmlns:a16="http://schemas.microsoft.com/office/drawing/2014/main" val="1123723747"/>
                  </a:ext>
                </a:extLst>
              </a:tr>
              <a:tr h="462953">
                <a:tc>
                  <a:txBody>
                    <a:bodyPr/>
                    <a:lstStyle/>
                    <a:p>
                      <a:endParaRPr lang="en-IN" sz="2100"/>
                    </a:p>
                  </a:txBody>
                  <a:tcPr marL="105216" marR="105216" marT="52608" marB="52608"/>
                </a:tc>
                <a:tc>
                  <a:txBody>
                    <a:bodyPr/>
                    <a:lstStyle/>
                    <a:p>
                      <a:r>
                        <a:rPr lang="en-IN" sz="2100"/>
                        <a:t>FEMALE</a:t>
                      </a:r>
                    </a:p>
                  </a:txBody>
                  <a:tcPr marL="105216" marR="105216" marT="52608" marB="52608"/>
                </a:tc>
                <a:tc>
                  <a:txBody>
                    <a:bodyPr/>
                    <a:lstStyle/>
                    <a:p>
                      <a:r>
                        <a:rPr lang="en-IN" sz="2100"/>
                        <a:t>148</a:t>
                      </a:r>
                    </a:p>
                  </a:txBody>
                  <a:tcPr marL="105216" marR="105216" marT="52608" marB="52608"/>
                </a:tc>
                <a:tc>
                  <a:txBody>
                    <a:bodyPr/>
                    <a:lstStyle/>
                    <a:p>
                      <a:r>
                        <a:rPr lang="en-IN" sz="2100"/>
                        <a:t>29.0</a:t>
                      </a:r>
                    </a:p>
                  </a:txBody>
                  <a:tcPr marL="105216" marR="105216" marT="52608" marB="52608"/>
                </a:tc>
                <a:extLst>
                  <a:ext uri="{0D108BD9-81ED-4DB2-BD59-A6C34878D82A}">
                    <a16:rowId xmlns:a16="http://schemas.microsoft.com/office/drawing/2014/main" val="1158916236"/>
                  </a:ext>
                </a:extLst>
              </a:tr>
              <a:tr h="462953">
                <a:tc>
                  <a:txBody>
                    <a:bodyPr/>
                    <a:lstStyle/>
                    <a:p>
                      <a:endParaRPr lang="en-IN" sz="2100"/>
                    </a:p>
                  </a:txBody>
                  <a:tcPr marL="105216" marR="105216" marT="52608" marB="52608"/>
                </a:tc>
                <a:tc>
                  <a:txBody>
                    <a:bodyPr/>
                    <a:lstStyle/>
                    <a:p>
                      <a:r>
                        <a:rPr lang="en-IN" sz="2100"/>
                        <a:t>TOTAL</a:t>
                      </a:r>
                    </a:p>
                  </a:txBody>
                  <a:tcPr marL="105216" marR="105216" marT="52608" marB="52608"/>
                </a:tc>
                <a:tc>
                  <a:txBody>
                    <a:bodyPr/>
                    <a:lstStyle/>
                    <a:p>
                      <a:r>
                        <a:rPr lang="en-IN" sz="2100"/>
                        <a:t>510</a:t>
                      </a:r>
                    </a:p>
                  </a:txBody>
                  <a:tcPr marL="105216" marR="105216" marT="52608" marB="52608"/>
                </a:tc>
                <a:tc>
                  <a:txBody>
                    <a:bodyPr/>
                    <a:lstStyle/>
                    <a:p>
                      <a:r>
                        <a:rPr lang="en-IN" sz="2100"/>
                        <a:t>100.0</a:t>
                      </a:r>
                    </a:p>
                  </a:txBody>
                  <a:tcPr marL="105216" marR="105216" marT="52608" marB="52608"/>
                </a:tc>
                <a:extLst>
                  <a:ext uri="{0D108BD9-81ED-4DB2-BD59-A6C34878D82A}">
                    <a16:rowId xmlns:a16="http://schemas.microsoft.com/office/drawing/2014/main" val="1651079478"/>
                  </a:ext>
                </a:extLst>
              </a:tr>
            </a:tbl>
          </a:graphicData>
        </a:graphic>
      </p:graphicFrame>
    </p:spTree>
    <p:extLst>
      <p:ext uri="{BB962C8B-B14F-4D97-AF65-F5344CB8AC3E}">
        <p14:creationId xmlns:p14="http://schemas.microsoft.com/office/powerpoint/2010/main" val="15716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187ED3-94E9-3C66-B0DF-E83303D9B6F3}"/>
              </a:ext>
            </a:extLst>
          </p:cNvPr>
          <p:cNvSpPr>
            <a:spLocks noGrp="1"/>
          </p:cNvSpPr>
          <p:nvPr>
            <p:ph type="title"/>
          </p:nvPr>
        </p:nvSpPr>
        <p:spPr>
          <a:xfrm>
            <a:off x="630936" y="457200"/>
            <a:ext cx="4343400" cy="1929384"/>
          </a:xfrm>
        </p:spPr>
        <p:txBody>
          <a:bodyPr anchor="ctr">
            <a:normAutofit/>
          </a:bodyPr>
          <a:lstStyle/>
          <a:p>
            <a:r>
              <a:rPr lang="en-IN" b="1"/>
              <a:t>Table 6 :</a:t>
            </a:r>
            <a:br>
              <a:rPr lang="en-IN" b="1"/>
            </a:br>
            <a:r>
              <a:rPr lang="en-IN" b="1"/>
              <a:t>Current status attributes</a:t>
            </a:r>
            <a:endParaRPr lang="en-IN" b="1" dirty="0"/>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3DBAD8-6929-0333-93E8-A1B68C649E61}"/>
              </a:ext>
            </a:extLst>
          </p:cNvPr>
          <p:cNvSpPr>
            <a:spLocks noGrp="1"/>
          </p:cNvSpPr>
          <p:nvPr>
            <p:ph idx="1"/>
          </p:nvPr>
        </p:nvSpPr>
        <p:spPr>
          <a:xfrm>
            <a:off x="5541263" y="457200"/>
            <a:ext cx="6007608" cy="1929384"/>
          </a:xfrm>
        </p:spPr>
        <p:txBody>
          <a:bodyPr anchor="ctr">
            <a:normAutofit/>
          </a:bodyPr>
          <a:lstStyle/>
          <a:p>
            <a:r>
              <a:rPr lang="en-IN" sz="2000"/>
              <a:t>Table 6 provides us the information related to current status attributes. There are no missing value attributes. </a:t>
            </a:r>
          </a:p>
          <a:p>
            <a:r>
              <a:rPr lang="en-IN" sz="2000"/>
              <a:t>Fig. 2. Bar chart for current status and it can be clearly seen from the bar chart that the majority of cases are hospitalized. </a:t>
            </a:r>
          </a:p>
          <a:p>
            <a:endParaRPr lang="en-IN" sz="2000"/>
          </a:p>
          <a:p>
            <a:endParaRPr lang="en-IN" sz="2000"/>
          </a:p>
        </p:txBody>
      </p:sp>
      <p:pic>
        <p:nvPicPr>
          <p:cNvPr id="6" name="Picture 5" descr="Chart, bar chart&#10;&#10;Description automatically generated">
            <a:extLst>
              <a:ext uri="{FF2B5EF4-FFF2-40B4-BE49-F238E27FC236}">
                <a16:creationId xmlns:a16="http://schemas.microsoft.com/office/drawing/2014/main" id="{5F465315-A456-9556-0B82-FDB830E1A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446" y="2569464"/>
            <a:ext cx="3439908" cy="3678936"/>
          </a:xfrm>
          <a:prstGeom prst="rect">
            <a:avLst/>
          </a:prstGeom>
        </p:spPr>
      </p:pic>
      <p:graphicFrame>
        <p:nvGraphicFramePr>
          <p:cNvPr id="4" name="Table 4">
            <a:extLst>
              <a:ext uri="{FF2B5EF4-FFF2-40B4-BE49-F238E27FC236}">
                <a16:creationId xmlns:a16="http://schemas.microsoft.com/office/drawing/2014/main" id="{EA226FE6-94BC-1F07-4419-0E7A97A94F72}"/>
              </a:ext>
            </a:extLst>
          </p:cNvPr>
          <p:cNvGraphicFramePr>
            <a:graphicFrameLocks noGrp="1"/>
          </p:cNvGraphicFramePr>
          <p:nvPr>
            <p:extLst>
              <p:ext uri="{D42A27DB-BD31-4B8C-83A1-F6EECF244321}">
                <p14:modId xmlns:p14="http://schemas.microsoft.com/office/powerpoint/2010/main" val="1977000311"/>
              </p:ext>
            </p:extLst>
          </p:nvPr>
        </p:nvGraphicFramePr>
        <p:xfrm>
          <a:off x="6254496" y="3441798"/>
          <a:ext cx="5468112" cy="1934268"/>
        </p:xfrm>
        <a:graphic>
          <a:graphicData uri="http://schemas.openxmlformats.org/drawingml/2006/table">
            <a:tbl>
              <a:tblPr firstRow="1" bandRow="1">
                <a:tableStyleId>{073A0DAA-6AF3-43AB-8588-CEC1D06C72B9}</a:tableStyleId>
              </a:tblPr>
              <a:tblGrid>
                <a:gridCol w="5468112">
                  <a:extLst>
                    <a:ext uri="{9D8B030D-6E8A-4147-A177-3AD203B41FA5}">
                      <a16:colId xmlns:a16="http://schemas.microsoft.com/office/drawing/2014/main" val="3757618660"/>
                    </a:ext>
                  </a:extLst>
                </a:gridCol>
              </a:tblGrid>
              <a:tr h="443270">
                <a:tc>
                  <a:txBody>
                    <a:bodyPr/>
                    <a:lstStyle/>
                    <a:p>
                      <a:r>
                        <a:rPr lang="en-IN" sz="2000"/>
                        <a:t>CURRENT STATUS</a:t>
                      </a:r>
                    </a:p>
                  </a:txBody>
                  <a:tcPr marL="100743" marR="100743" marT="50372" marB="50372"/>
                </a:tc>
                <a:extLst>
                  <a:ext uri="{0D108BD9-81ED-4DB2-BD59-A6C34878D82A}">
                    <a16:rowId xmlns:a16="http://schemas.microsoft.com/office/drawing/2014/main" val="2355693853"/>
                  </a:ext>
                </a:extLst>
              </a:tr>
              <a:tr h="745499">
                <a:tc>
                  <a:txBody>
                    <a:bodyPr/>
                    <a:lstStyle/>
                    <a:p>
                      <a:r>
                        <a:rPr lang="en-IN" sz="2000"/>
                        <a:t>VALID                                                           510</a:t>
                      </a:r>
                    </a:p>
                  </a:txBody>
                  <a:tcPr marL="100743" marR="100743" marT="50372" marB="50372"/>
                </a:tc>
                <a:extLst>
                  <a:ext uri="{0D108BD9-81ED-4DB2-BD59-A6C34878D82A}">
                    <a16:rowId xmlns:a16="http://schemas.microsoft.com/office/drawing/2014/main" val="4244508765"/>
                  </a:ext>
                </a:extLst>
              </a:tr>
              <a:tr h="745499">
                <a:tc>
                  <a:txBody>
                    <a:bodyPr/>
                    <a:lstStyle/>
                    <a:p>
                      <a:r>
                        <a:rPr lang="en-IN" sz="2000"/>
                        <a:t>MISSING                                                           0</a:t>
                      </a:r>
                    </a:p>
                  </a:txBody>
                  <a:tcPr marL="100743" marR="100743" marT="50372" marB="50372"/>
                </a:tc>
                <a:extLst>
                  <a:ext uri="{0D108BD9-81ED-4DB2-BD59-A6C34878D82A}">
                    <a16:rowId xmlns:a16="http://schemas.microsoft.com/office/drawing/2014/main" val="4040842031"/>
                  </a:ext>
                </a:extLst>
              </a:tr>
            </a:tbl>
          </a:graphicData>
        </a:graphic>
      </p:graphicFrame>
    </p:spTree>
    <p:extLst>
      <p:ext uri="{BB962C8B-B14F-4D97-AF65-F5344CB8AC3E}">
        <p14:creationId xmlns:p14="http://schemas.microsoft.com/office/powerpoint/2010/main" val="292892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5">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7">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17E3AF-F87A-4A33-1398-26A45A02E7B3}"/>
              </a:ext>
            </a:extLst>
          </p:cNvPr>
          <p:cNvSpPr>
            <a:spLocks noGrp="1"/>
          </p:cNvSpPr>
          <p:nvPr>
            <p:ph type="title"/>
          </p:nvPr>
        </p:nvSpPr>
        <p:spPr>
          <a:xfrm>
            <a:off x="838199" y="978408"/>
            <a:ext cx="4056530" cy="1106424"/>
          </a:xfrm>
        </p:spPr>
        <p:txBody>
          <a:bodyPr>
            <a:normAutofit/>
          </a:bodyPr>
          <a:lstStyle/>
          <a:p>
            <a:r>
              <a:rPr lang="en-IN" sz="2400" b="1"/>
              <a:t>Table 7 :</a:t>
            </a:r>
            <a:br>
              <a:rPr lang="en-IN" sz="2400" b="1"/>
            </a:br>
            <a:r>
              <a:rPr lang="en-IN" sz="2400" b="1"/>
              <a:t>Valid and missing values in age bracket</a:t>
            </a:r>
          </a:p>
        </p:txBody>
      </p:sp>
      <p:sp>
        <p:nvSpPr>
          <p:cNvPr id="46" name="Rectangle 39">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1">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AFC75B3-AF04-3A73-CAEE-E0614C79DBD0}"/>
              </a:ext>
            </a:extLst>
          </p:cNvPr>
          <p:cNvSpPr>
            <a:spLocks noGrp="1"/>
          </p:cNvSpPr>
          <p:nvPr>
            <p:ph idx="1"/>
          </p:nvPr>
        </p:nvSpPr>
        <p:spPr>
          <a:xfrm>
            <a:off x="838199" y="2359152"/>
            <a:ext cx="4056530" cy="3429000"/>
          </a:xfrm>
        </p:spPr>
        <p:txBody>
          <a:bodyPr>
            <a:normAutofit/>
          </a:bodyPr>
          <a:lstStyle/>
          <a:p>
            <a:r>
              <a:rPr lang="en-IN" sz="1800" dirty="0"/>
              <a:t>Table 7 provides the details of the age value in the dataset. </a:t>
            </a:r>
          </a:p>
          <a:p>
            <a:r>
              <a:rPr lang="en-IN" sz="1800" dirty="0"/>
              <a:t>Fig. 3. shows the histogram for male and females respectively.  </a:t>
            </a:r>
          </a:p>
        </p:txBody>
      </p:sp>
      <p:pic>
        <p:nvPicPr>
          <p:cNvPr id="10" name="Picture 9" descr="Chart, histogram&#10;&#10;Description automatically generated">
            <a:extLst>
              <a:ext uri="{FF2B5EF4-FFF2-40B4-BE49-F238E27FC236}">
                <a16:creationId xmlns:a16="http://schemas.microsoft.com/office/drawing/2014/main" id="{17FE002A-38F4-15C8-BF11-0C78F16E3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62" y="566928"/>
            <a:ext cx="2563554" cy="2338913"/>
          </a:xfrm>
          <a:prstGeom prst="rect">
            <a:avLst/>
          </a:prstGeom>
        </p:spPr>
      </p:pic>
      <p:pic>
        <p:nvPicPr>
          <p:cNvPr id="8" name="Picture 7" descr="Chart, histogram&#10;&#10;Description automatically generated">
            <a:extLst>
              <a:ext uri="{FF2B5EF4-FFF2-40B4-BE49-F238E27FC236}">
                <a16:creationId xmlns:a16="http://schemas.microsoft.com/office/drawing/2014/main" id="{F39190B2-1ACE-B4DD-9F50-3323552C9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2365" y="678353"/>
            <a:ext cx="2873668" cy="2112145"/>
          </a:xfrm>
          <a:prstGeom prst="rect">
            <a:avLst/>
          </a:prstGeom>
        </p:spPr>
      </p:pic>
      <p:graphicFrame>
        <p:nvGraphicFramePr>
          <p:cNvPr id="4" name="Table 4">
            <a:extLst>
              <a:ext uri="{FF2B5EF4-FFF2-40B4-BE49-F238E27FC236}">
                <a16:creationId xmlns:a16="http://schemas.microsoft.com/office/drawing/2014/main" id="{EE622CC2-5E3F-5526-B0C9-600DBB243AA8}"/>
              </a:ext>
            </a:extLst>
          </p:cNvPr>
          <p:cNvGraphicFramePr>
            <a:graphicFrameLocks noGrp="1"/>
          </p:cNvGraphicFramePr>
          <p:nvPr>
            <p:extLst>
              <p:ext uri="{D42A27DB-BD31-4B8C-83A1-F6EECF244321}">
                <p14:modId xmlns:p14="http://schemas.microsoft.com/office/powerpoint/2010/main" val="3053741279"/>
              </p:ext>
            </p:extLst>
          </p:nvPr>
        </p:nvGraphicFramePr>
        <p:xfrm>
          <a:off x="5846705" y="3441381"/>
          <a:ext cx="5989328" cy="2393428"/>
        </p:xfrm>
        <a:graphic>
          <a:graphicData uri="http://schemas.openxmlformats.org/drawingml/2006/table">
            <a:tbl>
              <a:tblPr firstRow="1" bandRow="1">
                <a:noFill/>
                <a:tableStyleId>{9D7B26C5-4107-4FEC-AEDC-1716B250A1EF}</a:tableStyleId>
              </a:tblPr>
              <a:tblGrid>
                <a:gridCol w="5989328">
                  <a:extLst>
                    <a:ext uri="{9D8B030D-6E8A-4147-A177-3AD203B41FA5}">
                      <a16:colId xmlns:a16="http://schemas.microsoft.com/office/drawing/2014/main" val="1525052883"/>
                    </a:ext>
                  </a:extLst>
                </a:gridCol>
              </a:tblGrid>
              <a:tr h="844194">
                <a:tc>
                  <a:txBody>
                    <a:bodyPr/>
                    <a:lstStyle/>
                    <a:p>
                      <a:r>
                        <a:rPr lang="en-IN" sz="2400" b="0" cap="all" spc="150">
                          <a:solidFill>
                            <a:schemeClr val="lt1"/>
                          </a:solidFill>
                        </a:rPr>
                        <a:t>AGE</a:t>
                      </a:r>
                    </a:p>
                  </a:txBody>
                  <a:tcPr marL="208729" marR="208729" marT="208729" marB="208729">
                    <a:lnL w="12700" cmpd="sng">
                      <a:noFill/>
                      <a:prstDash val="solid"/>
                    </a:lnL>
                    <a:lnR w="12700" cmpd="sng">
                      <a:noFill/>
                      <a:prstDash val="solid"/>
                    </a:lnR>
                    <a:lnT w="12700" cmpd="sng">
                      <a:noFill/>
                      <a:prstDash val="solid"/>
                    </a:lnT>
                    <a:lnB w="12700" cmpd="sng">
                      <a:noFill/>
                      <a:prstDash val="solid"/>
                    </a:lnB>
                    <a:solidFill>
                      <a:srgbClr val="505356"/>
                    </a:solidFill>
                  </a:tcPr>
                </a:tc>
                <a:extLst>
                  <a:ext uri="{0D108BD9-81ED-4DB2-BD59-A6C34878D82A}">
                    <a16:rowId xmlns:a16="http://schemas.microsoft.com/office/drawing/2014/main" val="738876351"/>
                  </a:ext>
                </a:extLst>
              </a:tr>
              <a:tr h="774617">
                <a:tc>
                  <a:txBody>
                    <a:bodyPr/>
                    <a:lstStyle/>
                    <a:p>
                      <a:r>
                        <a:rPr lang="en-IN" sz="2000" cap="none" spc="0">
                          <a:solidFill>
                            <a:schemeClr val="tx1"/>
                          </a:solidFill>
                        </a:rPr>
                        <a:t>VALID                                                       510</a:t>
                      </a:r>
                    </a:p>
                  </a:txBody>
                  <a:tcPr marL="208729" marR="208729" marT="208729" marB="20872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34290865"/>
                  </a:ext>
                </a:extLst>
              </a:tr>
              <a:tr h="774617">
                <a:tc>
                  <a:txBody>
                    <a:bodyPr/>
                    <a:lstStyle/>
                    <a:p>
                      <a:r>
                        <a:rPr lang="en-IN" sz="2000" cap="none" spc="0">
                          <a:solidFill>
                            <a:schemeClr val="tx1"/>
                          </a:solidFill>
                        </a:rPr>
                        <a:t>MISSING                                                      0</a:t>
                      </a:r>
                    </a:p>
                  </a:txBody>
                  <a:tcPr marL="208729" marR="208729" marT="208729" marB="208729">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629311555"/>
                  </a:ext>
                </a:extLst>
              </a:tr>
            </a:tbl>
          </a:graphicData>
        </a:graphic>
      </p:graphicFrame>
    </p:spTree>
    <p:extLst>
      <p:ext uri="{BB962C8B-B14F-4D97-AF65-F5344CB8AC3E}">
        <p14:creationId xmlns:p14="http://schemas.microsoft.com/office/powerpoint/2010/main" val="179945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2A5537-C8E3-DFA8-D214-54871D9683DE}"/>
              </a:ext>
            </a:extLst>
          </p:cNvPr>
          <p:cNvSpPr>
            <a:spLocks noGrp="1"/>
          </p:cNvSpPr>
          <p:nvPr>
            <p:ph type="title"/>
          </p:nvPr>
        </p:nvSpPr>
        <p:spPr>
          <a:xfrm>
            <a:off x="371094" y="1161288"/>
            <a:ext cx="3438144" cy="1239012"/>
          </a:xfrm>
        </p:spPr>
        <p:txBody>
          <a:bodyPr anchor="ctr">
            <a:normAutofit/>
          </a:bodyPr>
          <a:lstStyle/>
          <a:p>
            <a:r>
              <a:rPr lang="en-IN" sz="2800" b="1" dirty="0"/>
              <a:t>Fig. 6 : </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FDA51A-472D-8EF4-8E2D-23769A99AD74}"/>
              </a:ext>
            </a:extLst>
          </p:cNvPr>
          <p:cNvSpPr>
            <a:spLocks noGrp="1"/>
          </p:cNvSpPr>
          <p:nvPr>
            <p:ph idx="1"/>
          </p:nvPr>
        </p:nvSpPr>
        <p:spPr>
          <a:xfrm>
            <a:off x="371094" y="2718054"/>
            <a:ext cx="3438906" cy="3207258"/>
          </a:xfrm>
        </p:spPr>
        <p:txBody>
          <a:bodyPr anchor="t">
            <a:normAutofit/>
          </a:bodyPr>
          <a:lstStyle/>
          <a:p>
            <a:r>
              <a:rPr lang="en-IN" sz="1700" dirty="0"/>
              <a:t>The cases according to the Age group, current status and gender are represented in graphical form in Fig.6. </a:t>
            </a:r>
          </a:p>
        </p:txBody>
      </p:sp>
      <p:pic>
        <p:nvPicPr>
          <p:cNvPr id="7" name="Picture 6" descr="Chart, bar chart&#10;&#10;Description automatically generated">
            <a:extLst>
              <a:ext uri="{FF2B5EF4-FFF2-40B4-BE49-F238E27FC236}">
                <a16:creationId xmlns:a16="http://schemas.microsoft.com/office/drawing/2014/main" id="{AD114DC6-DE23-9C72-5A71-6FDBF12F5939}"/>
              </a:ext>
            </a:extLst>
          </p:cNvPr>
          <p:cNvPicPr>
            <a:picLocks noChangeAspect="1"/>
          </p:cNvPicPr>
          <p:nvPr/>
        </p:nvPicPr>
        <p:blipFill rotWithShape="1">
          <a:blip r:embed="rId2">
            <a:extLst>
              <a:ext uri="{28A0092B-C50C-407E-A947-70E740481C1C}">
                <a14:useLocalDpi xmlns:a14="http://schemas.microsoft.com/office/drawing/2010/main" val="0"/>
              </a:ext>
            </a:extLst>
          </a:blip>
          <a:srcRect r="7449"/>
          <a:stretch/>
        </p:blipFill>
        <p:spPr>
          <a:xfrm>
            <a:off x="6275742" y="1656030"/>
            <a:ext cx="4567080" cy="3372321"/>
          </a:xfrm>
          <a:prstGeom prst="rect">
            <a:avLst/>
          </a:prstGeom>
        </p:spPr>
      </p:pic>
    </p:spTree>
    <p:extLst>
      <p:ext uri="{BB962C8B-B14F-4D97-AF65-F5344CB8AC3E}">
        <p14:creationId xmlns:p14="http://schemas.microsoft.com/office/powerpoint/2010/main" val="361880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0CB1-1B6E-2DE6-C9EF-0808B7DFFC60}"/>
              </a:ext>
            </a:extLst>
          </p:cNvPr>
          <p:cNvSpPr>
            <a:spLocks noGrp="1"/>
          </p:cNvSpPr>
          <p:nvPr>
            <p:ph type="title"/>
          </p:nvPr>
        </p:nvSpPr>
        <p:spPr/>
        <p:txBody>
          <a:bodyPr/>
          <a:lstStyle/>
          <a:p>
            <a:r>
              <a:rPr lang="en-IN" b="1" dirty="0"/>
              <a:t>APPROACH</a:t>
            </a:r>
          </a:p>
        </p:txBody>
      </p:sp>
      <p:sp>
        <p:nvSpPr>
          <p:cNvPr id="3" name="Content Placeholder 2">
            <a:extLst>
              <a:ext uri="{FF2B5EF4-FFF2-40B4-BE49-F238E27FC236}">
                <a16:creationId xmlns:a16="http://schemas.microsoft.com/office/drawing/2014/main" id="{8B5B829C-2301-69C7-C979-01B8420C6479}"/>
              </a:ext>
            </a:extLst>
          </p:cNvPr>
          <p:cNvSpPr>
            <a:spLocks noGrp="1"/>
          </p:cNvSpPr>
          <p:nvPr>
            <p:ph idx="1"/>
          </p:nvPr>
        </p:nvSpPr>
        <p:spPr>
          <a:xfrm>
            <a:off x="838200" y="1825625"/>
            <a:ext cx="10515600" cy="2393449"/>
          </a:xfrm>
        </p:spPr>
        <p:txBody>
          <a:bodyPr/>
          <a:lstStyle/>
          <a:p>
            <a:r>
              <a:rPr lang="en-IN" dirty="0"/>
              <a:t>To solve the research questions, we performed a Chi-square test.</a:t>
            </a:r>
          </a:p>
          <a:p>
            <a:r>
              <a:rPr lang="en-IN" dirty="0"/>
              <a:t>This test is used when we are dealing with nominal or ordinal data and want to find the relationship between the variables.</a:t>
            </a:r>
          </a:p>
        </p:txBody>
      </p:sp>
    </p:spTree>
    <p:extLst>
      <p:ext uri="{BB962C8B-B14F-4D97-AF65-F5344CB8AC3E}">
        <p14:creationId xmlns:p14="http://schemas.microsoft.com/office/powerpoint/2010/main" val="259466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65A3-2DE2-D523-4767-DBC7FE755DCE}"/>
              </a:ext>
            </a:extLst>
          </p:cNvPr>
          <p:cNvSpPr>
            <a:spLocks noGrp="1"/>
          </p:cNvSpPr>
          <p:nvPr>
            <p:ph type="title"/>
          </p:nvPr>
        </p:nvSpPr>
        <p:spPr/>
        <p:txBody>
          <a:bodyPr/>
          <a:lstStyle/>
          <a:p>
            <a:r>
              <a:rPr lang="en-IN" b="1" dirty="0"/>
              <a:t>RESULTS : </a:t>
            </a:r>
            <a:br>
              <a:rPr lang="en-IN" b="1" dirty="0"/>
            </a:br>
            <a:r>
              <a:rPr lang="en-IN" b="1" u="sng" dirty="0"/>
              <a:t>Chi Square Test</a:t>
            </a:r>
          </a:p>
        </p:txBody>
      </p:sp>
      <p:sp>
        <p:nvSpPr>
          <p:cNvPr id="3" name="Content Placeholder 2">
            <a:extLst>
              <a:ext uri="{FF2B5EF4-FFF2-40B4-BE49-F238E27FC236}">
                <a16:creationId xmlns:a16="http://schemas.microsoft.com/office/drawing/2014/main" id="{F38841BC-D6CF-5C21-426B-F6DA7FDAB227}"/>
              </a:ext>
            </a:extLst>
          </p:cNvPr>
          <p:cNvSpPr>
            <a:spLocks noGrp="1"/>
          </p:cNvSpPr>
          <p:nvPr>
            <p:ph idx="1"/>
          </p:nvPr>
        </p:nvSpPr>
        <p:spPr/>
        <p:txBody>
          <a:bodyPr/>
          <a:lstStyle/>
          <a:p>
            <a:r>
              <a:rPr lang="en-IN" dirty="0"/>
              <a:t>In the Chi square test, we assume two hypothesis, the null hypothesis (h</a:t>
            </a:r>
            <a:r>
              <a:rPr lang="en-IN" baseline="-25000" dirty="0"/>
              <a:t>0</a:t>
            </a:r>
            <a:r>
              <a:rPr lang="en-IN" dirty="0"/>
              <a:t>) and the alternative hypothesis (h</a:t>
            </a:r>
            <a:r>
              <a:rPr lang="en-IN" baseline="-25000" dirty="0"/>
              <a:t>a</a:t>
            </a:r>
            <a:r>
              <a:rPr lang="en-IN" dirty="0"/>
              <a:t>).</a:t>
            </a:r>
          </a:p>
          <a:p>
            <a:r>
              <a:rPr lang="en-IN" dirty="0"/>
              <a:t>Null hypothesis (h</a:t>
            </a:r>
            <a:r>
              <a:rPr lang="en-IN" baseline="-25000" dirty="0"/>
              <a:t>0</a:t>
            </a:r>
            <a:r>
              <a:rPr lang="en-IN" dirty="0"/>
              <a:t>) : there is no relationship between the variables. </a:t>
            </a:r>
          </a:p>
          <a:p>
            <a:r>
              <a:rPr lang="en-IN" dirty="0"/>
              <a:t>Alternative hypothesis (h</a:t>
            </a:r>
            <a:r>
              <a:rPr lang="en-IN" baseline="-25000" dirty="0"/>
              <a:t>a</a:t>
            </a:r>
            <a:r>
              <a:rPr lang="en-IN" dirty="0"/>
              <a:t>) : there is a significant relationship between the variables.</a:t>
            </a:r>
          </a:p>
          <a:p>
            <a:r>
              <a:rPr lang="en-IN" dirty="0"/>
              <a:t>If the p value (asymptotic significance) is less than 0.05 then we reject our null hypothesis and if the value is greater than 0.05 then we cannot reject our null hypothesis</a:t>
            </a:r>
          </a:p>
          <a:p>
            <a:endParaRPr lang="en-IN" dirty="0"/>
          </a:p>
        </p:txBody>
      </p:sp>
    </p:spTree>
    <p:extLst>
      <p:ext uri="{BB962C8B-B14F-4D97-AF65-F5344CB8AC3E}">
        <p14:creationId xmlns:p14="http://schemas.microsoft.com/office/powerpoint/2010/main" val="425644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B043-34D9-D320-062C-A9E29421959B}"/>
              </a:ext>
            </a:extLst>
          </p:cNvPr>
          <p:cNvSpPr>
            <a:spLocks noGrp="1"/>
          </p:cNvSpPr>
          <p:nvPr>
            <p:ph type="title"/>
          </p:nvPr>
        </p:nvSpPr>
        <p:spPr/>
        <p:txBody>
          <a:bodyPr/>
          <a:lstStyle/>
          <a:p>
            <a:r>
              <a:rPr lang="en-IN" b="1" dirty="0"/>
              <a:t>Research Questions :</a:t>
            </a:r>
          </a:p>
        </p:txBody>
      </p:sp>
      <p:sp>
        <p:nvSpPr>
          <p:cNvPr id="3" name="Content Placeholder 2">
            <a:extLst>
              <a:ext uri="{FF2B5EF4-FFF2-40B4-BE49-F238E27FC236}">
                <a16:creationId xmlns:a16="http://schemas.microsoft.com/office/drawing/2014/main" id="{BB10F14C-70E7-55ED-F1E5-28112DB319F3}"/>
              </a:ext>
            </a:extLst>
          </p:cNvPr>
          <p:cNvSpPr>
            <a:spLocks noGrp="1"/>
          </p:cNvSpPr>
          <p:nvPr>
            <p:ph idx="1"/>
          </p:nvPr>
        </p:nvSpPr>
        <p:spPr/>
        <p:txBody>
          <a:bodyPr>
            <a:normAutofit lnSpcReduction="10000"/>
          </a:bodyPr>
          <a:lstStyle/>
          <a:p>
            <a:pPr marL="0" indent="0">
              <a:buNone/>
            </a:pPr>
            <a:r>
              <a:rPr lang="en-IN" b="1" dirty="0"/>
              <a:t>Q1. Is there any relationship between gender and patient status?</a:t>
            </a:r>
          </a:p>
          <a:p>
            <a:pPr marL="0" indent="0">
              <a:buNone/>
            </a:pPr>
            <a:r>
              <a:rPr lang="en-IN" dirty="0"/>
              <a:t>A chi square test was performed to determine the relationship between the gender and the patient status. In this test, we want to check whether gender (male and female) has any dependence on current status and vice versa.  Now table 8 gives a cross tabulation of gender and current status and Fig. 7 represents the graphical representation. In table 11, the chi square value is calculated and it is 494 which is much higher than 0.05 and so we cannot reject our null hypothesis. </a:t>
            </a:r>
            <a:r>
              <a:rPr lang="en-IN" b="1" dirty="0"/>
              <a:t>We can say that there is no effect of gender on the current status of the patient and vice versa. And in other words current status does not depend upon whether a patient is male or female.</a:t>
            </a:r>
          </a:p>
        </p:txBody>
      </p:sp>
    </p:spTree>
    <p:extLst>
      <p:ext uri="{BB962C8B-B14F-4D97-AF65-F5344CB8AC3E}">
        <p14:creationId xmlns:p14="http://schemas.microsoft.com/office/powerpoint/2010/main" val="230909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BFDA-4AB8-B231-A64E-8591BAC6AE4E}"/>
              </a:ext>
            </a:extLst>
          </p:cNvPr>
          <p:cNvSpPr>
            <a:spLocks noGrp="1"/>
          </p:cNvSpPr>
          <p:nvPr>
            <p:ph type="title"/>
          </p:nvPr>
        </p:nvSpPr>
        <p:spPr/>
        <p:txBody>
          <a:bodyPr/>
          <a:lstStyle/>
          <a:p>
            <a:r>
              <a:rPr lang="en-IN" b="1" dirty="0"/>
              <a:t>Table 8 : </a:t>
            </a:r>
            <a:br>
              <a:rPr lang="en-IN" b="1" dirty="0"/>
            </a:br>
            <a:r>
              <a:rPr lang="en-IN" b="1" dirty="0"/>
              <a:t>Cross table of gender and current status.</a:t>
            </a:r>
          </a:p>
        </p:txBody>
      </p:sp>
      <p:graphicFrame>
        <p:nvGraphicFramePr>
          <p:cNvPr id="4" name="Table 4">
            <a:extLst>
              <a:ext uri="{FF2B5EF4-FFF2-40B4-BE49-F238E27FC236}">
                <a16:creationId xmlns:a16="http://schemas.microsoft.com/office/drawing/2014/main" id="{54DEE274-FEB4-7D4A-4AE7-49CA65782BD7}"/>
              </a:ext>
            </a:extLst>
          </p:cNvPr>
          <p:cNvGraphicFramePr>
            <a:graphicFrameLocks noGrp="1"/>
          </p:cNvGraphicFramePr>
          <p:nvPr>
            <p:ph idx="1"/>
            <p:extLst>
              <p:ext uri="{D42A27DB-BD31-4B8C-83A1-F6EECF244321}">
                <p14:modId xmlns:p14="http://schemas.microsoft.com/office/powerpoint/2010/main" val="2617125631"/>
              </p:ext>
            </p:extLst>
          </p:nvPr>
        </p:nvGraphicFramePr>
        <p:xfrm>
          <a:off x="513347" y="1836070"/>
          <a:ext cx="6529135" cy="3088857"/>
        </p:xfrm>
        <a:graphic>
          <a:graphicData uri="http://schemas.openxmlformats.org/drawingml/2006/table">
            <a:tbl>
              <a:tblPr firstRow="1" bandRow="1">
                <a:tableStyleId>{073A0DAA-6AF3-43AB-8588-CEC1D06C72B9}</a:tableStyleId>
              </a:tblPr>
              <a:tblGrid>
                <a:gridCol w="1305827">
                  <a:extLst>
                    <a:ext uri="{9D8B030D-6E8A-4147-A177-3AD203B41FA5}">
                      <a16:colId xmlns:a16="http://schemas.microsoft.com/office/drawing/2014/main" val="292688300"/>
                    </a:ext>
                  </a:extLst>
                </a:gridCol>
                <a:gridCol w="1305827">
                  <a:extLst>
                    <a:ext uri="{9D8B030D-6E8A-4147-A177-3AD203B41FA5}">
                      <a16:colId xmlns:a16="http://schemas.microsoft.com/office/drawing/2014/main" val="218699696"/>
                    </a:ext>
                  </a:extLst>
                </a:gridCol>
                <a:gridCol w="1305827">
                  <a:extLst>
                    <a:ext uri="{9D8B030D-6E8A-4147-A177-3AD203B41FA5}">
                      <a16:colId xmlns:a16="http://schemas.microsoft.com/office/drawing/2014/main" val="1814058299"/>
                    </a:ext>
                  </a:extLst>
                </a:gridCol>
                <a:gridCol w="1305827">
                  <a:extLst>
                    <a:ext uri="{9D8B030D-6E8A-4147-A177-3AD203B41FA5}">
                      <a16:colId xmlns:a16="http://schemas.microsoft.com/office/drawing/2014/main" val="814172644"/>
                    </a:ext>
                  </a:extLst>
                </a:gridCol>
                <a:gridCol w="1305827">
                  <a:extLst>
                    <a:ext uri="{9D8B030D-6E8A-4147-A177-3AD203B41FA5}">
                      <a16:colId xmlns:a16="http://schemas.microsoft.com/office/drawing/2014/main" val="688034102"/>
                    </a:ext>
                  </a:extLst>
                </a:gridCol>
              </a:tblGrid>
              <a:tr h="831615">
                <a:tc>
                  <a:txBody>
                    <a:bodyPr/>
                    <a:lstStyle/>
                    <a:p>
                      <a:r>
                        <a:rPr lang="en-IN" dirty="0"/>
                        <a:t>GENDER </a:t>
                      </a:r>
                    </a:p>
                  </a:txBody>
                  <a:tcPr/>
                </a:tc>
                <a:tc>
                  <a:txBody>
                    <a:bodyPr/>
                    <a:lstStyle/>
                    <a:p>
                      <a:r>
                        <a:rPr lang="en-IN" dirty="0"/>
                        <a:t>CURRENT STATUS </a:t>
                      </a:r>
                    </a:p>
                  </a:txBody>
                  <a:tcPr/>
                </a:tc>
                <a:tc>
                  <a:txBody>
                    <a:bodyPr/>
                    <a:lstStyle/>
                    <a:p>
                      <a:endParaRPr lang="en-IN" dirty="0"/>
                    </a:p>
                  </a:txBody>
                  <a:tcPr/>
                </a:tc>
                <a:tc>
                  <a:txBody>
                    <a:bodyPr/>
                    <a:lstStyle/>
                    <a:p>
                      <a:endParaRPr lang="en-IN" dirty="0"/>
                    </a:p>
                  </a:txBody>
                  <a:tcPr/>
                </a:tc>
                <a:tc>
                  <a:txBody>
                    <a:bodyPr/>
                    <a:lstStyle/>
                    <a:p>
                      <a:r>
                        <a:rPr lang="en-IN" dirty="0"/>
                        <a:t>TOTAL</a:t>
                      </a:r>
                    </a:p>
                  </a:txBody>
                  <a:tcPr/>
                </a:tc>
                <a:extLst>
                  <a:ext uri="{0D108BD9-81ED-4DB2-BD59-A6C34878D82A}">
                    <a16:rowId xmlns:a16="http://schemas.microsoft.com/office/drawing/2014/main" val="908981657"/>
                  </a:ext>
                </a:extLst>
              </a:tr>
              <a:tr h="831615">
                <a:tc>
                  <a:txBody>
                    <a:bodyPr/>
                    <a:lstStyle/>
                    <a:p>
                      <a:endParaRPr lang="en-IN" dirty="0"/>
                    </a:p>
                  </a:txBody>
                  <a:tcPr/>
                </a:tc>
                <a:tc>
                  <a:txBody>
                    <a:bodyPr/>
                    <a:lstStyle/>
                    <a:p>
                      <a:r>
                        <a:rPr lang="en-IN" dirty="0"/>
                        <a:t>RECOVERED </a:t>
                      </a:r>
                    </a:p>
                  </a:txBody>
                  <a:tcPr/>
                </a:tc>
                <a:tc>
                  <a:txBody>
                    <a:bodyPr/>
                    <a:lstStyle/>
                    <a:p>
                      <a:r>
                        <a:rPr lang="en-IN" dirty="0"/>
                        <a:t>HOSPITALIZED</a:t>
                      </a:r>
                    </a:p>
                  </a:txBody>
                  <a:tcPr/>
                </a:tc>
                <a:tc>
                  <a:txBody>
                    <a:bodyPr/>
                    <a:lstStyle/>
                    <a:p>
                      <a:r>
                        <a:rPr lang="en-IN" dirty="0"/>
                        <a:t>DECEASED</a:t>
                      </a:r>
                    </a:p>
                  </a:txBody>
                  <a:tcPr/>
                </a:tc>
                <a:tc>
                  <a:txBody>
                    <a:bodyPr/>
                    <a:lstStyle/>
                    <a:p>
                      <a:endParaRPr lang="en-IN" dirty="0"/>
                    </a:p>
                  </a:txBody>
                  <a:tcPr/>
                </a:tc>
                <a:extLst>
                  <a:ext uri="{0D108BD9-81ED-4DB2-BD59-A6C34878D82A}">
                    <a16:rowId xmlns:a16="http://schemas.microsoft.com/office/drawing/2014/main" val="2672109904"/>
                  </a:ext>
                </a:extLst>
              </a:tr>
              <a:tr h="475209">
                <a:tc>
                  <a:txBody>
                    <a:bodyPr/>
                    <a:lstStyle/>
                    <a:p>
                      <a:r>
                        <a:rPr lang="en-IN" dirty="0"/>
                        <a:t>MALE </a:t>
                      </a:r>
                    </a:p>
                  </a:txBody>
                  <a:tcPr/>
                </a:tc>
                <a:tc>
                  <a:txBody>
                    <a:bodyPr/>
                    <a:lstStyle/>
                    <a:p>
                      <a:r>
                        <a:rPr lang="en-IN" dirty="0"/>
                        <a:t>45</a:t>
                      </a:r>
                    </a:p>
                  </a:txBody>
                  <a:tcPr/>
                </a:tc>
                <a:tc>
                  <a:txBody>
                    <a:bodyPr/>
                    <a:lstStyle/>
                    <a:p>
                      <a:r>
                        <a:rPr lang="en-IN" dirty="0"/>
                        <a:t>310</a:t>
                      </a:r>
                    </a:p>
                  </a:txBody>
                  <a:tcPr/>
                </a:tc>
                <a:tc>
                  <a:txBody>
                    <a:bodyPr/>
                    <a:lstStyle/>
                    <a:p>
                      <a:r>
                        <a:rPr lang="en-IN" dirty="0"/>
                        <a:t>7</a:t>
                      </a:r>
                    </a:p>
                  </a:txBody>
                  <a:tcPr/>
                </a:tc>
                <a:tc>
                  <a:txBody>
                    <a:bodyPr/>
                    <a:lstStyle/>
                    <a:p>
                      <a:r>
                        <a:rPr lang="en-IN" dirty="0"/>
                        <a:t>362</a:t>
                      </a:r>
                    </a:p>
                  </a:txBody>
                  <a:tcPr/>
                </a:tc>
                <a:extLst>
                  <a:ext uri="{0D108BD9-81ED-4DB2-BD59-A6C34878D82A}">
                    <a16:rowId xmlns:a16="http://schemas.microsoft.com/office/drawing/2014/main" val="3643789223"/>
                  </a:ext>
                </a:extLst>
              </a:tr>
              <a:tr h="475209">
                <a:tc>
                  <a:txBody>
                    <a:bodyPr/>
                    <a:lstStyle/>
                    <a:p>
                      <a:r>
                        <a:rPr lang="en-IN" dirty="0"/>
                        <a:t>FEMALE </a:t>
                      </a:r>
                    </a:p>
                  </a:txBody>
                  <a:tcPr/>
                </a:tc>
                <a:tc>
                  <a:txBody>
                    <a:bodyPr/>
                    <a:lstStyle/>
                    <a:p>
                      <a:r>
                        <a:rPr lang="en-IN" dirty="0"/>
                        <a:t>15</a:t>
                      </a:r>
                    </a:p>
                  </a:txBody>
                  <a:tcPr/>
                </a:tc>
                <a:tc>
                  <a:txBody>
                    <a:bodyPr/>
                    <a:lstStyle/>
                    <a:p>
                      <a:r>
                        <a:rPr lang="en-IN" dirty="0"/>
                        <a:t>128</a:t>
                      </a:r>
                    </a:p>
                  </a:txBody>
                  <a:tcPr/>
                </a:tc>
                <a:tc>
                  <a:txBody>
                    <a:bodyPr/>
                    <a:lstStyle/>
                    <a:p>
                      <a:r>
                        <a:rPr lang="en-IN" dirty="0"/>
                        <a:t>5</a:t>
                      </a:r>
                    </a:p>
                  </a:txBody>
                  <a:tcPr/>
                </a:tc>
                <a:tc>
                  <a:txBody>
                    <a:bodyPr/>
                    <a:lstStyle/>
                    <a:p>
                      <a:r>
                        <a:rPr lang="en-IN" dirty="0"/>
                        <a:t>148</a:t>
                      </a:r>
                    </a:p>
                  </a:txBody>
                  <a:tcPr/>
                </a:tc>
                <a:extLst>
                  <a:ext uri="{0D108BD9-81ED-4DB2-BD59-A6C34878D82A}">
                    <a16:rowId xmlns:a16="http://schemas.microsoft.com/office/drawing/2014/main" val="2332319221"/>
                  </a:ext>
                </a:extLst>
              </a:tr>
              <a:tr h="475209">
                <a:tc>
                  <a:txBody>
                    <a:bodyPr/>
                    <a:lstStyle/>
                    <a:p>
                      <a:r>
                        <a:rPr lang="en-IN" dirty="0"/>
                        <a:t>TOTAL </a:t>
                      </a:r>
                    </a:p>
                  </a:txBody>
                  <a:tcPr/>
                </a:tc>
                <a:tc>
                  <a:txBody>
                    <a:bodyPr/>
                    <a:lstStyle/>
                    <a:p>
                      <a:r>
                        <a:rPr lang="en-IN" dirty="0"/>
                        <a:t>60</a:t>
                      </a:r>
                    </a:p>
                  </a:txBody>
                  <a:tcPr/>
                </a:tc>
                <a:tc>
                  <a:txBody>
                    <a:bodyPr/>
                    <a:lstStyle/>
                    <a:p>
                      <a:r>
                        <a:rPr lang="en-IN" dirty="0"/>
                        <a:t>438</a:t>
                      </a:r>
                    </a:p>
                  </a:txBody>
                  <a:tcPr/>
                </a:tc>
                <a:tc>
                  <a:txBody>
                    <a:bodyPr/>
                    <a:lstStyle/>
                    <a:p>
                      <a:r>
                        <a:rPr lang="en-IN" dirty="0"/>
                        <a:t>12</a:t>
                      </a:r>
                    </a:p>
                  </a:txBody>
                  <a:tcPr/>
                </a:tc>
                <a:tc>
                  <a:txBody>
                    <a:bodyPr/>
                    <a:lstStyle/>
                    <a:p>
                      <a:r>
                        <a:rPr lang="en-IN" dirty="0"/>
                        <a:t>510</a:t>
                      </a:r>
                    </a:p>
                  </a:txBody>
                  <a:tcPr/>
                </a:tc>
                <a:extLst>
                  <a:ext uri="{0D108BD9-81ED-4DB2-BD59-A6C34878D82A}">
                    <a16:rowId xmlns:a16="http://schemas.microsoft.com/office/drawing/2014/main" val="2665782068"/>
                  </a:ext>
                </a:extLst>
              </a:tr>
            </a:tbl>
          </a:graphicData>
        </a:graphic>
      </p:graphicFrame>
      <p:pic>
        <p:nvPicPr>
          <p:cNvPr id="6" name="Picture 5" descr="Chart, bar chart&#10;&#10;Description automatically generated">
            <a:extLst>
              <a:ext uri="{FF2B5EF4-FFF2-40B4-BE49-F238E27FC236}">
                <a16:creationId xmlns:a16="http://schemas.microsoft.com/office/drawing/2014/main" id="{4CBF63A6-14E2-DBD2-AB94-96AA39FF0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073" y="1852853"/>
            <a:ext cx="4235115" cy="3072074"/>
          </a:xfrm>
          <a:prstGeom prst="rect">
            <a:avLst/>
          </a:prstGeom>
        </p:spPr>
      </p:pic>
    </p:spTree>
    <p:extLst>
      <p:ext uri="{BB962C8B-B14F-4D97-AF65-F5344CB8AC3E}">
        <p14:creationId xmlns:p14="http://schemas.microsoft.com/office/powerpoint/2010/main" val="2594326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E809-238F-2D31-DCF2-BE9B6E233AC2}"/>
              </a:ext>
            </a:extLst>
          </p:cNvPr>
          <p:cNvSpPr>
            <a:spLocks noGrp="1"/>
          </p:cNvSpPr>
          <p:nvPr>
            <p:ph type="title"/>
          </p:nvPr>
        </p:nvSpPr>
        <p:spPr/>
        <p:txBody>
          <a:bodyPr/>
          <a:lstStyle/>
          <a:p>
            <a:r>
              <a:rPr lang="en-IN" b="1" dirty="0"/>
              <a:t>Research Questions</a:t>
            </a:r>
          </a:p>
        </p:txBody>
      </p:sp>
      <p:sp>
        <p:nvSpPr>
          <p:cNvPr id="3" name="Content Placeholder 2">
            <a:extLst>
              <a:ext uri="{FF2B5EF4-FFF2-40B4-BE49-F238E27FC236}">
                <a16:creationId xmlns:a16="http://schemas.microsoft.com/office/drawing/2014/main" id="{C85EE23B-786A-F5CE-7D97-838D44FF63B3}"/>
              </a:ext>
            </a:extLst>
          </p:cNvPr>
          <p:cNvSpPr>
            <a:spLocks noGrp="1"/>
          </p:cNvSpPr>
          <p:nvPr>
            <p:ph idx="1"/>
          </p:nvPr>
        </p:nvSpPr>
        <p:spPr/>
        <p:txBody>
          <a:bodyPr/>
          <a:lstStyle/>
          <a:p>
            <a:pPr marL="0" indent="0">
              <a:buNone/>
            </a:pPr>
            <a:r>
              <a:rPr lang="en-IN" b="1" dirty="0"/>
              <a:t>Q2. Is there any relationship between Age group and patient status?</a:t>
            </a:r>
          </a:p>
          <a:p>
            <a:pPr marL="0" indent="0">
              <a:buNone/>
            </a:pPr>
            <a:r>
              <a:rPr lang="en-IN" dirty="0"/>
              <a:t>Similar to our First question, we will also use the chi square test to determine the </a:t>
            </a:r>
            <a:r>
              <a:rPr lang="en-IN" b="1" dirty="0"/>
              <a:t>relationship between age group and current status. </a:t>
            </a:r>
            <a:r>
              <a:rPr lang="en-IN" dirty="0"/>
              <a:t>In this test, we want to check whether the age group has any dependencies on current status or vice versa. Table 9 gives the cross tabulation of age group and current status and Fig. 8 represents the graphical representation. In table 11, the value of chi square is calculated and it is 0.000, which is less than 0.05 and so we reject our null hypothesis. </a:t>
            </a:r>
            <a:r>
              <a:rPr lang="en-IN" b="1" dirty="0"/>
              <a:t>We can say that there is an effect of age group on the current status of the patient and vice versa.</a:t>
            </a:r>
          </a:p>
        </p:txBody>
      </p:sp>
    </p:spTree>
    <p:extLst>
      <p:ext uri="{BB962C8B-B14F-4D97-AF65-F5344CB8AC3E}">
        <p14:creationId xmlns:p14="http://schemas.microsoft.com/office/powerpoint/2010/main" val="1266179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BC2C-9A84-066D-EDF2-BD3069442291}"/>
              </a:ext>
            </a:extLst>
          </p:cNvPr>
          <p:cNvSpPr>
            <a:spLocks noGrp="1"/>
          </p:cNvSpPr>
          <p:nvPr>
            <p:ph type="title"/>
          </p:nvPr>
        </p:nvSpPr>
        <p:spPr/>
        <p:txBody>
          <a:bodyPr/>
          <a:lstStyle/>
          <a:p>
            <a:r>
              <a:rPr lang="en-IN" b="1" dirty="0"/>
              <a:t>Table 9 : </a:t>
            </a:r>
            <a:br>
              <a:rPr lang="en-IN" b="1" dirty="0"/>
            </a:br>
            <a:r>
              <a:rPr lang="en-IN" b="1" dirty="0"/>
              <a:t>Cross table of age group and current status.</a:t>
            </a:r>
          </a:p>
        </p:txBody>
      </p:sp>
      <p:graphicFrame>
        <p:nvGraphicFramePr>
          <p:cNvPr id="4" name="Table 4">
            <a:extLst>
              <a:ext uri="{FF2B5EF4-FFF2-40B4-BE49-F238E27FC236}">
                <a16:creationId xmlns:a16="http://schemas.microsoft.com/office/drawing/2014/main" id="{E9ACA2B7-D0B0-792E-B247-89C57993F03E}"/>
              </a:ext>
            </a:extLst>
          </p:cNvPr>
          <p:cNvGraphicFramePr>
            <a:graphicFrameLocks noGrp="1"/>
          </p:cNvGraphicFramePr>
          <p:nvPr>
            <p:ph idx="1"/>
            <p:extLst>
              <p:ext uri="{D42A27DB-BD31-4B8C-83A1-F6EECF244321}">
                <p14:modId xmlns:p14="http://schemas.microsoft.com/office/powerpoint/2010/main" val="3553255424"/>
              </p:ext>
            </p:extLst>
          </p:nvPr>
        </p:nvGraphicFramePr>
        <p:xfrm>
          <a:off x="449180" y="1825624"/>
          <a:ext cx="5534525" cy="4414755"/>
        </p:xfrm>
        <a:graphic>
          <a:graphicData uri="http://schemas.openxmlformats.org/drawingml/2006/table">
            <a:tbl>
              <a:tblPr firstRow="1" bandRow="1">
                <a:tableStyleId>{073A0DAA-6AF3-43AB-8588-CEC1D06C72B9}</a:tableStyleId>
              </a:tblPr>
              <a:tblGrid>
                <a:gridCol w="1106905">
                  <a:extLst>
                    <a:ext uri="{9D8B030D-6E8A-4147-A177-3AD203B41FA5}">
                      <a16:colId xmlns:a16="http://schemas.microsoft.com/office/drawing/2014/main" val="2402713872"/>
                    </a:ext>
                  </a:extLst>
                </a:gridCol>
                <a:gridCol w="1106905">
                  <a:extLst>
                    <a:ext uri="{9D8B030D-6E8A-4147-A177-3AD203B41FA5}">
                      <a16:colId xmlns:a16="http://schemas.microsoft.com/office/drawing/2014/main" val="4048033130"/>
                    </a:ext>
                  </a:extLst>
                </a:gridCol>
                <a:gridCol w="1106905">
                  <a:extLst>
                    <a:ext uri="{9D8B030D-6E8A-4147-A177-3AD203B41FA5}">
                      <a16:colId xmlns:a16="http://schemas.microsoft.com/office/drawing/2014/main" val="2773746240"/>
                    </a:ext>
                  </a:extLst>
                </a:gridCol>
                <a:gridCol w="1106905">
                  <a:extLst>
                    <a:ext uri="{9D8B030D-6E8A-4147-A177-3AD203B41FA5}">
                      <a16:colId xmlns:a16="http://schemas.microsoft.com/office/drawing/2014/main" val="775903397"/>
                    </a:ext>
                  </a:extLst>
                </a:gridCol>
                <a:gridCol w="1106905">
                  <a:extLst>
                    <a:ext uri="{9D8B030D-6E8A-4147-A177-3AD203B41FA5}">
                      <a16:colId xmlns:a16="http://schemas.microsoft.com/office/drawing/2014/main" val="1372306743"/>
                    </a:ext>
                  </a:extLst>
                </a:gridCol>
              </a:tblGrid>
              <a:tr h="1022574">
                <a:tc>
                  <a:txBody>
                    <a:bodyPr/>
                    <a:lstStyle/>
                    <a:p>
                      <a:r>
                        <a:rPr lang="en-IN" dirty="0"/>
                        <a:t>AGE </a:t>
                      </a:r>
                    </a:p>
                  </a:txBody>
                  <a:tcPr/>
                </a:tc>
                <a:tc>
                  <a:txBody>
                    <a:bodyPr/>
                    <a:lstStyle/>
                    <a:p>
                      <a:r>
                        <a:rPr lang="en-IN" dirty="0"/>
                        <a:t>CURRENT STATUS</a:t>
                      </a:r>
                    </a:p>
                  </a:txBody>
                  <a:tcPr/>
                </a:tc>
                <a:tc>
                  <a:txBody>
                    <a:bodyPr/>
                    <a:lstStyle/>
                    <a:p>
                      <a:endParaRPr lang="en-IN" dirty="0"/>
                    </a:p>
                  </a:txBody>
                  <a:tcPr/>
                </a:tc>
                <a:tc>
                  <a:txBody>
                    <a:bodyPr/>
                    <a:lstStyle/>
                    <a:p>
                      <a:endParaRPr lang="en-IN" dirty="0"/>
                    </a:p>
                  </a:txBody>
                  <a:tcPr/>
                </a:tc>
                <a:tc>
                  <a:txBody>
                    <a:bodyPr/>
                    <a:lstStyle/>
                    <a:p>
                      <a:r>
                        <a:rPr lang="en-IN" dirty="0"/>
                        <a:t>TOTAL</a:t>
                      </a:r>
                    </a:p>
                  </a:txBody>
                  <a:tcPr/>
                </a:tc>
                <a:extLst>
                  <a:ext uri="{0D108BD9-81ED-4DB2-BD59-A6C34878D82A}">
                    <a16:rowId xmlns:a16="http://schemas.microsoft.com/office/drawing/2014/main" val="1105722027"/>
                  </a:ext>
                </a:extLst>
              </a:tr>
              <a:tr h="827246">
                <a:tc>
                  <a:txBody>
                    <a:bodyPr/>
                    <a:lstStyle/>
                    <a:p>
                      <a:r>
                        <a:rPr lang="en-IN" dirty="0"/>
                        <a:t>GROUP</a:t>
                      </a:r>
                    </a:p>
                  </a:txBody>
                  <a:tcPr/>
                </a:tc>
                <a:tc>
                  <a:txBody>
                    <a:bodyPr/>
                    <a:lstStyle/>
                    <a:p>
                      <a:r>
                        <a:rPr lang="en-IN" dirty="0"/>
                        <a:t>RECOVERED </a:t>
                      </a:r>
                    </a:p>
                  </a:txBody>
                  <a:tcPr/>
                </a:tc>
                <a:tc>
                  <a:txBody>
                    <a:bodyPr/>
                    <a:lstStyle/>
                    <a:p>
                      <a:r>
                        <a:rPr lang="en-IN" dirty="0"/>
                        <a:t>HOSPITALIZED</a:t>
                      </a:r>
                    </a:p>
                  </a:txBody>
                  <a:tcPr/>
                </a:tc>
                <a:tc>
                  <a:txBody>
                    <a:bodyPr/>
                    <a:lstStyle/>
                    <a:p>
                      <a:r>
                        <a:rPr lang="en-IN" dirty="0"/>
                        <a:t>DECEASED</a:t>
                      </a:r>
                    </a:p>
                  </a:txBody>
                  <a:tcPr/>
                </a:tc>
                <a:tc>
                  <a:txBody>
                    <a:bodyPr/>
                    <a:lstStyle/>
                    <a:p>
                      <a:endParaRPr lang="en-IN" dirty="0"/>
                    </a:p>
                  </a:txBody>
                  <a:tcPr/>
                </a:tc>
                <a:extLst>
                  <a:ext uri="{0D108BD9-81ED-4DB2-BD59-A6C34878D82A}">
                    <a16:rowId xmlns:a16="http://schemas.microsoft.com/office/drawing/2014/main" val="770334995"/>
                  </a:ext>
                </a:extLst>
              </a:tr>
              <a:tr h="512987">
                <a:tc>
                  <a:txBody>
                    <a:bodyPr/>
                    <a:lstStyle/>
                    <a:p>
                      <a:r>
                        <a:rPr lang="en-IN" dirty="0"/>
                        <a:t>&lt;18</a:t>
                      </a:r>
                    </a:p>
                  </a:txBody>
                  <a:tcPr/>
                </a:tc>
                <a:tc>
                  <a:txBody>
                    <a:bodyPr/>
                    <a:lstStyle/>
                    <a:p>
                      <a:r>
                        <a:rPr lang="en-IN" dirty="0"/>
                        <a:t>4</a:t>
                      </a:r>
                    </a:p>
                  </a:txBody>
                  <a:tcPr/>
                </a:tc>
                <a:tc>
                  <a:txBody>
                    <a:bodyPr/>
                    <a:lstStyle/>
                    <a:p>
                      <a:r>
                        <a:rPr lang="en-IN" dirty="0"/>
                        <a:t>51</a:t>
                      </a:r>
                    </a:p>
                  </a:txBody>
                  <a:tcPr/>
                </a:tc>
                <a:tc>
                  <a:txBody>
                    <a:bodyPr/>
                    <a:lstStyle/>
                    <a:p>
                      <a:r>
                        <a:rPr lang="en-IN" dirty="0"/>
                        <a:t>0</a:t>
                      </a:r>
                    </a:p>
                  </a:txBody>
                  <a:tcPr/>
                </a:tc>
                <a:tc>
                  <a:txBody>
                    <a:bodyPr/>
                    <a:lstStyle/>
                    <a:p>
                      <a:r>
                        <a:rPr lang="en-IN" dirty="0"/>
                        <a:t>55</a:t>
                      </a:r>
                    </a:p>
                  </a:txBody>
                  <a:tcPr/>
                </a:tc>
                <a:extLst>
                  <a:ext uri="{0D108BD9-81ED-4DB2-BD59-A6C34878D82A}">
                    <a16:rowId xmlns:a16="http://schemas.microsoft.com/office/drawing/2014/main" val="2035439599"/>
                  </a:ext>
                </a:extLst>
              </a:tr>
              <a:tr h="512987">
                <a:tc>
                  <a:txBody>
                    <a:bodyPr/>
                    <a:lstStyle/>
                    <a:p>
                      <a:r>
                        <a:rPr lang="en-IN" dirty="0"/>
                        <a:t>19-40</a:t>
                      </a:r>
                    </a:p>
                  </a:txBody>
                  <a:tcPr/>
                </a:tc>
                <a:tc>
                  <a:txBody>
                    <a:bodyPr/>
                    <a:lstStyle/>
                    <a:p>
                      <a:r>
                        <a:rPr lang="en-IN" dirty="0"/>
                        <a:t>35</a:t>
                      </a:r>
                    </a:p>
                  </a:txBody>
                  <a:tcPr/>
                </a:tc>
                <a:tc>
                  <a:txBody>
                    <a:bodyPr/>
                    <a:lstStyle/>
                    <a:p>
                      <a:r>
                        <a:rPr lang="en-IN" dirty="0"/>
                        <a:t>230</a:t>
                      </a:r>
                    </a:p>
                  </a:txBody>
                  <a:tcPr/>
                </a:tc>
                <a:tc>
                  <a:txBody>
                    <a:bodyPr/>
                    <a:lstStyle/>
                    <a:p>
                      <a:r>
                        <a:rPr lang="en-IN" dirty="0"/>
                        <a:t>0</a:t>
                      </a:r>
                    </a:p>
                  </a:txBody>
                  <a:tcPr/>
                </a:tc>
                <a:tc>
                  <a:txBody>
                    <a:bodyPr/>
                    <a:lstStyle/>
                    <a:p>
                      <a:r>
                        <a:rPr lang="en-IN" dirty="0"/>
                        <a:t>265</a:t>
                      </a:r>
                    </a:p>
                  </a:txBody>
                  <a:tcPr/>
                </a:tc>
                <a:extLst>
                  <a:ext uri="{0D108BD9-81ED-4DB2-BD59-A6C34878D82A}">
                    <a16:rowId xmlns:a16="http://schemas.microsoft.com/office/drawing/2014/main" val="1287700573"/>
                  </a:ext>
                </a:extLst>
              </a:tr>
              <a:tr h="512987">
                <a:tc>
                  <a:txBody>
                    <a:bodyPr/>
                    <a:lstStyle/>
                    <a:p>
                      <a:r>
                        <a:rPr lang="en-IN" dirty="0"/>
                        <a:t>41-65</a:t>
                      </a:r>
                    </a:p>
                  </a:txBody>
                  <a:tcPr/>
                </a:tc>
                <a:tc>
                  <a:txBody>
                    <a:bodyPr/>
                    <a:lstStyle/>
                    <a:p>
                      <a:r>
                        <a:rPr lang="en-IN" dirty="0"/>
                        <a:t>17</a:t>
                      </a:r>
                    </a:p>
                  </a:txBody>
                  <a:tcPr/>
                </a:tc>
                <a:tc>
                  <a:txBody>
                    <a:bodyPr/>
                    <a:lstStyle/>
                    <a:p>
                      <a:r>
                        <a:rPr lang="en-IN" dirty="0"/>
                        <a:t>133</a:t>
                      </a:r>
                    </a:p>
                  </a:txBody>
                  <a:tcPr/>
                </a:tc>
                <a:tc>
                  <a:txBody>
                    <a:bodyPr/>
                    <a:lstStyle/>
                    <a:p>
                      <a:r>
                        <a:rPr lang="en-IN" dirty="0"/>
                        <a:t>6</a:t>
                      </a:r>
                    </a:p>
                  </a:txBody>
                  <a:tcPr/>
                </a:tc>
                <a:tc>
                  <a:txBody>
                    <a:bodyPr/>
                    <a:lstStyle/>
                    <a:p>
                      <a:r>
                        <a:rPr lang="en-IN" dirty="0"/>
                        <a:t>156</a:t>
                      </a:r>
                    </a:p>
                  </a:txBody>
                  <a:tcPr/>
                </a:tc>
                <a:extLst>
                  <a:ext uri="{0D108BD9-81ED-4DB2-BD59-A6C34878D82A}">
                    <a16:rowId xmlns:a16="http://schemas.microsoft.com/office/drawing/2014/main" val="2139852135"/>
                  </a:ext>
                </a:extLst>
              </a:tr>
              <a:tr h="512987">
                <a:tc>
                  <a:txBody>
                    <a:bodyPr/>
                    <a:lstStyle/>
                    <a:p>
                      <a:r>
                        <a:rPr lang="en-IN" dirty="0"/>
                        <a:t>&gt;65</a:t>
                      </a:r>
                    </a:p>
                  </a:txBody>
                  <a:tcPr/>
                </a:tc>
                <a:tc>
                  <a:txBody>
                    <a:bodyPr/>
                    <a:lstStyle/>
                    <a:p>
                      <a:r>
                        <a:rPr lang="en-IN" dirty="0"/>
                        <a:t>4</a:t>
                      </a:r>
                    </a:p>
                  </a:txBody>
                  <a:tcPr/>
                </a:tc>
                <a:tc>
                  <a:txBody>
                    <a:bodyPr/>
                    <a:lstStyle/>
                    <a:p>
                      <a:r>
                        <a:rPr lang="en-IN" dirty="0"/>
                        <a:t>24</a:t>
                      </a:r>
                    </a:p>
                  </a:txBody>
                  <a:tcPr/>
                </a:tc>
                <a:tc>
                  <a:txBody>
                    <a:bodyPr/>
                    <a:lstStyle/>
                    <a:p>
                      <a:r>
                        <a:rPr lang="en-IN" dirty="0"/>
                        <a:t>6</a:t>
                      </a:r>
                    </a:p>
                  </a:txBody>
                  <a:tcPr/>
                </a:tc>
                <a:tc>
                  <a:txBody>
                    <a:bodyPr/>
                    <a:lstStyle/>
                    <a:p>
                      <a:r>
                        <a:rPr lang="en-IN" dirty="0"/>
                        <a:t>34</a:t>
                      </a:r>
                    </a:p>
                  </a:txBody>
                  <a:tcPr/>
                </a:tc>
                <a:extLst>
                  <a:ext uri="{0D108BD9-81ED-4DB2-BD59-A6C34878D82A}">
                    <a16:rowId xmlns:a16="http://schemas.microsoft.com/office/drawing/2014/main" val="2191629197"/>
                  </a:ext>
                </a:extLst>
              </a:tr>
              <a:tr h="512987">
                <a:tc>
                  <a:txBody>
                    <a:bodyPr/>
                    <a:lstStyle/>
                    <a:p>
                      <a:r>
                        <a:rPr lang="en-IN" dirty="0"/>
                        <a:t>TOTAL </a:t>
                      </a:r>
                    </a:p>
                  </a:txBody>
                  <a:tcPr/>
                </a:tc>
                <a:tc>
                  <a:txBody>
                    <a:bodyPr/>
                    <a:lstStyle/>
                    <a:p>
                      <a:r>
                        <a:rPr lang="en-IN" dirty="0"/>
                        <a:t>60</a:t>
                      </a:r>
                    </a:p>
                  </a:txBody>
                  <a:tcPr/>
                </a:tc>
                <a:tc>
                  <a:txBody>
                    <a:bodyPr/>
                    <a:lstStyle/>
                    <a:p>
                      <a:r>
                        <a:rPr lang="en-IN" dirty="0"/>
                        <a:t>438</a:t>
                      </a:r>
                    </a:p>
                  </a:txBody>
                  <a:tcPr/>
                </a:tc>
                <a:tc>
                  <a:txBody>
                    <a:bodyPr/>
                    <a:lstStyle/>
                    <a:p>
                      <a:r>
                        <a:rPr lang="en-IN" dirty="0"/>
                        <a:t>12</a:t>
                      </a:r>
                    </a:p>
                  </a:txBody>
                  <a:tcPr/>
                </a:tc>
                <a:tc>
                  <a:txBody>
                    <a:bodyPr/>
                    <a:lstStyle/>
                    <a:p>
                      <a:r>
                        <a:rPr lang="en-IN" dirty="0"/>
                        <a:t>510</a:t>
                      </a:r>
                    </a:p>
                  </a:txBody>
                  <a:tcPr/>
                </a:tc>
                <a:extLst>
                  <a:ext uri="{0D108BD9-81ED-4DB2-BD59-A6C34878D82A}">
                    <a16:rowId xmlns:a16="http://schemas.microsoft.com/office/drawing/2014/main" val="1893591361"/>
                  </a:ext>
                </a:extLst>
              </a:tr>
            </a:tbl>
          </a:graphicData>
        </a:graphic>
      </p:graphicFrame>
      <p:pic>
        <p:nvPicPr>
          <p:cNvPr id="6" name="Picture 5" descr="Chart, bar chart&#10;&#10;Description automatically generated">
            <a:extLst>
              <a:ext uri="{FF2B5EF4-FFF2-40B4-BE49-F238E27FC236}">
                <a16:creationId xmlns:a16="http://schemas.microsoft.com/office/drawing/2014/main" id="{36F81876-A0A8-333D-AD60-21A21D35B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296" y="1987844"/>
            <a:ext cx="5390146" cy="3947735"/>
          </a:xfrm>
          <a:prstGeom prst="rect">
            <a:avLst/>
          </a:prstGeom>
        </p:spPr>
      </p:pic>
    </p:spTree>
    <p:extLst>
      <p:ext uri="{BB962C8B-B14F-4D97-AF65-F5344CB8AC3E}">
        <p14:creationId xmlns:p14="http://schemas.microsoft.com/office/powerpoint/2010/main" val="176227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9DD7-B417-4317-BDEA-0631FEF1294A}"/>
              </a:ext>
            </a:extLst>
          </p:cNvPr>
          <p:cNvSpPr>
            <a:spLocks noGrp="1"/>
          </p:cNvSpPr>
          <p:nvPr>
            <p:ph type="title"/>
          </p:nvPr>
        </p:nvSpPr>
        <p:spPr/>
        <p:txBody>
          <a:bodyPr/>
          <a:lstStyle/>
          <a:p>
            <a:r>
              <a:rPr lang="en-IN" dirty="0">
                <a:latin typeface="Agency FB" panose="020B0503020202020204" pitchFamily="34" charset="0"/>
              </a:rPr>
              <a:t>Objective</a:t>
            </a:r>
            <a:r>
              <a:rPr lang="en-IN" dirty="0"/>
              <a:t> :</a:t>
            </a:r>
          </a:p>
        </p:txBody>
      </p:sp>
      <p:sp>
        <p:nvSpPr>
          <p:cNvPr id="3" name="Content Placeholder 2">
            <a:extLst>
              <a:ext uri="{FF2B5EF4-FFF2-40B4-BE49-F238E27FC236}">
                <a16:creationId xmlns:a16="http://schemas.microsoft.com/office/drawing/2014/main" id="{D1ED394A-4C55-4ECA-98D1-D99357C6A575}"/>
              </a:ext>
            </a:extLst>
          </p:cNvPr>
          <p:cNvSpPr>
            <a:spLocks noGrp="1"/>
          </p:cNvSpPr>
          <p:nvPr>
            <p:ph idx="1"/>
          </p:nvPr>
        </p:nvSpPr>
        <p:spPr>
          <a:xfrm>
            <a:off x="838200" y="1988192"/>
            <a:ext cx="10243657" cy="4188772"/>
          </a:xfrm>
        </p:spPr>
        <p:txBody>
          <a:bodyPr>
            <a:normAutofit fontScale="70000" lnSpcReduction="20000"/>
          </a:bodyPr>
          <a:lstStyle/>
          <a:p>
            <a:pPr algn="l"/>
            <a:r>
              <a:rPr lang="en-US" b="0" i="0" dirty="0">
                <a:solidFill>
                  <a:srgbClr val="192837"/>
                </a:solidFill>
                <a:effectLst/>
                <a:latin typeface="MaisonNeue"/>
              </a:rPr>
              <a:t>This dataset has many missing values, and directly applying analysis on the dataset is not possible because it will not provide accurate results and there will be a high chance of biasedness.</a:t>
            </a:r>
          </a:p>
          <a:p>
            <a:pPr algn="l"/>
            <a:r>
              <a:rPr lang="en-US" b="0" i="0" dirty="0">
                <a:solidFill>
                  <a:srgbClr val="192837"/>
                </a:solidFill>
                <a:effectLst/>
                <a:latin typeface="MaisonNeue"/>
              </a:rPr>
              <a:t>Therefore, we first perform data preprocessing. In this step, we will check for missing values based on state and check that there is </a:t>
            </a:r>
            <a:r>
              <a:rPr lang="en-US" dirty="0">
                <a:solidFill>
                  <a:srgbClr val="192837"/>
                </a:solidFill>
                <a:latin typeface="MaisonNeue"/>
              </a:rPr>
              <a:t>any</a:t>
            </a:r>
            <a:r>
              <a:rPr lang="en-US" b="0" i="0" dirty="0">
                <a:solidFill>
                  <a:srgbClr val="192837"/>
                </a:solidFill>
                <a:effectLst/>
                <a:latin typeface="MaisonNeue"/>
              </a:rPr>
              <a:t> missing value for some particular time interval. </a:t>
            </a:r>
          </a:p>
          <a:p>
            <a:pPr algn="l"/>
            <a:r>
              <a:rPr lang="en-US" b="0" i="0" dirty="0">
                <a:solidFill>
                  <a:srgbClr val="192837"/>
                </a:solidFill>
                <a:effectLst/>
                <a:latin typeface="MaisonNeue"/>
              </a:rPr>
              <a:t> Next</a:t>
            </a:r>
            <a:r>
              <a:rPr lang="en-US" dirty="0">
                <a:solidFill>
                  <a:srgbClr val="192837"/>
                </a:solidFill>
                <a:latin typeface="MaisonNeue"/>
              </a:rPr>
              <a:t> </a:t>
            </a:r>
            <a:r>
              <a:rPr lang="en-US" b="0" i="0" dirty="0">
                <a:solidFill>
                  <a:srgbClr val="192837"/>
                </a:solidFill>
                <a:effectLst/>
                <a:latin typeface="MaisonNeue"/>
              </a:rPr>
              <a:t>we will also try to find the relationship between gender (male and female), age group (less than 18-19 to 40-41 to 65 and greater than 65) and current status </a:t>
            </a:r>
            <a:r>
              <a:rPr lang="en-US" b="0" i="0" dirty="0" err="1">
                <a:solidFill>
                  <a:srgbClr val="192837"/>
                </a:solidFill>
                <a:effectLst/>
                <a:latin typeface="MaisonNeue"/>
              </a:rPr>
              <a:t>i.e</a:t>
            </a:r>
            <a:r>
              <a:rPr lang="en-US" b="0" i="0" dirty="0">
                <a:solidFill>
                  <a:srgbClr val="192837"/>
                </a:solidFill>
                <a:effectLst/>
                <a:latin typeface="MaisonNeue"/>
              </a:rPr>
              <a:t>, (recovered, hospitalized and deceased). </a:t>
            </a:r>
          </a:p>
          <a:p>
            <a:pPr algn="l"/>
            <a:r>
              <a:rPr lang="en-US" dirty="0">
                <a:solidFill>
                  <a:srgbClr val="192837"/>
                </a:solidFill>
                <a:latin typeface="MaisonNeue"/>
              </a:rPr>
              <a:t>Further, we will try to find out the following dependencies of the said attributes :</a:t>
            </a:r>
          </a:p>
          <a:p>
            <a:pPr marL="0" indent="0" algn="l">
              <a:buNone/>
            </a:pPr>
            <a:endParaRPr lang="en-US" b="0" i="0" dirty="0">
              <a:solidFill>
                <a:srgbClr val="001122"/>
              </a:solidFill>
              <a:effectLst/>
              <a:latin typeface="MaisonNeue"/>
            </a:endParaRPr>
          </a:p>
          <a:p>
            <a:pPr algn="l">
              <a:buFont typeface="+mj-lt"/>
              <a:buAutoNum type="arabicPeriod"/>
            </a:pPr>
            <a:r>
              <a:rPr lang="en-US" b="0" i="0" dirty="0">
                <a:solidFill>
                  <a:srgbClr val="001122"/>
                </a:solidFill>
                <a:effectLst/>
                <a:latin typeface="MaisonNeue"/>
              </a:rPr>
              <a:t> Is there any relationship between gender and patient status?</a:t>
            </a:r>
          </a:p>
          <a:p>
            <a:pPr algn="l">
              <a:buFont typeface="+mj-lt"/>
              <a:buAutoNum type="arabicPeriod"/>
            </a:pPr>
            <a:r>
              <a:rPr lang="en-US" b="0" i="0" dirty="0">
                <a:solidFill>
                  <a:srgbClr val="001122"/>
                </a:solidFill>
                <a:effectLst/>
                <a:latin typeface="MaisonNeue"/>
              </a:rPr>
              <a:t> Is there any relationship between patient age and patient status?</a:t>
            </a:r>
          </a:p>
          <a:p>
            <a:pPr algn="l">
              <a:buFont typeface="+mj-lt"/>
              <a:buAutoNum type="arabicPeriod"/>
            </a:pPr>
            <a:r>
              <a:rPr lang="en-US" b="0" i="0" dirty="0">
                <a:solidFill>
                  <a:srgbClr val="001122"/>
                </a:solidFill>
                <a:effectLst/>
                <a:latin typeface="MaisonNeue"/>
              </a:rPr>
              <a:t> Is there any relationship between patient age and patient gender?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70596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DC1D-31FB-15D8-2B6A-CDFCC2CF77A8}"/>
              </a:ext>
            </a:extLst>
          </p:cNvPr>
          <p:cNvSpPr>
            <a:spLocks noGrp="1"/>
          </p:cNvSpPr>
          <p:nvPr>
            <p:ph type="title"/>
          </p:nvPr>
        </p:nvSpPr>
        <p:spPr/>
        <p:txBody>
          <a:bodyPr/>
          <a:lstStyle/>
          <a:p>
            <a:r>
              <a:rPr lang="en-IN" b="1" dirty="0"/>
              <a:t>Research Question </a:t>
            </a:r>
          </a:p>
        </p:txBody>
      </p:sp>
      <p:sp>
        <p:nvSpPr>
          <p:cNvPr id="3" name="Content Placeholder 2">
            <a:extLst>
              <a:ext uri="{FF2B5EF4-FFF2-40B4-BE49-F238E27FC236}">
                <a16:creationId xmlns:a16="http://schemas.microsoft.com/office/drawing/2014/main" id="{37AD9C99-72DC-E42C-A098-D573383BBEB9}"/>
              </a:ext>
            </a:extLst>
          </p:cNvPr>
          <p:cNvSpPr>
            <a:spLocks noGrp="1"/>
          </p:cNvSpPr>
          <p:nvPr>
            <p:ph idx="1"/>
          </p:nvPr>
        </p:nvSpPr>
        <p:spPr/>
        <p:txBody>
          <a:bodyPr/>
          <a:lstStyle/>
          <a:p>
            <a:pPr marL="0" indent="0">
              <a:buNone/>
            </a:pPr>
            <a:r>
              <a:rPr lang="en-IN" b="1" dirty="0"/>
              <a:t>Q3. Is there any relationship between age group and gender? </a:t>
            </a:r>
          </a:p>
          <a:p>
            <a:pPr marL="0" indent="0">
              <a:buNone/>
            </a:pPr>
            <a:r>
              <a:rPr lang="en-IN" dirty="0"/>
              <a:t>A chi square test is also performed to determine the relationship between age group and gender. In this test, we want to check whether the age group has any dependencies on gender and vice versa. Table 10 gives the cross tabulation of age group and gender and Fig. 9 represents the graphical representation. And in table 11 the chi square value is calculated and it is 0.007 which is less than 0.05, so we reject our null hypothesis. </a:t>
            </a:r>
            <a:r>
              <a:rPr lang="en-IN" b="1" dirty="0"/>
              <a:t>We can say that there is an effect of age group on the gender of the patient and vice versa.</a:t>
            </a:r>
          </a:p>
        </p:txBody>
      </p:sp>
    </p:spTree>
    <p:extLst>
      <p:ext uri="{BB962C8B-B14F-4D97-AF65-F5344CB8AC3E}">
        <p14:creationId xmlns:p14="http://schemas.microsoft.com/office/powerpoint/2010/main" val="3607961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4E04-1E19-E178-55F7-8B0C431B32B1}"/>
              </a:ext>
            </a:extLst>
          </p:cNvPr>
          <p:cNvSpPr>
            <a:spLocks noGrp="1"/>
          </p:cNvSpPr>
          <p:nvPr>
            <p:ph type="title"/>
          </p:nvPr>
        </p:nvSpPr>
        <p:spPr>
          <a:xfrm>
            <a:off x="838200" y="365126"/>
            <a:ext cx="9204158" cy="1078664"/>
          </a:xfrm>
        </p:spPr>
        <p:txBody>
          <a:bodyPr>
            <a:normAutofit fontScale="90000"/>
          </a:bodyPr>
          <a:lstStyle/>
          <a:p>
            <a:r>
              <a:rPr lang="en-IN" b="1" dirty="0"/>
              <a:t>Table 10 :</a:t>
            </a:r>
            <a:br>
              <a:rPr lang="en-IN" b="1" dirty="0"/>
            </a:br>
            <a:r>
              <a:rPr lang="en-IN" b="1" dirty="0"/>
              <a:t>Cross table of age group and gender.</a:t>
            </a:r>
          </a:p>
        </p:txBody>
      </p:sp>
      <p:graphicFrame>
        <p:nvGraphicFramePr>
          <p:cNvPr id="4" name="Table 4">
            <a:extLst>
              <a:ext uri="{FF2B5EF4-FFF2-40B4-BE49-F238E27FC236}">
                <a16:creationId xmlns:a16="http://schemas.microsoft.com/office/drawing/2014/main" id="{4439D97A-3853-263C-3B80-970EA63CAB5B}"/>
              </a:ext>
            </a:extLst>
          </p:cNvPr>
          <p:cNvGraphicFramePr>
            <a:graphicFrameLocks noGrp="1"/>
          </p:cNvGraphicFramePr>
          <p:nvPr>
            <p:ph idx="1"/>
            <p:extLst>
              <p:ext uri="{D42A27DB-BD31-4B8C-83A1-F6EECF244321}">
                <p14:modId xmlns:p14="http://schemas.microsoft.com/office/powerpoint/2010/main" val="1478665602"/>
              </p:ext>
            </p:extLst>
          </p:nvPr>
        </p:nvGraphicFramePr>
        <p:xfrm>
          <a:off x="838200" y="1825625"/>
          <a:ext cx="10515600" cy="3484313"/>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784388035"/>
                    </a:ext>
                  </a:extLst>
                </a:gridCol>
                <a:gridCol w="2628900">
                  <a:extLst>
                    <a:ext uri="{9D8B030D-6E8A-4147-A177-3AD203B41FA5}">
                      <a16:colId xmlns:a16="http://schemas.microsoft.com/office/drawing/2014/main" val="3740979569"/>
                    </a:ext>
                  </a:extLst>
                </a:gridCol>
                <a:gridCol w="2628900">
                  <a:extLst>
                    <a:ext uri="{9D8B030D-6E8A-4147-A177-3AD203B41FA5}">
                      <a16:colId xmlns:a16="http://schemas.microsoft.com/office/drawing/2014/main" val="4105270664"/>
                    </a:ext>
                  </a:extLst>
                </a:gridCol>
                <a:gridCol w="2628900">
                  <a:extLst>
                    <a:ext uri="{9D8B030D-6E8A-4147-A177-3AD203B41FA5}">
                      <a16:colId xmlns:a16="http://schemas.microsoft.com/office/drawing/2014/main" val="482751630"/>
                    </a:ext>
                  </a:extLst>
                </a:gridCol>
              </a:tblGrid>
              <a:tr h="497759">
                <a:tc>
                  <a:txBody>
                    <a:bodyPr/>
                    <a:lstStyle/>
                    <a:p>
                      <a:pPr algn="ctr"/>
                      <a:r>
                        <a:rPr lang="en-IN" dirty="0"/>
                        <a:t>AGE GROUP</a:t>
                      </a:r>
                    </a:p>
                  </a:txBody>
                  <a:tcPr/>
                </a:tc>
                <a:tc>
                  <a:txBody>
                    <a:bodyPr/>
                    <a:lstStyle/>
                    <a:p>
                      <a:pPr algn="ctr"/>
                      <a:r>
                        <a:rPr lang="en-IN" dirty="0"/>
                        <a:t>GENDER</a:t>
                      </a:r>
                    </a:p>
                  </a:txBody>
                  <a:tcPr/>
                </a:tc>
                <a:tc>
                  <a:txBody>
                    <a:bodyPr/>
                    <a:lstStyle/>
                    <a:p>
                      <a:pPr algn="ctr"/>
                      <a:endParaRPr lang="en-IN" dirty="0"/>
                    </a:p>
                  </a:txBody>
                  <a:tcPr/>
                </a:tc>
                <a:tc>
                  <a:txBody>
                    <a:bodyPr/>
                    <a:lstStyle/>
                    <a:p>
                      <a:pPr algn="ctr"/>
                      <a:r>
                        <a:rPr lang="en-IN" dirty="0"/>
                        <a:t>TOTAL</a:t>
                      </a:r>
                    </a:p>
                  </a:txBody>
                  <a:tcPr/>
                </a:tc>
                <a:extLst>
                  <a:ext uri="{0D108BD9-81ED-4DB2-BD59-A6C34878D82A}">
                    <a16:rowId xmlns:a16="http://schemas.microsoft.com/office/drawing/2014/main" val="3115609780"/>
                  </a:ext>
                </a:extLst>
              </a:tr>
              <a:tr h="497759">
                <a:tc>
                  <a:txBody>
                    <a:bodyPr/>
                    <a:lstStyle/>
                    <a:p>
                      <a:pPr algn="ctr"/>
                      <a:endParaRPr lang="en-IN" dirty="0"/>
                    </a:p>
                  </a:txBody>
                  <a:tcPr/>
                </a:tc>
                <a:tc>
                  <a:txBody>
                    <a:bodyPr/>
                    <a:lstStyle/>
                    <a:p>
                      <a:pPr algn="ctr"/>
                      <a:r>
                        <a:rPr lang="en-IN" dirty="0"/>
                        <a:t>MALE </a:t>
                      </a:r>
                    </a:p>
                  </a:txBody>
                  <a:tcPr/>
                </a:tc>
                <a:tc>
                  <a:txBody>
                    <a:bodyPr/>
                    <a:lstStyle/>
                    <a:p>
                      <a:pPr algn="ctr"/>
                      <a:r>
                        <a:rPr lang="en-IN" dirty="0"/>
                        <a:t>FEMALE</a:t>
                      </a:r>
                    </a:p>
                  </a:txBody>
                  <a:tcPr/>
                </a:tc>
                <a:tc>
                  <a:txBody>
                    <a:bodyPr/>
                    <a:lstStyle/>
                    <a:p>
                      <a:pPr algn="ctr"/>
                      <a:endParaRPr lang="en-IN" dirty="0"/>
                    </a:p>
                  </a:txBody>
                  <a:tcPr/>
                </a:tc>
                <a:extLst>
                  <a:ext uri="{0D108BD9-81ED-4DB2-BD59-A6C34878D82A}">
                    <a16:rowId xmlns:a16="http://schemas.microsoft.com/office/drawing/2014/main" val="3451140514"/>
                  </a:ext>
                </a:extLst>
              </a:tr>
              <a:tr h="497759">
                <a:tc>
                  <a:txBody>
                    <a:bodyPr/>
                    <a:lstStyle/>
                    <a:p>
                      <a:pPr algn="ctr"/>
                      <a:r>
                        <a:rPr lang="en-IN" dirty="0"/>
                        <a:t>&lt;18</a:t>
                      </a:r>
                    </a:p>
                  </a:txBody>
                  <a:tcPr/>
                </a:tc>
                <a:tc>
                  <a:txBody>
                    <a:bodyPr/>
                    <a:lstStyle/>
                    <a:p>
                      <a:pPr algn="ctr"/>
                      <a:r>
                        <a:rPr lang="en-IN" dirty="0"/>
                        <a:t>37</a:t>
                      </a:r>
                    </a:p>
                  </a:txBody>
                  <a:tcPr/>
                </a:tc>
                <a:tc>
                  <a:txBody>
                    <a:bodyPr/>
                    <a:lstStyle/>
                    <a:p>
                      <a:pPr algn="ctr"/>
                      <a:r>
                        <a:rPr lang="en-IN" dirty="0"/>
                        <a:t>18</a:t>
                      </a:r>
                    </a:p>
                  </a:txBody>
                  <a:tcPr/>
                </a:tc>
                <a:tc>
                  <a:txBody>
                    <a:bodyPr/>
                    <a:lstStyle/>
                    <a:p>
                      <a:pPr algn="ctr"/>
                      <a:r>
                        <a:rPr lang="en-IN" dirty="0"/>
                        <a:t>55</a:t>
                      </a:r>
                    </a:p>
                  </a:txBody>
                  <a:tcPr/>
                </a:tc>
                <a:extLst>
                  <a:ext uri="{0D108BD9-81ED-4DB2-BD59-A6C34878D82A}">
                    <a16:rowId xmlns:a16="http://schemas.microsoft.com/office/drawing/2014/main" val="2216825537"/>
                  </a:ext>
                </a:extLst>
              </a:tr>
              <a:tr h="497759">
                <a:tc>
                  <a:txBody>
                    <a:bodyPr/>
                    <a:lstStyle/>
                    <a:p>
                      <a:pPr algn="ctr"/>
                      <a:r>
                        <a:rPr lang="en-IN" dirty="0"/>
                        <a:t>19-40</a:t>
                      </a:r>
                    </a:p>
                  </a:txBody>
                  <a:tcPr/>
                </a:tc>
                <a:tc>
                  <a:txBody>
                    <a:bodyPr/>
                    <a:lstStyle/>
                    <a:p>
                      <a:pPr algn="ctr"/>
                      <a:r>
                        <a:rPr lang="en-IN" dirty="0"/>
                        <a:t>204</a:t>
                      </a:r>
                    </a:p>
                  </a:txBody>
                  <a:tcPr/>
                </a:tc>
                <a:tc>
                  <a:txBody>
                    <a:bodyPr/>
                    <a:lstStyle/>
                    <a:p>
                      <a:pPr algn="ctr"/>
                      <a:r>
                        <a:rPr lang="en-IN" dirty="0"/>
                        <a:t>61</a:t>
                      </a:r>
                    </a:p>
                  </a:txBody>
                  <a:tcPr/>
                </a:tc>
                <a:tc>
                  <a:txBody>
                    <a:bodyPr/>
                    <a:lstStyle/>
                    <a:p>
                      <a:pPr algn="ctr"/>
                      <a:r>
                        <a:rPr lang="en-IN" dirty="0"/>
                        <a:t>265</a:t>
                      </a:r>
                    </a:p>
                  </a:txBody>
                  <a:tcPr/>
                </a:tc>
                <a:extLst>
                  <a:ext uri="{0D108BD9-81ED-4DB2-BD59-A6C34878D82A}">
                    <a16:rowId xmlns:a16="http://schemas.microsoft.com/office/drawing/2014/main" val="3417594083"/>
                  </a:ext>
                </a:extLst>
              </a:tr>
              <a:tr h="497759">
                <a:tc>
                  <a:txBody>
                    <a:bodyPr/>
                    <a:lstStyle/>
                    <a:p>
                      <a:pPr algn="ctr"/>
                      <a:r>
                        <a:rPr lang="en-IN" dirty="0"/>
                        <a:t>41-65</a:t>
                      </a:r>
                    </a:p>
                  </a:txBody>
                  <a:tcPr/>
                </a:tc>
                <a:tc>
                  <a:txBody>
                    <a:bodyPr/>
                    <a:lstStyle/>
                    <a:p>
                      <a:pPr algn="ctr"/>
                      <a:r>
                        <a:rPr lang="en-IN" dirty="0"/>
                        <a:t>103</a:t>
                      </a:r>
                    </a:p>
                  </a:txBody>
                  <a:tcPr/>
                </a:tc>
                <a:tc>
                  <a:txBody>
                    <a:bodyPr/>
                    <a:lstStyle/>
                    <a:p>
                      <a:pPr algn="ctr"/>
                      <a:r>
                        <a:rPr lang="en-IN" dirty="0"/>
                        <a:t>53</a:t>
                      </a:r>
                    </a:p>
                  </a:txBody>
                  <a:tcPr/>
                </a:tc>
                <a:tc>
                  <a:txBody>
                    <a:bodyPr/>
                    <a:lstStyle/>
                    <a:p>
                      <a:pPr algn="ctr"/>
                      <a:r>
                        <a:rPr lang="en-IN" dirty="0"/>
                        <a:t>156</a:t>
                      </a:r>
                    </a:p>
                  </a:txBody>
                  <a:tcPr/>
                </a:tc>
                <a:extLst>
                  <a:ext uri="{0D108BD9-81ED-4DB2-BD59-A6C34878D82A}">
                    <a16:rowId xmlns:a16="http://schemas.microsoft.com/office/drawing/2014/main" val="3254187412"/>
                  </a:ext>
                </a:extLst>
              </a:tr>
              <a:tr h="497759">
                <a:tc>
                  <a:txBody>
                    <a:bodyPr/>
                    <a:lstStyle/>
                    <a:p>
                      <a:pPr algn="ctr"/>
                      <a:r>
                        <a:rPr lang="en-IN" dirty="0"/>
                        <a:t>&gt;65</a:t>
                      </a:r>
                    </a:p>
                  </a:txBody>
                  <a:tcPr/>
                </a:tc>
                <a:tc>
                  <a:txBody>
                    <a:bodyPr/>
                    <a:lstStyle/>
                    <a:p>
                      <a:pPr algn="ctr"/>
                      <a:r>
                        <a:rPr lang="en-IN" dirty="0"/>
                        <a:t>18</a:t>
                      </a:r>
                    </a:p>
                  </a:txBody>
                  <a:tcPr/>
                </a:tc>
                <a:tc>
                  <a:txBody>
                    <a:bodyPr/>
                    <a:lstStyle/>
                    <a:p>
                      <a:pPr algn="ctr"/>
                      <a:r>
                        <a:rPr lang="en-IN" dirty="0"/>
                        <a:t>16</a:t>
                      </a:r>
                    </a:p>
                  </a:txBody>
                  <a:tcPr/>
                </a:tc>
                <a:tc>
                  <a:txBody>
                    <a:bodyPr/>
                    <a:lstStyle/>
                    <a:p>
                      <a:pPr algn="ctr"/>
                      <a:r>
                        <a:rPr lang="en-IN" dirty="0"/>
                        <a:t>34</a:t>
                      </a:r>
                    </a:p>
                  </a:txBody>
                  <a:tcPr/>
                </a:tc>
                <a:extLst>
                  <a:ext uri="{0D108BD9-81ED-4DB2-BD59-A6C34878D82A}">
                    <a16:rowId xmlns:a16="http://schemas.microsoft.com/office/drawing/2014/main" val="2089539495"/>
                  </a:ext>
                </a:extLst>
              </a:tr>
              <a:tr h="497759">
                <a:tc>
                  <a:txBody>
                    <a:bodyPr/>
                    <a:lstStyle/>
                    <a:p>
                      <a:pPr algn="ctr"/>
                      <a:r>
                        <a:rPr lang="en-IN" dirty="0"/>
                        <a:t>TOTAL</a:t>
                      </a:r>
                    </a:p>
                  </a:txBody>
                  <a:tcPr/>
                </a:tc>
                <a:tc>
                  <a:txBody>
                    <a:bodyPr/>
                    <a:lstStyle/>
                    <a:p>
                      <a:pPr algn="ctr"/>
                      <a:r>
                        <a:rPr lang="en-IN" dirty="0"/>
                        <a:t>362</a:t>
                      </a:r>
                    </a:p>
                  </a:txBody>
                  <a:tcPr/>
                </a:tc>
                <a:tc>
                  <a:txBody>
                    <a:bodyPr/>
                    <a:lstStyle/>
                    <a:p>
                      <a:pPr algn="ctr"/>
                      <a:r>
                        <a:rPr lang="en-IN" dirty="0"/>
                        <a:t>148</a:t>
                      </a:r>
                    </a:p>
                  </a:txBody>
                  <a:tcPr/>
                </a:tc>
                <a:tc>
                  <a:txBody>
                    <a:bodyPr/>
                    <a:lstStyle/>
                    <a:p>
                      <a:pPr algn="ctr"/>
                      <a:r>
                        <a:rPr lang="en-IN" dirty="0"/>
                        <a:t>510</a:t>
                      </a:r>
                    </a:p>
                  </a:txBody>
                  <a:tcPr/>
                </a:tc>
                <a:extLst>
                  <a:ext uri="{0D108BD9-81ED-4DB2-BD59-A6C34878D82A}">
                    <a16:rowId xmlns:a16="http://schemas.microsoft.com/office/drawing/2014/main" val="641674546"/>
                  </a:ext>
                </a:extLst>
              </a:tr>
            </a:tbl>
          </a:graphicData>
        </a:graphic>
      </p:graphicFrame>
    </p:spTree>
    <p:extLst>
      <p:ext uri="{BB962C8B-B14F-4D97-AF65-F5344CB8AC3E}">
        <p14:creationId xmlns:p14="http://schemas.microsoft.com/office/powerpoint/2010/main" val="221757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A2C4-DEBB-5D02-0AD3-3F24CAF644AA}"/>
              </a:ext>
            </a:extLst>
          </p:cNvPr>
          <p:cNvSpPr>
            <a:spLocks noGrp="1"/>
          </p:cNvSpPr>
          <p:nvPr>
            <p:ph type="title"/>
          </p:nvPr>
        </p:nvSpPr>
        <p:spPr/>
        <p:txBody>
          <a:bodyPr/>
          <a:lstStyle/>
          <a:p>
            <a:r>
              <a:rPr lang="en-IN" b="1" dirty="0"/>
              <a:t>Table 11 :</a:t>
            </a:r>
            <a:br>
              <a:rPr lang="en-IN" b="1" dirty="0"/>
            </a:br>
            <a:r>
              <a:rPr lang="en-IN" b="1" dirty="0"/>
              <a:t>Chi square value for Maharashtra </a:t>
            </a:r>
          </a:p>
        </p:txBody>
      </p:sp>
      <p:graphicFrame>
        <p:nvGraphicFramePr>
          <p:cNvPr id="4" name="Table 4">
            <a:extLst>
              <a:ext uri="{FF2B5EF4-FFF2-40B4-BE49-F238E27FC236}">
                <a16:creationId xmlns:a16="http://schemas.microsoft.com/office/drawing/2014/main" id="{E8484AC5-6D3E-7EE3-D225-208B574A3E8F}"/>
              </a:ext>
            </a:extLst>
          </p:cNvPr>
          <p:cNvGraphicFramePr>
            <a:graphicFrameLocks noGrp="1"/>
          </p:cNvGraphicFramePr>
          <p:nvPr>
            <p:ph idx="1"/>
            <p:extLst>
              <p:ext uri="{D42A27DB-BD31-4B8C-83A1-F6EECF244321}">
                <p14:modId xmlns:p14="http://schemas.microsoft.com/office/powerpoint/2010/main" val="425094781"/>
              </p:ext>
            </p:extLst>
          </p:nvPr>
        </p:nvGraphicFramePr>
        <p:xfrm>
          <a:off x="304800" y="1825623"/>
          <a:ext cx="6320590" cy="3757028"/>
        </p:xfrm>
        <a:graphic>
          <a:graphicData uri="http://schemas.openxmlformats.org/drawingml/2006/table">
            <a:tbl>
              <a:tblPr firstRow="1" bandRow="1">
                <a:tableStyleId>{073A0DAA-6AF3-43AB-8588-CEC1D06C72B9}</a:tableStyleId>
              </a:tblPr>
              <a:tblGrid>
                <a:gridCol w="3160295">
                  <a:extLst>
                    <a:ext uri="{9D8B030D-6E8A-4147-A177-3AD203B41FA5}">
                      <a16:colId xmlns:a16="http://schemas.microsoft.com/office/drawing/2014/main" val="3211312624"/>
                    </a:ext>
                  </a:extLst>
                </a:gridCol>
                <a:gridCol w="3160295">
                  <a:extLst>
                    <a:ext uri="{9D8B030D-6E8A-4147-A177-3AD203B41FA5}">
                      <a16:colId xmlns:a16="http://schemas.microsoft.com/office/drawing/2014/main" val="3481052503"/>
                    </a:ext>
                  </a:extLst>
                </a:gridCol>
              </a:tblGrid>
              <a:tr h="939257">
                <a:tc>
                  <a:txBody>
                    <a:bodyPr/>
                    <a:lstStyle/>
                    <a:p>
                      <a:pPr algn="ctr"/>
                      <a:endParaRPr lang="en-IN" dirty="0"/>
                    </a:p>
                  </a:txBody>
                  <a:tcPr/>
                </a:tc>
                <a:tc>
                  <a:txBody>
                    <a:bodyPr/>
                    <a:lstStyle/>
                    <a:p>
                      <a:pPr algn="ctr"/>
                      <a:r>
                        <a:rPr lang="en-IN" dirty="0"/>
                        <a:t>p VALUE</a:t>
                      </a:r>
                    </a:p>
                  </a:txBody>
                  <a:tcPr/>
                </a:tc>
                <a:extLst>
                  <a:ext uri="{0D108BD9-81ED-4DB2-BD59-A6C34878D82A}">
                    <a16:rowId xmlns:a16="http://schemas.microsoft.com/office/drawing/2014/main" val="2532153473"/>
                  </a:ext>
                </a:extLst>
              </a:tr>
              <a:tr h="939257">
                <a:tc>
                  <a:txBody>
                    <a:bodyPr/>
                    <a:lstStyle/>
                    <a:p>
                      <a:pPr algn="ctr"/>
                      <a:r>
                        <a:rPr lang="en-IN" dirty="0"/>
                        <a:t>GENDER AND CURRENT STATUS</a:t>
                      </a:r>
                    </a:p>
                  </a:txBody>
                  <a:tcPr/>
                </a:tc>
                <a:tc>
                  <a:txBody>
                    <a:bodyPr/>
                    <a:lstStyle/>
                    <a:p>
                      <a:pPr algn="ctr"/>
                      <a:r>
                        <a:rPr lang="en-IN" dirty="0"/>
                        <a:t>0.494</a:t>
                      </a:r>
                    </a:p>
                  </a:txBody>
                  <a:tcPr/>
                </a:tc>
                <a:extLst>
                  <a:ext uri="{0D108BD9-81ED-4DB2-BD59-A6C34878D82A}">
                    <a16:rowId xmlns:a16="http://schemas.microsoft.com/office/drawing/2014/main" val="1153037590"/>
                  </a:ext>
                </a:extLst>
              </a:tr>
              <a:tr h="939257">
                <a:tc>
                  <a:txBody>
                    <a:bodyPr/>
                    <a:lstStyle/>
                    <a:p>
                      <a:pPr algn="ctr"/>
                      <a:r>
                        <a:rPr lang="en-IN" dirty="0"/>
                        <a:t>AGE GROUP AND CURRENT STATUS</a:t>
                      </a:r>
                    </a:p>
                  </a:txBody>
                  <a:tcPr/>
                </a:tc>
                <a:tc>
                  <a:txBody>
                    <a:bodyPr/>
                    <a:lstStyle/>
                    <a:p>
                      <a:pPr algn="ctr"/>
                      <a:r>
                        <a:rPr lang="en-IN" dirty="0"/>
                        <a:t>0.000</a:t>
                      </a:r>
                    </a:p>
                  </a:txBody>
                  <a:tcPr/>
                </a:tc>
                <a:extLst>
                  <a:ext uri="{0D108BD9-81ED-4DB2-BD59-A6C34878D82A}">
                    <a16:rowId xmlns:a16="http://schemas.microsoft.com/office/drawing/2014/main" val="3551834112"/>
                  </a:ext>
                </a:extLst>
              </a:tr>
              <a:tr h="939257">
                <a:tc>
                  <a:txBody>
                    <a:bodyPr/>
                    <a:lstStyle/>
                    <a:p>
                      <a:pPr algn="ctr"/>
                      <a:r>
                        <a:rPr lang="en-IN" dirty="0"/>
                        <a:t>AGE GROUP AND GENDER</a:t>
                      </a:r>
                    </a:p>
                  </a:txBody>
                  <a:tcPr/>
                </a:tc>
                <a:tc>
                  <a:txBody>
                    <a:bodyPr/>
                    <a:lstStyle/>
                    <a:p>
                      <a:pPr algn="ctr"/>
                      <a:r>
                        <a:rPr lang="en-IN" dirty="0"/>
                        <a:t>0.007</a:t>
                      </a:r>
                    </a:p>
                  </a:txBody>
                  <a:tcPr/>
                </a:tc>
                <a:extLst>
                  <a:ext uri="{0D108BD9-81ED-4DB2-BD59-A6C34878D82A}">
                    <a16:rowId xmlns:a16="http://schemas.microsoft.com/office/drawing/2014/main" val="1653014730"/>
                  </a:ext>
                </a:extLst>
              </a:tr>
            </a:tbl>
          </a:graphicData>
        </a:graphic>
      </p:graphicFrame>
      <p:pic>
        <p:nvPicPr>
          <p:cNvPr id="6" name="Picture 5" descr="Chart, bar chart&#10;&#10;Description automatically generated">
            <a:extLst>
              <a:ext uri="{FF2B5EF4-FFF2-40B4-BE49-F238E27FC236}">
                <a16:creationId xmlns:a16="http://schemas.microsoft.com/office/drawing/2014/main" id="{48F02829-2B7F-859A-2DF0-4834436D2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825623"/>
            <a:ext cx="4876800" cy="4150561"/>
          </a:xfrm>
          <a:prstGeom prst="rect">
            <a:avLst/>
          </a:prstGeom>
        </p:spPr>
      </p:pic>
    </p:spTree>
    <p:extLst>
      <p:ext uri="{BB962C8B-B14F-4D97-AF65-F5344CB8AC3E}">
        <p14:creationId xmlns:p14="http://schemas.microsoft.com/office/powerpoint/2010/main" val="2004090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D085-3225-A9EB-983C-127526AFD3D3}"/>
              </a:ext>
            </a:extLst>
          </p:cNvPr>
          <p:cNvSpPr>
            <a:spLocks noGrp="1"/>
          </p:cNvSpPr>
          <p:nvPr>
            <p:ph type="title"/>
          </p:nvPr>
        </p:nvSpPr>
        <p:spPr/>
        <p:txBody>
          <a:bodyPr/>
          <a:lstStyle/>
          <a:p>
            <a:r>
              <a:rPr lang="en-IN" b="1" dirty="0"/>
              <a:t>Conclusion :</a:t>
            </a:r>
          </a:p>
        </p:txBody>
      </p:sp>
      <p:sp>
        <p:nvSpPr>
          <p:cNvPr id="3" name="Content Placeholder 2">
            <a:extLst>
              <a:ext uri="{FF2B5EF4-FFF2-40B4-BE49-F238E27FC236}">
                <a16:creationId xmlns:a16="http://schemas.microsoft.com/office/drawing/2014/main" id="{6EF5C233-E501-16C8-4778-60BB4324B1D9}"/>
              </a:ext>
            </a:extLst>
          </p:cNvPr>
          <p:cNvSpPr>
            <a:spLocks noGrp="1"/>
          </p:cNvSpPr>
          <p:nvPr>
            <p:ph idx="1"/>
          </p:nvPr>
        </p:nvSpPr>
        <p:spPr/>
        <p:txBody>
          <a:bodyPr/>
          <a:lstStyle/>
          <a:p>
            <a:r>
              <a:rPr lang="en-IN" dirty="0"/>
              <a:t>Covid-19 is increasing daily, and it is very important to analyse these data. In this study, Maharashtra state covid-19 patients data were analysed to determine the relationship between different variables. In table 11 Maharashtra results shows that there are dependencies in age group and current status and in age group and gender only in gender, and current status variables are independent. </a:t>
            </a:r>
          </a:p>
        </p:txBody>
      </p:sp>
    </p:spTree>
    <p:extLst>
      <p:ext uri="{BB962C8B-B14F-4D97-AF65-F5344CB8AC3E}">
        <p14:creationId xmlns:p14="http://schemas.microsoft.com/office/powerpoint/2010/main" val="195290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8943-14EC-C0EB-A66A-E452C920E118}"/>
              </a:ext>
            </a:extLst>
          </p:cNvPr>
          <p:cNvSpPr>
            <a:spLocks noGrp="1"/>
          </p:cNvSpPr>
          <p:nvPr>
            <p:ph type="title"/>
          </p:nvPr>
        </p:nvSpPr>
        <p:spPr/>
        <p:txBody>
          <a:bodyPr/>
          <a:lstStyle/>
          <a:p>
            <a:r>
              <a:rPr lang="en-IN" dirty="0"/>
              <a:t>About the Dataset :</a:t>
            </a:r>
            <a:br>
              <a:rPr lang="en-IN" dirty="0"/>
            </a:br>
            <a:endParaRPr lang="en-IN" dirty="0"/>
          </a:p>
        </p:txBody>
      </p:sp>
      <p:sp>
        <p:nvSpPr>
          <p:cNvPr id="3" name="Content Placeholder 2">
            <a:extLst>
              <a:ext uri="{FF2B5EF4-FFF2-40B4-BE49-F238E27FC236}">
                <a16:creationId xmlns:a16="http://schemas.microsoft.com/office/drawing/2014/main" id="{D3886B77-FAA6-29B6-AC48-CD74BC152865}"/>
              </a:ext>
            </a:extLst>
          </p:cNvPr>
          <p:cNvSpPr>
            <a:spLocks noGrp="1"/>
          </p:cNvSpPr>
          <p:nvPr>
            <p:ph idx="1"/>
          </p:nvPr>
        </p:nvSpPr>
        <p:spPr/>
        <p:txBody>
          <a:bodyPr/>
          <a:lstStyle/>
          <a:p>
            <a:pPr marL="514350" indent="-514350">
              <a:buAutoNum type="arabicPeriod"/>
            </a:pPr>
            <a:r>
              <a:rPr lang="en-IN" dirty="0"/>
              <a:t>The dataset has been taken from Kaggle.</a:t>
            </a:r>
          </a:p>
          <a:p>
            <a:pPr marL="514350" indent="-514350">
              <a:buAutoNum type="arabicPeriod"/>
            </a:pPr>
            <a:r>
              <a:rPr lang="en-IN" dirty="0"/>
              <a:t>There are total of 15 attributes in the dataset.</a:t>
            </a:r>
          </a:p>
          <a:p>
            <a:pPr marL="514350" indent="-514350">
              <a:buAutoNum type="arabicPeriod"/>
            </a:pPr>
            <a:r>
              <a:rPr lang="en-IN" dirty="0"/>
              <a:t>Except for age, all attribute data types are strings.</a:t>
            </a:r>
          </a:p>
          <a:p>
            <a:pPr marL="514350" indent="-514350">
              <a:buAutoNum type="arabicPeriod"/>
            </a:pPr>
            <a:r>
              <a:rPr lang="en-IN" dirty="0"/>
              <a:t>In SPSS, we cannot perform any type of analysis on the string datatype. </a:t>
            </a:r>
          </a:p>
          <a:p>
            <a:pPr marL="514350" indent="-514350">
              <a:buAutoNum type="arabicPeriod"/>
            </a:pPr>
            <a:r>
              <a:rPr lang="en-IN" dirty="0"/>
              <a:t>Therefore, we replace the value of gender, transmission type and current status with nominal data.</a:t>
            </a:r>
          </a:p>
          <a:p>
            <a:pPr marL="0" indent="0">
              <a:buNone/>
            </a:pPr>
            <a:r>
              <a:rPr lang="en-IN" dirty="0"/>
              <a:t>The following table will show the change of string value into nominal: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6979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67A6-AB59-111D-DE86-29E4AFE4CA1C}"/>
              </a:ext>
            </a:extLst>
          </p:cNvPr>
          <p:cNvSpPr>
            <a:spLocks noGrp="1"/>
          </p:cNvSpPr>
          <p:nvPr>
            <p:ph type="title"/>
          </p:nvPr>
        </p:nvSpPr>
        <p:spPr/>
        <p:txBody>
          <a:bodyPr/>
          <a:lstStyle/>
          <a:p>
            <a:r>
              <a:rPr lang="en-IN" dirty="0"/>
              <a:t>Table 1</a:t>
            </a:r>
          </a:p>
        </p:txBody>
      </p:sp>
      <p:graphicFrame>
        <p:nvGraphicFramePr>
          <p:cNvPr id="4" name="Table 4">
            <a:extLst>
              <a:ext uri="{FF2B5EF4-FFF2-40B4-BE49-F238E27FC236}">
                <a16:creationId xmlns:a16="http://schemas.microsoft.com/office/drawing/2014/main" id="{644E3A3F-132D-60C1-240D-53B041AF2B1A}"/>
              </a:ext>
            </a:extLst>
          </p:cNvPr>
          <p:cNvGraphicFramePr>
            <a:graphicFrameLocks noGrp="1"/>
          </p:cNvGraphicFramePr>
          <p:nvPr>
            <p:ph idx="1"/>
            <p:extLst>
              <p:ext uri="{D42A27DB-BD31-4B8C-83A1-F6EECF244321}">
                <p14:modId xmlns:p14="http://schemas.microsoft.com/office/powerpoint/2010/main" val="1892696802"/>
              </p:ext>
            </p:extLst>
          </p:nvPr>
        </p:nvGraphicFramePr>
        <p:xfrm>
          <a:off x="838200" y="1825624"/>
          <a:ext cx="10712116" cy="3965574"/>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3857978111"/>
                    </a:ext>
                  </a:extLst>
                </a:gridCol>
                <a:gridCol w="3505199">
                  <a:extLst>
                    <a:ext uri="{9D8B030D-6E8A-4147-A177-3AD203B41FA5}">
                      <a16:colId xmlns:a16="http://schemas.microsoft.com/office/drawing/2014/main" val="2242112454"/>
                    </a:ext>
                  </a:extLst>
                </a:gridCol>
                <a:gridCol w="3701718">
                  <a:extLst>
                    <a:ext uri="{9D8B030D-6E8A-4147-A177-3AD203B41FA5}">
                      <a16:colId xmlns:a16="http://schemas.microsoft.com/office/drawing/2014/main" val="3215124444"/>
                    </a:ext>
                  </a:extLst>
                </a:gridCol>
              </a:tblGrid>
              <a:tr h="660929">
                <a:tc>
                  <a:txBody>
                    <a:bodyPr/>
                    <a:lstStyle/>
                    <a:p>
                      <a:endParaRPr lang="en-IN" dirty="0"/>
                    </a:p>
                  </a:txBody>
                  <a:tcPr/>
                </a:tc>
                <a:tc>
                  <a:txBody>
                    <a:bodyPr/>
                    <a:lstStyle/>
                    <a:p>
                      <a:pPr algn="ctr"/>
                      <a:r>
                        <a:rPr lang="en-IN" dirty="0"/>
                        <a:t>LABEL</a:t>
                      </a:r>
                    </a:p>
                  </a:txBody>
                  <a:tcPr/>
                </a:tc>
                <a:tc>
                  <a:txBody>
                    <a:bodyPr/>
                    <a:lstStyle/>
                    <a:p>
                      <a:pPr algn="ctr"/>
                      <a:r>
                        <a:rPr lang="en-IN" dirty="0"/>
                        <a:t>VALUE</a:t>
                      </a:r>
                    </a:p>
                  </a:txBody>
                  <a:tcPr/>
                </a:tc>
                <a:extLst>
                  <a:ext uri="{0D108BD9-81ED-4DB2-BD59-A6C34878D82A}">
                    <a16:rowId xmlns:a16="http://schemas.microsoft.com/office/drawing/2014/main" val="1823575900"/>
                  </a:ext>
                </a:extLst>
              </a:tr>
              <a:tr h="660929">
                <a:tc>
                  <a:txBody>
                    <a:bodyPr/>
                    <a:lstStyle/>
                    <a:p>
                      <a:pPr algn="ctr"/>
                      <a:endParaRPr lang="en-IN" dirty="0"/>
                    </a:p>
                  </a:txBody>
                  <a:tcPr/>
                </a:tc>
                <a:tc>
                  <a:txBody>
                    <a:bodyPr/>
                    <a:lstStyle/>
                    <a:p>
                      <a:pPr algn="ctr"/>
                      <a:r>
                        <a:rPr lang="en-IN" dirty="0"/>
                        <a:t>MALE</a:t>
                      </a:r>
                    </a:p>
                  </a:txBody>
                  <a:tcPr/>
                </a:tc>
                <a:tc>
                  <a:txBody>
                    <a:bodyPr/>
                    <a:lstStyle/>
                    <a:p>
                      <a:pPr algn="ctr"/>
                      <a:r>
                        <a:rPr lang="en-IN" dirty="0"/>
                        <a:t>1</a:t>
                      </a:r>
                    </a:p>
                  </a:txBody>
                  <a:tcPr/>
                </a:tc>
                <a:extLst>
                  <a:ext uri="{0D108BD9-81ED-4DB2-BD59-A6C34878D82A}">
                    <a16:rowId xmlns:a16="http://schemas.microsoft.com/office/drawing/2014/main" val="2096666132"/>
                  </a:ext>
                </a:extLst>
              </a:tr>
              <a:tr h="660929">
                <a:tc>
                  <a:txBody>
                    <a:bodyPr/>
                    <a:lstStyle/>
                    <a:p>
                      <a:pPr algn="ctr"/>
                      <a:r>
                        <a:rPr lang="en-IN" dirty="0"/>
                        <a:t>GENDER</a:t>
                      </a:r>
                    </a:p>
                  </a:txBody>
                  <a:tcPr/>
                </a:tc>
                <a:tc>
                  <a:txBody>
                    <a:bodyPr/>
                    <a:lstStyle/>
                    <a:p>
                      <a:pPr algn="ctr"/>
                      <a:r>
                        <a:rPr lang="en-IN" dirty="0"/>
                        <a:t>FEMALE</a:t>
                      </a:r>
                    </a:p>
                  </a:txBody>
                  <a:tcPr/>
                </a:tc>
                <a:tc>
                  <a:txBody>
                    <a:bodyPr/>
                    <a:lstStyle/>
                    <a:p>
                      <a:pPr algn="ctr"/>
                      <a:r>
                        <a:rPr lang="en-IN" dirty="0"/>
                        <a:t>2</a:t>
                      </a:r>
                    </a:p>
                  </a:txBody>
                  <a:tcPr/>
                </a:tc>
                <a:extLst>
                  <a:ext uri="{0D108BD9-81ED-4DB2-BD59-A6C34878D82A}">
                    <a16:rowId xmlns:a16="http://schemas.microsoft.com/office/drawing/2014/main" val="1247517170"/>
                  </a:ext>
                </a:extLst>
              </a:tr>
              <a:tr h="660929">
                <a:tc>
                  <a:txBody>
                    <a:bodyPr/>
                    <a:lstStyle/>
                    <a:p>
                      <a:pPr algn="ctr"/>
                      <a:endParaRPr lang="en-IN" dirty="0"/>
                    </a:p>
                  </a:txBody>
                  <a:tcPr/>
                </a:tc>
                <a:tc>
                  <a:txBody>
                    <a:bodyPr/>
                    <a:lstStyle/>
                    <a:p>
                      <a:pPr algn="ctr"/>
                      <a:r>
                        <a:rPr lang="en-IN" dirty="0"/>
                        <a:t>RECOVERED</a:t>
                      </a:r>
                    </a:p>
                  </a:txBody>
                  <a:tcPr/>
                </a:tc>
                <a:tc>
                  <a:txBody>
                    <a:bodyPr/>
                    <a:lstStyle/>
                    <a:p>
                      <a:pPr algn="ctr"/>
                      <a:r>
                        <a:rPr lang="en-IN" dirty="0"/>
                        <a:t>1</a:t>
                      </a:r>
                    </a:p>
                  </a:txBody>
                  <a:tcPr/>
                </a:tc>
                <a:extLst>
                  <a:ext uri="{0D108BD9-81ED-4DB2-BD59-A6C34878D82A}">
                    <a16:rowId xmlns:a16="http://schemas.microsoft.com/office/drawing/2014/main" val="1412118249"/>
                  </a:ext>
                </a:extLst>
              </a:tr>
              <a:tr h="660929">
                <a:tc>
                  <a:txBody>
                    <a:bodyPr/>
                    <a:lstStyle/>
                    <a:p>
                      <a:pPr algn="ctr"/>
                      <a:r>
                        <a:rPr lang="en-IN" dirty="0"/>
                        <a:t>CURRENT STATUS</a:t>
                      </a:r>
                    </a:p>
                  </a:txBody>
                  <a:tcPr/>
                </a:tc>
                <a:tc>
                  <a:txBody>
                    <a:bodyPr/>
                    <a:lstStyle/>
                    <a:p>
                      <a:pPr algn="ctr"/>
                      <a:r>
                        <a:rPr lang="en-IN" dirty="0"/>
                        <a:t>HOSPITALIZED</a:t>
                      </a:r>
                    </a:p>
                  </a:txBody>
                  <a:tcPr/>
                </a:tc>
                <a:tc>
                  <a:txBody>
                    <a:bodyPr/>
                    <a:lstStyle/>
                    <a:p>
                      <a:pPr algn="ctr"/>
                      <a:r>
                        <a:rPr lang="en-IN" dirty="0"/>
                        <a:t>2</a:t>
                      </a:r>
                    </a:p>
                  </a:txBody>
                  <a:tcPr/>
                </a:tc>
                <a:extLst>
                  <a:ext uri="{0D108BD9-81ED-4DB2-BD59-A6C34878D82A}">
                    <a16:rowId xmlns:a16="http://schemas.microsoft.com/office/drawing/2014/main" val="537820289"/>
                  </a:ext>
                </a:extLst>
              </a:tr>
              <a:tr h="660929">
                <a:tc>
                  <a:txBody>
                    <a:bodyPr/>
                    <a:lstStyle/>
                    <a:p>
                      <a:endParaRPr lang="en-IN" dirty="0"/>
                    </a:p>
                  </a:txBody>
                  <a:tcPr/>
                </a:tc>
                <a:tc>
                  <a:txBody>
                    <a:bodyPr/>
                    <a:lstStyle/>
                    <a:p>
                      <a:pPr algn="ctr"/>
                      <a:r>
                        <a:rPr lang="en-IN" dirty="0"/>
                        <a:t>DECEASED</a:t>
                      </a:r>
                    </a:p>
                  </a:txBody>
                  <a:tcPr/>
                </a:tc>
                <a:tc>
                  <a:txBody>
                    <a:bodyPr/>
                    <a:lstStyle/>
                    <a:p>
                      <a:pPr algn="ctr"/>
                      <a:r>
                        <a:rPr lang="en-IN" dirty="0"/>
                        <a:t>3</a:t>
                      </a:r>
                    </a:p>
                  </a:txBody>
                  <a:tcPr/>
                </a:tc>
                <a:extLst>
                  <a:ext uri="{0D108BD9-81ED-4DB2-BD59-A6C34878D82A}">
                    <a16:rowId xmlns:a16="http://schemas.microsoft.com/office/drawing/2014/main" val="752878979"/>
                  </a:ext>
                </a:extLst>
              </a:tr>
            </a:tbl>
          </a:graphicData>
        </a:graphic>
      </p:graphicFrame>
    </p:spTree>
    <p:extLst>
      <p:ext uri="{BB962C8B-B14F-4D97-AF65-F5344CB8AC3E}">
        <p14:creationId xmlns:p14="http://schemas.microsoft.com/office/powerpoint/2010/main" val="330021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2293-F230-7CC5-1B55-0FE34A483E0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6B3110A-9684-E1E8-2466-E801A7BA9C52}"/>
              </a:ext>
            </a:extLst>
          </p:cNvPr>
          <p:cNvSpPr>
            <a:spLocks noGrp="1"/>
          </p:cNvSpPr>
          <p:nvPr>
            <p:ph idx="1"/>
          </p:nvPr>
        </p:nvSpPr>
        <p:spPr/>
        <p:txBody>
          <a:bodyPr/>
          <a:lstStyle/>
          <a:p>
            <a:r>
              <a:rPr lang="en-IN" dirty="0"/>
              <a:t>Age data are available in integer </a:t>
            </a:r>
            <a:r>
              <a:rPr lang="en-IN" dirty="0" err="1"/>
              <a:t>format,but</a:t>
            </a:r>
            <a:r>
              <a:rPr lang="en-IN" dirty="0"/>
              <a:t> the value of age ranges between 0 and 100, so it is very difficult to visualize such data. We also divided this attributes into categories and made a new age attribute.</a:t>
            </a:r>
          </a:p>
          <a:p>
            <a:r>
              <a:rPr lang="en-IN" dirty="0"/>
              <a:t>Next, Table 2 will show the change of age value into age group and nominal. </a:t>
            </a:r>
          </a:p>
        </p:txBody>
      </p:sp>
    </p:spTree>
    <p:extLst>
      <p:ext uri="{BB962C8B-B14F-4D97-AF65-F5344CB8AC3E}">
        <p14:creationId xmlns:p14="http://schemas.microsoft.com/office/powerpoint/2010/main" val="425120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297B-4F69-D3F7-6530-D27AC0E0BE8A}"/>
              </a:ext>
            </a:extLst>
          </p:cNvPr>
          <p:cNvSpPr>
            <a:spLocks noGrp="1"/>
          </p:cNvSpPr>
          <p:nvPr>
            <p:ph type="title"/>
          </p:nvPr>
        </p:nvSpPr>
        <p:spPr/>
        <p:txBody>
          <a:bodyPr/>
          <a:lstStyle/>
          <a:p>
            <a:r>
              <a:rPr lang="en-IN" dirty="0"/>
              <a:t>Table 2</a:t>
            </a:r>
          </a:p>
        </p:txBody>
      </p:sp>
      <p:graphicFrame>
        <p:nvGraphicFramePr>
          <p:cNvPr id="4" name="Table 4">
            <a:extLst>
              <a:ext uri="{FF2B5EF4-FFF2-40B4-BE49-F238E27FC236}">
                <a16:creationId xmlns:a16="http://schemas.microsoft.com/office/drawing/2014/main" id="{F5BBC87C-87A5-29A2-2586-DBFD6F5583F3}"/>
              </a:ext>
            </a:extLst>
          </p:cNvPr>
          <p:cNvGraphicFramePr>
            <a:graphicFrameLocks noGrp="1"/>
          </p:cNvGraphicFramePr>
          <p:nvPr>
            <p:ph idx="1"/>
            <p:extLst>
              <p:ext uri="{D42A27DB-BD31-4B8C-83A1-F6EECF244321}">
                <p14:modId xmlns:p14="http://schemas.microsoft.com/office/powerpoint/2010/main" val="1929374828"/>
              </p:ext>
            </p:extLst>
          </p:nvPr>
        </p:nvGraphicFramePr>
        <p:xfrm>
          <a:off x="838200" y="1825625"/>
          <a:ext cx="10515600" cy="3789110"/>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3691082113"/>
                    </a:ext>
                  </a:extLst>
                </a:gridCol>
                <a:gridCol w="3505200">
                  <a:extLst>
                    <a:ext uri="{9D8B030D-6E8A-4147-A177-3AD203B41FA5}">
                      <a16:colId xmlns:a16="http://schemas.microsoft.com/office/drawing/2014/main" val="156956790"/>
                    </a:ext>
                  </a:extLst>
                </a:gridCol>
                <a:gridCol w="3505200">
                  <a:extLst>
                    <a:ext uri="{9D8B030D-6E8A-4147-A177-3AD203B41FA5}">
                      <a16:colId xmlns:a16="http://schemas.microsoft.com/office/drawing/2014/main" val="1479319602"/>
                    </a:ext>
                  </a:extLst>
                </a:gridCol>
              </a:tblGrid>
              <a:tr h="757822">
                <a:tc>
                  <a:txBody>
                    <a:bodyPr/>
                    <a:lstStyle/>
                    <a:p>
                      <a:pPr algn="ctr"/>
                      <a:r>
                        <a:rPr lang="en-IN" dirty="0"/>
                        <a:t>Age Range </a:t>
                      </a:r>
                    </a:p>
                  </a:txBody>
                  <a:tcPr/>
                </a:tc>
                <a:tc>
                  <a:txBody>
                    <a:bodyPr/>
                    <a:lstStyle/>
                    <a:p>
                      <a:pPr algn="ctr"/>
                      <a:r>
                        <a:rPr lang="en-IN" dirty="0"/>
                        <a:t>Age Group</a:t>
                      </a:r>
                    </a:p>
                  </a:txBody>
                  <a:tcPr/>
                </a:tc>
                <a:tc>
                  <a:txBody>
                    <a:bodyPr/>
                    <a:lstStyle/>
                    <a:p>
                      <a:pPr algn="ctr"/>
                      <a:r>
                        <a:rPr lang="en-IN" dirty="0"/>
                        <a:t>Value</a:t>
                      </a:r>
                    </a:p>
                  </a:txBody>
                  <a:tcPr/>
                </a:tc>
                <a:extLst>
                  <a:ext uri="{0D108BD9-81ED-4DB2-BD59-A6C34878D82A}">
                    <a16:rowId xmlns:a16="http://schemas.microsoft.com/office/drawing/2014/main" val="852268405"/>
                  </a:ext>
                </a:extLst>
              </a:tr>
              <a:tr h="757822">
                <a:tc>
                  <a:txBody>
                    <a:bodyPr/>
                    <a:lstStyle/>
                    <a:p>
                      <a:pPr algn="ctr"/>
                      <a:r>
                        <a:rPr lang="en-IN" dirty="0"/>
                        <a:t>0 to 18</a:t>
                      </a:r>
                    </a:p>
                  </a:txBody>
                  <a:tcPr/>
                </a:tc>
                <a:tc>
                  <a:txBody>
                    <a:bodyPr/>
                    <a:lstStyle/>
                    <a:p>
                      <a:pPr algn="ctr"/>
                      <a:r>
                        <a:rPr lang="en-IN" dirty="0"/>
                        <a:t>&lt;18</a:t>
                      </a:r>
                    </a:p>
                  </a:txBody>
                  <a:tcPr/>
                </a:tc>
                <a:tc>
                  <a:txBody>
                    <a:bodyPr/>
                    <a:lstStyle/>
                    <a:p>
                      <a:pPr algn="ctr"/>
                      <a:r>
                        <a:rPr lang="en-IN" dirty="0"/>
                        <a:t>1</a:t>
                      </a:r>
                    </a:p>
                  </a:txBody>
                  <a:tcPr/>
                </a:tc>
                <a:extLst>
                  <a:ext uri="{0D108BD9-81ED-4DB2-BD59-A6C34878D82A}">
                    <a16:rowId xmlns:a16="http://schemas.microsoft.com/office/drawing/2014/main" val="243971700"/>
                  </a:ext>
                </a:extLst>
              </a:tr>
              <a:tr h="757822">
                <a:tc>
                  <a:txBody>
                    <a:bodyPr/>
                    <a:lstStyle/>
                    <a:p>
                      <a:pPr algn="ctr"/>
                      <a:r>
                        <a:rPr lang="en-IN" dirty="0"/>
                        <a:t>19 to 40</a:t>
                      </a:r>
                    </a:p>
                  </a:txBody>
                  <a:tcPr/>
                </a:tc>
                <a:tc>
                  <a:txBody>
                    <a:bodyPr/>
                    <a:lstStyle/>
                    <a:p>
                      <a:pPr algn="ctr"/>
                      <a:r>
                        <a:rPr lang="en-IN" dirty="0"/>
                        <a:t>19-40</a:t>
                      </a:r>
                    </a:p>
                  </a:txBody>
                  <a:tcPr/>
                </a:tc>
                <a:tc>
                  <a:txBody>
                    <a:bodyPr/>
                    <a:lstStyle/>
                    <a:p>
                      <a:pPr algn="ctr"/>
                      <a:r>
                        <a:rPr lang="en-IN" dirty="0"/>
                        <a:t>2</a:t>
                      </a:r>
                    </a:p>
                  </a:txBody>
                  <a:tcPr/>
                </a:tc>
                <a:extLst>
                  <a:ext uri="{0D108BD9-81ED-4DB2-BD59-A6C34878D82A}">
                    <a16:rowId xmlns:a16="http://schemas.microsoft.com/office/drawing/2014/main" val="3174956779"/>
                  </a:ext>
                </a:extLst>
              </a:tr>
              <a:tr h="757822">
                <a:tc>
                  <a:txBody>
                    <a:bodyPr/>
                    <a:lstStyle/>
                    <a:p>
                      <a:pPr algn="ctr"/>
                      <a:r>
                        <a:rPr lang="en-IN" dirty="0"/>
                        <a:t>41 to 65</a:t>
                      </a:r>
                    </a:p>
                  </a:txBody>
                  <a:tcPr/>
                </a:tc>
                <a:tc>
                  <a:txBody>
                    <a:bodyPr/>
                    <a:lstStyle/>
                    <a:p>
                      <a:pPr algn="ctr"/>
                      <a:r>
                        <a:rPr lang="en-IN" dirty="0"/>
                        <a:t>41-65</a:t>
                      </a:r>
                    </a:p>
                  </a:txBody>
                  <a:tcPr/>
                </a:tc>
                <a:tc>
                  <a:txBody>
                    <a:bodyPr/>
                    <a:lstStyle/>
                    <a:p>
                      <a:pPr algn="ctr"/>
                      <a:r>
                        <a:rPr lang="en-IN" dirty="0"/>
                        <a:t>3</a:t>
                      </a:r>
                    </a:p>
                  </a:txBody>
                  <a:tcPr/>
                </a:tc>
                <a:extLst>
                  <a:ext uri="{0D108BD9-81ED-4DB2-BD59-A6C34878D82A}">
                    <a16:rowId xmlns:a16="http://schemas.microsoft.com/office/drawing/2014/main" val="3047303650"/>
                  </a:ext>
                </a:extLst>
              </a:tr>
              <a:tr h="757822">
                <a:tc>
                  <a:txBody>
                    <a:bodyPr/>
                    <a:lstStyle/>
                    <a:p>
                      <a:pPr algn="ctr"/>
                      <a:r>
                        <a:rPr lang="en-IN" dirty="0"/>
                        <a:t>Greater than 65</a:t>
                      </a:r>
                    </a:p>
                  </a:txBody>
                  <a:tcPr/>
                </a:tc>
                <a:tc>
                  <a:txBody>
                    <a:bodyPr/>
                    <a:lstStyle/>
                    <a:p>
                      <a:pPr algn="ctr"/>
                      <a:r>
                        <a:rPr lang="en-IN" dirty="0"/>
                        <a:t>&gt;65</a:t>
                      </a:r>
                    </a:p>
                  </a:txBody>
                  <a:tcPr/>
                </a:tc>
                <a:tc>
                  <a:txBody>
                    <a:bodyPr/>
                    <a:lstStyle/>
                    <a:p>
                      <a:pPr algn="ctr"/>
                      <a:r>
                        <a:rPr lang="en-IN" dirty="0"/>
                        <a:t>4</a:t>
                      </a:r>
                    </a:p>
                  </a:txBody>
                  <a:tcPr/>
                </a:tc>
                <a:extLst>
                  <a:ext uri="{0D108BD9-81ED-4DB2-BD59-A6C34878D82A}">
                    <a16:rowId xmlns:a16="http://schemas.microsoft.com/office/drawing/2014/main" val="2293222539"/>
                  </a:ext>
                </a:extLst>
              </a:tr>
            </a:tbl>
          </a:graphicData>
        </a:graphic>
      </p:graphicFrame>
    </p:spTree>
    <p:extLst>
      <p:ext uri="{BB962C8B-B14F-4D97-AF65-F5344CB8AC3E}">
        <p14:creationId xmlns:p14="http://schemas.microsoft.com/office/powerpoint/2010/main" val="170153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C203-A770-1730-BEBD-1A3066290F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D82714-3261-C108-6947-A13F0FE98857}"/>
              </a:ext>
            </a:extLst>
          </p:cNvPr>
          <p:cNvSpPr>
            <a:spLocks noGrp="1"/>
          </p:cNvSpPr>
          <p:nvPr>
            <p:ph idx="1"/>
          </p:nvPr>
        </p:nvSpPr>
        <p:spPr/>
        <p:txBody>
          <a:bodyPr/>
          <a:lstStyle/>
          <a:p>
            <a:r>
              <a:rPr lang="en-IN" dirty="0"/>
              <a:t>After filtering the data state wise, we checked the data for missing values. There were a total of 975 cases out of which 183 cases had missing age and gender values. Here, in this analysis we removed these values. To remove the missing values, first we check in which date range we have less missing values. After visualizing the data, we found that from 25/03/2020 to 27/04/2020, and there is very less missing values.</a:t>
            </a:r>
          </a:p>
          <a:p>
            <a:endParaRPr lang="en-IN" dirty="0"/>
          </a:p>
        </p:txBody>
      </p:sp>
    </p:spTree>
    <p:extLst>
      <p:ext uri="{BB962C8B-B14F-4D97-AF65-F5344CB8AC3E}">
        <p14:creationId xmlns:p14="http://schemas.microsoft.com/office/powerpoint/2010/main" val="80987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34D2-F794-F980-05DF-7C8F101F491A}"/>
              </a:ext>
            </a:extLst>
          </p:cNvPr>
          <p:cNvSpPr>
            <a:spLocks noGrp="1"/>
          </p:cNvSpPr>
          <p:nvPr>
            <p:ph type="title"/>
          </p:nvPr>
        </p:nvSpPr>
        <p:spPr/>
        <p:txBody>
          <a:bodyPr/>
          <a:lstStyle/>
          <a:p>
            <a:r>
              <a:rPr lang="en-IN" dirty="0"/>
              <a:t>Table 3</a:t>
            </a:r>
          </a:p>
        </p:txBody>
      </p:sp>
      <p:sp>
        <p:nvSpPr>
          <p:cNvPr id="3" name="Content Placeholder 2">
            <a:extLst>
              <a:ext uri="{FF2B5EF4-FFF2-40B4-BE49-F238E27FC236}">
                <a16:creationId xmlns:a16="http://schemas.microsoft.com/office/drawing/2014/main" id="{342D9E60-E843-7331-9652-0539FCD3BB01}"/>
              </a:ext>
            </a:extLst>
          </p:cNvPr>
          <p:cNvSpPr>
            <a:spLocks noGrp="1"/>
          </p:cNvSpPr>
          <p:nvPr>
            <p:ph idx="1"/>
          </p:nvPr>
        </p:nvSpPr>
        <p:spPr/>
        <p:txBody>
          <a:bodyPr/>
          <a:lstStyle/>
          <a:p>
            <a:r>
              <a:rPr lang="en-IN" dirty="0"/>
              <a:t>Table 3 will show us the total cases in Maharashtra.</a:t>
            </a:r>
          </a:p>
          <a:p>
            <a:pPr marL="0" indent="0">
              <a:buNone/>
            </a:pPr>
            <a:r>
              <a:rPr lang="en-IN" dirty="0"/>
              <a:t> </a:t>
            </a:r>
          </a:p>
        </p:txBody>
      </p:sp>
      <p:graphicFrame>
        <p:nvGraphicFramePr>
          <p:cNvPr id="5" name="Table 5">
            <a:extLst>
              <a:ext uri="{FF2B5EF4-FFF2-40B4-BE49-F238E27FC236}">
                <a16:creationId xmlns:a16="http://schemas.microsoft.com/office/drawing/2014/main" id="{0545B68B-7730-1AA1-9914-FAF57274171D}"/>
              </a:ext>
            </a:extLst>
          </p:cNvPr>
          <p:cNvGraphicFramePr>
            <a:graphicFrameLocks noGrp="1"/>
          </p:cNvGraphicFramePr>
          <p:nvPr>
            <p:extLst>
              <p:ext uri="{D42A27DB-BD31-4B8C-83A1-F6EECF244321}">
                <p14:modId xmlns:p14="http://schemas.microsoft.com/office/powerpoint/2010/main" val="3563548921"/>
              </p:ext>
            </p:extLst>
          </p:nvPr>
        </p:nvGraphicFramePr>
        <p:xfrm>
          <a:off x="1042737" y="2646947"/>
          <a:ext cx="9117264" cy="3845928"/>
        </p:xfrm>
        <a:graphic>
          <a:graphicData uri="http://schemas.openxmlformats.org/drawingml/2006/table">
            <a:tbl>
              <a:tblPr firstRow="1" bandRow="1">
                <a:tableStyleId>{073A0DAA-6AF3-43AB-8588-CEC1D06C72B9}</a:tableStyleId>
              </a:tblPr>
              <a:tblGrid>
                <a:gridCol w="2279316">
                  <a:extLst>
                    <a:ext uri="{9D8B030D-6E8A-4147-A177-3AD203B41FA5}">
                      <a16:colId xmlns:a16="http://schemas.microsoft.com/office/drawing/2014/main" val="154984126"/>
                    </a:ext>
                  </a:extLst>
                </a:gridCol>
                <a:gridCol w="2279316">
                  <a:extLst>
                    <a:ext uri="{9D8B030D-6E8A-4147-A177-3AD203B41FA5}">
                      <a16:colId xmlns:a16="http://schemas.microsoft.com/office/drawing/2014/main" val="872614146"/>
                    </a:ext>
                  </a:extLst>
                </a:gridCol>
                <a:gridCol w="2279316">
                  <a:extLst>
                    <a:ext uri="{9D8B030D-6E8A-4147-A177-3AD203B41FA5}">
                      <a16:colId xmlns:a16="http://schemas.microsoft.com/office/drawing/2014/main" val="1991470901"/>
                    </a:ext>
                  </a:extLst>
                </a:gridCol>
                <a:gridCol w="2279316">
                  <a:extLst>
                    <a:ext uri="{9D8B030D-6E8A-4147-A177-3AD203B41FA5}">
                      <a16:colId xmlns:a16="http://schemas.microsoft.com/office/drawing/2014/main" val="2524029075"/>
                    </a:ext>
                  </a:extLst>
                </a:gridCol>
              </a:tblGrid>
              <a:tr h="640988">
                <a:tc>
                  <a:txBody>
                    <a:bodyPr/>
                    <a:lstStyle/>
                    <a:p>
                      <a:pPr algn="ctr"/>
                      <a:r>
                        <a:rPr lang="en-IN" dirty="0"/>
                        <a:t>VALID </a:t>
                      </a:r>
                    </a:p>
                  </a:txBody>
                  <a:tcPr/>
                </a:tc>
                <a:tc>
                  <a:txBody>
                    <a:bodyPr/>
                    <a:lstStyle/>
                    <a:p>
                      <a:pPr algn="ctr"/>
                      <a:endParaRPr lang="en-IN" dirty="0"/>
                    </a:p>
                  </a:txBody>
                  <a:tcPr/>
                </a:tc>
                <a:tc>
                  <a:txBody>
                    <a:bodyPr/>
                    <a:lstStyle/>
                    <a:p>
                      <a:pPr algn="ctr"/>
                      <a:r>
                        <a:rPr lang="en-IN" dirty="0"/>
                        <a:t>FREQUENCY</a:t>
                      </a:r>
                    </a:p>
                  </a:txBody>
                  <a:tcPr/>
                </a:tc>
                <a:tc>
                  <a:txBody>
                    <a:bodyPr/>
                    <a:lstStyle/>
                    <a:p>
                      <a:pPr algn="ctr"/>
                      <a:r>
                        <a:rPr lang="en-IN" dirty="0"/>
                        <a:t>PERCENTAGE</a:t>
                      </a:r>
                    </a:p>
                  </a:txBody>
                  <a:tcPr/>
                </a:tc>
                <a:extLst>
                  <a:ext uri="{0D108BD9-81ED-4DB2-BD59-A6C34878D82A}">
                    <a16:rowId xmlns:a16="http://schemas.microsoft.com/office/drawing/2014/main" val="4008225023"/>
                  </a:ext>
                </a:extLst>
              </a:tr>
              <a:tr h="640988">
                <a:tc>
                  <a:txBody>
                    <a:bodyPr/>
                    <a:lstStyle/>
                    <a:p>
                      <a:pPr algn="ctr"/>
                      <a:endParaRPr lang="en-IN" dirty="0"/>
                    </a:p>
                  </a:txBody>
                  <a:tcPr/>
                </a:tc>
                <a:tc>
                  <a:txBody>
                    <a:bodyPr/>
                    <a:lstStyle/>
                    <a:p>
                      <a:pPr algn="ctr"/>
                      <a:r>
                        <a:rPr lang="en-IN" dirty="0"/>
                        <a:t>NALE</a:t>
                      </a:r>
                    </a:p>
                  </a:txBody>
                  <a:tcPr/>
                </a:tc>
                <a:tc>
                  <a:txBody>
                    <a:bodyPr/>
                    <a:lstStyle/>
                    <a:p>
                      <a:pPr algn="ctr"/>
                      <a:r>
                        <a:rPr lang="en-IN" dirty="0"/>
                        <a:t>464</a:t>
                      </a:r>
                    </a:p>
                  </a:txBody>
                  <a:tcPr/>
                </a:tc>
                <a:tc>
                  <a:txBody>
                    <a:bodyPr/>
                    <a:lstStyle/>
                    <a:p>
                      <a:pPr algn="ctr"/>
                      <a:r>
                        <a:rPr lang="en-IN" dirty="0"/>
                        <a:t>53.0</a:t>
                      </a:r>
                    </a:p>
                  </a:txBody>
                  <a:tcPr/>
                </a:tc>
                <a:extLst>
                  <a:ext uri="{0D108BD9-81ED-4DB2-BD59-A6C34878D82A}">
                    <a16:rowId xmlns:a16="http://schemas.microsoft.com/office/drawing/2014/main" val="483039355"/>
                  </a:ext>
                </a:extLst>
              </a:tr>
              <a:tr h="640988">
                <a:tc>
                  <a:txBody>
                    <a:bodyPr/>
                    <a:lstStyle/>
                    <a:p>
                      <a:pPr algn="ctr"/>
                      <a:endParaRPr lang="en-IN"/>
                    </a:p>
                  </a:txBody>
                  <a:tcPr/>
                </a:tc>
                <a:tc>
                  <a:txBody>
                    <a:bodyPr/>
                    <a:lstStyle/>
                    <a:p>
                      <a:pPr algn="ctr"/>
                      <a:r>
                        <a:rPr lang="en-IN" dirty="0"/>
                        <a:t>FEMALE</a:t>
                      </a:r>
                    </a:p>
                  </a:txBody>
                  <a:tcPr/>
                </a:tc>
                <a:tc>
                  <a:txBody>
                    <a:bodyPr/>
                    <a:lstStyle/>
                    <a:p>
                      <a:pPr algn="ctr"/>
                      <a:r>
                        <a:rPr lang="en-IN" dirty="0"/>
                        <a:t>237</a:t>
                      </a:r>
                    </a:p>
                  </a:txBody>
                  <a:tcPr/>
                </a:tc>
                <a:tc>
                  <a:txBody>
                    <a:bodyPr/>
                    <a:lstStyle/>
                    <a:p>
                      <a:pPr algn="ctr"/>
                      <a:r>
                        <a:rPr lang="en-IN" dirty="0"/>
                        <a:t>27.1</a:t>
                      </a:r>
                    </a:p>
                  </a:txBody>
                  <a:tcPr/>
                </a:tc>
                <a:extLst>
                  <a:ext uri="{0D108BD9-81ED-4DB2-BD59-A6C34878D82A}">
                    <a16:rowId xmlns:a16="http://schemas.microsoft.com/office/drawing/2014/main" val="630323375"/>
                  </a:ext>
                </a:extLst>
              </a:tr>
              <a:tr h="640988">
                <a:tc>
                  <a:txBody>
                    <a:bodyPr/>
                    <a:lstStyle/>
                    <a:p>
                      <a:pPr algn="ctr"/>
                      <a:endParaRPr lang="en-IN" dirty="0"/>
                    </a:p>
                  </a:txBody>
                  <a:tcPr/>
                </a:tc>
                <a:tc>
                  <a:txBody>
                    <a:bodyPr/>
                    <a:lstStyle/>
                    <a:p>
                      <a:pPr algn="ctr"/>
                      <a:r>
                        <a:rPr lang="en-IN" dirty="0"/>
                        <a:t>TOTAL</a:t>
                      </a:r>
                    </a:p>
                  </a:txBody>
                  <a:tcPr/>
                </a:tc>
                <a:tc>
                  <a:txBody>
                    <a:bodyPr/>
                    <a:lstStyle/>
                    <a:p>
                      <a:pPr algn="ctr"/>
                      <a:r>
                        <a:rPr lang="en-IN" dirty="0"/>
                        <a:t>701</a:t>
                      </a:r>
                    </a:p>
                  </a:txBody>
                  <a:tcPr/>
                </a:tc>
                <a:tc>
                  <a:txBody>
                    <a:bodyPr/>
                    <a:lstStyle/>
                    <a:p>
                      <a:pPr algn="ctr"/>
                      <a:r>
                        <a:rPr lang="en-IN" dirty="0"/>
                        <a:t>80.1</a:t>
                      </a:r>
                    </a:p>
                  </a:txBody>
                  <a:tcPr/>
                </a:tc>
                <a:extLst>
                  <a:ext uri="{0D108BD9-81ED-4DB2-BD59-A6C34878D82A}">
                    <a16:rowId xmlns:a16="http://schemas.microsoft.com/office/drawing/2014/main" val="2692303915"/>
                  </a:ext>
                </a:extLst>
              </a:tr>
              <a:tr h="640988">
                <a:tc>
                  <a:txBody>
                    <a:bodyPr/>
                    <a:lstStyle/>
                    <a:p>
                      <a:pPr algn="ctr"/>
                      <a:r>
                        <a:rPr lang="en-IN" dirty="0"/>
                        <a:t>MISSING</a:t>
                      </a:r>
                    </a:p>
                  </a:txBody>
                  <a:tcPr/>
                </a:tc>
                <a:tc>
                  <a:txBody>
                    <a:bodyPr/>
                    <a:lstStyle/>
                    <a:p>
                      <a:pPr algn="ctr"/>
                      <a:endParaRPr lang="en-IN" dirty="0"/>
                    </a:p>
                  </a:txBody>
                  <a:tcPr/>
                </a:tc>
                <a:tc>
                  <a:txBody>
                    <a:bodyPr/>
                    <a:lstStyle/>
                    <a:p>
                      <a:pPr algn="ctr"/>
                      <a:r>
                        <a:rPr lang="en-IN" dirty="0"/>
                        <a:t>183</a:t>
                      </a:r>
                    </a:p>
                  </a:txBody>
                  <a:tcPr/>
                </a:tc>
                <a:tc>
                  <a:txBody>
                    <a:bodyPr/>
                    <a:lstStyle/>
                    <a:p>
                      <a:pPr algn="ctr"/>
                      <a:r>
                        <a:rPr lang="en-IN" dirty="0"/>
                        <a:t>19.9</a:t>
                      </a:r>
                    </a:p>
                  </a:txBody>
                  <a:tcPr/>
                </a:tc>
                <a:extLst>
                  <a:ext uri="{0D108BD9-81ED-4DB2-BD59-A6C34878D82A}">
                    <a16:rowId xmlns:a16="http://schemas.microsoft.com/office/drawing/2014/main" val="1278753618"/>
                  </a:ext>
                </a:extLst>
              </a:tr>
              <a:tr h="640988">
                <a:tc>
                  <a:txBody>
                    <a:bodyPr/>
                    <a:lstStyle/>
                    <a:p>
                      <a:pPr algn="ctr"/>
                      <a:r>
                        <a:rPr lang="en-IN" dirty="0"/>
                        <a:t>TOTAL</a:t>
                      </a:r>
                    </a:p>
                  </a:txBody>
                  <a:tcPr/>
                </a:tc>
                <a:tc>
                  <a:txBody>
                    <a:bodyPr/>
                    <a:lstStyle/>
                    <a:p>
                      <a:pPr algn="ctr"/>
                      <a:endParaRPr lang="en-IN"/>
                    </a:p>
                  </a:txBody>
                  <a:tcPr/>
                </a:tc>
                <a:tc>
                  <a:txBody>
                    <a:bodyPr/>
                    <a:lstStyle/>
                    <a:p>
                      <a:pPr algn="ctr"/>
                      <a:r>
                        <a:rPr lang="en-IN" dirty="0"/>
                        <a:t>975</a:t>
                      </a:r>
                    </a:p>
                  </a:txBody>
                  <a:tcPr/>
                </a:tc>
                <a:tc>
                  <a:txBody>
                    <a:bodyPr/>
                    <a:lstStyle/>
                    <a:p>
                      <a:pPr algn="ctr"/>
                      <a:r>
                        <a:rPr lang="en-IN" dirty="0"/>
                        <a:t>100.0</a:t>
                      </a:r>
                    </a:p>
                  </a:txBody>
                  <a:tcPr/>
                </a:tc>
                <a:extLst>
                  <a:ext uri="{0D108BD9-81ED-4DB2-BD59-A6C34878D82A}">
                    <a16:rowId xmlns:a16="http://schemas.microsoft.com/office/drawing/2014/main" val="399230102"/>
                  </a:ext>
                </a:extLst>
              </a:tr>
            </a:tbl>
          </a:graphicData>
        </a:graphic>
      </p:graphicFrame>
    </p:spTree>
    <p:extLst>
      <p:ext uri="{BB962C8B-B14F-4D97-AF65-F5344CB8AC3E}">
        <p14:creationId xmlns:p14="http://schemas.microsoft.com/office/powerpoint/2010/main" val="181523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8E9F-1734-AEE4-6E30-136BD6FAD27D}"/>
              </a:ext>
            </a:extLst>
          </p:cNvPr>
          <p:cNvSpPr>
            <a:spLocks noGrp="1"/>
          </p:cNvSpPr>
          <p:nvPr>
            <p:ph type="title"/>
          </p:nvPr>
        </p:nvSpPr>
        <p:spPr>
          <a:xfrm>
            <a:off x="838200" y="365126"/>
            <a:ext cx="10515600" cy="779464"/>
          </a:xfrm>
        </p:spPr>
        <p:txBody>
          <a:bodyPr/>
          <a:lstStyle/>
          <a:p>
            <a:r>
              <a:rPr lang="en-IN" dirty="0"/>
              <a:t>Table 4</a:t>
            </a:r>
          </a:p>
        </p:txBody>
      </p:sp>
      <p:sp>
        <p:nvSpPr>
          <p:cNvPr id="3" name="Content Placeholder 2">
            <a:extLst>
              <a:ext uri="{FF2B5EF4-FFF2-40B4-BE49-F238E27FC236}">
                <a16:creationId xmlns:a16="http://schemas.microsoft.com/office/drawing/2014/main" id="{48326427-9DCB-0080-323D-1C461753EBC6}"/>
              </a:ext>
            </a:extLst>
          </p:cNvPr>
          <p:cNvSpPr>
            <a:spLocks noGrp="1"/>
          </p:cNvSpPr>
          <p:nvPr>
            <p:ph idx="1"/>
          </p:nvPr>
        </p:nvSpPr>
        <p:spPr>
          <a:xfrm>
            <a:off x="573280" y="1093315"/>
            <a:ext cx="10515600" cy="2956845"/>
          </a:xfrm>
        </p:spPr>
        <p:txBody>
          <a:bodyPr>
            <a:normAutofit/>
          </a:bodyPr>
          <a:lstStyle/>
          <a:p>
            <a:pPr marL="0" indent="0">
              <a:buNone/>
            </a:pPr>
            <a:r>
              <a:rPr lang="en-IN" dirty="0"/>
              <a:t>Table 4 showing the total cases remaining after filtering data with date.</a:t>
            </a:r>
          </a:p>
          <a:p>
            <a:r>
              <a:rPr lang="en-IN" dirty="0"/>
              <a:t>In SPSS, there are many useful commands that can be used to handle missing values. To remove missing values in gender we have used the following command : (gender=1 or gender=2 )</a:t>
            </a:r>
          </a:p>
          <a:p>
            <a:r>
              <a:rPr lang="en-IN" dirty="0"/>
              <a:t>This command selects only those rows where we have gender value either 1 or 2 and all the other rows remain unselected.</a:t>
            </a:r>
          </a:p>
        </p:txBody>
      </p:sp>
      <p:graphicFrame>
        <p:nvGraphicFramePr>
          <p:cNvPr id="5" name="Table 5">
            <a:extLst>
              <a:ext uri="{FF2B5EF4-FFF2-40B4-BE49-F238E27FC236}">
                <a16:creationId xmlns:a16="http://schemas.microsoft.com/office/drawing/2014/main" id="{16C8279C-BCF8-F889-D3F2-FD0D38FA8AF3}"/>
              </a:ext>
            </a:extLst>
          </p:cNvPr>
          <p:cNvGraphicFramePr>
            <a:graphicFrameLocks noGrp="1"/>
          </p:cNvGraphicFramePr>
          <p:nvPr>
            <p:extLst>
              <p:ext uri="{D42A27DB-BD31-4B8C-83A1-F6EECF244321}">
                <p14:modId xmlns:p14="http://schemas.microsoft.com/office/powerpoint/2010/main" val="911640554"/>
              </p:ext>
            </p:extLst>
          </p:nvPr>
        </p:nvGraphicFramePr>
        <p:xfrm>
          <a:off x="1538243" y="4050160"/>
          <a:ext cx="8621756" cy="2807844"/>
        </p:xfrm>
        <a:graphic>
          <a:graphicData uri="http://schemas.openxmlformats.org/drawingml/2006/table">
            <a:tbl>
              <a:tblPr firstRow="1" bandRow="1">
                <a:tableStyleId>{073A0DAA-6AF3-43AB-8588-CEC1D06C72B9}</a:tableStyleId>
              </a:tblPr>
              <a:tblGrid>
                <a:gridCol w="2155439">
                  <a:extLst>
                    <a:ext uri="{9D8B030D-6E8A-4147-A177-3AD203B41FA5}">
                      <a16:colId xmlns:a16="http://schemas.microsoft.com/office/drawing/2014/main" val="1610216487"/>
                    </a:ext>
                  </a:extLst>
                </a:gridCol>
                <a:gridCol w="2155439">
                  <a:extLst>
                    <a:ext uri="{9D8B030D-6E8A-4147-A177-3AD203B41FA5}">
                      <a16:colId xmlns:a16="http://schemas.microsoft.com/office/drawing/2014/main" val="3693563922"/>
                    </a:ext>
                  </a:extLst>
                </a:gridCol>
                <a:gridCol w="2155439">
                  <a:extLst>
                    <a:ext uri="{9D8B030D-6E8A-4147-A177-3AD203B41FA5}">
                      <a16:colId xmlns:a16="http://schemas.microsoft.com/office/drawing/2014/main" val="183314147"/>
                    </a:ext>
                  </a:extLst>
                </a:gridCol>
                <a:gridCol w="2155439">
                  <a:extLst>
                    <a:ext uri="{9D8B030D-6E8A-4147-A177-3AD203B41FA5}">
                      <a16:colId xmlns:a16="http://schemas.microsoft.com/office/drawing/2014/main" val="1902147274"/>
                    </a:ext>
                  </a:extLst>
                </a:gridCol>
              </a:tblGrid>
              <a:tr h="467974">
                <a:tc>
                  <a:txBody>
                    <a:bodyPr/>
                    <a:lstStyle/>
                    <a:p>
                      <a:pPr algn="ctr"/>
                      <a:r>
                        <a:rPr lang="en-IN" dirty="0"/>
                        <a:t>VALID</a:t>
                      </a:r>
                    </a:p>
                  </a:txBody>
                  <a:tcPr/>
                </a:tc>
                <a:tc>
                  <a:txBody>
                    <a:bodyPr/>
                    <a:lstStyle/>
                    <a:p>
                      <a:pPr algn="ctr"/>
                      <a:endParaRPr lang="en-IN" dirty="0"/>
                    </a:p>
                  </a:txBody>
                  <a:tcPr/>
                </a:tc>
                <a:tc>
                  <a:txBody>
                    <a:bodyPr/>
                    <a:lstStyle/>
                    <a:p>
                      <a:pPr algn="ctr"/>
                      <a:r>
                        <a:rPr lang="en-IN" dirty="0"/>
                        <a:t>FREQUENCY</a:t>
                      </a:r>
                    </a:p>
                  </a:txBody>
                  <a:tcPr/>
                </a:tc>
                <a:tc>
                  <a:txBody>
                    <a:bodyPr/>
                    <a:lstStyle/>
                    <a:p>
                      <a:pPr algn="ctr"/>
                      <a:r>
                        <a:rPr lang="en-IN" dirty="0"/>
                        <a:t>PERCENTAGE</a:t>
                      </a:r>
                    </a:p>
                  </a:txBody>
                  <a:tcPr/>
                </a:tc>
                <a:extLst>
                  <a:ext uri="{0D108BD9-81ED-4DB2-BD59-A6C34878D82A}">
                    <a16:rowId xmlns:a16="http://schemas.microsoft.com/office/drawing/2014/main" val="2064162711"/>
                  </a:ext>
                </a:extLst>
              </a:tr>
              <a:tr h="467974">
                <a:tc>
                  <a:txBody>
                    <a:bodyPr/>
                    <a:lstStyle/>
                    <a:p>
                      <a:pPr algn="ctr"/>
                      <a:endParaRPr lang="en-IN" dirty="0"/>
                    </a:p>
                  </a:txBody>
                  <a:tcPr/>
                </a:tc>
                <a:tc>
                  <a:txBody>
                    <a:bodyPr/>
                    <a:lstStyle/>
                    <a:p>
                      <a:pPr algn="ctr"/>
                      <a:r>
                        <a:rPr lang="en-IN" dirty="0"/>
                        <a:t>MALE</a:t>
                      </a:r>
                    </a:p>
                  </a:txBody>
                  <a:tcPr/>
                </a:tc>
                <a:tc>
                  <a:txBody>
                    <a:bodyPr/>
                    <a:lstStyle/>
                    <a:p>
                      <a:pPr algn="ctr"/>
                      <a:r>
                        <a:rPr lang="en-IN" dirty="0"/>
                        <a:t>362</a:t>
                      </a:r>
                    </a:p>
                  </a:txBody>
                  <a:tcPr/>
                </a:tc>
                <a:tc>
                  <a:txBody>
                    <a:bodyPr/>
                    <a:lstStyle/>
                    <a:p>
                      <a:pPr algn="ctr"/>
                      <a:r>
                        <a:rPr lang="en-IN" dirty="0"/>
                        <a:t>70.7</a:t>
                      </a:r>
                    </a:p>
                  </a:txBody>
                  <a:tcPr/>
                </a:tc>
                <a:extLst>
                  <a:ext uri="{0D108BD9-81ED-4DB2-BD59-A6C34878D82A}">
                    <a16:rowId xmlns:a16="http://schemas.microsoft.com/office/drawing/2014/main" val="341966279"/>
                  </a:ext>
                </a:extLst>
              </a:tr>
              <a:tr h="467974">
                <a:tc>
                  <a:txBody>
                    <a:bodyPr/>
                    <a:lstStyle/>
                    <a:p>
                      <a:pPr algn="ctr"/>
                      <a:endParaRPr lang="en-IN"/>
                    </a:p>
                  </a:txBody>
                  <a:tcPr/>
                </a:tc>
                <a:tc>
                  <a:txBody>
                    <a:bodyPr/>
                    <a:lstStyle/>
                    <a:p>
                      <a:pPr algn="ctr"/>
                      <a:r>
                        <a:rPr lang="en-IN" dirty="0"/>
                        <a:t>FEMALE</a:t>
                      </a:r>
                    </a:p>
                  </a:txBody>
                  <a:tcPr/>
                </a:tc>
                <a:tc>
                  <a:txBody>
                    <a:bodyPr/>
                    <a:lstStyle/>
                    <a:p>
                      <a:pPr algn="ctr"/>
                      <a:r>
                        <a:rPr lang="en-IN" dirty="0"/>
                        <a:t>148</a:t>
                      </a:r>
                    </a:p>
                  </a:txBody>
                  <a:tcPr/>
                </a:tc>
                <a:tc>
                  <a:txBody>
                    <a:bodyPr/>
                    <a:lstStyle/>
                    <a:p>
                      <a:pPr algn="ctr"/>
                      <a:r>
                        <a:rPr lang="en-IN" dirty="0"/>
                        <a:t>28.9</a:t>
                      </a:r>
                    </a:p>
                  </a:txBody>
                  <a:tcPr/>
                </a:tc>
                <a:extLst>
                  <a:ext uri="{0D108BD9-81ED-4DB2-BD59-A6C34878D82A}">
                    <a16:rowId xmlns:a16="http://schemas.microsoft.com/office/drawing/2014/main" val="636167150"/>
                  </a:ext>
                </a:extLst>
              </a:tr>
              <a:tr h="467974">
                <a:tc>
                  <a:txBody>
                    <a:bodyPr/>
                    <a:lstStyle/>
                    <a:p>
                      <a:pPr algn="ctr"/>
                      <a:endParaRPr lang="en-IN" dirty="0"/>
                    </a:p>
                  </a:txBody>
                  <a:tcPr/>
                </a:tc>
                <a:tc>
                  <a:txBody>
                    <a:bodyPr/>
                    <a:lstStyle/>
                    <a:p>
                      <a:pPr algn="ctr"/>
                      <a:r>
                        <a:rPr lang="en-IN" dirty="0"/>
                        <a:t>TOTAL</a:t>
                      </a:r>
                    </a:p>
                  </a:txBody>
                  <a:tcPr/>
                </a:tc>
                <a:tc>
                  <a:txBody>
                    <a:bodyPr/>
                    <a:lstStyle/>
                    <a:p>
                      <a:pPr algn="ctr"/>
                      <a:r>
                        <a:rPr lang="en-IN" dirty="0"/>
                        <a:t>510</a:t>
                      </a:r>
                    </a:p>
                  </a:txBody>
                  <a:tcPr/>
                </a:tc>
                <a:tc>
                  <a:txBody>
                    <a:bodyPr/>
                    <a:lstStyle/>
                    <a:p>
                      <a:pPr algn="ctr"/>
                      <a:r>
                        <a:rPr lang="en-IN" dirty="0"/>
                        <a:t>99.6</a:t>
                      </a:r>
                    </a:p>
                  </a:txBody>
                  <a:tcPr/>
                </a:tc>
                <a:extLst>
                  <a:ext uri="{0D108BD9-81ED-4DB2-BD59-A6C34878D82A}">
                    <a16:rowId xmlns:a16="http://schemas.microsoft.com/office/drawing/2014/main" val="2395642218"/>
                  </a:ext>
                </a:extLst>
              </a:tr>
              <a:tr h="467974">
                <a:tc>
                  <a:txBody>
                    <a:bodyPr/>
                    <a:lstStyle/>
                    <a:p>
                      <a:pPr algn="ctr"/>
                      <a:r>
                        <a:rPr lang="en-IN" dirty="0"/>
                        <a:t>MISSING</a:t>
                      </a:r>
                    </a:p>
                  </a:txBody>
                  <a:tcPr/>
                </a:tc>
                <a:tc>
                  <a:txBody>
                    <a:bodyPr/>
                    <a:lstStyle/>
                    <a:p>
                      <a:pPr algn="ctr"/>
                      <a:endParaRPr lang="en-IN"/>
                    </a:p>
                  </a:txBody>
                  <a:tcPr/>
                </a:tc>
                <a:tc>
                  <a:txBody>
                    <a:bodyPr/>
                    <a:lstStyle/>
                    <a:p>
                      <a:pPr algn="ctr"/>
                      <a:r>
                        <a:rPr lang="en-IN" dirty="0"/>
                        <a:t>2</a:t>
                      </a:r>
                    </a:p>
                  </a:txBody>
                  <a:tcPr/>
                </a:tc>
                <a:tc>
                  <a:txBody>
                    <a:bodyPr/>
                    <a:lstStyle/>
                    <a:p>
                      <a:pPr algn="ctr"/>
                      <a:r>
                        <a:rPr lang="en-IN" dirty="0"/>
                        <a:t>4</a:t>
                      </a:r>
                    </a:p>
                  </a:txBody>
                  <a:tcPr/>
                </a:tc>
                <a:extLst>
                  <a:ext uri="{0D108BD9-81ED-4DB2-BD59-A6C34878D82A}">
                    <a16:rowId xmlns:a16="http://schemas.microsoft.com/office/drawing/2014/main" val="3240402052"/>
                  </a:ext>
                </a:extLst>
              </a:tr>
              <a:tr h="467974">
                <a:tc>
                  <a:txBody>
                    <a:bodyPr/>
                    <a:lstStyle/>
                    <a:p>
                      <a:pPr algn="ctr"/>
                      <a:r>
                        <a:rPr lang="en-IN" dirty="0"/>
                        <a:t>TOTAL</a:t>
                      </a:r>
                    </a:p>
                  </a:txBody>
                  <a:tcPr/>
                </a:tc>
                <a:tc>
                  <a:txBody>
                    <a:bodyPr/>
                    <a:lstStyle/>
                    <a:p>
                      <a:pPr algn="ctr"/>
                      <a:endParaRPr lang="en-IN"/>
                    </a:p>
                  </a:txBody>
                  <a:tcPr/>
                </a:tc>
                <a:tc>
                  <a:txBody>
                    <a:bodyPr/>
                    <a:lstStyle/>
                    <a:p>
                      <a:pPr algn="ctr"/>
                      <a:r>
                        <a:rPr lang="en-IN" dirty="0"/>
                        <a:t>512</a:t>
                      </a:r>
                    </a:p>
                  </a:txBody>
                  <a:tcPr/>
                </a:tc>
                <a:tc>
                  <a:txBody>
                    <a:bodyPr/>
                    <a:lstStyle/>
                    <a:p>
                      <a:pPr algn="ctr"/>
                      <a:r>
                        <a:rPr lang="en-IN" dirty="0"/>
                        <a:t>100.0</a:t>
                      </a:r>
                    </a:p>
                  </a:txBody>
                  <a:tcPr/>
                </a:tc>
                <a:extLst>
                  <a:ext uri="{0D108BD9-81ED-4DB2-BD59-A6C34878D82A}">
                    <a16:rowId xmlns:a16="http://schemas.microsoft.com/office/drawing/2014/main" val="170357927"/>
                  </a:ext>
                </a:extLst>
              </a:tr>
            </a:tbl>
          </a:graphicData>
        </a:graphic>
      </p:graphicFrame>
    </p:spTree>
    <p:extLst>
      <p:ext uri="{BB962C8B-B14F-4D97-AF65-F5344CB8AC3E}">
        <p14:creationId xmlns:p14="http://schemas.microsoft.com/office/powerpoint/2010/main" val="318406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7FF1893F23734286977ECD82616939" ma:contentTypeVersion="11" ma:contentTypeDescription="Create a new document." ma:contentTypeScope="" ma:versionID="cc13ad637c30d3a440153e227cfc9373">
  <xsd:schema xmlns:xsd="http://www.w3.org/2001/XMLSchema" xmlns:xs="http://www.w3.org/2001/XMLSchema" xmlns:p="http://schemas.microsoft.com/office/2006/metadata/properties" xmlns:ns3="ad999a27-9c18-4313-8410-06e40c2532e2" targetNamespace="http://schemas.microsoft.com/office/2006/metadata/properties" ma:root="true" ma:fieldsID="6e1a88531066dfd7445d6ddd77f5a58d" ns3:_="">
    <xsd:import namespace="ad999a27-9c18-4313-8410-06e40c2532e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999a27-9c18-4313-8410-06e40c2532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3D7FA7-DA7C-46B2-961E-153F4B8E8256}">
  <ds:schemaRefs>
    <ds:schemaRef ds:uri="http://schemas.microsoft.com/sharepoint/v3/contenttype/forms"/>
  </ds:schemaRefs>
</ds:datastoreItem>
</file>

<file path=customXml/itemProps2.xml><?xml version="1.0" encoding="utf-8"?>
<ds:datastoreItem xmlns:ds="http://schemas.openxmlformats.org/officeDocument/2006/customXml" ds:itemID="{E2E49479-BE7E-448F-A4BE-99C78620EDDC}">
  <ds:schemaRefs>
    <ds:schemaRef ds:uri="http://purl.org/dc/terms/"/>
    <ds:schemaRef ds:uri="http://schemas.openxmlformats.org/package/2006/metadata/core-properties"/>
    <ds:schemaRef ds:uri="http://purl.org/dc/dcmitype/"/>
    <ds:schemaRef ds:uri="http://schemas.microsoft.com/office/infopath/2007/PartnerControls"/>
    <ds:schemaRef ds:uri="ad999a27-9c18-4313-8410-06e40c2532e2"/>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03F478B-AF71-460A-B2C2-CE97D48AF0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999a27-9c18-4313-8410-06e40c2532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1407</TotalTime>
  <Words>1506</Words>
  <Application>Microsoft Office PowerPoint</Application>
  <PresentationFormat>Widescreen</PresentationFormat>
  <Paragraphs>244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Bell MT</vt:lpstr>
      <vt:lpstr>Calibri</vt:lpstr>
      <vt:lpstr>Calibri Light</vt:lpstr>
      <vt:lpstr>MaisonNeue</vt:lpstr>
      <vt:lpstr>Office Theme</vt:lpstr>
      <vt:lpstr>Statistical analysis of Covid-19 (SARS-Cov-2)</vt:lpstr>
      <vt:lpstr>Objective :</vt:lpstr>
      <vt:lpstr>About the Dataset : </vt:lpstr>
      <vt:lpstr>Table 1</vt:lpstr>
      <vt:lpstr>PowerPoint Presentation</vt:lpstr>
      <vt:lpstr>Table 2</vt:lpstr>
      <vt:lpstr>PowerPoint Presentation</vt:lpstr>
      <vt:lpstr>Table 3</vt:lpstr>
      <vt:lpstr>Table 4</vt:lpstr>
      <vt:lpstr>Table 5 : Final dataset used for analysis.  </vt:lpstr>
      <vt:lpstr>Table 6 : Current status attributes</vt:lpstr>
      <vt:lpstr>Table 7 : Valid and missing values in age bracket</vt:lpstr>
      <vt:lpstr>Fig. 6 : </vt:lpstr>
      <vt:lpstr>APPROACH</vt:lpstr>
      <vt:lpstr>RESULTS :  Chi Square Test</vt:lpstr>
      <vt:lpstr>Research Questions :</vt:lpstr>
      <vt:lpstr>Table 8 :  Cross table of gender and current status.</vt:lpstr>
      <vt:lpstr>Research Questions</vt:lpstr>
      <vt:lpstr>Table 9 :  Cross table of age group and current status.</vt:lpstr>
      <vt:lpstr>Research Question </vt:lpstr>
      <vt:lpstr>Table 10 : Cross table of age group and gender.</vt:lpstr>
      <vt:lpstr>Table 11 : Chi square value for Maharashtra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Covid-19 (SARS-Cov-2)</dc:title>
  <dc:creator>msoffice4002</dc:creator>
  <cp:lastModifiedBy>msoffice4002</cp:lastModifiedBy>
  <cp:revision>8</cp:revision>
  <dcterms:created xsi:type="dcterms:W3CDTF">2021-10-07T14:57:55Z</dcterms:created>
  <dcterms:modified xsi:type="dcterms:W3CDTF">2022-07-20T01:07:58Z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0x010100237FF1893F23734286977ECD82616939</vt:lpwstr>
  </property>
</Properties>
</file>