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stotelica Pro" charset="1" panose="00000500000000000000"/>
      <p:regular r:id="rId22"/>
    </p:embeddedFont>
    <p:embeddedFont>
      <p:font typeface="Aristotelica Pro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097962" y="5143500"/>
            <a:ext cx="3190038" cy="3190038"/>
          </a:xfrm>
          <a:custGeom>
            <a:avLst/>
            <a:gdLst/>
            <a:ahLst/>
            <a:cxnLst/>
            <a:rect r="r" b="b" t="t" l="l"/>
            <a:pathLst>
              <a:path h="3190038" w="3190038">
                <a:moveTo>
                  <a:pt x="0" y="0"/>
                </a:moveTo>
                <a:lnTo>
                  <a:pt x="3190038" y="0"/>
                </a:lnTo>
                <a:lnTo>
                  <a:pt x="3190038" y="3190038"/>
                </a:lnTo>
                <a:lnTo>
                  <a:pt x="0" y="3190038"/>
                </a:lnTo>
                <a:lnTo>
                  <a:pt x="0" y="0"/>
                </a:lnTo>
                <a:close/>
              </a:path>
            </a:pathLst>
          </a:custGeom>
          <a:blipFill>
            <a:blip r:embed="rId4"/>
            <a:stretch>
              <a:fillRect l="0" t="0" r="0" b="0"/>
            </a:stretch>
          </a:blipFill>
        </p:spPr>
      </p:sp>
      <p:sp>
        <p:nvSpPr>
          <p:cNvPr name="TextBox 9" id="9"/>
          <p:cNvSpPr txBox="true"/>
          <p:nvPr/>
        </p:nvSpPr>
        <p:spPr>
          <a:xfrm rot="0">
            <a:off x="5545456" y="5453517"/>
            <a:ext cx="7353976" cy="4640580"/>
          </a:xfrm>
          <a:prstGeom prst="rect">
            <a:avLst/>
          </a:prstGeom>
        </p:spPr>
        <p:txBody>
          <a:bodyPr anchor="t" rtlCol="false" tIns="0" lIns="0" bIns="0" rIns="0">
            <a:spAutoFit/>
          </a:bodyPr>
          <a:lstStyle/>
          <a:p>
            <a:pPr algn="l">
              <a:lnSpc>
                <a:spcPts val="4620"/>
              </a:lnSpc>
            </a:pPr>
            <a:r>
              <a:rPr lang="en-US" sz="3300">
                <a:solidFill>
                  <a:srgbClr val="000000"/>
                </a:solidFill>
                <a:latin typeface="Aristotelica Pro"/>
                <a:ea typeface="Aristotelica Pro"/>
                <a:cs typeface="Aristotelica Pro"/>
                <a:sym typeface="Aristotelica Pro"/>
              </a:rPr>
              <a:t>By - </a:t>
            </a:r>
          </a:p>
          <a:p>
            <a:pPr algn="l">
              <a:lnSpc>
                <a:spcPts val="4620"/>
              </a:lnSpc>
            </a:pPr>
            <a:r>
              <a:rPr lang="en-US" sz="3300">
                <a:solidFill>
                  <a:srgbClr val="000000"/>
                </a:solidFill>
                <a:latin typeface="Aristotelica Pro"/>
                <a:ea typeface="Aristotelica Pro"/>
                <a:cs typeface="Aristotelica Pro"/>
                <a:sym typeface="Aristotelica Pro"/>
              </a:rPr>
              <a:t>Anuja Dixit</a:t>
            </a:r>
          </a:p>
          <a:p>
            <a:pPr algn="l">
              <a:lnSpc>
                <a:spcPts val="4620"/>
              </a:lnSpc>
            </a:pPr>
            <a:r>
              <a:rPr lang="en-US" sz="3300">
                <a:solidFill>
                  <a:srgbClr val="000000"/>
                </a:solidFill>
                <a:latin typeface="Aristotelica Pro"/>
                <a:ea typeface="Aristotelica Pro"/>
                <a:cs typeface="Aristotelica Pro"/>
                <a:sym typeface="Aristotelica Pro"/>
              </a:rPr>
              <a:t>Anmol Baghel</a:t>
            </a:r>
          </a:p>
          <a:p>
            <a:pPr algn="l">
              <a:lnSpc>
                <a:spcPts val="4620"/>
              </a:lnSpc>
            </a:pPr>
            <a:r>
              <a:rPr lang="en-US" sz="3300">
                <a:solidFill>
                  <a:srgbClr val="000000"/>
                </a:solidFill>
                <a:latin typeface="Aristotelica Pro"/>
                <a:ea typeface="Aristotelica Pro"/>
                <a:cs typeface="Aristotelica Pro"/>
                <a:sym typeface="Aristotelica Pro"/>
              </a:rPr>
              <a:t>Mansi Singh</a:t>
            </a:r>
          </a:p>
          <a:p>
            <a:pPr algn="l">
              <a:lnSpc>
                <a:spcPts val="4620"/>
              </a:lnSpc>
            </a:pPr>
            <a:r>
              <a:rPr lang="en-US" sz="3300">
                <a:solidFill>
                  <a:srgbClr val="000000"/>
                </a:solidFill>
                <a:latin typeface="Aristotelica Pro"/>
                <a:ea typeface="Aristotelica Pro"/>
                <a:cs typeface="Aristotelica Pro"/>
                <a:sym typeface="Aristotelica Pro"/>
              </a:rPr>
              <a:t>Gaurav Gupta</a:t>
            </a:r>
          </a:p>
          <a:p>
            <a:pPr algn="l">
              <a:lnSpc>
                <a:spcPts val="4620"/>
              </a:lnSpc>
            </a:pPr>
            <a:r>
              <a:rPr lang="en-US" sz="3300">
                <a:solidFill>
                  <a:srgbClr val="000000"/>
                </a:solidFill>
                <a:latin typeface="Aristotelica Pro"/>
                <a:ea typeface="Aristotelica Pro"/>
                <a:cs typeface="Aristotelica Pro"/>
                <a:sym typeface="Aristotelica Pro"/>
              </a:rPr>
              <a:t>K Dushyant Reddy </a:t>
            </a:r>
          </a:p>
          <a:p>
            <a:pPr algn="l">
              <a:lnSpc>
                <a:spcPts val="4620"/>
              </a:lnSpc>
            </a:pPr>
            <a:r>
              <a:rPr lang="en-US" sz="3300">
                <a:solidFill>
                  <a:srgbClr val="000000"/>
                </a:solidFill>
                <a:latin typeface="Aristotelica Pro"/>
                <a:ea typeface="Aristotelica Pro"/>
                <a:cs typeface="Aristotelica Pro"/>
                <a:sym typeface="Aristotelica Pro"/>
              </a:rPr>
              <a:t>Mainak Roy</a:t>
            </a:r>
          </a:p>
          <a:p>
            <a:pPr algn="l">
              <a:lnSpc>
                <a:spcPts val="4620"/>
              </a:lnSpc>
            </a:pPr>
            <a:r>
              <a:rPr lang="en-US" sz="3300">
                <a:solidFill>
                  <a:srgbClr val="000000"/>
                </a:solidFill>
                <a:latin typeface="Aristotelica Pro"/>
                <a:ea typeface="Aristotelica Pro"/>
                <a:cs typeface="Aristotelica Pro"/>
                <a:sym typeface="Aristotelica Pro"/>
              </a:rPr>
              <a:t>Ankit Naharia</a:t>
            </a:r>
          </a:p>
        </p:txBody>
      </p:sp>
      <p:sp>
        <p:nvSpPr>
          <p:cNvPr name="TextBox 10" id="10"/>
          <p:cNvSpPr txBox="true"/>
          <p:nvPr/>
        </p:nvSpPr>
        <p:spPr>
          <a:xfrm rot="0">
            <a:off x="3824756" y="1498312"/>
            <a:ext cx="10781363" cy="4031405"/>
          </a:xfrm>
          <a:prstGeom prst="rect">
            <a:avLst/>
          </a:prstGeom>
        </p:spPr>
        <p:txBody>
          <a:bodyPr anchor="t" rtlCol="false" tIns="0" lIns="0" bIns="0" rIns="0">
            <a:spAutoFit/>
          </a:bodyPr>
          <a:lstStyle/>
          <a:p>
            <a:pPr algn="ctr">
              <a:lnSpc>
                <a:spcPts val="10735"/>
              </a:lnSpc>
            </a:pPr>
            <a:r>
              <a:rPr lang="en-US" b="true" sz="7667">
                <a:solidFill>
                  <a:srgbClr val="000000"/>
                </a:solidFill>
                <a:latin typeface="Aristotelica Pro Bold"/>
                <a:ea typeface="Aristotelica Pro Bold"/>
                <a:cs typeface="Aristotelica Pro Bold"/>
                <a:sym typeface="Aristotelica Pro Bold"/>
              </a:rPr>
              <a:t>DNS AND DHCP SERVER ADMINISTRATION ON LINUX- CENT OS</a:t>
            </a:r>
          </a:p>
        </p:txBody>
      </p:sp>
      <p:sp>
        <p:nvSpPr>
          <p:cNvPr name="TextBox 11" id="11"/>
          <p:cNvSpPr txBox="true"/>
          <p:nvPr/>
        </p:nvSpPr>
        <p:spPr>
          <a:xfrm rot="0">
            <a:off x="9943277" y="6826734"/>
            <a:ext cx="5680468" cy="1438910"/>
          </a:xfrm>
          <a:prstGeom prst="rect">
            <a:avLst/>
          </a:prstGeom>
        </p:spPr>
        <p:txBody>
          <a:bodyPr anchor="t" rtlCol="false" tIns="0" lIns="0" bIns="0" rIns="0">
            <a:spAutoFit/>
          </a:bodyPr>
          <a:lstStyle/>
          <a:p>
            <a:pPr algn="ctr">
              <a:lnSpc>
                <a:spcPts val="5740"/>
              </a:lnSpc>
            </a:pPr>
            <a:r>
              <a:rPr lang="en-US" sz="4100">
                <a:solidFill>
                  <a:srgbClr val="000000"/>
                </a:solidFill>
                <a:latin typeface="Aristotelica Pro"/>
                <a:ea typeface="Aristotelica Pro"/>
                <a:cs typeface="Aristotelica Pro"/>
                <a:sym typeface="Aristotelica Pro"/>
              </a:rPr>
              <a:t>Guided by- Zakir Hussain</a:t>
            </a:r>
          </a:p>
        </p:txBody>
      </p:sp>
      <p:sp>
        <p:nvSpPr>
          <p:cNvPr name="TextBox 12" id="12"/>
          <p:cNvSpPr txBox="true"/>
          <p:nvPr/>
        </p:nvSpPr>
        <p:spPr>
          <a:xfrm rot="0">
            <a:off x="4324898" y="-209550"/>
            <a:ext cx="1220559" cy="1860262"/>
          </a:xfrm>
          <a:prstGeom prst="rect">
            <a:avLst/>
          </a:prstGeom>
        </p:spPr>
        <p:txBody>
          <a:bodyPr anchor="t" rtlCol="false" tIns="0" lIns="0" bIns="0" rIns="0">
            <a:spAutoFit/>
          </a:bodyPr>
          <a:lstStyle/>
          <a:p>
            <a:pPr algn="ctr">
              <a:lnSpc>
                <a:spcPts val="15271"/>
              </a:lnSpc>
              <a:spcBef>
                <a:spcPct val="0"/>
              </a:spcBef>
            </a:pPr>
            <a:r>
              <a:rPr lang="en-US" b="true" sz="10908">
                <a:solidFill>
                  <a:srgbClr val="FE7014"/>
                </a:solidFill>
                <a:latin typeface="Aristotelica Pro Bold"/>
                <a:ea typeface="Aristotelica Pro Bold"/>
                <a:cs typeface="Aristotelica Pro Bold"/>
                <a:sym typeface="Aristotelica Pro Bold"/>
              </a:rPr>
              <a:t>P1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913511" y="235898"/>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DNS </a:t>
            </a:r>
          </a:p>
        </p:txBody>
      </p:sp>
      <p:sp>
        <p:nvSpPr>
          <p:cNvPr name="TextBox 3" id="3"/>
          <p:cNvSpPr txBox="true"/>
          <p:nvPr/>
        </p:nvSpPr>
        <p:spPr>
          <a:xfrm rot="0">
            <a:off x="5854980" y="1450916"/>
            <a:ext cx="11404320" cy="9101122"/>
          </a:xfrm>
          <a:prstGeom prst="rect">
            <a:avLst/>
          </a:prstGeom>
        </p:spPr>
        <p:txBody>
          <a:bodyPr anchor="t" rtlCol="false" tIns="0" lIns="0" bIns="0" rIns="0">
            <a:spAutoFit/>
          </a:bodyPr>
          <a:lstStyle/>
          <a:p>
            <a:pPr algn="l">
              <a:lnSpc>
                <a:spcPts val="3269"/>
              </a:lnSpc>
            </a:pPr>
            <a:r>
              <a:rPr lang="en-US" sz="2335" b="true">
                <a:solidFill>
                  <a:srgbClr val="000000"/>
                </a:solidFill>
                <a:latin typeface="Aristotelica Pro Bold"/>
                <a:ea typeface="Aristotelica Pro Bold"/>
                <a:cs typeface="Aristotelica Pro Bold"/>
                <a:sym typeface="Aristotelica Pro Bold"/>
              </a:rPr>
              <a:t>Summary of Commands</a:t>
            </a:r>
          </a:p>
          <a:p>
            <a:pPr algn="l" marL="504218" indent="-252109" lvl="1">
              <a:lnSpc>
                <a:spcPts val="3269"/>
              </a:lnSpc>
              <a:buFont typeface="Arial"/>
              <a:buChar char="•"/>
            </a:pPr>
            <a:r>
              <a:rPr lang="en-US" sz="2335">
                <a:solidFill>
                  <a:srgbClr val="000000"/>
                </a:solidFill>
                <a:latin typeface="Aristotelica Pro"/>
                <a:ea typeface="Aristotelica Pro"/>
                <a:cs typeface="Aristotelica Pro"/>
                <a:sym typeface="Aristotelica Pro"/>
              </a:rPr>
              <a:t>Install BIND and Utilities:</a:t>
            </a:r>
          </a:p>
          <a:p>
            <a:pPr algn="l">
              <a:lnSpc>
                <a:spcPts val="3269"/>
              </a:lnSpc>
            </a:pPr>
            <a:r>
              <a:rPr lang="en-US" sz="2335">
                <a:solidFill>
                  <a:srgbClr val="000000"/>
                </a:solidFill>
                <a:latin typeface="Aristotelica Pro"/>
                <a:ea typeface="Aristotelica Pro"/>
                <a:cs typeface="Aristotelica Pro"/>
                <a:sym typeface="Aristotelica Pro"/>
              </a:rPr>
              <a:t>sudo dnf install bind bind-utils</a:t>
            </a:r>
          </a:p>
          <a:p>
            <a:pPr algn="l" marL="504218" indent="-252109" lvl="1">
              <a:lnSpc>
                <a:spcPts val="3269"/>
              </a:lnSpc>
              <a:buFont typeface="Arial"/>
              <a:buChar char="•"/>
            </a:pPr>
            <a:r>
              <a:rPr lang="en-US" sz="2335">
                <a:solidFill>
                  <a:srgbClr val="000000"/>
                </a:solidFill>
                <a:latin typeface="Aristotelica Pro"/>
                <a:ea typeface="Aristotelica Pro"/>
                <a:cs typeface="Aristotelica Pro"/>
                <a:sym typeface="Aristotelica Pro"/>
              </a:rPr>
              <a:t>Edit Configuration:</a:t>
            </a:r>
          </a:p>
          <a:p>
            <a:pPr algn="l">
              <a:lnSpc>
                <a:spcPts val="3269"/>
              </a:lnSpc>
            </a:pPr>
            <a:r>
              <a:rPr lang="en-US" sz="2335">
                <a:solidFill>
                  <a:srgbClr val="000000"/>
                </a:solidFill>
                <a:latin typeface="Aristotelica Pro"/>
                <a:ea typeface="Aristotelica Pro"/>
                <a:cs typeface="Aristotelica Pro"/>
                <a:sym typeface="Aristotelica Pro"/>
              </a:rPr>
              <a:t>sudo nano /etc/named.conf</a:t>
            </a:r>
          </a:p>
          <a:p>
            <a:pPr algn="l" marL="504218" indent="-252109" lvl="1">
              <a:lnSpc>
                <a:spcPts val="3269"/>
              </a:lnSpc>
              <a:buFont typeface="Arial"/>
              <a:buChar char="•"/>
            </a:pPr>
            <a:r>
              <a:rPr lang="en-US" sz="2335">
                <a:solidFill>
                  <a:srgbClr val="000000"/>
                </a:solidFill>
                <a:latin typeface="Aristotelica Pro"/>
                <a:ea typeface="Aristotelica Pro"/>
                <a:cs typeface="Aristotelica Pro"/>
                <a:sym typeface="Aristotelica Pro"/>
              </a:rPr>
              <a:t>Create Zone File:</a:t>
            </a:r>
          </a:p>
          <a:p>
            <a:pPr algn="l">
              <a:lnSpc>
                <a:spcPts val="3269"/>
              </a:lnSpc>
            </a:pPr>
            <a:r>
              <a:rPr lang="en-US" sz="2335">
                <a:solidFill>
                  <a:srgbClr val="000000"/>
                </a:solidFill>
                <a:latin typeface="Aristotelica Pro"/>
                <a:ea typeface="Aristotelica Pro"/>
                <a:cs typeface="Aristotelica Pro"/>
                <a:sym typeface="Aristotelica Pro"/>
              </a:rPr>
              <a:t>sudo nano /var/named/example.com.zone</a:t>
            </a:r>
          </a:p>
          <a:p>
            <a:pPr algn="l" marL="504218" indent="-252109" lvl="1">
              <a:lnSpc>
                <a:spcPts val="3269"/>
              </a:lnSpc>
              <a:buFont typeface="Arial"/>
              <a:buChar char="•"/>
            </a:pPr>
            <a:r>
              <a:rPr lang="en-US" sz="2335">
                <a:solidFill>
                  <a:srgbClr val="000000"/>
                </a:solidFill>
                <a:latin typeface="Aristotelica Pro"/>
                <a:ea typeface="Aristotelica Pro"/>
                <a:cs typeface="Aristotelica Pro"/>
                <a:sym typeface="Aristotelica Pro"/>
              </a:rPr>
              <a:t>Set Permissions:</a:t>
            </a:r>
          </a:p>
          <a:p>
            <a:pPr algn="l">
              <a:lnSpc>
                <a:spcPts val="3269"/>
              </a:lnSpc>
            </a:pPr>
            <a:r>
              <a:rPr lang="en-US" sz="2335">
                <a:solidFill>
                  <a:srgbClr val="000000"/>
                </a:solidFill>
                <a:latin typeface="Aristotelica Pro"/>
                <a:ea typeface="Aristotelica Pro"/>
                <a:cs typeface="Aristotelica Pro"/>
                <a:sym typeface="Aristotelica Pro"/>
              </a:rPr>
              <a:t>sudo chown named:named /var/named/example.com.zone</a:t>
            </a:r>
          </a:p>
          <a:p>
            <a:pPr algn="l" marL="504218" indent="-252109" lvl="1">
              <a:lnSpc>
                <a:spcPts val="3269"/>
              </a:lnSpc>
              <a:buFont typeface="Arial"/>
              <a:buChar char="•"/>
            </a:pPr>
            <a:r>
              <a:rPr lang="en-US" sz="2335">
                <a:solidFill>
                  <a:srgbClr val="000000"/>
                </a:solidFill>
                <a:latin typeface="Aristotelica Pro"/>
                <a:ea typeface="Aristotelica Pro"/>
                <a:cs typeface="Aristotelica Pro"/>
                <a:sym typeface="Aristotelica Pro"/>
              </a:rPr>
              <a:t>Start and Enable BIND:</a:t>
            </a:r>
          </a:p>
          <a:p>
            <a:pPr algn="l">
              <a:lnSpc>
                <a:spcPts val="3269"/>
              </a:lnSpc>
            </a:pPr>
            <a:r>
              <a:rPr lang="en-US" sz="2335">
                <a:solidFill>
                  <a:srgbClr val="000000"/>
                </a:solidFill>
                <a:latin typeface="Aristotelica Pro"/>
                <a:ea typeface="Aristotelica Pro"/>
                <a:cs typeface="Aristotelica Pro"/>
                <a:sym typeface="Aristotelica Pro"/>
              </a:rPr>
              <a:t>sudo systemctl start named</a:t>
            </a:r>
          </a:p>
          <a:p>
            <a:pPr algn="l">
              <a:lnSpc>
                <a:spcPts val="3269"/>
              </a:lnSpc>
            </a:pPr>
            <a:r>
              <a:rPr lang="en-US" sz="2335">
                <a:solidFill>
                  <a:srgbClr val="000000"/>
                </a:solidFill>
                <a:latin typeface="Aristotelica Pro"/>
                <a:ea typeface="Aristotelica Pro"/>
                <a:cs typeface="Aristotelica Pro"/>
                <a:sym typeface="Aristotelica Pro"/>
              </a:rPr>
              <a:t>sudo systemctl enable named</a:t>
            </a:r>
          </a:p>
          <a:p>
            <a:pPr algn="l" marL="504218" indent="-252109" lvl="1">
              <a:lnSpc>
                <a:spcPts val="3269"/>
              </a:lnSpc>
              <a:buFont typeface="Arial"/>
              <a:buChar char="•"/>
            </a:pPr>
            <a:r>
              <a:rPr lang="en-US" sz="2335">
                <a:solidFill>
                  <a:srgbClr val="000000"/>
                </a:solidFill>
                <a:latin typeface="Aristotelica Pro"/>
                <a:ea typeface="Aristotelica Pro"/>
                <a:cs typeface="Aristotelica Pro"/>
                <a:sym typeface="Aristotelica Pro"/>
              </a:rPr>
              <a:t>Allow DNS Through Firewall:</a:t>
            </a:r>
          </a:p>
          <a:p>
            <a:pPr algn="l">
              <a:lnSpc>
                <a:spcPts val="3269"/>
              </a:lnSpc>
            </a:pPr>
            <a:r>
              <a:rPr lang="en-US" sz="2335">
                <a:solidFill>
                  <a:srgbClr val="000000"/>
                </a:solidFill>
                <a:latin typeface="Aristotelica Pro"/>
                <a:ea typeface="Aristotelica Pro"/>
                <a:cs typeface="Aristotelica Pro"/>
                <a:sym typeface="Aristotelica Pro"/>
              </a:rPr>
              <a:t>sudo firewall-cmd --add-service=dns --permanent</a:t>
            </a:r>
          </a:p>
          <a:p>
            <a:pPr algn="l">
              <a:lnSpc>
                <a:spcPts val="3269"/>
              </a:lnSpc>
            </a:pPr>
            <a:r>
              <a:rPr lang="en-US" sz="2335">
                <a:solidFill>
                  <a:srgbClr val="000000"/>
                </a:solidFill>
                <a:latin typeface="Aristotelica Pro"/>
                <a:ea typeface="Aristotelica Pro"/>
                <a:cs typeface="Aristotelica Pro"/>
                <a:sym typeface="Aristotelica Pro"/>
              </a:rPr>
              <a:t>sudo firewall-cmd --reload</a:t>
            </a:r>
          </a:p>
          <a:p>
            <a:pPr algn="l" marL="504218" indent="-252109" lvl="1">
              <a:lnSpc>
                <a:spcPts val="3269"/>
              </a:lnSpc>
              <a:buFont typeface="Arial"/>
              <a:buChar char="•"/>
            </a:pPr>
            <a:r>
              <a:rPr lang="en-US" sz="2335">
                <a:solidFill>
                  <a:srgbClr val="000000"/>
                </a:solidFill>
                <a:latin typeface="Aristotelica Pro"/>
                <a:ea typeface="Aristotelica Pro"/>
                <a:cs typeface="Aristotelica Pro"/>
                <a:sym typeface="Aristotelica Pro"/>
              </a:rPr>
              <a:t>Test DNS Server:</a:t>
            </a:r>
          </a:p>
          <a:p>
            <a:pPr algn="l">
              <a:lnSpc>
                <a:spcPts val="3269"/>
              </a:lnSpc>
            </a:pPr>
            <a:r>
              <a:rPr lang="en-US" sz="2335">
                <a:solidFill>
                  <a:srgbClr val="000000"/>
                </a:solidFill>
                <a:latin typeface="Aristotelica Pro"/>
                <a:ea typeface="Aristotelica Pro"/>
                <a:cs typeface="Aristotelica Pro"/>
                <a:sym typeface="Aristotelica Pro"/>
              </a:rPr>
              <a:t>dig @localhost example.com</a:t>
            </a:r>
          </a:p>
          <a:p>
            <a:pPr algn="l" marL="504218" indent="-252109" lvl="1">
              <a:lnSpc>
                <a:spcPts val="3269"/>
              </a:lnSpc>
              <a:buFont typeface="Arial"/>
              <a:buChar char="•"/>
            </a:pPr>
            <a:r>
              <a:rPr lang="en-US" sz="2335">
                <a:solidFill>
                  <a:srgbClr val="000000"/>
                </a:solidFill>
                <a:latin typeface="Aristotelica Pro"/>
                <a:ea typeface="Aristotelica Pro"/>
                <a:cs typeface="Aristotelica Pro"/>
                <a:sym typeface="Aristotelica Pro"/>
              </a:rPr>
              <a:t>Configure Client DNS:</a:t>
            </a:r>
          </a:p>
          <a:p>
            <a:pPr algn="l">
              <a:lnSpc>
                <a:spcPts val="3269"/>
              </a:lnSpc>
            </a:pPr>
            <a:r>
              <a:rPr lang="en-US" sz="2335">
                <a:solidFill>
                  <a:srgbClr val="000000"/>
                </a:solidFill>
                <a:latin typeface="Aristotelica Pro"/>
                <a:ea typeface="Aristotelica Pro"/>
                <a:cs typeface="Aristotelica Pro"/>
                <a:sym typeface="Aristotelica Pro"/>
              </a:rPr>
              <a:t>sudo nano /etc/resolv.conf</a:t>
            </a:r>
          </a:p>
          <a:p>
            <a:pPr algn="l" marL="504218" indent="-252109" lvl="1">
              <a:lnSpc>
                <a:spcPts val="3269"/>
              </a:lnSpc>
              <a:buFont typeface="Arial"/>
              <a:buChar char="•"/>
            </a:pPr>
            <a:r>
              <a:rPr lang="en-US" sz="2335">
                <a:solidFill>
                  <a:srgbClr val="000000"/>
                </a:solidFill>
                <a:latin typeface="Aristotelica Pro"/>
                <a:ea typeface="Aristotelica Pro"/>
                <a:cs typeface="Aristotelica Pro"/>
                <a:sym typeface="Aristotelica Pro"/>
              </a:rPr>
              <a:t>Verify DNS Resolution:</a:t>
            </a:r>
          </a:p>
          <a:p>
            <a:pPr algn="l">
              <a:lnSpc>
                <a:spcPts val="3269"/>
              </a:lnSpc>
            </a:pPr>
            <a:r>
              <a:rPr lang="en-US" sz="2335">
                <a:solidFill>
                  <a:srgbClr val="000000"/>
                </a:solidFill>
                <a:latin typeface="Aristotelica Pro"/>
                <a:ea typeface="Aristotelica Pro"/>
                <a:cs typeface="Aristotelica Pro"/>
                <a:sym typeface="Aristotelica Pro"/>
              </a:rPr>
              <a:t>dig example.com</a:t>
            </a:r>
          </a:p>
          <a:p>
            <a:pPr algn="l">
              <a:lnSpc>
                <a:spcPts val="3269"/>
              </a:lnSpc>
            </a:pPr>
          </a:p>
        </p:txBody>
      </p:sp>
      <p:sp>
        <p:nvSpPr>
          <p:cNvPr name="Freeform 4" id="4"/>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2839063"/>
            <a:ext cx="15862662" cy="3265310"/>
          </a:xfrm>
          <a:custGeom>
            <a:avLst/>
            <a:gdLst/>
            <a:ahLst/>
            <a:cxnLst/>
            <a:rect r="r" b="b" t="t" l="l"/>
            <a:pathLst>
              <a:path h="3265310" w="15862662">
                <a:moveTo>
                  <a:pt x="0" y="0"/>
                </a:moveTo>
                <a:lnTo>
                  <a:pt x="15862662" y="0"/>
                </a:lnTo>
                <a:lnTo>
                  <a:pt x="15862662" y="3265310"/>
                </a:lnTo>
                <a:lnTo>
                  <a:pt x="0" y="3265310"/>
                </a:lnTo>
                <a:lnTo>
                  <a:pt x="0" y="0"/>
                </a:lnTo>
                <a:close/>
              </a:path>
            </a:pathLst>
          </a:custGeom>
          <a:blipFill>
            <a:blip r:embed="rId4"/>
            <a:stretch>
              <a:fillRect l="0" t="0" r="-2924" b="0"/>
            </a:stretch>
          </a:blipFill>
        </p:spPr>
      </p:sp>
      <p:sp>
        <p:nvSpPr>
          <p:cNvPr name="TextBox 9" id="9"/>
          <p:cNvSpPr txBox="true"/>
          <p:nvPr/>
        </p:nvSpPr>
        <p:spPr>
          <a:xfrm rot="0">
            <a:off x="4875411" y="857250"/>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151144" y="3383059"/>
            <a:ext cx="14717574" cy="4246959"/>
          </a:xfrm>
          <a:custGeom>
            <a:avLst/>
            <a:gdLst/>
            <a:ahLst/>
            <a:cxnLst/>
            <a:rect r="r" b="b" t="t" l="l"/>
            <a:pathLst>
              <a:path h="4246959" w="14717574">
                <a:moveTo>
                  <a:pt x="0" y="0"/>
                </a:moveTo>
                <a:lnTo>
                  <a:pt x="14717574" y="0"/>
                </a:lnTo>
                <a:lnTo>
                  <a:pt x="14717574" y="4246960"/>
                </a:lnTo>
                <a:lnTo>
                  <a:pt x="0" y="4246960"/>
                </a:lnTo>
                <a:lnTo>
                  <a:pt x="0" y="0"/>
                </a:lnTo>
                <a:close/>
              </a:path>
            </a:pathLst>
          </a:custGeom>
          <a:blipFill>
            <a:blip r:embed="rId4"/>
            <a:stretch>
              <a:fillRect l="0" t="0" r="0" b="0"/>
            </a:stretch>
          </a:blipFill>
        </p:spPr>
      </p:sp>
      <p:sp>
        <p:nvSpPr>
          <p:cNvPr name="TextBox 9" id="9"/>
          <p:cNvSpPr txBox="true"/>
          <p:nvPr/>
        </p:nvSpPr>
        <p:spPr>
          <a:xfrm rot="0">
            <a:off x="4875411" y="1104287"/>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068920" y="2096009"/>
            <a:ext cx="13210811" cy="6398628"/>
          </a:xfrm>
          <a:custGeom>
            <a:avLst/>
            <a:gdLst/>
            <a:ahLst/>
            <a:cxnLst/>
            <a:rect r="r" b="b" t="t" l="l"/>
            <a:pathLst>
              <a:path h="6398628" w="13210811">
                <a:moveTo>
                  <a:pt x="0" y="0"/>
                </a:moveTo>
                <a:lnTo>
                  <a:pt x="13210811" y="0"/>
                </a:lnTo>
                <a:lnTo>
                  <a:pt x="13210811" y="6398628"/>
                </a:lnTo>
                <a:lnTo>
                  <a:pt x="0" y="6398628"/>
                </a:lnTo>
                <a:lnTo>
                  <a:pt x="0" y="0"/>
                </a:lnTo>
                <a:close/>
              </a:path>
            </a:pathLst>
          </a:custGeom>
          <a:blipFill>
            <a:blip r:embed="rId4"/>
            <a:stretch>
              <a:fillRect l="0" t="-2648" r="0" b="-2648"/>
            </a:stretch>
          </a:blipFill>
        </p:spPr>
      </p:sp>
      <p:sp>
        <p:nvSpPr>
          <p:cNvPr name="TextBox 9" id="9"/>
          <p:cNvSpPr txBox="true"/>
          <p:nvPr/>
        </p:nvSpPr>
        <p:spPr>
          <a:xfrm rot="0">
            <a:off x="4875411" y="857250"/>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493371" y="2819679"/>
            <a:ext cx="13342547" cy="5396033"/>
          </a:xfrm>
          <a:custGeom>
            <a:avLst/>
            <a:gdLst/>
            <a:ahLst/>
            <a:cxnLst/>
            <a:rect r="r" b="b" t="t" l="l"/>
            <a:pathLst>
              <a:path h="5396033" w="13342547">
                <a:moveTo>
                  <a:pt x="0" y="0"/>
                </a:moveTo>
                <a:lnTo>
                  <a:pt x="13342547" y="0"/>
                </a:lnTo>
                <a:lnTo>
                  <a:pt x="13342547" y="5396033"/>
                </a:lnTo>
                <a:lnTo>
                  <a:pt x="0" y="5396033"/>
                </a:lnTo>
                <a:lnTo>
                  <a:pt x="0" y="0"/>
                </a:lnTo>
                <a:close/>
              </a:path>
            </a:pathLst>
          </a:custGeom>
          <a:blipFill>
            <a:blip r:embed="rId4"/>
            <a:stretch>
              <a:fillRect l="0" t="-844" r="0" b="-844"/>
            </a:stretch>
          </a:blipFill>
        </p:spPr>
      </p:sp>
      <p:sp>
        <p:nvSpPr>
          <p:cNvPr name="TextBox 9" id="9"/>
          <p:cNvSpPr txBox="true"/>
          <p:nvPr/>
        </p:nvSpPr>
        <p:spPr>
          <a:xfrm rot="0">
            <a:off x="4875411" y="1104287"/>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875411" y="1104287"/>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CONCLUSION</a:t>
            </a:r>
          </a:p>
        </p:txBody>
      </p:sp>
      <p:sp>
        <p:nvSpPr>
          <p:cNvPr name="TextBox 9" id="9"/>
          <p:cNvSpPr txBox="true"/>
          <p:nvPr/>
        </p:nvSpPr>
        <p:spPr>
          <a:xfrm rot="0">
            <a:off x="2243412" y="3280206"/>
            <a:ext cx="13801175" cy="4366941"/>
          </a:xfrm>
          <a:prstGeom prst="rect">
            <a:avLst/>
          </a:prstGeom>
        </p:spPr>
        <p:txBody>
          <a:bodyPr anchor="t" rtlCol="false" tIns="0" lIns="0" bIns="0" rIns="0">
            <a:spAutoFit/>
          </a:bodyPr>
          <a:lstStyle/>
          <a:p>
            <a:pPr algn="ctr">
              <a:lnSpc>
                <a:spcPts val="4916"/>
              </a:lnSpc>
              <a:spcBef>
                <a:spcPct val="0"/>
              </a:spcBef>
            </a:pPr>
            <a:r>
              <a:rPr lang="en-US" sz="3511">
                <a:solidFill>
                  <a:srgbClr val="000000"/>
                </a:solidFill>
                <a:latin typeface="Aristotelica Pro"/>
                <a:ea typeface="Aristotelica Pro"/>
                <a:cs typeface="Aristotelica Pro"/>
                <a:sym typeface="Aristotelica Pro"/>
              </a:rPr>
              <a:t>WE SUCCESSFULLY CONFIGURED AND MANAGED DHCP AND DNS SERVERS ON CENTOS LINUX, ENABLING AUTOMATIC IP ASSIGNMENT AND DOMAIN NAME RESOLUTION.PROPERLY CONFIGURED DHCP AND DNS SERVERS ARE CRUCIAL FOR EFFICIENT AND SEAMLESS NETWORK OPERATIONS, PROVIDING AUTOMATED MANAGEMENT AND CENTRALIZED CONTROL OF NETWORK RESOURCES IN BOTH SMALL AND LARGE-SCALE ENVIRONMENTS.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03823"/>
            <a:ext cx="12387037" cy="2044692"/>
          </a:xfrm>
          <a:prstGeom prst="rect">
            <a:avLst/>
          </a:prstGeom>
        </p:spPr>
        <p:txBody>
          <a:bodyPr anchor="t" rtlCol="false" tIns="0" lIns="0" bIns="0" rIns="0">
            <a:spAutoFit/>
          </a:bodyPr>
          <a:lstStyle/>
          <a:p>
            <a:pPr algn="ctr">
              <a:lnSpc>
                <a:spcPts val="16641"/>
              </a:lnSpc>
            </a:pPr>
            <a:r>
              <a:rPr lang="en-US" b="true" sz="11886">
                <a:solidFill>
                  <a:srgbClr val="000000"/>
                </a:solidFill>
                <a:latin typeface="Aristotelica Pro Bold"/>
                <a:ea typeface="Aristotelica Pro Bold"/>
                <a:cs typeface="Aristotelica Pro Bold"/>
                <a:sym typeface="Aristotelica Pro Bold"/>
              </a:rPr>
              <a:t>THANK YOU</a:t>
            </a:r>
          </a:p>
        </p:txBody>
      </p:sp>
      <p:sp>
        <p:nvSpPr>
          <p:cNvPr name="Freeform 3" id="3"/>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085484" y="1427898"/>
            <a:ext cx="10259907" cy="1411165"/>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TABLE OF CONTENT</a:t>
            </a:r>
          </a:p>
        </p:txBody>
      </p:sp>
      <p:sp>
        <p:nvSpPr>
          <p:cNvPr name="TextBox 3" id="3"/>
          <p:cNvSpPr txBox="true"/>
          <p:nvPr/>
        </p:nvSpPr>
        <p:spPr>
          <a:xfrm rot="0">
            <a:off x="3637212" y="3675268"/>
            <a:ext cx="11156451" cy="4441437"/>
          </a:xfrm>
          <a:prstGeom prst="rect">
            <a:avLst/>
          </a:prstGeom>
        </p:spPr>
        <p:txBody>
          <a:bodyPr anchor="t" rtlCol="false" tIns="0" lIns="0" bIns="0" rIns="0">
            <a:spAutoFit/>
          </a:bodyPr>
          <a:lstStyle/>
          <a:p>
            <a:pPr algn="ctr" marL="785932" indent="-392966" lvl="1">
              <a:lnSpc>
                <a:spcPts val="5096"/>
              </a:lnSpc>
              <a:buFont typeface="Arial"/>
              <a:buChar char="•"/>
            </a:pPr>
            <a:r>
              <a:rPr lang="en-US" sz="3640">
                <a:solidFill>
                  <a:srgbClr val="000000"/>
                </a:solidFill>
                <a:latin typeface="Aristotelica Pro"/>
                <a:ea typeface="Aristotelica Pro"/>
                <a:cs typeface="Aristotelica Pro"/>
                <a:sym typeface="Aristotelica Pro"/>
              </a:rPr>
              <a:t>Introduction to DNS and DHCP</a:t>
            </a:r>
          </a:p>
          <a:p>
            <a:pPr algn="ctr" marL="785932" indent="-392966" lvl="1">
              <a:lnSpc>
                <a:spcPts val="5096"/>
              </a:lnSpc>
              <a:buFont typeface="Arial"/>
              <a:buChar char="•"/>
            </a:pPr>
            <a:r>
              <a:rPr lang="en-US" sz="3640">
                <a:solidFill>
                  <a:srgbClr val="000000"/>
                </a:solidFill>
                <a:latin typeface="Aristotelica Pro"/>
                <a:ea typeface="Aristotelica Pro"/>
                <a:cs typeface="Aristotelica Pro"/>
                <a:sym typeface="Aristotelica Pro"/>
              </a:rPr>
              <a:t>DNS Server Overview</a:t>
            </a:r>
          </a:p>
          <a:p>
            <a:pPr algn="ctr" marL="785932" indent="-392966" lvl="1">
              <a:lnSpc>
                <a:spcPts val="5096"/>
              </a:lnSpc>
              <a:buFont typeface="Arial"/>
              <a:buChar char="•"/>
            </a:pPr>
            <a:r>
              <a:rPr lang="en-US" sz="3640">
                <a:solidFill>
                  <a:srgbClr val="000000"/>
                </a:solidFill>
                <a:latin typeface="Aristotelica Pro"/>
                <a:ea typeface="Aristotelica Pro"/>
                <a:cs typeface="Aristotelica Pro"/>
                <a:sym typeface="Aristotelica Pro"/>
              </a:rPr>
              <a:t>DHCP Server Overview</a:t>
            </a:r>
          </a:p>
          <a:p>
            <a:pPr algn="ctr" marL="785932" indent="-392966" lvl="1">
              <a:lnSpc>
                <a:spcPts val="5096"/>
              </a:lnSpc>
              <a:buFont typeface="Arial"/>
              <a:buChar char="•"/>
            </a:pPr>
            <a:r>
              <a:rPr lang="en-US" sz="3640">
                <a:solidFill>
                  <a:srgbClr val="000000"/>
                </a:solidFill>
                <a:latin typeface="Aristotelica Pro"/>
                <a:ea typeface="Aristotelica Pro"/>
                <a:cs typeface="Aristotelica Pro"/>
                <a:sym typeface="Aristotelica Pro"/>
              </a:rPr>
              <a:t>DNS Server Configuration and Management</a:t>
            </a:r>
          </a:p>
          <a:p>
            <a:pPr algn="ctr" marL="785932" indent="-392966" lvl="1">
              <a:lnSpc>
                <a:spcPts val="5096"/>
              </a:lnSpc>
              <a:buFont typeface="Arial"/>
              <a:buChar char="•"/>
            </a:pPr>
            <a:r>
              <a:rPr lang="en-US" sz="3640">
                <a:solidFill>
                  <a:srgbClr val="000000"/>
                </a:solidFill>
                <a:latin typeface="Aristotelica Pro"/>
                <a:ea typeface="Aristotelica Pro"/>
                <a:cs typeface="Aristotelica Pro"/>
                <a:sym typeface="Aristotelica Pro"/>
              </a:rPr>
              <a:t>DHCP Server Configuration and Management</a:t>
            </a:r>
          </a:p>
          <a:p>
            <a:pPr algn="ctr" marL="785932" indent="-392966" lvl="1">
              <a:lnSpc>
                <a:spcPts val="5096"/>
              </a:lnSpc>
              <a:buFont typeface="Arial"/>
              <a:buChar char="•"/>
            </a:pPr>
            <a:r>
              <a:rPr lang="en-US" sz="3640">
                <a:solidFill>
                  <a:srgbClr val="000000"/>
                </a:solidFill>
                <a:latin typeface="Aristotelica Pro"/>
                <a:ea typeface="Aristotelica Pro"/>
                <a:cs typeface="Aristotelica Pro"/>
                <a:sym typeface="Aristotelica Pro"/>
              </a:rPr>
              <a:t>Conclusion</a:t>
            </a:r>
          </a:p>
          <a:p>
            <a:pPr algn="ctr">
              <a:lnSpc>
                <a:spcPts val="5096"/>
              </a:lnSpc>
            </a:pPr>
          </a:p>
        </p:txBody>
      </p:sp>
      <p:sp>
        <p:nvSpPr>
          <p:cNvPr name="Freeform 4" id="4"/>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084620" y="1196398"/>
            <a:ext cx="10825947" cy="2864942"/>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INTRODUCTION TO DNS AND DHCP</a:t>
            </a:r>
          </a:p>
        </p:txBody>
      </p:sp>
      <p:sp>
        <p:nvSpPr>
          <p:cNvPr name="TextBox 3" id="3"/>
          <p:cNvSpPr txBox="true"/>
          <p:nvPr/>
        </p:nvSpPr>
        <p:spPr>
          <a:xfrm rot="0">
            <a:off x="3565774" y="4086777"/>
            <a:ext cx="13955843" cy="1977406"/>
          </a:xfrm>
          <a:prstGeom prst="rect">
            <a:avLst/>
          </a:prstGeom>
        </p:spPr>
        <p:txBody>
          <a:bodyPr anchor="t" rtlCol="false" tIns="0" lIns="0" bIns="0" rIns="0">
            <a:spAutoFit/>
          </a:bodyPr>
          <a:lstStyle/>
          <a:p>
            <a:pPr algn="l" marL="610390" indent="-305195" lvl="1">
              <a:lnSpc>
                <a:spcPts val="3958"/>
              </a:lnSpc>
              <a:buFont typeface="Arial"/>
              <a:buChar char="•"/>
            </a:pPr>
            <a:r>
              <a:rPr lang="en-US" sz="2827">
                <a:solidFill>
                  <a:srgbClr val="000000"/>
                </a:solidFill>
                <a:latin typeface="Aristotelica Pro"/>
                <a:ea typeface="Aristotelica Pro"/>
                <a:cs typeface="Aristotelica Pro"/>
                <a:sym typeface="Aristotelica Pro"/>
              </a:rPr>
              <a:t>DNS, is a fundamental component of the internet that functions as a distributed database. Its primary purpose is to translate user-friendly domain names into corresponding IP addresses. This translation enables computers and servers to locate and communicate with each other across the internet.</a:t>
            </a:r>
          </a:p>
        </p:txBody>
      </p:sp>
      <p:sp>
        <p:nvSpPr>
          <p:cNvPr name="TextBox 4" id="4"/>
          <p:cNvSpPr txBox="true"/>
          <p:nvPr/>
        </p:nvSpPr>
        <p:spPr>
          <a:xfrm rot="0">
            <a:off x="3565774" y="6175539"/>
            <a:ext cx="13693526" cy="2353951"/>
          </a:xfrm>
          <a:prstGeom prst="rect">
            <a:avLst/>
          </a:prstGeom>
        </p:spPr>
        <p:txBody>
          <a:bodyPr anchor="t" rtlCol="false" tIns="0" lIns="0" bIns="0" rIns="0">
            <a:spAutoFit/>
          </a:bodyPr>
          <a:lstStyle/>
          <a:p>
            <a:pPr algn="l" marL="582598" indent="-291299" lvl="1">
              <a:lnSpc>
                <a:spcPts val="3777"/>
              </a:lnSpc>
              <a:buFont typeface="Arial"/>
              <a:buChar char="•"/>
            </a:pPr>
            <a:r>
              <a:rPr lang="en-US" sz="2698">
                <a:solidFill>
                  <a:srgbClr val="000000"/>
                </a:solidFill>
                <a:latin typeface="Aristotelica Pro"/>
                <a:ea typeface="Aristotelica Pro"/>
                <a:cs typeface="Aristotelica Pro"/>
                <a:sym typeface="Aristotelica Pro"/>
              </a:rPr>
              <a:t>Dynamic Host Configuration Protocol (DHCP) server administration involves managing and configuring a network server that automatically assigns IP addresses and other network configurations (such as subnet mask, default gateway, and DNS servers) to devices (clients) within a network. This process eliminates the need for manual IP configuration, making it easier to manage large networks.</a:t>
            </a:r>
          </a:p>
        </p:txBody>
      </p:sp>
      <p:sp>
        <p:nvSpPr>
          <p:cNvPr name="Freeform 5" id="5"/>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56831" y="1104287"/>
            <a:ext cx="12174339"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DNS SERVER OVERVIEW</a:t>
            </a:r>
          </a:p>
        </p:txBody>
      </p:sp>
      <p:sp>
        <p:nvSpPr>
          <p:cNvPr name="TextBox 3" id="3"/>
          <p:cNvSpPr txBox="true"/>
          <p:nvPr/>
        </p:nvSpPr>
        <p:spPr>
          <a:xfrm rot="0">
            <a:off x="1757095" y="2781913"/>
            <a:ext cx="15292655" cy="2801828"/>
          </a:xfrm>
          <a:prstGeom prst="rect">
            <a:avLst/>
          </a:prstGeom>
        </p:spPr>
        <p:txBody>
          <a:bodyPr anchor="t" rtlCol="false" tIns="0" lIns="0" bIns="0" rIns="0">
            <a:spAutoFit/>
          </a:bodyPr>
          <a:lstStyle/>
          <a:p>
            <a:pPr algn="l" marL="577300" indent="-288650" lvl="1">
              <a:lnSpc>
                <a:spcPts val="3743"/>
              </a:lnSpc>
              <a:buFont typeface="Arial"/>
              <a:buChar char="•"/>
            </a:pPr>
            <a:r>
              <a:rPr lang="en-US" sz="2673">
                <a:solidFill>
                  <a:srgbClr val="000000"/>
                </a:solidFill>
                <a:latin typeface="Aristotelica Pro"/>
                <a:ea typeface="Aristotelica Pro"/>
                <a:cs typeface="Aristotelica Pro"/>
                <a:sym typeface="Aristotelica Pro"/>
              </a:rPr>
              <a:t>In the context of CentOS (a Linux distribution), "named" refers to BIND (Berkeley Internet Name Domain), which is the most widely used DNS software on the internet. BIND provides the tools necessary to set up and maintain a DNS server on CentOS, allowing it to resolve domain names to IP addresses and vice versa. Setting up a DNS server on CentOS typically involves installing the BIND package and configuring the named service through its configuration files.  These zones can include domain names for which the CentOS server is responsible for providing DNS information.</a:t>
            </a:r>
          </a:p>
        </p:txBody>
      </p:sp>
      <p:sp>
        <p:nvSpPr>
          <p:cNvPr name="TextBox 4" id="4"/>
          <p:cNvSpPr txBox="true"/>
          <p:nvPr/>
        </p:nvSpPr>
        <p:spPr>
          <a:xfrm rot="0">
            <a:off x="5220330" y="5840916"/>
            <a:ext cx="13067670" cy="4526435"/>
          </a:xfrm>
          <a:prstGeom prst="rect">
            <a:avLst/>
          </a:prstGeom>
        </p:spPr>
        <p:txBody>
          <a:bodyPr anchor="t" rtlCol="false" tIns="0" lIns="0" bIns="0" rIns="0">
            <a:spAutoFit/>
          </a:bodyPr>
          <a:lstStyle/>
          <a:p>
            <a:pPr algn="l">
              <a:lnSpc>
                <a:spcPts val="4470"/>
              </a:lnSpc>
            </a:pPr>
            <a:r>
              <a:rPr lang="en-US" sz="3192" b="true">
                <a:solidFill>
                  <a:srgbClr val="000000"/>
                </a:solidFill>
                <a:latin typeface="Aristotelica Pro Bold"/>
                <a:ea typeface="Aristotelica Pro Bold"/>
                <a:cs typeface="Aristotelica Pro Bold"/>
                <a:sym typeface="Aristotelica Pro Bold"/>
              </a:rPr>
              <a:t>Components Covered</a:t>
            </a:r>
            <a:r>
              <a:rPr lang="en-US" sz="3192">
                <a:solidFill>
                  <a:srgbClr val="000000"/>
                </a:solidFill>
                <a:latin typeface="Aristotelica Pro"/>
                <a:ea typeface="Aristotelica Pro"/>
                <a:cs typeface="Aristotelica Pro"/>
                <a:sym typeface="Aristotelica Pro"/>
              </a:rPr>
              <a:t>:</a:t>
            </a:r>
          </a:p>
          <a:p>
            <a:pPr algn="l" marL="689346" indent="-344673" lvl="1">
              <a:lnSpc>
                <a:spcPts val="4470"/>
              </a:lnSpc>
              <a:buFont typeface="Arial"/>
              <a:buChar char="•"/>
            </a:pPr>
            <a:r>
              <a:rPr lang="en-US" sz="3192">
                <a:solidFill>
                  <a:srgbClr val="000000"/>
                </a:solidFill>
                <a:latin typeface="Aristotelica Pro"/>
                <a:ea typeface="Aristotelica Pro"/>
                <a:cs typeface="Aristotelica Pro"/>
                <a:sym typeface="Aristotelica Pro"/>
              </a:rPr>
              <a:t>Installing BIND</a:t>
            </a:r>
          </a:p>
          <a:p>
            <a:pPr algn="l" marL="689346" indent="-344673" lvl="1">
              <a:lnSpc>
                <a:spcPts val="4470"/>
              </a:lnSpc>
              <a:buFont typeface="Arial"/>
              <a:buChar char="•"/>
            </a:pPr>
            <a:r>
              <a:rPr lang="en-US" sz="3192">
                <a:solidFill>
                  <a:srgbClr val="000000"/>
                </a:solidFill>
                <a:latin typeface="Aristotelica Pro"/>
                <a:ea typeface="Aristotelica Pro"/>
                <a:cs typeface="Aristotelica Pro"/>
                <a:sym typeface="Aristotelica Pro"/>
              </a:rPr>
              <a:t>Configuring BIND</a:t>
            </a:r>
          </a:p>
          <a:p>
            <a:pPr algn="l" marL="689346" indent="-344673" lvl="1">
              <a:lnSpc>
                <a:spcPts val="4470"/>
              </a:lnSpc>
              <a:buFont typeface="Arial"/>
              <a:buChar char="•"/>
            </a:pPr>
            <a:r>
              <a:rPr lang="en-US" sz="3192">
                <a:solidFill>
                  <a:srgbClr val="000000"/>
                </a:solidFill>
                <a:latin typeface="Aristotelica Pro"/>
                <a:ea typeface="Aristotelica Pro"/>
                <a:cs typeface="Aristotelica Pro"/>
                <a:sym typeface="Aristotelica Pro"/>
              </a:rPr>
              <a:t>Setting Up DNS Zones</a:t>
            </a:r>
          </a:p>
          <a:p>
            <a:pPr algn="l" marL="689346" indent="-344673" lvl="1">
              <a:lnSpc>
                <a:spcPts val="4470"/>
              </a:lnSpc>
              <a:buFont typeface="Arial"/>
              <a:buChar char="•"/>
            </a:pPr>
            <a:r>
              <a:rPr lang="en-US" sz="3192">
                <a:solidFill>
                  <a:srgbClr val="000000"/>
                </a:solidFill>
                <a:latin typeface="Aristotelica Pro"/>
                <a:ea typeface="Aristotelica Pro"/>
                <a:cs typeface="Aristotelica Pro"/>
                <a:sym typeface="Aristotelica Pro"/>
              </a:rPr>
              <a:t>Starting BIND Service</a:t>
            </a:r>
          </a:p>
          <a:p>
            <a:pPr algn="l" marL="689346" indent="-344673" lvl="1">
              <a:lnSpc>
                <a:spcPts val="4470"/>
              </a:lnSpc>
              <a:buFont typeface="Arial"/>
              <a:buChar char="•"/>
            </a:pPr>
            <a:r>
              <a:rPr lang="en-US" sz="3192">
                <a:solidFill>
                  <a:srgbClr val="000000"/>
                </a:solidFill>
                <a:latin typeface="Aristotelica Pro"/>
                <a:ea typeface="Aristotelica Pro"/>
                <a:cs typeface="Aristotelica Pro"/>
                <a:sym typeface="Aristotelica Pro"/>
              </a:rPr>
              <a:t>Configuring Firewall</a:t>
            </a:r>
          </a:p>
          <a:p>
            <a:pPr algn="l" marL="689346" indent="-344673" lvl="1">
              <a:lnSpc>
                <a:spcPts val="4470"/>
              </a:lnSpc>
              <a:buFont typeface="Arial"/>
              <a:buChar char="•"/>
            </a:pPr>
            <a:r>
              <a:rPr lang="en-US" sz="3192">
                <a:solidFill>
                  <a:srgbClr val="000000"/>
                </a:solidFill>
                <a:latin typeface="Aristotelica Pro"/>
                <a:ea typeface="Aristotelica Pro"/>
                <a:cs typeface="Aristotelica Pro"/>
                <a:sym typeface="Aristotelica Pro"/>
              </a:rPr>
              <a:t>Client Configuration and Testing</a:t>
            </a:r>
          </a:p>
          <a:p>
            <a:pPr algn="l">
              <a:lnSpc>
                <a:spcPts val="4470"/>
              </a:lnSpc>
            </a:pPr>
          </a:p>
        </p:txBody>
      </p:sp>
      <p:sp>
        <p:nvSpPr>
          <p:cNvPr name="Freeform 5" id="5"/>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1720123"/>
            <a:ext cx="12597896"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DHCP SERVER OVERVIEW</a:t>
            </a:r>
          </a:p>
        </p:txBody>
      </p:sp>
      <p:sp>
        <p:nvSpPr>
          <p:cNvPr name="TextBox 3" id="3"/>
          <p:cNvSpPr txBox="true"/>
          <p:nvPr/>
        </p:nvSpPr>
        <p:spPr>
          <a:xfrm rot="0">
            <a:off x="4441194" y="2772388"/>
            <a:ext cx="10094705" cy="6686180"/>
          </a:xfrm>
          <a:prstGeom prst="rect">
            <a:avLst/>
          </a:prstGeom>
        </p:spPr>
        <p:txBody>
          <a:bodyPr anchor="t" rtlCol="false" tIns="0" lIns="0" bIns="0" rIns="0">
            <a:spAutoFit/>
          </a:bodyPr>
          <a:lstStyle/>
          <a:p>
            <a:pPr algn="l">
              <a:lnSpc>
                <a:spcPts val="3815"/>
              </a:lnSpc>
            </a:pPr>
          </a:p>
          <a:p>
            <a:pPr algn="l">
              <a:lnSpc>
                <a:spcPts val="3815"/>
              </a:lnSpc>
            </a:pPr>
            <a:r>
              <a:rPr lang="en-US" sz="2725">
                <a:solidFill>
                  <a:srgbClr val="000000"/>
                </a:solidFill>
                <a:latin typeface="Aristotelica Pro"/>
                <a:ea typeface="Aristotelica Pro"/>
                <a:cs typeface="Aristotelica Pro"/>
                <a:sym typeface="Aristotelica Pro"/>
              </a:rPr>
              <a:t>Steps for DHCP Server Administration on CentOS 9</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Install the DHCP Server Package.</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Edit the DHCP Configuration File.</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Specify Subnet and Network Parameters.</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Set File Permissions (if required).</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Start and Enable the DHCP Service.</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Allow DHCP Through the Firewall.</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Verify DHCP Service Status.</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Configure VirtualBox Network Settings (if using a virtual environment).</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Test DHCP Functionality with a Client Machine.</a:t>
            </a:r>
          </a:p>
          <a:p>
            <a:pPr algn="l" marL="588384" indent="-294192" lvl="1">
              <a:lnSpc>
                <a:spcPts val="3815"/>
              </a:lnSpc>
              <a:buAutoNum type="arabicPeriod" startAt="1"/>
            </a:pPr>
            <a:r>
              <a:rPr lang="en-US" sz="2725">
                <a:solidFill>
                  <a:srgbClr val="000000"/>
                </a:solidFill>
                <a:latin typeface="Aristotelica Pro"/>
                <a:ea typeface="Aristotelica Pro"/>
                <a:cs typeface="Aristotelica Pro"/>
                <a:sym typeface="Aristotelica Pro"/>
              </a:rPr>
              <a:t>Troubleshoot and Resolve Common Issues.</a:t>
            </a:r>
          </a:p>
          <a:p>
            <a:pPr algn="l">
              <a:lnSpc>
                <a:spcPts val="3815"/>
              </a:lnSpc>
            </a:pPr>
          </a:p>
        </p:txBody>
      </p:sp>
      <p:sp>
        <p:nvSpPr>
          <p:cNvPr name="Freeform 4" id="4"/>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151144" y="1503257"/>
            <a:ext cx="13725449" cy="8181251"/>
          </a:xfrm>
          <a:custGeom>
            <a:avLst/>
            <a:gdLst/>
            <a:ahLst/>
            <a:cxnLst/>
            <a:rect r="r" b="b" t="t" l="l"/>
            <a:pathLst>
              <a:path h="8181251" w="13725449">
                <a:moveTo>
                  <a:pt x="0" y="0"/>
                </a:moveTo>
                <a:lnTo>
                  <a:pt x="13725449" y="0"/>
                </a:lnTo>
                <a:lnTo>
                  <a:pt x="13725449" y="8181250"/>
                </a:lnTo>
                <a:lnTo>
                  <a:pt x="0" y="8181250"/>
                </a:lnTo>
                <a:lnTo>
                  <a:pt x="0" y="0"/>
                </a:lnTo>
                <a:close/>
              </a:path>
            </a:pathLst>
          </a:custGeom>
          <a:blipFill>
            <a:blip r:embed="rId4"/>
            <a:stretch>
              <a:fillRect l="0" t="-26469" r="0" b="-49792"/>
            </a:stretch>
          </a:blipFill>
        </p:spPr>
      </p:sp>
      <p:sp>
        <p:nvSpPr>
          <p:cNvPr name="TextBox 9" id="9"/>
          <p:cNvSpPr txBox="true"/>
          <p:nvPr/>
        </p:nvSpPr>
        <p:spPr>
          <a:xfrm rot="0">
            <a:off x="4913511" y="376938"/>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DHCP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388876" y="2113328"/>
            <a:ext cx="13510247" cy="6060344"/>
          </a:xfrm>
          <a:custGeom>
            <a:avLst/>
            <a:gdLst/>
            <a:ahLst/>
            <a:cxnLst/>
            <a:rect r="r" b="b" t="t" l="l"/>
            <a:pathLst>
              <a:path h="6060344" w="13510247">
                <a:moveTo>
                  <a:pt x="0" y="0"/>
                </a:moveTo>
                <a:lnTo>
                  <a:pt x="13510248" y="0"/>
                </a:lnTo>
                <a:lnTo>
                  <a:pt x="13510248" y="6060344"/>
                </a:lnTo>
                <a:lnTo>
                  <a:pt x="0" y="6060344"/>
                </a:lnTo>
                <a:lnTo>
                  <a:pt x="0" y="0"/>
                </a:lnTo>
                <a:close/>
              </a:path>
            </a:pathLst>
          </a:custGeom>
          <a:blipFill>
            <a:blip r:embed="rId4"/>
            <a:stretch>
              <a:fillRect l="0" t="0" r="0" b="0"/>
            </a:stretch>
          </a:blipFill>
        </p:spPr>
      </p:sp>
      <p:sp>
        <p:nvSpPr>
          <p:cNvPr name="TextBox 9" id="9"/>
          <p:cNvSpPr txBox="true"/>
          <p:nvPr/>
        </p:nvSpPr>
        <p:spPr>
          <a:xfrm rot="0">
            <a:off x="4875411" y="482935"/>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DHCP</a:t>
            </a:r>
          </a:p>
        </p:txBody>
      </p:sp>
      <p:sp>
        <p:nvSpPr>
          <p:cNvPr name="TextBox 10" id="10"/>
          <p:cNvSpPr txBox="true"/>
          <p:nvPr/>
        </p:nvSpPr>
        <p:spPr>
          <a:xfrm rot="0">
            <a:off x="1851464" y="2971576"/>
            <a:ext cx="318373" cy="1411165"/>
          </a:xfrm>
          <a:prstGeom prst="rect">
            <a:avLst/>
          </a:prstGeom>
        </p:spPr>
        <p:txBody>
          <a:bodyPr anchor="t" rtlCol="false" tIns="0" lIns="0" bIns="0" rIns="0">
            <a:spAutoFit/>
          </a:bodyPr>
          <a:lstStyle/>
          <a:p>
            <a:pPr algn="ctr">
              <a:lnSpc>
                <a:spcPts val="11469"/>
              </a:lnSpc>
              <a:spcBef>
                <a:spcPct val="0"/>
              </a:spcBef>
            </a:pPr>
            <a:r>
              <a:rPr lang="en-US" b="true" sz="8192">
                <a:solidFill>
                  <a:srgbClr val="121111"/>
                </a:solidFill>
                <a:latin typeface="Aristotelica Pro Bold"/>
                <a:ea typeface="Aristotelica Pro Bold"/>
                <a:cs typeface="Aristotelica Pro Bold"/>
                <a:sym typeface="Aristotelica Pro Bold"/>
              </a:rPr>
              <a:t>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666194" y="2090594"/>
            <a:ext cx="12955611" cy="6105813"/>
          </a:xfrm>
          <a:custGeom>
            <a:avLst/>
            <a:gdLst/>
            <a:ahLst/>
            <a:cxnLst/>
            <a:rect r="r" b="b" t="t" l="l"/>
            <a:pathLst>
              <a:path h="6105813" w="12955611">
                <a:moveTo>
                  <a:pt x="0" y="0"/>
                </a:moveTo>
                <a:lnTo>
                  <a:pt x="12955612" y="0"/>
                </a:lnTo>
                <a:lnTo>
                  <a:pt x="12955612" y="6105812"/>
                </a:lnTo>
                <a:lnTo>
                  <a:pt x="0" y="6105812"/>
                </a:lnTo>
                <a:lnTo>
                  <a:pt x="0" y="0"/>
                </a:lnTo>
                <a:close/>
              </a:path>
            </a:pathLst>
          </a:custGeom>
          <a:blipFill>
            <a:blip r:embed="rId4"/>
            <a:stretch>
              <a:fillRect l="0" t="0" r="0" b="0"/>
            </a:stretch>
          </a:blipFill>
        </p:spPr>
      </p:sp>
      <p:sp>
        <p:nvSpPr>
          <p:cNvPr name="TextBox 9" id="9"/>
          <p:cNvSpPr txBox="true"/>
          <p:nvPr/>
        </p:nvSpPr>
        <p:spPr>
          <a:xfrm rot="0">
            <a:off x="4875411" y="676440"/>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DHCP</a:t>
            </a:r>
          </a:p>
        </p:txBody>
      </p:sp>
      <p:sp>
        <p:nvSpPr>
          <p:cNvPr name="TextBox 10" id="10"/>
          <p:cNvSpPr txBox="true"/>
          <p:nvPr/>
        </p:nvSpPr>
        <p:spPr>
          <a:xfrm rot="0">
            <a:off x="-2151144" y="3002002"/>
            <a:ext cx="8537178" cy="1411165"/>
          </a:xfrm>
          <a:prstGeom prst="rect">
            <a:avLst/>
          </a:prstGeom>
        </p:spPr>
        <p:txBody>
          <a:bodyPr anchor="t" rtlCol="false" tIns="0" lIns="0" bIns="0" rIns="0">
            <a:spAutoFit/>
          </a:bodyPr>
          <a:lstStyle/>
          <a:p>
            <a:pPr algn="ctr">
              <a:lnSpc>
                <a:spcPts val="11469"/>
              </a:lnSpc>
              <a:spcBef>
                <a:spcPct val="0"/>
              </a:spcBef>
            </a:pPr>
            <a:r>
              <a:rPr lang="en-US" b="true" sz="8192">
                <a:solidFill>
                  <a:srgbClr val="000000"/>
                </a:solidFill>
                <a:latin typeface="Aristotelica Pro Bold"/>
                <a:ea typeface="Aristotelica Pro Bold"/>
                <a:cs typeface="Aristotelica Pro Bold"/>
                <a:sym typeface="Aristotelica Pro Bold"/>
              </a:rPr>
              <a:t>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67349" y="8494637"/>
            <a:ext cx="5540339" cy="4114800"/>
          </a:xfrm>
          <a:custGeom>
            <a:avLst/>
            <a:gdLst/>
            <a:ahLst/>
            <a:cxnLst/>
            <a:rect r="r" b="b" t="t" l="l"/>
            <a:pathLst>
              <a:path h="4114800" w="5540339">
                <a:moveTo>
                  <a:pt x="0" y="0"/>
                </a:moveTo>
                <a:lnTo>
                  <a:pt x="5540339" y="0"/>
                </a:lnTo>
                <a:lnTo>
                  <a:pt x="55403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0312" y="8494637"/>
            <a:ext cx="5540339" cy="4114800"/>
          </a:xfrm>
          <a:custGeom>
            <a:avLst/>
            <a:gdLst/>
            <a:ahLst/>
            <a:cxnLst/>
            <a:rect r="r" b="b" t="t" l="l"/>
            <a:pathLst>
              <a:path h="4114800" w="5540339">
                <a:moveTo>
                  <a:pt x="5540339" y="0"/>
                </a:moveTo>
                <a:lnTo>
                  <a:pt x="0" y="0"/>
                </a:lnTo>
                <a:lnTo>
                  <a:pt x="0" y="4114800"/>
                </a:lnTo>
                <a:lnTo>
                  <a:pt x="5540339" y="4114800"/>
                </a:lnTo>
                <a:lnTo>
                  <a:pt x="554033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4279580" y="-2839063"/>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5282141">
            <a:off x="15660705" y="-2057400"/>
            <a:ext cx="5540339" cy="4114800"/>
          </a:xfrm>
          <a:custGeom>
            <a:avLst/>
            <a:gdLst/>
            <a:ahLst/>
            <a:cxnLst/>
            <a:rect r="r" b="b" t="t" l="l"/>
            <a:pathLst>
              <a:path h="4114800" w="5540339">
                <a:moveTo>
                  <a:pt x="5540340" y="4114800"/>
                </a:moveTo>
                <a:lnTo>
                  <a:pt x="0" y="4114800"/>
                </a:lnTo>
                <a:lnTo>
                  <a:pt x="0" y="0"/>
                </a:lnTo>
                <a:lnTo>
                  <a:pt x="5540340" y="0"/>
                </a:lnTo>
                <a:lnTo>
                  <a:pt x="554034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5720" y="-2839063"/>
            <a:ext cx="5540339" cy="4114800"/>
          </a:xfrm>
          <a:custGeom>
            <a:avLst/>
            <a:gdLst/>
            <a:ahLst/>
            <a:cxnLst/>
            <a:rect r="r" b="b" t="t" l="l"/>
            <a:pathLst>
              <a:path h="4114800" w="5540339">
                <a:moveTo>
                  <a:pt x="0" y="4114800"/>
                </a:moveTo>
                <a:lnTo>
                  <a:pt x="5540340" y="4114800"/>
                </a:lnTo>
                <a:lnTo>
                  <a:pt x="554034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282141">
            <a:off x="-2770170" y="-2057400"/>
            <a:ext cx="5540339" cy="4114800"/>
          </a:xfrm>
          <a:custGeom>
            <a:avLst/>
            <a:gdLst/>
            <a:ahLst/>
            <a:cxnLst/>
            <a:rect r="r" b="b" t="t" l="l"/>
            <a:pathLst>
              <a:path h="4114800" w="5540339">
                <a:moveTo>
                  <a:pt x="5540340" y="0"/>
                </a:moveTo>
                <a:lnTo>
                  <a:pt x="0" y="0"/>
                </a:lnTo>
                <a:lnTo>
                  <a:pt x="0" y="4114800"/>
                </a:lnTo>
                <a:lnTo>
                  <a:pt x="5540340" y="4114800"/>
                </a:lnTo>
                <a:lnTo>
                  <a:pt x="55403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682013" y="1876788"/>
            <a:ext cx="13066850" cy="6533425"/>
          </a:xfrm>
          <a:custGeom>
            <a:avLst/>
            <a:gdLst/>
            <a:ahLst/>
            <a:cxnLst/>
            <a:rect r="r" b="b" t="t" l="l"/>
            <a:pathLst>
              <a:path h="6533425" w="13066850">
                <a:moveTo>
                  <a:pt x="0" y="0"/>
                </a:moveTo>
                <a:lnTo>
                  <a:pt x="13066849" y="0"/>
                </a:lnTo>
                <a:lnTo>
                  <a:pt x="13066849" y="6533424"/>
                </a:lnTo>
                <a:lnTo>
                  <a:pt x="0" y="6533424"/>
                </a:lnTo>
                <a:lnTo>
                  <a:pt x="0" y="0"/>
                </a:lnTo>
                <a:close/>
              </a:path>
            </a:pathLst>
          </a:custGeom>
          <a:blipFill>
            <a:blip r:embed="rId4"/>
            <a:stretch>
              <a:fillRect l="0" t="0" r="0" b="0"/>
            </a:stretch>
          </a:blipFill>
        </p:spPr>
      </p:sp>
      <p:sp>
        <p:nvSpPr>
          <p:cNvPr name="TextBox 9" id="9"/>
          <p:cNvSpPr txBox="true"/>
          <p:nvPr/>
        </p:nvSpPr>
        <p:spPr>
          <a:xfrm rot="0">
            <a:off x="4875411" y="482935"/>
            <a:ext cx="8537178" cy="1414154"/>
          </a:xfrm>
          <a:prstGeom prst="rect">
            <a:avLst/>
          </a:prstGeom>
        </p:spPr>
        <p:txBody>
          <a:bodyPr anchor="t" rtlCol="false" tIns="0" lIns="0" bIns="0" rIns="0">
            <a:spAutoFit/>
          </a:bodyPr>
          <a:lstStyle/>
          <a:p>
            <a:pPr algn="ctr">
              <a:lnSpc>
                <a:spcPts val="11469"/>
              </a:lnSpc>
            </a:pPr>
            <a:r>
              <a:rPr lang="en-US" b="true" sz="8192">
                <a:solidFill>
                  <a:srgbClr val="000000"/>
                </a:solidFill>
                <a:latin typeface="Aristotelica Pro Bold"/>
                <a:ea typeface="Aristotelica Pro Bold"/>
                <a:cs typeface="Aristotelica Pro Bold"/>
                <a:sym typeface="Aristotelica Pro Bold"/>
              </a:rPr>
              <a:t>DHCP</a:t>
            </a:r>
          </a:p>
        </p:txBody>
      </p:sp>
      <p:sp>
        <p:nvSpPr>
          <p:cNvPr name="TextBox 10" id="10"/>
          <p:cNvSpPr txBox="true"/>
          <p:nvPr/>
        </p:nvSpPr>
        <p:spPr>
          <a:xfrm rot="0">
            <a:off x="1880634" y="2870971"/>
            <a:ext cx="541020" cy="1411165"/>
          </a:xfrm>
          <a:prstGeom prst="rect">
            <a:avLst/>
          </a:prstGeom>
        </p:spPr>
        <p:txBody>
          <a:bodyPr anchor="t" rtlCol="false" tIns="0" lIns="0" bIns="0" rIns="0">
            <a:spAutoFit/>
          </a:bodyPr>
          <a:lstStyle/>
          <a:p>
            <a:pPr algn="ctr">
              <a:lnSpc>
                <a:spcPts val="11469"/>
              </a:lnSpc>
              <a:spcBef>
                <a:spcPct val="0"/>
              </a:spcBef>
            </a:pPr>
            <a:r>
              <a:rPr lang="en-US" b="true" sz="8192">
                <a:solidFill>
                  <a:srgbClr val="000000"/>
                </a:solidFill>
                <a:latin typeface="Aristotelica Pro Bold"/>
                <a:ea typeface="Aristotelica Pro Bold"/>
                <a:cs typeface="Aristotelica Pro Bold"/>
                <a:sym typeface="Aristotelica Pro Bold"/>
              </a:rPr>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DAGR3oMgHrs</dc:identifier>
  <dcterms:modified xsi:type="dcterms:W3CDTF">2011-08-01T06:04:30Z</dcterms:modified>
  <cp:revision>1</cp:revision>
  <dc:title>Orange and Yellow Simple Modern Presentation</dc:title>
</cp:coreProperties>
</file>