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34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6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91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7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95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8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20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55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78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700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100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2376064"/>
            <a:ext cx="12192001" cy="1370026"/>
          </a:xfrm>
        </p:spPr>
        <p:txBody>
          <a:bodyPr>
            <a:normAutofit/>
          </a:bodyPr>
          <a:lstStyle/>
          <a:p>
            <a:pPr algn="ctr"/>
            <a:r>
              <a:rPr sz="3600" b="1" dirty="0"/>
              <a:t>Predicting Heart Disease Using Machine Learning and IoT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344AE0-D500-0E7B-83ED-B8D18A534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40243"/>
              </p:ext>
            </p:extLst>
          </p:nvPr>
        </p:nvGraphicFramePr>
        <p:xfrm>
          <a:off x="7239785" y="4421172"/>
          <a:ext cx="6102285" cy="1715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2285">
                  <a:extLst>
                    <a:ext uri="{9D8B030D-6E8A-4147-A177-3AD203B41FA5}">
                      <a16:colId xmlns:a16="http://schemas.microsoft.com/office/drawing/2014/main" val="4108537040"/>
                    </a:ext>
                  </a:extLst>
                </a:gridCol>
              </a:tblGrid>
              <a:tr h="556181">
                <a:tc>
                  <a:txBody>
                    <a:bodyPr/>
                    <a:lstStyle/>
                    <a:p>
                      <a:pPr algn="ctr"/>
                      <a:endParaRPr lang="en-IN" sz="22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62398"/>
                  </a:ext>
                </a:extLst>
              </a:tr>
              <a:tr h="593889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M. Varshitha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742952"/>
                  </a:ext>
                </a:extLst>
              </a:tr>
              <a:tr h="565608">
                <a:tc>
                  <a:txBody>
                    <a:bodyPr/>
                    <a:lstStyle/>
                    <a:p>
                      <a:pPr algn="ctr"/>
                      <a:endParaRPr lang="en-IN" sz="22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3082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100000">
              <a:schemeClr val="bg1"/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Technology Stock Illustrations – 1,381 Thank You Technology Stock  Illustrations, Vectors &amp; Clipart - Dreamstime">
            <a:extLst>
              <a:ext uri="{FF2B5EF4-FFF2-40B4-BE49-F238E27FC236}">
                <a16:creationId xmlns:a16="http://schemas.microsoft.com/office/drawing/2014/main" id="{6D7B9C4C-DD0A-BD44-C15B-2C8E9D777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969" y="571500"/>
            <a:ext cx="860897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5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304" y="1034045"/>
            <a:ext cx="9603275" cy="1049235"/>
          </a:xfrm>
        </p:spPr>
        <p:txBody>
          <a:bodyPr/>
          <a:lstStyle/>
          <a:p>
            <a:r>
              <a:rPr b="1"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304" y="1924673"/>
            <a:ext cx="10732918" cy="3450613"/>
          </a:xfrm>
          <a:blipFill dpi="0" rotWithShape="1">
            <a:blip r:embed="rId2">
              <a:alphaModFix amt="0"/>
            </a:blip>
            <a:srcRect/>
            <a:tile tx="0" ty="0" sx="100000" sy="100000" flip="none" algn="tl"/>
          </a:blipFill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sz="3000" dirty="0"/>
              <a:t>Heart disease is a leading cause of death worldwide.</a:t>
            </a:r>
          </a:p>
          <a:p>
            <a:pPr marL="0" indent="0">
              <a:buNone/>
            </a:pPr>
            <a:r>
              <a:rPr sz="3000" dirty="0"/>
              <a:t>• This study integrates Machine Learning (ML) and IoT to predict heart disease.</a:t>
            </a:r>
          </a:p>
          <a:p>
            <a:pPr marL="0" indent="0">
              <a:buNone/>
            </a:pPr>
            <a:r>
              <a:rPr sz="3000" dirty="0"/>
              <a:t>• Algorithms: Support Vector Machine (SVM),</a:t>
            </a:r>
            <a:r>
              <a:rPr lang="en-IN" sz="3000" dirty="0"/>
              <a:t>Gradient Boosting, Random Forest, KNN</a:t>
            </a:r>
            <a:r>
              <a:rPr sz="3000" dirty="0"/>
              <a:t>.</a:t>
            </a:r>
          </a:p>
          <a:p>
            <a:pPr marL="0" indent="0">
              <a:buNone/>
            </a:pPr>
            <a:r>
              <a:rPr sz="3000" dirty="0"/>
              <a:t>• IoT-based real-time monitoring enhances accuracy and timely </a:t>
            </a:r>
            <a:r>
              <a:rPr lang="en-IN" sz="3000" dirty="0"/>
              <a:t>intervention.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329136"/>
            <a:ext cx="9603275" cy="1049235"/>
          </a:xfrm>
        </p:spPr>
        <p:txBody>
          <a:bodyPr/>
          <a:lstStyle/>
          <a:p>
            <a:r>
              <a:rPr b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2374260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Traditional methods of diagnosis can be inaccurate and expensive.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Machine Learning improves prediction accuracy using fewer attributes.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IoT enables real-time monitoring, making healthcare proactive rather than reactive.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738" y="1187889"/>
            <a:ext cx="9603275" cy="1049235"/>
          </a:xfrm>
        </p:spPr>
        <p:txBody>
          <a:bodyPr/>
          <a:lstStyle/>
          <a:p>
            <a:r>
              <a:rPr b="1" u="sng"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738" y="2015732"/>
            <a:ext cx="10591264" cy="3684677"/>
          </a:xfrm>
          <a:noFill/>
        </p:spPr>
        <p:txBody>
          <a:bodyPr/>
          <a:lstStyle/>
          <a:p>
            <a:pPr marL="0" indent="0">
              <a:buNone/>
            </a:pPr>
            <a:r>
              <a:rPr sz="2600" dirty="0"/>
              <a:t>• ML models used in previous studies: Naïve Bayes, Decision Trees, Neural Networks.</a:t>
            </a:r>
          </a:p>
          <a:p>
            <a:pPr marL="0" indent="0">
              <a:buNone/>
            </a:pPr>
            <a:r>
              <a:rPr sz="2600" dirty="0"/>
              <a:t>• IoT applications in healthcare are emerging.</a:t>
            </a:r>
          </a:p>
          <a:p>
            <a:pPr marL="0" indent="0">
              <a:buNone/>
            </a:pPr>
            <a:r>
              <a:rPr sz="2600" dirty="0"/>
              <a:t>• Challenges: Cost, accessibility, and efficiency in ML-based healthcare solutions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1329136"/>
            <a:ext cx="9603275" cy="1049235"/>
          </a:xfrm>
        </p:spPr>
        <p:txBody>
          <a:bodyPr/>
          <a:lstStyle/>
          <a:p>
            <a:r>
              <a:rPr b="1" u="sng" dirty="0"/>
              <a:t>Identified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237262"/>
            <a:ext cx="960327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High cost and inefficiency of traditional heart disease diagnosis.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Lack of integration between Machine Learning models and IoT-based monitoring</a:t>
            </a:r>
            <a:r>
              <a:rPr sz="2400" b="1" dirty="0"/>
              <a:t>.</a:t>
            </a:r>
            <a:endParaRPr lang="en-IN" sz="2400" b="1" dirty="0"/>
          </a:p>
          <a:p>
            <a:pPr marL="0" indent="0"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63" y="1047937"/>
            <a:ext cx="9603275" cy="1049235"/>
          </a:xfrm>
          <a:noFill/>
        </p:spPr>
        <p:txBody>
          <a:bodyPr/>
          <a:lstStyle/>
          <a:p>
            <a:r>
              <a:rPr b="1" u="sng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3" y="1763557"/>
            <a:ext cx="5271807" cy="4465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Data Collection: UCI Heart Disease dataset.</a:t>
            </a:r>
          </a:p>
          <a:p>
            <a:pPr marL="0" indent="0">
              <a:buNone/>
            </a:pPr>
            <a:r>
              <a:rPr dirty="0"/>
              <a:t>2. Data Preprocessing: Handling missing values, feature selection.</a:t>
            </a:r>
          </a:p>
          <a:p>
            <a:pPr marL="0" indent="0">
              <a:buNone/>
            </a:pPr>
            <a:r>
              <a:rPr dirty="0"/>
              <a:t>3. Model Training: SVM, </a:t>
            </a:r>
            <a:r>
              <a:rPr lang="en-IN" dirty="0"/>
              <a:t>Gradient Boosting, Random Forest, KNN.</a:t>
            </a:r>
            <a:endParaRPr dirty="0"/>
          </a:p>
          <a:p>
            <a:pPr marL="0" indent="0">
              <a:buNone/>
            </a:pPr>
            <a:r>
              <a:rPr dirty="0"/>
              <a:t>4. Performance Evaluation: Accuracy comparison.</a:t>
            </a:r>
          </a:p>
          <a:p>
            <a:pPr marL="0" indent="0">
              <a:buNone/>
            </a:pPr>
            <a:r>
              <a:rPr dirty="0"/>
              <a:t>5. IoT Integration: Real-time patient monitoring via sensors.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44D75-4446-3D00-396B-352D84C79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3557"/>
            <a:ext cx="5904322" cy="40465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94" y="528882"/>
            <a:ext cx="9603275" cy="1049235"/>
          </a:xfrm>
        </p:spPr>
        <p:txBody>
          <a:bodyPr/>
          <a:lstStyle/>
          <a:p>
            <a:r>
              <a:rPr b="1" u="sng" dirty="0"/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D1244-4A19-5CFD-CF3D-C795BB96A557}"/>
              </a:ext>
            </a:extLst>
          </p:cNvPr>
          <p:cNvSpPr txBox="1"/>
          <p:nvPr/>
        </p:nvSpPr>
        <p:spPr>
          <a:xfrm>
            <a:off x="1079770" y="1088182"/>
            <a:ext cx="1047552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Machine Learning-Based Prediction: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Uses </a:t>
            </a:r>
            <a:r>
              <a:rPr lang="en-US" sz="2400" b="1" dirty="0"/>
              <a:t>Gradient Boosting, SVM, KNN and Random Forest</a:t>
            </a:r>
            <a:r>
              <a:rPr lang="en-US" sz="2400" dirty="0"/>
              <a:t> for heart disease prediction.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endParaRPr lang="en-US" sz="2400" dirty="0"/>
          </a:p>
          <a:p>
            <a:r>
              <a:rPr lang="en-US" sz="2400" b="1" dirty="0"/>
              <a:t>IoT-Enabled Real-Time Monitoring: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Wearable sensors track </a:t>
            </a:r>
            <a:r>
              <a:rPr lang="en-US" sz="2400" b="1" dirty="0"/>
              <a:t>ECG, heart rate, and blood pressure.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Data is transmitted </a:t>
            </a:r>
            <a:r>
              <a:rPr lang="en-US" sz="2400" b="1" dirty="0"/>
              <a:t>in real-time</a:t>
            </a:r>
            <a:r>
              <a:rPr lang="en-US" sz="2400" dirty="0"/>
              <a:t> for continuous health tracking.</a:t>
            </a:r>
          </a:p>
          <a:p>
            <a:endParaRPr lang="en-US" sz="2400" dirty="0"/>
          </a:p>
          <a:p>
            <a:r>
              <a:rPr lang="en-US" sz="2400" b="1" dirty="0"/>
              <a:t>Hybrid System for Early Detection: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ML models analyze </a:t>
            </a:r>
            <a:r>
              <a:rPr lang="en-US" sz="2400" b="1" dirty="0"/>
              <a:t>patient data</a:t>
            </a:r>
            <a:r>
              <a:rPr lang="en-US" sz="2400" dirty="0"/>
              <a:t> for risk assessment.</a:t>
            </a:r>
          </a:p>
          <a:p>
            <a:endParaRPr lang="en-US" sz="2400" dirty="0"/>
          </a:p>
          <a:p>
            <a:r>
              <a:rPr lang="en-US" sz="2400" b="1" dirty="0"/>
              <a:t>Enhanced Accuracy &amp; Efficiency:</a:t>
            </a:r>
            <a:endParaRPr lang="en-US" sz="2400" dirty="0"/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Reduces </a:t>
            </a:r>
            <a:r>
              <a:rPr lang="en-US" sz="2400" b="1" dirty="0"/>
              <a:t>dependency on costly and time-consuming</a:t>
            </a:r>
            <a:r>
              <a:rPr lang="en-US" sz="2400" dirty="0"/>
              <a:t> traditional diagnosis.</a:t>
            </a:r>
          </a:p>
          <a:p>
            <a:pPr marL="342900" indent="-342900">
              <a:buFont typeface="Calibri" panose="020F0502020204030204" pitchFamily="34" charset="0"/>
              <a:buChar char="⁻"/>
            </a:pPr>
            <a:r>
              <a:rPr lang="en-US" sz="2400" dirty="0"/>
              <a:t>Provides a </a:t>
            </a:r>
            <a:r>
              <a:rPr lang="en-US" sz="2400" b="1" dirty="0"/>
              <a:t>scalable, accessible, and cost-effective</a:t>
            </a:r>
            <a:r>
              <a:rPr lang="en-US" sz="2400" dirty="0"/>
              <a:t> healthcare solution.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737" y="1031714"/>
            <a:ext cx="9603275" cy="1049235"/>
          </a:xfrm>
        </p:spPr>
        <p:txBody>
          <a:bodyPr/>
          <a:lstStyle/>
          <a:p>
            <a:r>
              <a:rPr b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172974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• Combining </a:t>
            </a:r>
            <a:r>
              <a:rPr sz="2400" b="1" dirty="0"/>
              <a:t>Machine Learning</a:t>
            </a:r>
            <a:r>
              <a:rPr lang="en-IN" sz="2400" b="1" dirty="0"/>
              <a:t> </a:t>
            </a:r>
            <a:r>
              <a:rPr sz="2400" dirty="0"/>
              <a:t>and </a:t>
            </a:r>
            <a:r>
              <a:rPr sz="2400" b="1" dirty="0"/>
              <a:t>IoT</a:t>
            </a:r>
            <a:r>
              <a:rPr sz="2400" dirty="0"/>
              <a:t> enhances heart disease prediction.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</a:t>
            </a:r>
            <a:r>
              <a:rPr lang="en-IN" sz="2400" dirty="0"/>
              <a:t>Random Forest</a:t>
            </a:r>
            <a:r>
              <a:rPr sz="2400" dirty="0"/>
              <a:t> proved to be the most effective model with 98</a:t>
            </a:r>
            <a:r>
              <a:rPr lang="en-IN" sz="2400" dirty="0"/>
              <a:t>.5</a:t>
            </a:r>
            <a:r>
              <a:rPr sz="2400" dirty="0"/>
              <a:t>% accuracy.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• Future advancements will focus on improving ML models and expanding IoT capabilities.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485" y="1329136"/>
            <a:ext cx="9603275" cy="1049235"/>
          </a:xfrm>
        </p:spPr>
        <p:txBody>
          <a:bodyPr/>
          <a:lstStyle/>
          <a:p>
            <a:r>
              <a:rPr b="1"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3485" y="2378371"/>
            <a:ext cx="10007604" cy="345061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sz="2400" dirty="0"/>
              <a:t> Han J, Kamber M, Pei J. Data Mining: Concepts &amp; Techniques.</a:t>
            </a:r>
          </a:p>
          <a:p>
            <a:pPr>
              <a:buClr>
                <a:schemeClr val="tx1"/>
              </a:buClr>
            </a:pPr>
            <a:r>
              <a:rPr sz="2400" dirty="0"/>
              <a:t> Palani</a:t>
            </a:r>
            <a:r>
              <a:rPr lang="en-IN" sz="2400" dirty="0"/>
              <a:t> </a:t>
            </a:r>
            <a:r>
              <a:rPr sz="2400" dirty="0" err="1"/>
              <a:t>appan</a:t>
            </a:r>
            <a:r>
              <a:rPr sz="2400" dirty="0"/>
              <a:t> S, Awang R. Intelligent Heart Disease Prediction System.</a:t>
            </a:r>
          </a:p>
          <a:p>
            <a:pPr>
              <a:buClr>
                <a:schemeClr val="tx1"/>
              </a:buClr>
            </a:pPr>
            <a:r>
              <a:rPr sz="2400" dirty="0"/>
              <a:t> Sultana M, Haider A. Data Mining Techniques for Heart Disease Prediction.</a:t>
            </a:r>
          </a:p>
          <a:p>
            <a:pPr>
              <a:buClr>
                <a:schemeClr val="tx1"/>
              </a:buClr>
            </a:pPr>
            <a:r>
              <a:rPr sz="2400" dirty="0"/>
              <a:t> Xu S, Zhang Z. Cardiovascular Risk Prediction Framework.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145</TotalTime>
  <Words>411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Gallery</vt:lpstr>
      <vt:lpstr>Predicting Heart Disease Using Machine Learning and IoT</vt:lpstr>
      <vt:lpstr>Abstract</vt:lpstr>
      <vt:lpstr>Introduction</vt:lpstr>
      <vt:lpstr>Literature Survey</vt:lpstr>
      <vt:lpstr>Identified Problem</vt:lpstr>
      <vt:lpstr>Methodology</vt:lpstr>
      <vt:lpstr>Proposed Solution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Nani Ravi Reddy</dc:creator>
  <cp:keywords/>
  <dc:description>generated using python-pptx</dc:description>
  <cp:lastModifiedBy>Potlapati Ravi Chandra Reddy</cp:lastModifiedBy>
  <cp:revision>28</cp:revision>
  <dcterms:created xsi:type="dcterms:W3CDTF">2013-01-27T09:14:16Z</dcterms:created>
  <dcterms:modified xsi:type="dcterms:W3CDTF">2025-06-02T14:34:25Z</dcterms:modified>
  <cp:category/>
</cp:coreProperties>
</file>