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36"/>
  </p:notesMasterIdLst>
  <p:sldIdLst>
    <p:sldId id="257" r:id="rId2"/>
    <p:sldId id="281" r:id="rId3"/>
    <p:sldId id="284" r:id="rId4"/>
    <p:sldId id="262" r:id="rId5"/>
    <p:sldId id="288" r:id="rId6"/>
    <p:sldId id="289" r:id="rId7"/>
    <p:sldId id="588" r:id="rId8"/>
    <p:sldId id="280" r:id="rId9"/>
    <p:sldId id="263" r:id="rId10"/>
    <p:sldId id="270" r:id="rId11"/>
    <p:sldId id="271" r:id="rId12"/>
    <p:sldId id="272" r:id="rId13"/>
    <p:sldId id="273" r:id="rId14"/>
    <p:sldId id="592" r:id="rId15"/>
    <p:sldId id="274" r:id="rId16"/>
    <p:sldId id="589" r:id="rId17"/>
    <p:sldId id="275" r:id="rId18"/>
    <p:sldId id="276" r:id="rId19"/>
    <p:sldId id="277" r:id="rId20"/>
    <p:sldId id="278" r:id="rId21"/>
    <p:sldId id="285" r:id="rId22"/>
    <p:sldId id="300" r:id="rId23"/>
    <p:sldId id="590" r:id="rId24"/>
    <p:sldId id="309" r:id="rId25"/>
    <p:sldId id="591" r:id="rId26"/>
    <p:sldId id="286" r:id="rId27"/>
    <p:sldId id="279" r:id="rId28"/>
    <p:sldId id="601" r:id="rId29"/>
    <p:sldId id="602" r:id="rId30"/>
    <p:sldId id="603" r:id="rId31"/>
    <p:sldId id="604" r:id="rId32"/>
    <p:sldId id="605" r:id="rId33"/>
    <p:sldId id="593" r:id="rId34"/>
    <p:sldId id="287" r:id="rId35"/>
  </p:sldIdLst>
  <p:sldSz cx="9144000" cy="5143500" type="screen16x9"/>
  <p:notesSz cx="6858000" cy="9144000"/>
  <p:embeddedFontLst>
    <p:embeddedFont>
      <p:font typeface="Open Sans" panose="020B0606030504020204" pitchFamily="34" charset="0"/>
      <p:regular r:id="rId37"/>
      <p:bold r:id="rId38"/>
      <p:italic r:id="rId39"/>
      <p:boldItalic r:id="rId40"/>
    </p:embeddedFont>
    <p:embeddedFont>
      <p:font typeface="Open Sans Medium" pitchFamily="2" charset="0"/>
      <p:regular r:id="rId41"/>
      <p:bold r:id="rId42"/>
      <p:italic r:id="rId43"/>
      <p:boldItalic r:id="rId44"/>
    </p:embeddedFont>
    <p:embeddedFont>
      <p:font typeface="Roboto" panose="02000000000000000000" pitchFamily="2" charset="0"/>
      <p:regular r:id="rId45"/>
      <p:bold r:id="rId46"/>
      <p:italic r:id="rId47"/>
      <p:boldItalic r:id="rId48"/>
    </p:embeddedFont>
    <p:embeddedFont>
      <p:font typeface="Roboto Slab Light" panose="020F0302020204030204" pitchFamily="3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773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583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481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44aaa0767c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44aaa0767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270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820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30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999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010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891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518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6cbe31ec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6cbe31ec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188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092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246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a0b78de9d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1a0b78de9d3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5685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44aaa0767c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44aaa0767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572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44aaa0767c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44aaa0767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604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44aaa0767c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44aaa0767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942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6cbe31ec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6cbe31ec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705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44aaa0767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44aaa0767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118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44aaa0767c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44aaa0767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347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061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991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bg1"/>
        </a:solidFill>
        <a:effectLst/>
      </p:bgPr>
    </p:bg>
    <p:spTree>
      <p:nvGrpSpPr>
        <p:cNvPr id="1" name="Shape 55"/>
        <p:cNvGrpSpPr/>
        <p:nvPr/>
      </p:nvGrpSpPr>
      <p:grpSpPr>
        <a:xfrm>
          <a:off x="0" y="0"/>
          <a:ext cx="0" cy="0"/>
          <a:chOff x="0" y="0"/>
          <a:chExt cx="0" cy="0"/>
        </a:xfrm>
      </p:grpSpPr>
      <p:sp>
        <p:nvSpPr>
          <p:cNvPr id="56" name="Google Shape;56;p8"/>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a:off x="607150" y="2148722"/>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SzPts val="4200"/>
              <a:buNone/>
              <a:defRPr sz="4200"/>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9" name="Google Shape;59;p8"/>
          <p:cNvPicPr preferRelativeResize="0"/>
          <p:nvPr/>
        </p:nvPicPr>
        <p:blipFill>
          <a:blip r:embed="rId2">
            <a:alphaModFix/>
          </a:blip>
          <a:stretch>
            <a:fillRect/>
          </a:stretch>
        </p:blipFill>
        <p:spPr>
          <a:xfrm>
            <a:off x="8155621" y="-1"/>
            <a:ext cx="988375" cy="988375"/>
          </a:xfrm>
          <a:prstGeom prst="rect">
            <a:avLst/>
          </a:prstGeom>
          <a:noFill/>
          <a:ln>
            <a:noFill/>
          </a:ln>
        </p:spPr>
      </p:pic>
      <p:pic>
        <p:nvPicPr>
          <p:cNvPr id="2" name="Picture 1">
            <a:extLst>
              <a:ext uri="{FF2B5EF4-FFF2-40B4-BE49-F238E27FC236}">
                <a16:creationId xmlns:a16="http://schemas.microsoft.com/office/drawing/2014/main" id="{59FB06FC-60F4-8BF5-9616-2928D77A42A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0" name="Google Shape;70;p1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1" name="Google Shape;71;p10"/>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pSp>
        <p:nvGrpSpPr>
          <p:cNvPr id="73" name="Google Shape;73;p10"/>
          <p:cNvGrpSpPr/>
          <p:nvPr/>
        </p:nvGrpSpPr>
        <p:grpSpPr>
          <a:xfrm>
            <a:off x="6971838" y="-12"/>
            <a:ext cx="2174881" cy="1450030"/>
            <a:chOff x="6098378" y="5"/>
            <a:chExt cx="3045625" cy="2030570"/>
          </a:xfrm>
        </p:grpSpPr>
        <p:sp>
          <p:nvSpPr>
            <p:cNvPr id="74" name="Google Shape;74;p1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flipH="1">
              <a:off x="7113463" y="5"/>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rot="10800000">
              <a:off x="6098378" y="97"/>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p:nvPr/>
          </p:nvSpPr>
          <p:spPr>
            <a:xfrm rot="10800000">
              <a:off x="8128789" y="101537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 name="Google Shape;78;p10"/>
          <p:cNvPicPr preferRelativeResize="0"/>
          <p:nvPr/>
        </p:nvPicPr>
        <p:blipFill>
          <a:blip r:embed="rId2">
            <a:alphaModFix/>
          </a:blip>
          <a:stretch>
            <a:fillRect/>
          </a:stretch>
        </p:blipFill>
        <p:spPr>
          <a:xfrm>
            <a:off x="8675950" y="0"/>
            <a:ext cx="470775" cy="470775"/>
          </a:xfrm>
          <a:prstGeom prst="rect">
            <a:avLst/>
          </a:prstGeom>
          <a:noFill/>
          <a:ln>
            <a:noFill/>
          </a:ln>
        </p:spPr>
      </p:pic>
      <p:pic>
        <p:nvPicPr>
          <p:cNvPr id="79" name="Google Shape;79;p10"/>
          <p:cNvPicPr preferRelativeResize="0"/>
          <p:nvPr/>
        </p:nvPicPr>
        <p:blipFill>
          <a:blip r:embed="rId3">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4C3F07AF-469B-D3CF-D9C7-4D2528542FA3}"/>
              </a:ext>
            </a:extLst>
          </p:cNvPr>
          <p:cNvPicPr>
            <a:picLocks noChangeAspect="1"/>
          </p:cNvPicPr>
          <p:nvPr userDrawn="1"/>
        </p:nvPicPr>
        <p:blipFill>
          <a:blip r:embed="rId4"/>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lt1"/>
        </a:solidFill>
        <a:effectLst/>
      </p:bgPr>
    </p:bg>
    <p:spTree>
      <p:nvGrpSpPr>
        <p:cNvPr id="1" name="Shape 102"/>
        <p:cNvGrpSpPr/>
        <p:nvPr/>
      </p:nvGrpSpPr>
      <p:grpSpPr>
        <a:xfrm>
          <a:off x="0" y="0"/>
          <a:ext cx="0" cy="0"/>
          <a:chOff x="0" y="0"/>
          <a:chExt cx="0" cy="0"/>
        </a:xfrm>
      </p:grpSpPr>
      <p:grpSp>
        <p:nvGrpSpPr>
          <p:cNvPr id="103" name="Google Shape;103;p16"/>
          <p:cNvGrpSpPr/>
          <p:nvPr/>
        </p:nvGrpSpPr>
        <p:grpSpPr>
          <a:xfrm>
            <a:off x="6098378" y="5"/>
            <a:ext cx="3045625" cy="2030570"/>
            <a:chOff x="6098378" y="5"/>
            <a:chExt cx="3045625" cy="2030570"/>
          </a:xfrm>
        </p:grpSpPr>
        <p:sp>
          <p:nvSpPr>
            <p:cNvPr id="104" name="Google Shape;104;p1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rot="10800000">
              <a:off x="6098378" y="97"/>
              <a:ext cx="1015200" cy="10152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16"/>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109" name="Google Shape;109;p16"/>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110" name="Google Shape;110;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11" name="Google Shape;111;p16"/>
          <p:cNvPicPr preferRelativeResize="0"/>
          <p:nvPr/>
        </p:nvPicPr>
        <p:blipFill>
          <a:blip r:embed="rId2">
            <a:alphaModFix/>
          </a:blip>
          <a:stretch>
            <a:fillRect/>
          </a:stretch>
        </p:blipFill>
        <p:spPr>
          <a:xfrm>
            <a:off x="8460425" y="301096"/>
            <a:ext cx="286575" cy="429875"/>
          </a:xfrm>
          <a:prstGeom prst="rect">
            <a:avLst/>
          </a:prstGeom>
          <a:noFill/>
          <a:ln>
            <a:noFill/>
          </a:ln>
        </p:spPr>
      </p:pic>
      <p:pic>
        <p:nvPicPr>
          <p:cNvPr id="2" name="Picture 1">
            <a:extLst>
              <a:ext uri="{FF2B5EF4-FFF2-40B4-BE49-F238E27FC236}">
                <a16:creationId xmlns:a16="http://schemas.microsoft.com/office/drawing/2014/main" id="{B3888DF8-45E6-36F6-DBB1-4D819BA05C73}"/>
              </a:ext>
            </a:extLst>
          </p:cNvPr>
          <p:cNvPicPr>
            <a:picLocks noChangeAspect="1"/>
          </p:cNvPicPr>
          <p:nvPr userDrawn="1"/>
        </p:nvPicPr>
        <p:blipFill>
          <a:blip r:embed="rId3"/>
          <a:stretch>
            <a:fillRect/>
          </a:stretch>
        </p:blipFill>
        <p:spPr>
          <a:xfrm>
            <a:off x="397000" y="158374"/>
            <a:ext cx="1828048" cy="975545"/>
          </a:xfrm>
          <a:prstGeom prst="rect">
            <a:avLst/>
          </a:prstGeom>
        </p:spPr>
      </p:pic>
    </p:spTree>
    <p:extLst>
      <p:ext uri="{BB962C8B-B14F-4D97-AF65-F5344CB8AC3E}">
        <p14:creationId xmlns:p14="http://schemas.microsoft.com/office/powerpoint/2010/main" val="409359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xt Full Width">
  <p:cSld name="Text Full Width">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50" y="179822"/>
            <a:ext cx="7486800" cy="6993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rgbClr val="168FDF"/>
              </a:buClr>
              <a:buSzPts val="2200"/>
              <a:buNone/>
              <a:defRPr sz="2400" i="0" u="none" strike="noStrike" cap="none">
                <a:solidFill>
                  <a:srgbClr val="003778"/>
                </a:solidFill>
              </a:defRPr>
            </a:lvl1pPr>
            <a:lvl2pPr lvl="1"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2pPr>
            <a:lvl3pPr lvl="2"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3pPr>
            <a:lvl4pPr lvl="3"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4pPr>
            <a:lvl5pPr lvl="4"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5pPr>
            <a:lvl6pPr lvl="5"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6pPr>
            <a:lvl7pPr lvl="6"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7pPr>
            <a:lvl8pPr lvl="7"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8pPr>
            <a:lvl9pPr lvl="8"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9pPr>
          </a:lstStyle>
          <a:p>
            <a:endParaRPr dirty="0"/>
          </a:p>
        </p:txBody>
      </p:sp>
      <p:sp>
        <p:nvSpPr>
          <p:cNvPr id="15" name="Google Shape;15;p3"/>
          <p:cNvSpPr txBox="1">
            <a:spLocks noGrp="1"/>
          </p:cNvSpPr>
          <p:nvPr>
            <p:ph type="body" idx="1"/>
          </p:nvPr>
        </p:nvSpPr>
        <p:spPr>
          <a:xfrm>
            <a:off x="233750" y="879125"/>
            <a:ext cx="8725500" cy="3980700"/>
          </a:xfrm>
          <a:prstGeom prst="rect">
            <a:avLst/>
          </a:prstGeom>
          <a:noFill/>
          <a:ln>
            <a:noFill/>
          </a:ln>
        </p:spPr>
        <p:txBody>
          <a:bodyPr spcFirstLastPara="1" wrap="square" lIns="91425" tIns="91425" rIns="91425" bIns="91425" anchor="t" anchorCtr="0">
            <a:noAutofit/>
          </a:bodyPr>
          <a:lstStyle>
            <a:lvl1pPr marL="457189" marR="0" lvl="0" indent="-342892" algn="l" rtl="0">
              <a:lnSpc>
                <a:spcPct val="100000"/>
              </a:lnSpc>
              <a:spcBef>
                <a:spcPts val="800"/>
              </a:spcBef>
              <a:spcAft>
                <a:spcPts val="0"/>
              </a:spcAft>
              <a:buClr>
                <a:srgbClr val="168FDF"/>
              </a:buClr>
              <a:buSzPts val="1800"/>
              <a:buFont typeface="Arial"/>
              <a:buChar char="●"/>
              <a:defRPr sz="1800" i="0" u="none" strike="noStrike" cap="none">
                <a:solidFill>
                  <a:srgbClr val="2F2F2F"/>
                </a:solidFill>
                <a:latin typeface="Arial"/>
                <a:ea typeface="Arial"/>
                <a:cs typeface="Arial"/>
                <a:sym typeface="Arial"/>
              </a:defRPr>
            </a:lvl1pPr>
            <a:lvl2pPr marL="914378" marR="0" lvl="1" indent="-336542" algn="l" rtl="0">
              <a:lnSpc>
                <a:spcPct val="100000"/>
              </a:lnSpc>
              <a:spcBef>
                <a:spcPts val="400"/>
              </a:spcBef>
              <a:spcAft>
                <a:spcPts val="0"/>
              </a:spcAft>
              <a:buClr>
                <a:srgbClr val="168FDF"/>
              </a:buClr>
              <a:buSzPts val="1700"/>
              <a:buFont typeface="Arial"/>
              <a:buChar char="○"/>
              <a:defRPr sz="1700" i="0" u="none" strike="noStrike" cap="none">
                <a:solidFill>
                  <a:srgbClr val="2F2F2F"/>
                </a:solidFill>
                <a:latin typeface="Arial"/>
                <a:ea typeface="Arial"/>
                <a:cs typeface="Arial"/>
                <a:sym typeface="Arial"/>
              </a:defRPr>
            </a:lvl2pPr>
            <a:lvl3pPr marL="1371566" marR="0" lvl="2" indent="-330192" algn="l" rtl="0">
              <a:lnSpc>
                <a:spcPct val="100000"/>
              </a:lnSpc>
              <a:spcBef>
                <a:spcPts val="400"/>
              </a:spcBef>
              <a:spcAft>
                <a:spcPts val="0"/>
              </a:spcAft>
              <a:buClr>
                <a:srgbClr val="168FDF"/>
              </a:buClr>
              <a:buSzPts val="1600"/>
              <a:buFont typeface="Arial"/>
              <a:buChar char="■"/>
              <a:defRPr sz="1600" i="0" u="none" strike="noStrike" cap="none">
                <a:solidFill>
                  <a:srgbClr val="2F2F2F"/>
                </a:solidFill>
                <a:latin typeface="Arial"/>
                <a:ea typeface="Arial"/>
                <a:cs typeface="Arial"/>
                <a:sym typeface="Arial"/>
              </a:defRPr>
            </a:lvl3pPr>
            <a:lvl4pPr marL="1828754" marR="0" lvl="3" indent="-323842" algn="l" rtl="0">
              <a:lnSpc>
                <a:spcPct val="100000"/>
              </a:lnSpc>
              <a:spcBef>
                <a:spcPts val="400"/>
              </a:spcBef>
              <a:spcAft>
                <a:spcPts val="0"/>
              </a:spcAft>
              <a:buClr>
                <a:srgbClr val="168FDF"/>
              </a:buClr>
              <a:buSzPts val="1500"/>
              <a:buFont typeface="Arial"/>
              <a:buChar char="●"/>
              <a:defRPr sz="1500" i="0" u="none" strike="noStrike" cap="none">
                <a:solidFill>
                  <a:srgbClr val="2F2F2F"/>
                </a:solidFill>
                <a:latin typeface="Arial"/>
                <a:ea typeface="Arial"/>
                <a:cs typeface="Arial"/>
                <a:sym typeface="Arial"/>
              </a:defRPr>
            </a:lvl4pPr>
            <a:lvl5pPr marL="2285943" marR="0" lvl="4" indent="-317492" algn="l" rtl="0">
              <a:lnSpc>
                <a:spcPct val="100000"/>
              </a:lnSpc>
              <a:spcBef>
                <a:spcPts val="400"/>
              </a:spcBef>
              <a:spcAft>
                <a:spcPts val="0"/>
              </a:spcAft>
              <a:buClr>
                <a:srgbClr val="168FDF"/>
              </a:buClr>
              <a:buSzPts val="1400"/>
              <a:buFont typeface="Arial"/>
              <a:buChar char="○"/>
              <a:defRPr i="0" u="none" strike="noStrike" cap="none">
                <a:solidFill>
                  <a:srgbClr val="2F2F2F"/>
                </a:solidFill>
                <a:latin typeface="Arial"/>
                <a:ea typeface="Arial"/>
                <a:cs typeface="Arial"/>
                <a:sym typeface="Arial"/>
              </a:defRPr>
            </a:lvl5pPr>
            <a:lvl6pPr marL="2743132" marR="0" lvl="5"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6pPr>
            <a:lvl7pPr marL="3200320" marR="0" lvl="6"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7pPr>
            <a:lvl8pPr marL="3657509" marR="0" lvl="7"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8pPr>
            <a:lvl9pPr marL="4114697" marR="0" lvl="8"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9pPr>
          </a:lstStyle>
          <a:p>
            <a:endParaRPr dirty="0"/>
          </a:p>
        </p:txBody>
      </p:sp>
      <p:pic>
        <p:nvPicPr>
          <p:cNvPr id="5" name="Picture 4">
            <a:extLst>
              <a:ext uri="{FF2B5EF4-FFF2-40B4-BE49-F238E27FC236}">
                <a16:creationId xmlns:a16="http://schemas.microsoft.com/office/drawing/2014/main" id="{3F33C0CA-AF97-314A-AA44-08F61CE32073}"/>
              </a:ext>
            </a:extLst>
          </p:cNvPr>
          <p:cNvPicPr>
            <a:picLocks noChangeAspect="1"/>
          </p:cNvPicPr>
          <p:nvPr userDrawn="1"/>
        </p:nvPicPr>
        <p:blipFill>
          <a:blip r:embed="rId2"/>
          <a:stretch>
            <a:fillRect/>
          </a:stretch>
        </p:blipFill>
        <p:spPr>
          <a:xfrm>
            <a:off x="7445941" y="89104"/>
            <a:ext cx="1539834" cy="881336"/>
          </a:xfrm>
          <a:prstGeom prst="rect">
            <a:avLst/>
          </a:prstGeom>
        </p:spPr>
      </p:pic>
      <p:pic>
        <p:nvPicPr>
          <p:cNvPr id="6" name="Google Shape;44;p18">
            <a:extLst>
              <a:ext uri="{FF2B5EF4-FFF2-40B4-BE49-F238E27FC236}">
                <a16:creationId xmlns:a16="http://schemas.microsoft.com/office/drawing/2014/main" id="{01DFF06F-6150-6AF4-A5D9-0F38FAD59327}"/>
              </a:ext>
            </a:extLst>
          </p:cNvPr>
          <p:cNvPicPr preferRelativeResize="0"/>
          <p:nvPr userDrawn="1"/>
        </p:nvPicPr>
        <p:blipFill rotWithShape="1">
          <a:blip r:embed="rId3">
            <a:alphaModFix/>
          </a:blip>
          <a:srcRect/>
          <a:stretch/>
        </p:blipFill>
        <p:spPr>
          <a:xfrm>
            <a:off x="190335" y="4651201"/>
            <a:ext cx="970780" cy="319850"/>
          </a:xfrm>
          <a:prstGeom prst="rect">
            <a:avLst/>
          </a:prstGeom>
          <a:noFill/>
          <a:ln>
            <a:noFill/>
          </a:ln>
        </p:spPr>
      </p:pic>
    </p:spTree>
    <p:extLst>
      <p:ext uri="{BB962C8B-B14F-4D97-AF65-F5344CB8AC3E}">
        <p14:creationId xmlns:p14="http://schemas.microsoft.com/office/powerpoint/2010/main" val="172351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4" r:id="rId2"/>
    <p:sldLayoutId id="2147483655" r:id="rId3"/>
    <p:sldLayoutId id="2147483656" r:id="rId4"/>
    <p:sldLayoutId id="2147483658" r:id="rId5"/>
    <p:sldLayoutId id="2147483659" r:id="rId6"/>
    <p:sldLayoutId id="2147483661" r:id="rId7"/>
    <p:sldLayoutId id="2147483665" r:id="rId8"/>
    <p:sldLayoutId id="214748366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2.1/en/openchainspec-2.1.md"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github.com/OpenChain-Project/Security-Assurance-Specification/blob/main/Security-Assurance-Specification/1.1/en/openchain-security-specification-1.1.md"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Official/en/3.0/openchain-license-compliance-3.0.md"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github.com/OpenChain-Project/Security-Assurance-Specification/blob/main/Security-Assurance-Specification/2.0/en/openchain-security-specification-2.0.md"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github.com/OpenChain-Project/Security-Assurance-Specification/issues/17"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0148" y="1423282"/>
            <a:ext cx="8211945" cy="17333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The Ramifications of </a:t>
            </a:r>
            <a:br>
              <a:rPr lang="en-US" sz="3200" dirty="0"/>
            </a:br>
            <a:r>
              <a:rPr lang="en-US" sz="3600" dirty="0"/>
              <a:t>ISO/IEC 5230 and ISO/IEC 18974 </a:t>
            </a:r>
            <a:br>
              <a:rPr lang="en-US" sz="3200" dirty="0"/>
            </a:br>
            <a:r>
              <a:rPr lang="en-US" sz="3200" dirty="0"/>
              <a:t>for Legal Professionals in 2024</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Mergers and Acquisitions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ISO/IEC 5230 and ISO/IEC 18974 provide a “floor” for understanding the governance approach of an M&amp;A target with regards to open source. </a:t>
            </a:r>
          </a:p>
          <a:p>
            <a:pPr marL="0" lvl="0" indent="0" algn="l" rtl="0">
              <a:spcBef>
                <a:spcPts val="0"/>
              </a:spcBef>
              <a:spcAft>
                <a:spcPts val="1200"/>
              </a:spcAft>
              <a:buNone/>
            </a:pPr>
            <a:r>
              <a:rPr lang="en-US" b="1" dirty="0"/>
              <a:t>In 2024 we expect:</a:t>
            </a:r>
          </a:p>
          <a:p>
            <a:pPr marL="285750" indent="-285750">
              <a:spcAft>
                <a:spcPts val="1200"/>
              </a:spcAft>
            </a:pPr>
            <a:r>
              <a:rPr lang="en-US" dirty="0"/>
              <a:t>More legal professionals using OpenChain standards in their default M&amp;A toolkit</a:t>
            </a:r>
          </a:p>
          <a:p>
            <a:pPr marL="285750" indent="-285750">
              <a:spcAft>
                <a:spcPts val="1200"/>
              </a:spcAft>
            </a:pPr>
            <a:r>
              <a:rPr lang="en-US" dirty="0"/>
              <a:t>A rise in the quality of startup / small entity open source governance</a:t>
            </a:r>
          </a:p>
          <a:p>
            <a:pPr marL="285750" indent="-285750">
              <a:spcAft>
                <a:spcPts val="1200"/>
              </a:spcAft>
            </a:pPr>
            <a:r>
              <a:rPr lang="en-US" dirty="0"/>
              <a:t>More documentation or case studies around the use of OpenChain standards in this area</a:t>
            </a:r>
          </a:p>
        </p:txBody>
      </p:sp>
    </p:spTree>
    <p:extLst>
      <p:ext uri="{BB962C8B-B14F-4D97-AF65-F5344CB8AC3E}">
        <p14:creationId xmlns:p14="http://schemas.microsoft.com/office/powerpoint/2010/main" val="1849096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Supply Chain Management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ISO/IEC 5230 and ISO/IEC 18974 have been making it easy for customer companies to describe a baseline for open source license compliance and security assurance.</a:t>
            </a:r>
          </a:p>
          <a:p>
            <a:pPr marL="0" lvl="0" indent="0" algn="l" rtl="0">
              <a:spcBef>
                <a:spcPts val="0"/>
              </a:spcBef>
              <a:spcAft>
                <a:spcPts val="1200"/>
              </a:spcAft>
              <a:buNone/>
            </a:pPr>
            <a:r>
              <a:rPr lang="en-US" b="1" dirty="0"/>
              <a:t>In 2024 we expect:</a:t>
            </a:r>
          </a:p>
          <a:p>
            <a:pPr marL="285750" indent="-285750">
              <a:spcAft>
                <a:spcPts val="1200"/>
              </a:spcAft>
            </a:pPr>
            <a:r>
              <a:rPr lang="en-US" dirty="0"/>
              <a:t>Increased supply chain requests for OpenChain conformant programs</a:t>
            </a:r>
          </a:p>
          <a:p>
            <a:pPr marL="285750" indent="-285750">
              <a:spcAft>
                <a:spcPts val="1200"/>
              </a:spcAft>
            </a:pPr>
            <a:r>
              <a:rPr lang="en-US" dirty="0" err="1"/>
              <a:t>Emergance</a:t>
            </a:r>
            <a:r>
              <a:rPr lang="en-US" dirty="0"/>
              <a:t> of open source maturity models favoring OpenChain standards</a:t>
            </a:r>
          </a:p>
          <a:p>
            <a:pPr marL="285750" indent="-285750">
              <a:spcAft>
                <a:spcPts val="1200"/>
              </a:spcAft>
            </a:pPr>
            <a:r>
              <a:rPr lang="en-US" dirty="0"/>
              <a:t>More government policies referencing OpenChain standards</a:t>
            </a:r>
          </a:p>
        </p:txBody>
      </p:sp>
    </p:spTree>
    <p:extLst>
      <p:ext uri="{BB962C8B-B14F-4D97-AF65-F5344CB8AC3E}">
        <p14:creationId xmlns:p14="http://schemas.microsoft.com/office/powerpoint/2010/main" val="3409329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Addressing the CRA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Interestingly, given the amount of discussion around the Cyber Resiliency Act (CRA) and open source, it is pretty simple from the OpenChain optic.</a:t>
            </a:r>
          </a:p>
          <a:p>
            <a:pPr marL="0" lvl="0" indent="0" algn="l" rtl="0">
              <a:spcBef>
                <a:spcPts val="0"/>
              </a:spcBef>
              <a:spcAft>
                <a:spcPts val="1200"/>
              </a:spcAft>
              <a:buNone/>
            </a:pPr>
            <a:r>
              <a:rPr lang="en-US" b="1" dirty="0"/>
              <a:t>In 2024:</a:t>
            </a:r>
          </a:p>
          <a:p>
            <a:pPr marL="285750" indent="-285750">
              <a:spcAft>
                <a:spcPts val="1200"/>
              </a:spcAft>
            </a:pPr>
            <a:r>
              <a:rPr lang="en-US" dirty="0"/>
              <a:t>The OpenChain standards to inherently support the fundamental concept of improved record-keeping around software, given the complementary requirements of ISO/IEC 5230 and ISO/IEC 18974 to create and archive verification materials related to open source license compliance and security assurance.</a:t>
            </a:r>
            <a:endParaRPr dirty="0"/>
          </a:p>
        </p:txBody>
      </p:sp>
    </p:spTree>
    <p:extLst>
      <p:ext uri="{BB962C8B-B14F-4D97-AF65-F5344CB8AC3E}">
        <p14:creationId xmlns:p14="http://schemas.microsoft.com/office/powerpoint/2010/main" val="216968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Working With SPDX ISO/IEC 5962 + Future SPDX</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ISO/IEC 5230 and ISO/IEC 18974 require that organizations have a bill of materials for open source software passing through conformant programs. They inherently align with SPDX ISO/IEC 5962.</a:t>
            </a:r>
          </a:p>
          <a:p>
            <a:pPr marL="0" lvl="0" indent="0" algn="l" rtl="0">
              <a:spcBef>
                <a:spcPts val="0"/>
              </a:spcBef>
              <a:spcAft>
                <a:spcPts val="1200"/>
              </a:spcAft>
              <a:buNone/>
            </a:pPr>
            <a:r>
              <a:rPr lang="en-US" b="1" dirty="0"/>
              <a:t>In 2024 we expect:</a:t>
            </a:r>
          </a:p>
          <a:p>
            <a:pPr marL="285750" indent="-285750">
              <a:spcAft>
                <a:spcPts val="1200"/>
              </a:spcAft>
            </a:pPr>
            <a:r>
              <a:rPr lang="en-US" dirty="0"/>
              <a:t>The SPDX Project to release SPDX 3.0, which provides the foundation for an updated version of SPDX ISO/IEC 5962:2021 (release TBD).</a:t>
            </a:r>
          </a:p>
          <a:p>
            <a:pPr marL="285750" indent="-285750">
              <a:spcAft>
                <a:spcPts val="1200"/>
              </a:spcAft>
            </a:pPr>
            <a:r>
              <a:rPr lang="en-US" dirty="0"/>
              <a:t>The SPDX 3.0 profile approach to provide enhanced integration with ISO/IEC 5230 and ISO/IEC 18974 for interested parties. </a:t>
            </a:r>
            <a:endParaRPr dirty="0"/>
          </a:p>
        </p:txBody>
      </p:sp>
    </p:spTree>
    <p:extLst>
      <p:ext uri="{BB962C8B-B14F-4D97-AF65-F5344CB8AC3E}">
        <p14:creationId xmlns:p14="http://schemas.microsoft.com/office/powerpoint/2010/main" val="2332077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1E8D45-A2BD-CA71-3AC9-0E4CE6837E1D}"/>
              </a:ext>
            </a:extLst>
          </p:cNvPr>
          <p:cNvSpPr>
            <a:spLocks noGrp="1"/>
          </p:cNvSpPr>
          <p:nvPr>
            <p:ph type="title"/>
          </p:nvPr>
        </p:nvSpPr>
        <p:spPr>
          <a:xfrm>
            <a:off x="607150" y="1563624"/>
            <a:ext cx="8222100" cy="1423898"/>
          </a:xfrm>
        </p:spPr>
        <p:txBody>
          <a:bodyPr>
            <a:normAutofit fontScale="90000"/>
          </a:bodyPr>
          <a:lstStyle/>
          <a:p>
            <a:r>
              <a:rPr lang="en-US" dirty="0"/>
              <a:t>We are also compatible with all other SBOM formats</a:t>
            </a:r>
          </a:p>
        </p:txBody>
      </p:sp>
    </p:spTree>
    <p:extLst>
      <p:ext uri="{BB962C8B-B14F-4D97-AF65-F5344CB8AC3E}">
        <p14:creationId xmlns:p14="http://schemas.microsoft.com/office/powerpoint/2010/main" val="2416399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Existing Reference Material</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OpenChain Project has extensive reference material on GitHub:</a:t>
            </a:r>
          </a:p>
          <a:p>
            <a:pPr marL="285750" indent="-285750">
              <a:spcAft>
                <a:spcPts val="1200"/>
              </a:spcAft>
            </a:pPr>
            <a:r>
              <a:rPr lang="en-US" dirty="0"/>
              <a:t>Reference open source training slides</a:t>
            </a:r>
          </a:p>
          <a:p>
            <a:pPr marL="285750" indent="-285750">
              <a:spcAft>
                <a:spcPts val="1200"/>
              </a:spcAft>
            </a:pPr>
            <a:r>
              <a:rPr lang="en-US" dirty="0"/>
              <a:t>Policy template material</a:t>
            </a:r>
          </a:p>
          <a:p>
            <a:pPr marL="285750" indent="-285750">
              <a:spcAft>
                <a:spcPts val="1200"/>
              </a:spcAft>
            </a:pPr>
            <a:r>
              <a:rPr lang="en-US" dirty="0"/>
              <a:t>Supplier education material</a:t>
            </a:r>
          </a:p>
          <a:p>
            <a:pPr marL="285750" indent="-285750">
              <a:spcAft>
                <a:spcPts val="1200"/>
              </a:spcAft>
            </a:pPr>
            <a:r>
              <a:rPr lang="en-US" dirty="0"/>
              <a:t>Self-certification checklists and questionnaires</a:t>
            </a:r>
          </a:p>
          <a:p>
            <a:pPr marL="285750" indent="-285750">
              <a:spcAft>
                <a:spcPts val="1200"/>
              </a:spcAft>
            </a:pPr>
            <a:r>
              <a:rPr lang="en-US" dirty="0"/>
              <a:t>+ many, many more documents</a:t>
            </a:r>
            <a:endParaRPr dirty="0"/>
          </a:p>
        </p:txBody>
      </p:sp>
      <p:pic>
        <p:nvPicPr>
          <p:cNvPr id="5" name="Picture 4" descr="A qr code with a few black squares&#10;&#10;Description automatically generated">
            <a:extLst>
              <a:ext uri="{FF2B5EF4-FFF2-40B4-BE49-F238E27FC236}">
                <a16:creationId xmlns:a16="http://schemas.microsoft.com/office/drawing/2014/main" id="{444FAFA4-2E6A-F8A0-38DE-B7BE112B1343}"/>
              </a:ext>
            </a:extLst>
          </p:cNvPr>
          <p:cNvPicPr>
            <a:picLocks noChangeAspect="1"/>
          </p:cNvPicPr>
          <p:nvPr/>
        </p:nvPicPr>
        <p:blipFill>
          <a:blip r:embed="rId3"/>
          <a:stretch>
            <a:fillRect/>
          </a:stretch>
        </p:blipFill>
        <p:spPr>
          <a:xfrm>
            <a:off x="6609600" y="2609850"/>
            <a:ext cx="2534400" cy="2534400"/>
          </a:xfrm>
          <a:prstGeom prst="rect">
            <a:avLst/>
          </a:prstGeom>
        </p:spPr>
      </p:pic>
    </p:spTree>
    <p:extLst>
      <p:ext uri="{BB962C8B-B14F-4D97-AF65-F5344CB8AC3E}">
        <p14:creationId xmlns:p14="http://schemas.microsoft.com/office/powerpoint/2010/main" val="117956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prstGeom prst="rect">
            <a:avLst/>
          </a:prstGeom>
        </p:spPr>
        <p:txBody>
          <a:bodyPr spcFirstLastPara="1" wrap="square" lIns="91425" tIns="91425" rIns="91425" bIns="91425" anchor="b" anchorCtr="0">
            <a:normAutofit/>
          </a:bodyPr>
          <a:lstStyle/>
          <a:p>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80+</a:t>
            </a:r>
            <a:endParaRP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6" name="Google Shape;176;p28"/>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Aft>
                <a:spcPts val="1200"/>
              </a:spcAft>
              <a:buNone/>
            </a:pPr>
            <a:r>
              <a:rPr lang="en-US" sz="1500" dirty="0">
                <a:solidFill>
                  <a:schemeClr val="bg2"/>
                </a:solidFill>
              </a:rPr>
              <a:t>Webinars covering all aspects of open source management and governance</a:t>
            </a:r>
            <a:endParaRPr sz="1500" dirty="0">
              <a:solidFill>
                <a:schemeClr val="bg2"/>
              </a:solidFill>
            </a:endParaRPr>
          </a:p>
        </p:txBody>
      </p:sp>
      <p:sp>
        <p:nvSpPr>
          <p:cNvPr id="3" name="TextBox 2">
            <a:extLst>
              <a:ext uri="{FF2B5EF4-FFF2-40B4-BE49-F238E27FC236}">
                <a16:creationId xmlns:a16="http://schemas.microsoft.com/office/drawing/2014/main" id="{BB5C501F-F6E8-6187-63FB-400C5E8C5F14}"/>
              </a:ext>
            </a:extLst>
          </p:cNvPr>
          <p:cNvSpPr txBox="1"/>
          <p:nvPr/>
        </p:nvSpPr>
        <p:spPr>
          <a:xfrm>
            <a:off x="3447339" y="4733601"/>
            <a:ext cx="2249334" cy="230832"/>
          </a:xfrm>
          <a:prstGeom prst="rect">
            <a:avLst/>
          </a:prstGeom>
          <a:noFill/>
        </p:spPr>
        <p:txBody>
          <a:bodyPr wrap="none" rtlCol="0">
            <a:spAutoFit/>
          </a:bodyPr>
          <a:lstStyle/>
          <a:p>
            <a:pPr algn="ctr"/>
            <a:r>
              <a:rPr lang="en-US" sz="900" dirty="0">
                <a:solidFill>
                  <a:schemeClr val="bg2"/>
                </a:solidFill>
                <a:latin typeface="Open Sans" panose="020B0606030504020204" pitchFamily="34" charset="0"/>
                <a:ea typeface="Open Sans" panose="020B0606030504020204" pitchFamily="34" charset="0"/>
                <a:cs typeface="Open Sans" panose="020B0606030504020204" pitchFamily="34" charset="0"/>
              </a:rPr>
              <a:t>https://</a:t>
            </a:r>
            <a:r>
              <a:rPr lang="en-US" sz="900" dirty="0" err="1">
                <a:solidFill>
                  <a:schemeClr val="bg2"/>
                </a:solidFill>
                <a:latin typeface="Open Sans" panose="020B0606030504020204" pitchFamily="34" charset="0"/>
                <a:ea typeface="Open Sans" panose="020B0606030504020204" pitchFamily="34" charset="0"/>
                <a:cs typeface="Open Sans" panose="020B0606030504020204" pitchFamily="34" charset="0"/>
              </a:rPr>
              <a:t>openchainproject.org</a:t>
            </a:r>
            <a:r>
              <a:rPr lang="en-US" sz="900" dirty="0">
                <a:solidFill>
                  <a:schemeClr val="bg2"/>
                </a:solidFill>
                <a:latin typeface="Open Sans" panose="020B0606030504020204" pitchFamily="34" charset="0"/>
                <a:ea typeface="Open Sans" panose="020B0606030504020204" pitchFamily="34" charset="0"/>
                <a:cs typeface="Open Sans" panose="020B0606030504020204" pitchFamily="34" charset="0"/>
              </a:rPr>
              <a:t>/webinars</a:t>
            </a:r>
            <a:endParaRPr lang="en-JP" sz="9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A qr code with a few black squares&#10;&#10;Description automatically generated">
            <a:extLst>
              <a:ext uri="{FF2B5EF4-FFF2-40B4-BE49-F238E27FC236}">
                <a16:creationId xmlns:a16="http://schemas.microsoft.com/office/drawing/2014/main" id="{154EA2BA-F1A0-2665-7EF5-E20160D5DAB1}"/>
              </a:ext>
            </a:extLst>
          </p:cNvPr>
          <p:cNvPicPr>
            <a:picLocks noChangeAspect="1"/>
          </p:cNvPicPr>
          <p:nvPr/>
        </p:nvPicPr>
        <p:blipFill>
          <a:blip r:embed="rId3"/>
          <a:stretch>
            <a:fillRect/>
          </a:stretch>
        </p:blipFill>
        <p:spPr>
          <a:xfrm>
            <a:off x="6984000" y="0"/>
            <a:ext cx="2160000" cy="2160000"/>
          </a:xfrm>
          <a:prstGeom prst="rect">
            <a:avLst/>
          </a:prstGeom>
        </p:spPr>
      </p:pic>
      <p:sp>
        <p:nvSpPr>
          <p:cNvPr id="5" name="Google Shape;176;p28">
            <a:extLst>
              <a:ext uri="{FF2B5EF4-FFF2-40B4-BE49-F238E27FC236}">
                <a16:creationId xmlns:a16="http://schemas.microsoft.com/office/drawing/2014/main" id="{420BF77C-9776-BC71-ECC1-89E31DB20ECA}"/>
              </a:ext>
            </a:extLst>
          </p:cNvPr>
          <p:cNvSpPr txBox="1">
            <a:spLocks/>
          </p:cNvSpPr>
          <p:nvPr/>
        </p:nvSpPr>
        <p:spPr>
          <a:xfrm>
            <a:off x="355245" y="1180199"/>
            <a:ext cx="1791420" cy="472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lt1"/>
              </a:buClr>
              <a:buSzPts val="1800"/>
              <a:buFont typeface="Open Sans Medium"/>
              <a:buChar char="●"/>
              <a:defRPr sz="1800" b="0" i="0" u="none" strike="noStrike" cap="none">
                <a:solidFill>
                  <a:schemeClr val="lt1"/>
                </a:solidFill>
                <a:latin typeface="Open Sans Medium"/>
                <a:ea typeface="Open Sans Medium"/>
                <a:cs typeface="Open Sans Medium"/>
                <a:sym typeface="Open Sans Medium"/>
              </a:defRPr>
            </a:lvl1pPr>
            <a:lvl2pPr marL="914400" marR="0" lvl="1"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2pPr>
            <a:lvl3pPr marL="1371600" marR="0" lvl="2"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3pPr>
            <a:lvl4pPr marL="1828800" marR="0" lvl="3"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4pPr>
            <a:lvl5pPr marL="2286000" marR="0" lvl="4"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5pPr>
            <a:lvl6pPr marL="2743200" marR="0" lvl="5"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6pPr>
            <a:lvl7pPr marL="3200400" marR="0" lvl="6"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7pPr>
            <a:lvl8pPr marL="3657600" marR="0" lvl="7"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8pPr>
            <a:lvl9pPr marL="4114800" marR="0" lvl="8"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9pPr>
          </a:lstStyle>
          <a:p>
            <a:pPr marL="0" indent="0">
              <a:spcAft>
                <a:spcPts val="1200"/>
              </a:spcAft>
              <a:buFont typeface="Open Sans Medium"/>
              <a:buNone/>
            </a:pPr>
            <a:r>
              <a:rPr lang="en-US" sz="2400" dirty="0">
                <a:solidFill>
                  <a:schemeClr val="bg2"/>
                </a:solidFill>
              </a:rPr>
              <a:t>Data Point</a:t>
            </a:r>
          </a:p>
        </p:txBody>
      </p:sp>
    </p:spTree>
    <p:extLst>
      <p:ext uri="{BB962C8B-B14F-4D97-AF65-F5344CB8AC3E}">
        <p14:creationId xmlns:p14="http://schemas.microsoft.com/office/powerpoint/2010/main" val="1089231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Forthcoming Reference Material</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OpenChain Project is developing new reference material for 2024:</a:t>
            </a:r>
          </a:p>
          <a:p>
            <a:pPr marL="285750" indent="-285750">
              <a:spcAft>
                <a:spcPts val="1200"/>
              </a:spcAft>
            </a:pPr>
            <a:r>
              <a:rPr lang="en-US" dirty="0"/>
              <a:t>Updated training slides</a:t>
            </a:r>
          </a:p>
          <a:p>
            <a:pPr marL="285750" indent="-285750">
              <a:spcAft>
                <a:spcPts val="1200"/>
              </a:spcAft>
            </a:pPr>
            <a:r>
              <a:rPr lang="en-US" dirty="0"/>
              <a:t>Updated supplier education materials</a:t>
            </a:r>
          </a:p>
          <a:p>
            <a:pPr marL="285750" indent="-285750">
              <a:spcAft>
                <a:spcPts val="1200"/>
              </a:spcAft>
            </a:pPr>
            <a:r>
              <a:rPr lang="en-US" dirty="0"/>
              <a:t>SBOM quality guide</a:t>
            </a:r>
          </a:p>
          <a:p>
            <a:pPr marL="285750" indent="-285750">
              <a:spcAft>
                <a:spcPts val="1200"/>
              </a:spcAft>
            </a:pPr>
            <a:r>
              <a:rPr lang="en-US" dirty="0"/>
              <a:t>“Explainers” for different business roles</a:t>
            </a:r>
          </a:p>
          <a:p>
            <a:pPr marL="285750" indent="-285750">
              <a:spcAft>
                <a:spcPts val="1200"/>
              </a:spcAft>
            </a:pPr>
            <a:r>
              <a:rPr lang="en-US" dirty="0"/>
              <a:t>Maturity models</a:t>
            </a:r>
          </a:p>
          <a:p>
            <a:pPr marL="285750" indent="-285750">
              <a:spcAft>
                <a:spcPts val="1200"/>
              </a:spcAft>
            </a:pPr>
            <a:endParaRPr dirty="0"/>
          </a:p>
        </p:txBody>
      </p:sp>
      <p:pic>
        <p:nvPicPr>
          <p:cNvPr id="3" name="Picture 2" descr="A qr code with black squares&#10;&#10;Description automatically generated">
            <a:extLst>
              <a:ext uri="{FF2B5EF4-FFF2-40B4-BE49-F238E27FC236}">
                <a16:creationId xmlns:a16="http://schemas.microsoft.com/office/drawing/2014/main" id="{F0F55970-FCA6-B491-ED13-EB6285477F39}"/>
              </a:ext>
            </a:extLst>
          </p:cNvPr>
          <p:cNvPicPr>
            <a:picLocks noChangeAspect="1"/>
          </p:cNvPicPr>
          <p:nvPr/>
        </p:nvPicPr>
        <p:blipFill>
          <a:blip r:embed="rId3"/>
          <a:stretch>
            <a:fillRect/>
          </a:stretch>
        </p:blipFill>
        <p:spPr>
          <a:xfrm>
            <a:off x="6609600" y="2609850"/>
            <a:ext cx="2534400" cy="2534400"/>
          </a:xfrm>
          <a:prstGeom prst="rect">
            <a:avLst/>
          </a:prstGeom>
        </p:spPr>
      </p:pic>
    </p:spTree>
    <p:extLst>
      <p:ext uri="{BB962C8B-B14F-4D97-AF65-F5344CB8AC3E}">
        <p14:creationId xmlns:p14="http://schemas.microsoft.com/office/powerpoint/2010/main" val="3891322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Community Support</a:t>
            </a:r>
            <a:endParaRPr dirty="0"/>
          </a:p>
        </p:txBody>
      </p:sp>
      <p:sp>
        <p:nvSpPr>
          <p:cNvPr id="3" name="Text Placeholder 1">
            <a:extLst>
              <a:ext uri="{FF2B5EF4-FFF2-40B4-BE49-F238E27FC236}">
                <a16:creationId xmlns:a16="http://schemas.microsoft.com/office/drawing/2014/main" id="{6520EFCB-8110-5B77-D017-0A3ED31B7D0C}"/>
              </a:ext>
            </a:extLst>
          </p:cNvPr>
          <p:cNvSpPr txBox="1">
            <a:spLocks/>
          </p:cNvSpPr>
          <p:nvPr/>
        </p:nvSpPr>
        <p:spPr>
          <a:xfrm>
            <a:off x="4005896" y="967660"/>
            <a:ext cx="2707541" cy="4065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00000"/>
              </a:lnSpc>
              <a:spcBef>
                <a:spcPts val="1067"/>
              </a:spcBef>
              <a:spcAft>
                <a:spcPts val="0"/>
              </a:spcAft>
              <a:buClr>
                <a:srgbClr val="168FDF"/>
              </a:buClr>
              <a:buSzPts val="1800"/>
              <a:buFont typeface="Arial"/>
              <a:buChar char="●"/>
              <a:defRPr sz="2400" b="0" i="0" u="none" strike="noStrike" cap="none">
                <a:solidFill>
                  <a:srgbClr val="2F2F2F"/>
                </a:solidFill>
                <a:latin typeface="Arial"/>
                <a:ea typeface="Arial"/>
                <a:cs typeface="Arial"/>
                <a:sym typeface="Arial"/>
              </a:defRPr>
            </a:lvl1pPr>
            <a:lvl2pPr marL="1219170" marR="0" lvl="1" indent="-448722" algn="l" rtl="0">
              <a:lnSpc>
                <a:spcPct val="100000"/>
              </a:lnSpc>
              <a:spcBef>
                <a:spcPts val="533"/>
              </a:spcBef>
              <a:spcAft>
                <a:spcPts val="0"/>
              </a:spcAft>
              <a:buClr>
                <a:srgbClr val="168FDF"/>
              </a:buClr>
              <a:buSzPts val="1700"/>
              <a:buFont typeface="Arial"/>
              <a:buChar char="○"/>
              <a:defRPr sz="2267" b="0" i="0" u="none" strike="noStrike" cap="none">
                <a:solidFill>
                  <a:srgbClr val="2F2F2F"/>
                </a:solidFill>
                <a:latin typeface="Arial"/>
                <a:ea typeface="Arial"/>
                <a:cs typeface="Arial"/>
                <a:sym typeface="Arial"/>
              </a:defRPr>
            </a:lvl2pPr>
            <a:lvl3pPr marL="1828754" marR="0" lvl="2" indent="-440256" algn="l" rtl="0">
              <a:lnSpc>
                <a:spcPct val="100000"/>
              </a:lnSpc>
              <a:spcBef>
                <a:spcPts val="533"/>
              </a:spcBef>
              <a:spcAft>
                <a:spcPts val="0"/>
              </a:spcAft>
              <a:buClr>
                <a:srgbClr val="168FDF"/>
              </a:buClr>
              <a:buSzPts val="1600"/>
              <a:buFont typeface="Arial"/>
              <a:buChar char="■"/>
              <a:defRPr sz="2133" b="0" i="0" u="none" strike="noStrike" cap="none">
                <a:solidFill>
                  <a:srgbClr val="2F2F2F"/>
                </a:solidFill>
                <a:latin typeface="Arial"/>
                <a:ea typeface="Arial"/>
                <a:cs typeface="Arial"/>
                <a:sym typeface="Arial"/>
              </a:defRPr>
            </a:lvl3pPr>
            <a:lvl4pPr marL="2438339" marR="0" lvl="3" indent="-431789" algn="l" rtl="0">
              <a:lnSpc>
                <a:spcPct val="100000"/>
              </a:lnSpc>
              <a:spcBef>
                <a:spcPts val="533"/>
              </a:spcBef>
              <a:spcAft>
                <a:spcPts val="0"/>
              </a:spcAft>
              <a:buClr>
                <a:srgbClr val="168FDF"/>
              </a:buClr>
              <a:buSzPts val="1500"/>
              <a:buFont typeface="Arial"/>
              <a:buChar char="●"/>
              <a:defRPr sz="2000" b="0" i="0" u="none" strike="noStrike" cap="none">
                <a:solidFill>
                  <a:srgbClr val="2F2F2F"/>
                </a:solidFill>
                <a:latin typeface="Arial"/>
                <a:ea typeface="Arial"/>
                <a:cs typeface="Arial"/>
                <a:sym typeface="Arial"/>
              </a:defRPr>
            </a:lvl4pPr>
            <a:lvl5pPr marL="3047924" marR="0" lvl="4" indent="-423323" algn="l" rtl="0">
              <a:lnSpc>
                <a:spcPct val="100000"/>
              </a:lnSpc>
              <a:spcBef>
                <a:spcPts val="533"/>
              </a:spcBef>
              <a:spcAft>
                <a:spcPts val="0"/>
              </a:spcAft>
              <a:buClr>
                <a:srgbClr val="168FDF"/>
              </a:buClr>
              <a:buSzPts val="1400"/>
              <a:buFont typeface="Arial"/>
              <a:buChar char="○"/>
              <a:defRPr sz="1800" b="0" i="0" u="none" strike="noStrike" cap="none">
                <a:solidFill>
                  <a:srgbClr val="2F2F2F"/>
                </a:solidFill>
                <a:latin typeface="Arial"/>
                <a:ea typeface="Arial"/>
                <a:cs typeface="Arial"/>
                <a:sym typeface="Arial"/>
              </a:defRPr>
            </a:lvl5pPr>
            <a:lvl6pPr marL="3657509" marR="0" lvl="5"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4267093" marR="0" lvl="6"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4876678" marR="0" lvl="7"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5486263" marR="0" lvl="8"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pPr marL="152396" indent="0">
              <a:buNone/>
            </a:pPr>
            <a:r>
              <a:rPr lang="en-JP" sz="1100" b="1" dirty="0">
                <a:latin typeface="Open Sans" panose="020B0606030504020204" pitchFamily="34" charset="0"/>
                <a:ea typeface="Open Sans" panose="020B0606030504020204" pitchFamily="34" charset="0"/>
                <a:cs typeface="Open Sans" panose="020B0606030504020204" pitchFamily="34" charset="0"/>
              </a:rPr>
              <a:t>Industry-Specific Work Groups</a:t>
            </a:r>
          </a:p>
          <a:p>
            <a:r>
              <a:rPr lang="en-US" sz="1100" dirty="0">
                <a:latin typeface="Open Sans" panose="020B0606030504020204" pitchFamily="34" charset="0"/>
                <a:ea typeface="Open Sans" panose="020B0606030504020204" pitchFamily="34" charset="0"/>
                <a:cs typeface="Open Sans" panose="020B0606030504020204" pitchFamily="34" charset="0"/>
              </a:rPr>
              <a:t>Automotive (Summer 2019~)</a:t>
            </a:r>
          </a:p>
          <a:p>
            <a:r>
              <a:rPr lang="en-US" sz="1100" dirty="0">
                <a:latin typeface="Open Sans" panose="020B0606030504020204" pitchFamily="34" charset="0"/>
                <a:ea typeface="Open Sans" panose="020B0606030504020204" pitchFamily="34" charset="0"/>
                <a:cs typeface="Open Sans" panose="020B0606030504020204" pitchFamily="34" charset="0"/>
              </a:rPr>
              <a:t>Telecom (Spring 2021~)</a:t>
            </a:r>
            <a:endParaRPr lang="en-US" sz="1100" b="1" dirty="0">
              <a:latin typeface="Open Sans" panose="020B0606030504020204" pitchFamily="34" charset="0"/>
              <a:ea typeface="Open Sans" panose="020B0606030504020204" pitchFamily="34" charset="0"/>
              <a:cs typeface="Open Sans" panose="020B0606030504020204" pitchFamily="34" charset="0"/>
            </a:endParaRPr>
          </a:p>
          <a:p>
            <a:pPr marL="152396" indent="0">
              <a:buNone/>
            </a:pPr>
            <a:br>
              <a:rPr lang="en-US" sz="1100" b="1" dirty="0">
                <a:latin typeface="Open Sans" panose="020B0606030504020204" pitchFamily="34" charset="0"/>
                <a:ea typeface="Open Sans" panose="020B0606030504020204" pitchFamily="34" charset="0"/>
                <a:cs typeface="Open Sans" panose="020B0606030504020204" pitchFamily="34" charset="0"/>
              </a:rPr>
            </a:br>
            <a:r>
              <a:rPr lang="en-US" sz="1100" b="1" dirty="0">
                <a:latin typeface="Open Sans" panose="020B0606030504020204" pitchFamily="34" charset="0"/>
                <a:ea typeface="Open Sans" panose="020B0606030504020204" pitchFamily="34" charset="0"/>
                <a:cs typeface="Open Sans" panose="020B0606030504020204" pitchFamily="34" charset="0"/>
              </a:rPr>
              <a:t>Regional User Groups</a:t>
            </a:r>
          </a:p>
          <a:p>
            <a:r>
              <a:rPr lang="en-US" sz="1100" dirty="0">
                <a:latin typeface="Open Sans" panose="020B0606030504020204" pitchFamily="34" charset="0"/>
                <a:ea typeface="Open Sans" panose="020B0606030504020204" pitchFamily="34" charset="0"/>
                <a:cs typeface="Open Sans" panose="020B0606030504020204" pitchFamily="34" charset="0"/>
              </a:rPr>
              <a:t>Japan (Dec 2017~)</a:t>
            </a:r>
          </a:p>
          <a:p>
            <a:r>
              <a:rPr lang="en-US" sz="1100" dirty="0">
                <a:latin typeface="Open Sans" panose="020B0606030504020204" pitchFamily="34" charset="0"/>
                <a:ea typeface="Open Sans" panose="020B0606030504020204" pitchFamily="34" charset="0"/>
                <a:cs typeface="Open Sans" panose="020B0606030504020204" pitchFamily="34" charset="0"/>
              </a:rPr>
              <a:t>Korea (Jan 2019~)</a:t>
            </a:r>
          </a:p>
          <a:p>
            <a:r>
              <a:rPr lang="en-US" sz="1100" dirty="0">
                <a:latin typeface="Open Sans" panose="020B0606030504020204" pitchFamily="34" charset="0"/>
                <a:ea typeface="Open Sans" panose="020B0606030504020204" pitchFamily="34" charset="0"/>
                <a:cs typeface="Open Sans" panose="020B0606030504020204" pitchFamily="34" charset="0"/>
              </a:rPr>
              <a:t>India (Sept 2019~)</a:t>
            </a:r>
          </a:p>
          <a:p>
            <a:r>
              <a:rPr lang="en-US" sz="1100" dirty="0">
                <a:latin typeface="Open Sans" panose="020B0606030504020204" pitchFamily="34" charset="0"/>
                <a:ea typeface="Open Sans" panose="020B0606030504020204" pitchFamily="34" charset="0"/>
                <a:cs typeface="Open Sans" panose="020B0606030504020204" pitchFamily="34" charset="0"/>
              </a:rPr>
              <a:t>China (Sept 2019~)</a:t>
            </a:r>
          </a:p>
          <a:p>
            <a:r>
              <a:rPr lang="en-US" sz="1100" dirty="0">
                <a:latin typeface="Open Sans" panose="020B0606030504020204" pitchFamily="34" charset="0"/>
                <a:ea typeface="Open Sans" panose="020B0606030504020204" pitchFamily="34" charset="0"/>
                <a:cs typeface="Open Sans" panose="020B0606030504020204" pitchFamily="34" charset="0"/>
              </a:rPr>
              <a:t>Taiwan (Sept 2019~)</a:t>
            </a:r>
          </a:p>
          <a:p>
            <a:r>
              <a:rPr lang="en-US" sz="1100" dirty="0">
                <a:latin typeface="Open Sans" panose="020B0606030504020204" pitchFamily="34" charset="0"/>
                <a:ea typeface="Open Sans" panose="020B0606030504020204" pitchFamily="34" charset="0"/>
                <a:cs typeface="Open Sans" panose="020B0606030504020204" pitchFamily="34" charset="0"/>
              </a:rPr>
              <a:t>Germany (Jan 2020~)</a:t>
            </a:r>
          </a:p>
          <a:p>
            <a:r>
              <a:rPr lang="en-US" sz="1100" dirty="0">
                <a:latin typeface="Open Sans" panose="020B0606030504020204" pitchFamily="34" charset="0"/>
                <a:ea typeface="Open Sans" panose="020B0606030504020204" pitchFamily="34" charset="0"/>
                <a:cs typeface="Open Sans" panose="020B0606030504020204" pitchFamily="34" charset="0"/>
              </a:rPr>
              <a:t>UK (June 2020~)</a:t>
            </a:r>
          </a:p>
        </p:txBody>
      </p:sp>
      <p:sp>
        <p:nvSpPr>
          <p:cNvPr id="4" name="Text Placeholder 1">
            <a:extLst>
              <a:ext uri="{FF2B5EF4-FFF2-40B4-BE49-F238E27FC236}">
                <a16:creationId xmlns:a16="http://schemas.microsoft.com/office/drawing/2014/main" id="{674C7F16-09EB-98AD-7CE7-82F4112E558F}"/>
              </a:ext>
            </a:extLst>
          </p:cNvPr>
          <p:cNvSpPr txBox="1">
            <a:spLocks/>
          </p:cNvSpPr>
          <p:nvPr/>
        </p:nvSpPr>
        <p:spPr>
          <a:xfrm>
            <a:off x="1262688" y="967660"/>
            <a:ext cx="2916349" cy="3432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00000"/>
              </a:lnSpc>
              <a:spcBef>
                <a:spcPts val="1067"/>
              </a:spcBef>
              <a:spcAft>
                <a:spcPts val="0"/>
              </a:spcAft>
              <a:buClr>
                <a:srgbClr val="168FDF"/>
              </a:buClr>
              <a:buSzPts val="1800"/>
              <a:buFont typeface="Arial"/>
              <a:buChar char="●"/>
              <a:defRPr sz="2400" b="0" i="0" u="none" strike="noStrike" cap="none">
                <a:solidFill>
                  <a:srgbClr val="2F2F2F"/>
                </a:solidFill>
                <a:latin typeface="Arial"/>
                <a:ea typeface="Arial"/>
                <a:cs typeface="Arial"/>
                <a:sym typeface="Arial"/>
              </a:defRPr>
            </a:lvl1pPr>
            <a:lvl2pPr marL="1219170" marR="0" lvl="1" indent="-448722" algn="l" rtl="0">
              <a:lnSpc>
                <a:spcPct val="100000"/>
              </a:lnSpc>
              <a:spcBef>
                <a:spcPts val="533"/>
              </a:spcBef>
              <a:spcAft>
                <a:spcPts val="0"/>
              </a:spcAft>
              <a:buClr>
                <a:srgbClr val="168FDF"/>
              </a:buClr>
              <a:buSzPts val="1700"/>
              <a:buFont typeface="Arial"/>
              <a:buChar char="○"/>
              <a:defRPr sz="2267" b="0" i="0" u="none" strike="noStrike" cap="none">
                <a:solidFill>
                  <a:srgbClr val="2F2F2F"/>
                </a:solidFill>
                <a:latin typeface="Arial"/>
                <a:ea typeface="Arial"/>
                <a:cs typeface="Arial"/>
                <a:sym typeface="Arial"/>
              </a:defRPr>
            </a:lvl2pPr>
            <a:lvl3pPr marL="1828754" marR="0" lvl="2" indent="-440256" algn="l" rtl="0">
              <a:lnSpc>
                <a:spcPct val="100000"/>
              </a:lnSpc>
              <a:spcBef>
                <a:spcPts val="533"/>
              </a:spcBef>
              <a:spcAft>
                <a:spcPts val="0"/>
              </a:spcAft>
              <a:buClr>
                <a:srgbClr val="168FDF"/>
              </a:buClr>
              <a:buSzPts val="1600"/>
              <a:buFont typeface="Arial"/>
              <a:buChar char="■"/>
              <a:defRPr sz="2133" b="0" i="0" u="none" strike="noStrike" cap="none">
                <a:solidFill>
                  <a:srgbClr val="2F2F2F"/>
                </a:solidFill>
                <a:latin typeface="Arial"/>
                <a:ea typeface="Arial"/>
                <a:cs typeface="Arial"/>
                <a:sym typeface="Arial"/>
              </a:defRPr>
            </a:lvl3pPr>
            <a:lvl4pPr marL="2438339" marR="0" lvl="3" indent="-431789" algn="l" rtl="0">
              <a:lnSpc>
                <a:spcPct val="100000"/>
              </a:lnSpc>
              <a:spcBef>
                <a:spcPts val="533"/>
              </a:spcBef>
              <a:spcAft>
                <a:spcPts val="0"/>
              </a:spcAft>
              <a:buClr>
                <a:srgbClr val="168FDF"/>
              </a:buClr>
              <a:buSzPts val="1500"/>
              <a:buFont typeface="Arial"/>
              <a:buChar char="●"/>
              <a:defRPr sz="2000" b="0" i="0" u="none" strike="noStrike" cap="none">
                <a:solidFill>
                  <a:srgbClr val="2F2F2F"/>
                </a:solidFill>
                <a:latin typeface="Arial"/>
                <a:ea typeface="Arial"/>
                <a:cs typeface="Arial"/>
                <a:sym typeface="Arial"/>
              </a:defRPr>
            </a:lvl4pPr>
            <a:lvl5pPr marL="3047924" marR="0" lvl="4" indent="-423323" algn="l" rtl="0">
              <a:lnSpc>
                <a:spcPct val="100000"/>
              </a:lnSpc>
              <a:spcBef>
                <a:spcPts val="533"/>
              </a:spcBef>
              <a:spcAft>
                <a:spcPts val="0"/>
              </a:spcAft>
              <a:buClr>
                <a:srgbClr val="168FDF"/>
              </a:buClr>
              <a:buSzPts val="1400"/>
              <a:buFont typeface="Arial"/>
              <a:buChar char="○"/>
              <a:defRPr sz="1800" b="0" i="0" u="none" strike="noStrike" cap="none">
                <a:solidFill>
                  <a:srgbClr val="2F2F2F"/>
                </a:solidFill>
                <a:latin typeface="Arial"/>
                <a:ea typeface="Arial"/>
                <a:cs typeface="Arial"/>
                <a:sym typeface="Arial"/>
              </a:defRPr>
            </a:lvl5pPr>
            <a:lvl6pPr marL="3657509" marR="0" lvl="5"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4267093" marR="0" lvl="6"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4876678" marR="0" lvl="7"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5486263" marR="0" lvl="8"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pPr marL="152396" indent="0">
              <a:buNone/>
            </a:pPr>
            <a:r>
              <a:rPr lang="en-US" sz="1100" b="1" dirty="0">
                <a:latin typeface="Open Sans" panose="020B0606030504020204" pitchFamily="34" charset="0"/>
                <a:ea typeface="Open Sans" panose="020B0606030504020204" pitchFamily="34" charset="0"/>
                <a:cs typeface="Open Sans" panose="020B0606030504020204" pitchFamily="34" charset="0"/>
              </a:rPr>
              <a:t>Main Work Groups</a:t>
            </a:r>
          </a:p>
          <a:p>
            <a:r>
              <a:rPr lang="en-US" sz="1100" dirty="0">
                <a:latin typeface="Open Sans" panose="020B0606030504020204" pitchFamily="34" charset="0"/>
                <a:ea typeface="Open Sans" panose="020B0606030504020204" pitchFamily="34" charset="0"/>
                <a:cs typeface="Open Sans" panose="020B0606030504020204" pitchFamily="34" charset="0"/>
              </a:rPr>
              <a:t>Specification (Spring 2016~)</a:t>
            </a:r>
          </a:p>
          <a:p>
            <a:r>
              <a:rPr lang="en-US" sz="1100" dirty="0">
                <a:latin typeface="Open Sans" panose="020B0606030504020204" pitchFamily="34" charset="0"/>
                <a:ea typeface="Open Sans" panose="020B0606030504020204" pitchFamily="34" charset="0"/>
                <a:cs typeface="Open Sans" panose="020B0606030504020204" pitchFamily="34" charset="0"/>
              </a:rPr>
              <a:t>Education (Autumn 2020~)</a:t>
            </a:r>
          </a:p>
          <a:p>
            <a:pPr marL="152396" indent="0">
              <a:buNone/>
            </a:pPr>
            <a:br>
              <a:rPr lang="en-JP" sz="1100" b="1" dirty="0">
                <a:latin typeface="Open Sans" panose="020B0606030504020204" pitchFamily="34" charset="0"/>
                <a:ea typeface="Open Sans" panose="020B0606030504020204" pitchFamily="34" charset="0"/>
                <a:cs typeface="Open Sans" panose="020B0606030504020204" pitchFamily="34" charset="0"/>
              </a:rPr>
            </a:br>
            <a:r>
              <a:rPr lang="en-JP" sz="1100" b="1" dirty="0">
                <a:latin typeface="Open Sans" panose="020B0606030504020204" pitchFamily="34" charset="0"/>
                <a:ea typeface="Open Sans" panose="020B0606030504020204" pitchFamily="34" charset="0"/>
                <a:cs typeface="Open Sans" panose="020B0606030504020204" pitchFamily="34" charset="0"/>
              </a:rPr>
              <a:t>Community Work Groups</a:t>
            </a:r>
          </a:p>
          <a:p>
            <a:r>
              <a:rPr lang="en-US" sz="1100" dirty="0">
                <a:latin typeface="Open Sans" panose="020B0606030504020204" pitchFamily="34" charset="0"/>
                <a:ea typeface="Open Sans" panose="020B0606030504020204" pitchFamily="34" charset="0"/>
                <a:cs typeface="Open Sans" panose="020B0606030504020204" pitchFamily="34" charset="0"/>
              </a:rPr>
              <a:t>Tooling (Summer 2019~)</a:t>
            </a:r>
          </a:p>
          <a:p>
            <a:r>
              <a:rPr lang="en-US" sz="1100" dirty="0">
                <a:latin typeface="Open Sans" panose="020B0606030504020204" pitchFamily="34" charset="0"/>
                <a:ea typeface="Open Sans" panose="020B0606030504020204" pitchFamily="34" charset="0"/>
                <a:cs typeface="Open Sans" panose="020B0606030504020204" pitchFamily="34" charset="0"/>
              </a:rPr>
              <a:t>Export Control (Winter 2022~)</a:t>
            </a:r>
          </a:p>
          <a:p>
            <a:r>
              <a:rPr lang="en-US" sz="1100" dirty="0">
                <a:latin typeface="Open Sans" panose="020B0606030504020204" pitchFamily="34" charset="0"/>
                <a:ea typeface="Open Sans" panose="020B0606030504020204" pitchFamily="34" charset="0"/>
                <a:cs typeface="Open Sans" panose="020B0606030504020204" pitchFamily="34" charset="0"/>
              </a:rPr>
              <a:t>Public Policy (Winter 2022~)</a:t>
            </a:r>
          </a:p>
          <a:p>
            <a:pPr marL="152396" indent="0">
              <a:buNone/>
            </a:pPr>
            <a:br>
              <a:rPr lang="en-US" sz="1100" b="1" dirty="0">
                <a:latin typeface="Open Sans" panose="020B0606030504020204" pitchFamily="34" charset="0"/>
                <a:ea typeface="Open Sans" panose="020B0606030504020204" pitchFamily="34" charset="0"/>
                <a:cs typeface="Open Sans" panose="020B0606030504020204" pitchFamily="34" charset="0"/>
              </a:rPr>
            </a:br>
            <a:r>
              <a:rPr lang="en-US" sz="1100" b="1" dirty="0">
                <a:latin typeface="Open Sans" panose="020B0606030504020204" pitchFamily="34" charset="0"/>
                <a:ea typeface="Open Sans" panose="020B0606030504020204" pitchFamily="34" charset="0"/>
                <a:cs typeface="Open Sans" panose="020B0606030504020204" pitchFamily="34" charset="0"/>
              </a:rPr>
              <a:t>Community Study Groups</a:t>
            </a:r>
          </a:p>
          <a:p>
            <a:r>
              <a:rPr lang="en-US" sz="1100" dirty="0">
                <a:latin typeface="Open Sans" panose="020B0606030504020204" pitchFamily="34" charset="0"/>
                <a:ea typeface="Open Sans" panose="020B0606030504020204" pitchFamily="34" charset="0"/>
                <a:cs typeface="Open Sans" panose="020B0606030504020204" pitchFamily="34" charset="0"/>
              </a:rPr>
              <a:t>AI (January 2024~)</a:t>
            </a:r>
          </a:p>
        </p:txBody>
      </p:sp>
      <p:pic>
        <p:nvPicPr>
          <p:cNvPr id="8" name="Picture 7" descr="A qr code with black squares&#10;&#10;Description automatically generated">
            <a:extLst>
              <a:ext uri="{FF2B5EF4-FFF2-40B4-BE49-F238E27FC236}">
                <a16:creationId xmlns:a16="http://schemas.microsoft.com/office/drawing/2014/main" id="{6FA52E16-00EB-D179-4694-77E3D2746CAF}"/>
              </a:ext>
            </a:extLst>
          </p:cNvPr>
          <p:cNvPicPr>
            <a:picLocks noChangeAspect="1"/>
          </p:cNvPicPr>
          <p:nvPr/>
        </p:nvPicPr>
        <p:blipFill>
          <a:blip r:embed="rId3"/>
          <a:stretch>
            <a:fillRect/>
          </a:stretch>
        </p:blipFill>
        <p:spPr>
          <a:xfrm>
            <a:off x="6609600" y="2609100"/>
            <a:ext cx="2534400" cy="2534400"/>
          </a:xfrm>
          <a:prstGeom prst="rect">
            <a:avLst/>
          </a:prstGeom>
        </p:spPr>
      </p:pic>
    </p:spTree>
    <p:extLst>
      <p:ext uri="{BB962C8B-B14F-4D97-AF65-F5344CB8AC3E}">
        <p14:creationId xmlns:p14="http://schemas.microsoft.com/office/powerpoint/2010/main" val="1317442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Commercial Support</a:t>
            </a:r>
            <a:endParaRPr dirty="0"/>
          </a:p>
        </p:txBody>
      </p:sp>
      <p:pic>
        <p:nvPicPr>
          <p:cNvPr id="2" name="Picture 1" descr="A group of logos of different brands&#10;&#10;Description automatically generated">
            <a:extLst>
              <a:ext uri="{FF2B5EF4-FFF2-40B4-BE49-F238E27FC236}">
                <a16:creationId xmlns:a16="http://schemas.microsoft.com/office/drawing/2014/main" id="{418C4269-8FA2-6604-4772-0B268453543C}"/>
              </a:ext>
            </a:extLst>
          </p:cNvPr>
          <p:cNvPicPr>
            <a:picLocks noChangeAspect="1"/>
          </p:cNvPicPr>
          <p:nvPr/>
        </p:nvPicPr>
        <p:blipFill>
          <a:blip r:embed="rId3"/>
          <a:stretch>
            <a:fillRect/>
          </a:stretch>
        </p:blipFill>
        <p:spPr>
          <a:xfrm>
            <a:off x="793389" y="3276799"/>
            <a:ext cx="2593867" cy="1188223"/>
          </a:xfrm>
          <a:prstGeom prst="rect">
            <a:avLst/>
          </a:prstGeom>
        </p:spPr>
      </p:pic>
      <p:sp>
        <p:nvSpPr>
          <p:cNvPr id="3" name="TextBox 2">
            <a:extLst>
              <a:ext uri="{FF2B5EF4-FFF2-40B4-BE49-F238E27FC236}">
                <a16:creationId xmlns:a16="http://schemas.microsoft.com/office/drawing/2014/main" id="{E519F478-D371-9ADF-DD9F-D91125A1B60C}"/>
              </a:ext>
            </a:extLst>
          </p:cNvPr>
          <p:cNvSpPr txBox="1"/>
          <p:nvPr/>
        </p:nvSpPr>
        <p:spPr>
          <a:xfrm>
            <a:off x="1152404" y="2884272"/>
            <a:ext cx="1875835" cy="307777"/>
          </a:xfrm>
          <a:prstGeom prst="rect">
            <a:avLst/>
          </a:prstGeom>
          <a:noFill/>
        </p:spPr>
        <p:txBody>
          <a:bodyPr wrap="none" rtlCol="0">
            <a:spAutoFit/>
          </a:bodyPr>
          <a:lstStyle/>
          <a:p>
            <a:pPr algn="ctr"/>
            <a:r>
              <a:rPr lang="en-US" dirty="0"/>
              <a:t>Tooling / Automation </a:t>
            </a:r>
          </a:p>
        </p:txBody>
      </p:sp>
      <p:pic>
        <p:nvPicPr>
          <p:cNvPr id="4" name="Picture 3" descr="A group of logos with text&#10;&#10;Description automatically generated">
            <a:extLst>
              <a:ext uri="{FF2B5EF4-FFF2-40B4-BE49-F238E27FC236}">
                <a16:creationId xmlns:a16="http://schemas.microsoft.com/office/drawing/2014/main" id="{1D511FDA-E626-E2E5-CEEA-C3102B4333F7}"/>
              </a:ext>
            </a:extLst>
          </p:cNvPr>
          <p:cNvPicPr>
            <a:picLocks noChangeAspect="1"/>
          </p:cNvPicPr>
          <p:nvPr/>
        </p:nvPicPr>
        <p:blipFill>
          <a:blip r:embed="rId4"/>
          <a:stretch>
            <a:fillRect/>
          </a:stretch>
        </p:blipFill>
        <p:spPr>
          <a:xfrm>
            <a:off x="768095" y="1429878"/>
            <a:ext cx="2593867" cy="1369644"/>
          </a:xfrm>
          <a:prstGeom prst="rect">
            <a:avLst/>
          </a:prstGeom>
        </p:spPr>
      </p:pic>
      <p:sp>
        <p:nvSpPr>
          <p:cNvPr id="5" name="TextBox 4">
            <a:extLst>
              <a:ext uri="{FF2B5EF4-FFF2-40B4-BE49-F238E27FC236}">
                <a16:creationId xmlns:a16="http://schemas.microsoft.com/office/drawing/2014/main" id="{6D5A7FFC-BE8F-2A42-E2A7-BF35B519F602}"/>
              </a:ext>
            </a:extLst>
          </p:cNvPr>
          <p:cNvSpPr txBox="1"/>
          <p:nvPr/>
        </p:nvSpPr>
        <p:spPr>
          <a:xfrm>
            <a:off x="1057826" y="1117951"/>
            <a:ext cx="2064989" cy="307777"/>
          </a:xfrm>
          <a:prstGeom prst="rect">
            <a:avLst/>
          </a:prstGeom>
          <a:noFill/>
        </p:spPr>
        <p:txBody>
          <a:bodyPr wrap="none" rtlCol="0">
            <a:spAutoFit/>
          </a:bodyPr>
          <a:lstStyle/>
          <a:p>
            <a:pPr algn="ctr"/>
            <a:r>
              <a:rPr lang="en-US" dirty="0"/>
              <a:t>Third-Party Certification</a:t>
            </a:r>
          </a:p>
        </p:txBody>
      </p:sp>
      <p:pic>
        <p:nvPicPr>
          <p:cNvPr id="6" name="Picture 5" descr="A collection of logos&#10;&#10;Description automatically generated">
            <a:extLst>
              <a:ext uri="{FF2B5EF4-FFF2-40B4-BE49-F238E27FC236}">
                <a16:creationId xmlns:a16="http://schemas.microsoft.com/office/drawing/2014/main" id="{7DB7872B-0AAE-B64D-A44D-21E7CE86105F}"/>
              </a:ext>
            </a:extLst>
          </p:cNvPr>
          <p:cNvPicPr>
            <a:picLocks noChangeAspect="1"/>
          </p:cNvPicPr>
          <p:nvPr/>
        </p:nvPicPr>
        <p:blipFill>
          <a:blip r:embed="rId5"/>
          <a:stretch>
            <a:fillRect/>
          </a:stretch>
        </p:blipFill>
        <p:spPr>
          <a:xfrm>
            <a:off x="3808745" y="2657697"/>
            <a:ext cx="2585498" cy="2384682"/>
          </a:xfrm>
          <a:prstGeom prst="rect">
            <a:avLst/>
          </a:prstGeom>
        </p:spPr>
      </p:pic>
      <p:sp>
        <p:nvSpPr>
          <p:cNvPr id="7" name="TextBox 6">
            <a:extLst>
              <a:ext uri="{FF2B5EF4-FFF2-40B4-BE49-F238E27FC236}">
                <a16:creationId xmlns:a16="http://schemas.microsoft.com/office/drawing/2014/main" id="{C1C405F6-886A-AA37-0F94-57E121E923FA}"/>
              </a:ext>
            </a:extLst>
          </p:cNvPr>
          <p:cNvSpPr txBox="1"/>
          <p:nvPr/>
        </p:nvSpPr>
        <p:spPr>
          <a:xfrm>
            <a:off x="4446506" y="2301498"/>
            <a:ext cx="1309974" cy="307777"/>
          </a:xfrm>
          <a:prstGeom prst="rect">
            <a:avLst/>
          </a:prstGeom>
          <a:noFill/>
        </p:spPr>
        <p:txBody>
          <a:bodyPr wrap="none" rtlCol="0">
            <a:spAutoFit/>
          </a:bodyPr>
          <a:lstStyle/>
          <a:p>
            <a:pPr algn="ctr"/>
            <a:r>
              <a:rPr lang="en-US" dirty="0"/>
              <a:t>Consultancies</a:t>
            </a:r>
          </a:p>
        </p:txBody>
      </p:sp>
      <p:pic>
        <p:nvPicPr>
          <p:cNvPr id="8" name="Picture 7" descr="A group of logos of various brands&#10;&#10;Description automatically generated">
            <a:extLst>
              <a:ext uri="{FF2B5EF4-FFF2-40B4-BE49-F238E27FC236}">
                <a16:creationId xmlns:a16="http://schemas.microsoft.com/office/drawing/2014/main" id="{CB4B3E94-992E-1237-1319-45B8C19EB1C9}"/>
              </a:ext>
            </a:extLst>
          </p:cNvPr>
          <p:cNvPicPr>
            <a:picLocks noChangeAspect="1"/>
          </p:cNvPicPr>
          <p:nvPr/>
        </p:nvPicPr>
        <p:blipFill>
          <a:blip r:embed="rId6"/>
          <a:stretch>
            <a:fillRect/>
          </a:stretch>
        </p:blipFill>
        <p:spPr>
          <a:xfrm>
            <a:off x="3881738" y="307777"/>
            <a:ext cx="2439511" cy="1945299"/>
          </a:xfrm>
          <a:prstGeom prst="rect">
            <a:avLst/>
          </a:prstGeom>
        </p:spPr>
      </p:pic>
      <p:sp>
        <p:nvSpPr>
          <p:cNvPr id="9" name="TextBox 8">
            <a:extLst>
              <a:ext uri="{FF2B5EF4-FFF2-40B4-BE49-F238E27FC236}">
                <a16:creationId xmlns:a16="http://schemas.microsoft.com/office/drawing/2014/main" id="{964CA336-6551-5A1A-652E-B4D211443D5E}"/>
              </a:ext>
            </a:extLst>
          </p:cNvPr>
          <p:cNvSpPr txBox="1"/>
          <p:nvPr/>
        </p:nvSpPr>
        <p:spPr>
          <a:xfrm>
            <a:off x="4387194" y="0"/>
            <a:ext cx="1428596" cy="307777"/>
          </a:xfrm>
          <a:prstGeom prst="rect">
            <a:avLst/>
          </a:prstGeom>
          <a:noFill/>
        </p:spPr>
        <p:txBody>
          <a:bodyPr wrap="none" rtlCol="0">
            <a:spAutoFit/>
          </a:bodyPr>
          <a:lstStyle/>
          <a:p>
            <a:pPr algn="ctr"/>
            <a:r>
              <a:rPr lang="en-US" dirty="0"/>
              <a:t>Legal Providers</a:t>
            </a:r>
          </a:p>
        </p:txBody>
      </p:sp>
      <p:pic>
        <p:nvPicPr>
          <p:cNvPr id="11" name="Picture 10" descr="A qr code with a black and white background&#10;&#10;Description automatically generated">
            <a:extLst>
              <a:ext uri="{FF2B5EF4-FFF2-40B4-BE49-F238E27FC236}">
                <a16:creationId xmlns:a16="http://schemas.microsoft.com/office/drawing/2014/main" id="{7A712770-DA09-A93B-8D9C-400E0DC104E3}"/>
              </a:ext>
            </a:extLst>
          </p:cNvPr>
          <p:cNvPicPr>
            <a:picLocks noChangeAspect="1"/>
          </p:cNvPicPr>
          <p:nvPr/>
        </p:nvPicPr>
        <p:blipFill>
          <a:blip r:embed="rId7"/>
          <a:stretch>
            <a:fillRect/>
          </a:stretch>
        </p:blipFill>
        <p:spPr>
          <a:xfrm>
            <a:off x="6609774" y="2609274"/>
            <a:ext cx="2534225" cy="2534225"/>
          </a:xfrm>
          <a:prstGeom prst="rect">
            <a:avLst/>
          </a:prstGeom>
        </p:spPr>
      </p:pic>
    </p:spTree>
    <p:extLst>
      <p:ext uri="{BB962C8B-B14F-4D97-AF65-F5344CB8AC3E}">
        <p14:creationId xmlns:p14="http://schemas.microsoft.com/office/powerpoint/2010/main" val="25807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60950" y="287382"/>
            <a:ext cx="8222100" cy="1182651"/>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US" sz="3800" b="1" dirty="0"/>
              <a:t>ISO/IEC 5230:2020</a:t>
            </a:r>
            <a:br>
              <a:rPr lang="en-US" sz="3800" b="1" dirty="0"/>
            </a:br>
            <a:r>
              <a:rPr lang="en-US" sz="3800" dirty="0"/>
              <a:t>Open Source License Compliance</a:t>
            </a:r>
            <a:endParaRPr sz="3800" dirty="0"/>
          </a:p>
        </p:txBody>
      </p:sp>
      <p:pic>
        <p:nvPicPr>
          <p:cNvPr id="4" name="Picture 3" descr="A qr code with a few black squares&#10;&#10;Description automatically generated">
            <a:extLst>
              <a:ext uri="{FF2B5EF4-FFF2-40B4-BE49-F238E27FC236}">
                <a16:creationId xmlns:a16="http://schemas.microsoft.com/office/drawing/2014/main" id="{3BB6F54A-6C85-7D80-367F-5EBA7943F229}"/>
              </a:ext>
            </a:extLst>
          </p:cNvPr>
          <p:cNvPicPr>
            <a:picLocks noChangeAspect="1"/>
          </p:cNvPicPr>
          <p:nvPr/>
        </p:nvPicPr>
        <p:blipFill>
          <a:blip r:embed="rId3"/>
          <a:stretch>
            <a:fillRect/>
          </a:stretch>
        </p:blipFill>
        <p:spPr>
          <a:xfrm>
            <a:off x="3492000" y="1626679"/>
            <a:ext cx="2160000" cy="2160000"/>
          </a:xfrm>
          <a:prstGeom prst="rect">
            <a:avLst/>
          </a:prstGeom>
        </p:spPr>
      </p:pic>
    </p:spTree>
    <p:extLst>
      <p:ext uri="{BB962C8B-B14F-4D97-AF65-F5344CB8AC3E}">
        <p14:creationId xmlns:p14="http://schemas.microsoft.com/office/powerpoint/2010/main" val="4051795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Is Coming Next For The Market?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There has been a steady, inevitable trend for open source in the business domain:</a:t>
            </a:r>
          </a:p>
          <a:p>
            <a:pPr marL="285750" indent="-285750">
              <a:spcAft>
                <a:spcPts val="1200"/>
              </a:spcAft>
            </a:pPr>
            <a:r>
              <a:rPr lang="en-US" dirty="0"/>
              <a:t>Open source is becoming more professional</a:t>
            </a:r>
          </a:p>
          <a:p>
            <a:pPr marL="285750" indent="-285750">
              <a:spcAft>
                <a:spcPts val="1200"/>
              </a:spcAft>
            </a:pPr>
            <a:r>
              <a:rPr lang="en-US" dirty="0"/>
              <a:t>Open source is becoming more accountable</a:t>
            </a:r>
          </a:p>
          <a:p>
            <a:pPr marL="285750" indent="-285750">
              <a:spcAft>
                <a:spcPts val="1200"/>
              </a:spcAft>
            </a:pPr>
            <a:r>
              <a:rPr lang="en-US" dirty="0"/>
              <a:t>Open source is becoming more sustainable</a:t>
            </a:r>
          </a:p>
          <a:p>
            <a:pPr marL="0" indent="0">
              <a:spcAft>
                <a:spcPts val="1200"/>
              </a:spcAft>
              <a:buNone/>
            </a:pPr>
            <a:r>
              <a:rPr lang="en-US" b="1" dirty="0"/>
              <a:t>In 2024 we expect this trend to bring open source closer to traditional Software Asset Management (SAM).</a:t>
            </a:r>
          </a:p>
        </p:txBody>
      </p:sp>
    </p:spTree>
    <p:extLst>
      <p:ext uri="{BB962C8B-B14F-4D97-AF65-F5344CB8AC3E}">
        <p14:creationId xmlns:p14="http://schemas.microsoft.com/office/powerpoint/2010/main" val="3839046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E611-E784-6A1D-F045-AA3DD296C94D}"/>
              </a:ext>
            </a:extLst>
          </p:cNvPr>
          <p:cNvSpPr>
            <a:spLocks noGrp="1"/>
          </p:cNvSpPr>
          <p:nvPr>
            <p:ph type="title"/>
          </p:nvPr>
        </p:nvSpPr>
        <p:spPr>
          <a:xfrm>
            <a:off x="607150" y="1236617"/>
            <a:ext cx="8222100" cy="1750905"/>
          </a:xfrm>
        </p:spPr>
        <p:txBody>
          <a:bodyPr>
            <a:normAutofit fontScale="90000"/>
          </a:bodyPr>
          <a:lstStyle/>
          <a:p>
            <a:r>
              <a:rPr lang="en-US" dirty="0"/>
              <a:t>OpenChain will support the continued evolution of professional open source management</a:t>
            </a:r>
          </a:p>
        </p:txBody>
      </p:sp>
    </p:spTree>
    <p:extLst>
      <p:ext uri="{BB962C8B-B14F-4D97-AF65-F5344CB8AC3E}">
        <p14:creationId xmlns:p14="http://schemas.microsoft.com/office/powerpoint/2010/main" val="2004205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US" dirty="0"/>
              <a:t>Current Versions of OpenChain Standards</a:t>
            </a:r>
            <a:endParaRPr dirty="0"/>
          </a:p>
        </p:txBody>
      </p:sp>
      <p:sp>
        <p:nvSpPr>
          <p:cNvPr id="158" name="Google Shape;158;p25"/>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Aft>
                <a:spcPts val="1200"/>
              </a:spcAft>
              <a:buNone/>
            </a:pPr>
            <a:r>
              <a:rPr lang="en-US" b="1" dirty="0">
                <a:latin typeface="Open Sans" panose="020B0606030504020204" pitchFamily="34" charset="0"/>
                <a:ea typeface="Open Sans" panose="020B0606030504020204" pitchFamily="34" charset="0"/>
                <a:cs typeface="Open Sans" panose="020B0606030504020204" pitchFamily="34" charset="0"/>
              </a:rPr>
              <a:t>Licensing Specification (CURRENT VERSION, 2</a:t>
            </a:r>
            <a:r>
              <a:rPr lang="en-US" b="1" baseline="30000" dirty="0">
                <a:latin typeface="Open Sans" panose="020B0606030504020204" pitchFamily="34" charset="0"/>
                <a:ea typeface="Open Sans" panose="020B0606030504020204" pitchFamily="34" charset="0"/>
                <a:cs typeface="Open Sans" panose="020B0606030504020204" pitchFamily="34" charset="0"/>
              </a:rPr>
              <a:t>nd</a:t>
            </a:r>
            <a:r>
              <a:rPr lang="en-US" b="1" dirty="0">
                <a:latin typeface="Open Sans" panose="020B0606030504020204" pitchFamily="34" charset="0"/>
                <a:ea typeface="Open Sans" panose="020B0606030504020204" pitchFamily="34" charset="0"/>
                <a:cs typeface="Open Sans" panose="020B0606030504020204" pitchFamily="34" charset="0"/>
              </a:rPr>
              <a:t> Generation, ISO 5230):</a:t>
            </a:r>
            <a:br>
              <a:rPr lang="en-US" b="1"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hlinkClick r:id="rId3"/>
              </a:rPr>
              <a:t>https://github.com/OpenChain-Project/License-Compliance-Specification/blob/master/2.1/en/openchainspec-2.1.md</a:t>
            </a:r>
            <a:r>
              <a:rPr lang="en-US" dirty="0">
                <a:latin typeface="Open Sans" panose="020B0606030504020204" pitchFamily="34" charset="0"/>
                <a:ea typeface="Open Sans" panose="020B0606030504020204" pitchFamily="34" charset="0"/>
                <a:cs typeface="Open Sans" panose="020B0606030504020204" pitchFamily="34" charset="0"/>
              </a:rPr>
              <a:t> </a:t>
            </a:r>
          </a:p>
          <a:p>
            <a:pPr marL="0" indent="0">
              <a:spcAft>
                <a:spcPts val="1200"/>
              </a:spcAft>
              <a:buNone/>
            </a:pPr>
            <a:r>
              <a:rPr lang="en-US" b="1" dirty="0">
                <a:latin typeface="Open Sans" panose="020B0606030504020204" pitchFamily="34" charset="0"/>
                <a:ea typeface="Open Sans" panose="020B0606030504020204" pitchFamily="34" charset="0"/>
                <a:cs typeface="Open Sans" panose="020B0606030504020204" pitchFamily="34" charset="0"/>
              </a:rPr>
              <a:t>Security Specification (CURRENT VERSION, 1</a:t>
            </a:r>
            <a:r>
              <a:rPr lang="en-US" b="1" baseline="30000" dirty="0">
                <a:latin typeface="Open Sans" panose="020B0606030504020204" pitchFamily="34" charset="0"/>
                <a:ea typeface="Open Sans" panose="020B0606030504020204" pitchFamily="34" charset="0"/>
                <a:cs typeface="Open Sans" panose="020B0606030504020204" pitchFamily="34" charset="0"/>
              </a:rPr>
              <a:t>st</a:t>
            </a:r>
            <a:r>
              <a:rPr lang="en-US" b="1" dirty="0">
                <a:latin typeface="Open Sans" panose="020B0606030504020204" pitchFamily="34" charset="0"/>
                <a:ea typeface="Open Sans" panose="020B0606030504020204" pitchFamily="34" charset="0"/>
                <a:cs typeface="Open Sans" panose="020B0606030504020204" pitchFamily="34" charset="0"/>
              </a:rPr>
              <a:t> Generation, ISO 18974):</a:t>
            </a:r>
            <a:br>
              <a:rPr lang="en-US" b="1"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hlinkClick r:id="rId4"/>
              </a:rPr>
              <a:t>https://github.com/OpenChain-Project/Security-Assurance-Specification/blob/main/Security-Assurance-Specification/1.1/en/openchain-security-specification-1.1.md</a:t>
            </a:r>
            <a:r>
              <a:rPr lang="en-US" dirty="0">
                <a:latin typeface="Open Sans" panose="020B0606030504020204" pitchFamily="34" charset="0"/>
                <a:ea typeface="Open Sans" panose="020B0606030504020204" pitchFamily="34" charset="0"/>
                <a:cs typeface="Open Sans" panose="020B0606030504020204" pitchFamily="34" charset="0"/>
              </a:rPr>
              <a:t> </a:t>
            </a:r>
          </a:p>
        </p:txBody>
      </p:sp>
    </p:spTree>
    <p:extLst>
      <p:ext uri="{BB962C8B-B14F-4D97-AF65-F5344CB8AC3E}">
        <p14:creationId xmlns:p14="http://schemas.microsoft.com/office/powerpoint/2010/main" val="3801265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US" dirty="0"/>
              <a:t>Draft Future Versions of Licensing / Security</a:t>
            </a:r>
            <a:endParaRPr dirty="0"/>
          </a:p>
        </p:txBody>
      </p:sp>
      <p:sp>
        <p:nvSpPr>
          <p:cNvPr id="158" name="Google Shape;158;p25"/>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Aft>
                <a:spcPts val="1200"/>
              </a:spcAft>
              <a:buNone/>
            </a:pPr>
            <a:r>
              <a:rPr lang="en-US" b="1" dirty="0">
                <a:latin typeface="Open Sans" panose="020B0606030504020204" pitchFamily="34" charset="0"/>
                <a:ea typeface="Open Sans" panose="020B0606030504020204" pitchFamily="34" charset="0"/>
                <a:cs typeface="Open Sans" panose="020B0606030504020204" pitchFamily="34" charset="0"/>
              </a:rPr>
              <a:t>Licensing Specification (3</a:t>
            </a:r>
            <a:r>
              <a:rPr lang="en-US" b="1" baseline="30000" dirty="0">
                <a:latin typeface="Open Sans" panose="020B0606030504020204" pitchFamily="34" charset="0"/>
                <a:ea typeface="Open Sans" panose="020B0606030504020204" pitchFamily="34" charset="0"/>
                <a:cs typeface="Open Sans" panose="020B0606030504020204" pitchFamily="34" charset="0"/>
              </a:rPr>
              <a:t>rd</a:t>
            </a:r>
            <a:r>
              <a:rPr lang="en-US" b="1" dirty="0">
                <a:latin typeface="Open Sans" panose="020B0606030504020204" pitchFamily="34" charset="0"/>
                <a:ea typeface="Open Sans" panose="020B0606030504020204" pitchFamily="34" charset="0"/>
                <a:cs typeface="Open Sans" panose="020B0606030504020204" pitchFamily="34" charset="0"/>
              </a:rPr>
              <a:t> Generation Draft):</a:t>
            </a:r>
            <a:br>
              <a:rPr lang="en-US" b="1"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hlinkClick r:id="rId3"/>
              </a:rPr>
              <a:t>https://github.com/OpenChain-Project/License-Compliance-Specification/blob/master/Official/en/3.0/openchain-license-compliance-3.0.md</a:t>
            </a:r>
            <a:endParaRPr lang="en-US" b="1" dirty="0">
              <a:latin typeface="Open Sans" panose="020B0606030504020204" pitchFamily="34" charset="0"/>
              <a:ea typeface="Open Sans" panose="020B0606030504020204" pitchFamily="34" charset="0"/>
              <a:cs typeface="Open Sans" panose="020B0606030504020204" pitchFamily="34" charset="0"/>
            </a:endParaRPr>
          </a:p>
          <a:p>
            <a:pPr marL="0" indent="0">
              <a:spcAft>
                <a:spcPts val="1200"/>
              </a:spcAft>
              <a:buNone/>
            </a:pPr>
            <a:r>
              <a:rPr lang="en-US" b="1" dirty="0">
                <a:latin typeface="Open Sans" panose="020B0606030504020204" pitchFamily="34" charset="0"/>
                <a:ea typeface="Open Sans" panose="020B0606030504020204" pitchFamily="34" charset="0"/>
                <a:cs typeface="Open Sans" panose="020B0606030504020204" pitchFamily="34" charset="0"/>
              </a:rPr>
              <a:t>Security Specification (2</a:t>
            </a:r>
            <a:r>
              <a:rPr lang="en-US" b="1" baseline="30000" dirty="0">
                <a:latin typeface="Open Sans" panose="020B0606030504020204" pitchFamily="34" charset="0"/>
                <a:ea typeface="Open Sans" panose="020B0606030504020204" pitchFamily="34" charset="0"/>
                <a:cs typeface="Open Sans" panose="020B0606030504020204" pitchFamily="34" charset="0"/>
              </a:rPr>
              <a:t>nd</a:t>
            </a:r>
            <a:r>
              <a:rPr lang="en-US" b="1" dirty="0">
                <a:latin typeface="Open Sans" panose="020B0606030504020204" pitchFamily="34" charset="0"/>
                <a:ea typeface="Open Sans" panose="020B0606030504020204" pitchFamily="34" charset="0"/>
                <a:cs typeface="Open Sans" panose="020B0606030504020204" pitchFamily="34" charset="0"/>
              </a:rPr>
              <a:t> Generation Draft):</a:t>
            </a:r>
            <a:br>
              <a:rPr lang="en-US" b="1"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hlinkClick r:id="rId4"/>
              </a:rPr>
              <a:t>https://github.com/OpenChain-Project/Security-Assurance-Specification/blob/main/Security-Assurance-Specification/2.0/en/openchain-security-specification-2.0.md</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62910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US" dirty="0"/>
              <a:t>Next Steps: Licensing / Security</a:t>
            </a:r>
            <a:endParaRPr dirty="0"/>
          </a:p>
        </p:txBody>
      </p:sp>
      <p:sp>
        <p:nvSpPr>
          <p:cNvPr id="158" name="Google Shape;158;p25"/>
          <p:cNvSpPr txBox="1">
            <a:spLocks noGrp="1"/>
          </p:cNvSpPr>
          <p:nvPr>
            <p:ph type="body" idx="1"/>
          </p:nvPr>
        </p:nvSpPr>
        <p:spPr>
          <a:prstGeom prst="rect">
            <a:avLst/>
          </a:prstGeom>
        </p:spPr>
        <p:txBody>
          <a:bodyPr spcFirstLastPara="1" wrap="square" lIns="91425" tIns="91425" rIns="91425" bIns="91425" anchor="t" anchorCtr="0">
            <a:noAutofit/>
          </a:bodyPr>
          <a:lstStyle/>
          <a:p>
            <a:pPr marL="114297" indent="0" fontAlgn="base">
              <a:buNone/>
            </a:pPr>
            <a:r>
              <a:rPr lang="en-US" dirty="0">
                <a:solidFill>
                  <a:srgbClr val="252525"/>
                </a:solidFill>
                <a:latin typeface="Open Sans" panose="020B0606030504020204" pitchFamily="34" charset="0"/>
                <a:ea typeface="Open Sans" panose="020B0606030504020204" pitchFamily="34" charset="0"/>
                <a:cs typeface="Open Sans" panose="020B0606030504020204" pitchFamily="34" charset="0"/>
              </a:rPr>
              <a:t>The draft next generation License Compliance specification and Security Assurance specification have open issues for review.</a:t>
            </a:r>
          </a:p>
          <a:p>
            <a:pPr marL="114297" indent="0" fontAlgn="base">
              <a:buNone/>
            </a:pPr>
            <a:endParaRPr lang="en-US" dirty="0">
              <a:solidFill>
                <a:srgbClr val="252525"/>
              </a:solidFill>
              <a:latin typeface="Open Sans" panose="020B0606030504020204" pitchFamily="34" charset="0"/>
              <a:ea typeface="Open Sans" panose="020B0606030504020204" pitchFamily="34" charset="0"/>
              <a:cs typeface="Open Sans" panose="020B0606030504020204" pitchFamily="34" charset="0"/>
            </a:endParaRPr>
          </a:p>
          <a:p>
            <a:pPr marL="114300" indent="0" algn="l" fontAlgn="base">
              <a:buNone/>
            </a:pPr>
            <a:r>
              <a:rPr lang="en-US" b="1" dirty="0">
                <a:solidFill>
                  <a:srgbClr val="252525"/>
                </a:solidFill>
                <a:latin typeface="Open Sans" panose="020B0606030504020204" pitchFamily="34" charset="0"/>
                <a:ea typeface="Open Sans" panose="020B0606030504020204" pitchFamily="34" charset="0"/>
                <a:cs typeface="Open Sans" panose="020B0606030504020204" pitchFamily="34" charset="0"/>
              </a:rPr>
              <a:t>Licensing:</a:t>
            </a:r>
            <a:br>
              <a:rPr lang="en-US" dirty="0">
                <a:solidFill>
                  <a:srgbClr val="252525"/>
                </a:solidFill>
                <a:latin typeface="Open Sans" panose="020B0606030504020204" pitchFamily="34" charset="0"/>
                <a:ea typeface="Open Sans" panose="020B0606030504020204" pitchFamily="34" charset="0"/>
                <a:cs typeface="Open Sans" panose="020B0606030504020204" pitchFamily="34" charset="0"/>
              </a:rPr>
            </a:br>
            <a:r>
              <a:rPr lang="en-US" dirty="0">
                <a:solidFill>
                  <a:srgbClr val="252525"/>
                </a:solidFill>
                <a:latin typeface="Open Sans" panose="020B0606030504020204" pitchFamily="34" charset="0"/>
                <a:ea typeface="Open Sans" panose="020B0606030504020204" pitchFamily="34" charset="0"/>
                <a:cs typeface="Open Sans" panose="020B0606030504020204" pitchFamily="34" charset="0"/>
                <a:hlinkClick r:id="rId3"/>
              </a:rPr>
              <a:t>https://github.com/OpenChain-Project/License-Compliance-Specification/issues/</a:t>
            </a:r>
            <a:endParaRPr lang="en-US" b="1" dirty="0">
              <a:solidFill>
                <a:srgbClr val="252525"/>
              </a:solidFill>
              <a:latin typeface="Open Sans" panose="020B0606030504020204" pitchFamily="34" charset="0"/>
              <a:ea typeface="Open Sans" panose="020B0606030504020204" pitchFamily="34" charset="0"/>
              <a:cs typeface="Open Sans" panose="020B0606030504020204" pitchFamily="34" charset="0"/>
            </a:endParaRPr>
          </a:p>
          <a:p>
            <a:pPr marL="114300" indent="0" algn="l" fontAlgn="base">
              <a:buNone/>
            </a:pPr>
            <a:endParaRPr lang="en-US" sz="800" b="1" dirty="0">
              <a:solidFill>
                <a:srgbClr val="252525"/>
              </a:solidFill>
              <a:latin typeface="Open Sans" panose="020B0606030504020204" pitchFamily="34" charset="0"/>
              <a:ea typeface="Open Sans" panose="020B0606030504020204" pitchFamily="34" charset="0"/>
              <a:cs typeface="Open Sans" panose="020B0606030504020204" pitchFamily="34" charset="0"/>
            </a:endParaRPr>
          </a:p>
          <a:p>
            <a:pPr marL="114300" indent="0" algn="l" fontAlgn="base">
              <a:buNone/>
            </a:pPr>
            <a:r>
              <a:rPr lang="en-US" b="1" dirty="0">
                <a:solidFill>
                  <a:srgbClr val="252525"/>
                </a:solidFill>
                <a:latin typeface="Open Sans" panose="020B0606030504020204" pitchFamily="34" charset="0"/>
                <a:ea typeface="Open Sans" panose="020B0606030504020204" pitchFamily="34" charset="0"/>
                <a:cs typeface="Open Sans" panose="020B0606030504020204" pitchFamily="34" charset="0"/>
              </a:rPr>
              <a:t>Security:</a:t>
            </a:r>
            <a:br>
              <a:rPr lang="en-US" dirty="0">
                <a:solidFill>
                  <a:srgbClr val="252525"/>
                </a:solidFill>
                <a:latin typeface="Open Sans" panose="020B0606030504020204" pitchFamily="34" charset="0"/>
                <a:ea typeface="Open Sans" panose="020B0606030504020204" pitchFamily="34" charset="0"/>
                <a:cs typeface="Open Sans" panose="020B0606030504020204" pitchFamily="34" charset="0"/>
              </a:rPr>
            </a:br>
            <a:r>
              <a:rPr lang="en-US" dirty="0">
                <a:solidFill>
                  <a:srgbClr val="252525"/>
                </a:solidFill>
                <a:latin typeface="Open Sans" panose="020B0606030504020204" pitchFamily="34" charset="0"/>
                <a:ea typeface="Open Sans" panose="020B0606030504020204" pitchFamily="34" charset="0"/>
                <a:cs typeface="Open Sans" panose="020B0606030504020204" pitchFamily="34" charset="0"/>
                <a:hlinkClick r:id="rId4"/>
              </a:rPr>
              <a:t>https://github.com/OpenChain-Project/Security-Assurance-Specification/issues/</a:t>
            </a:r>
            <a:r>
              <a:rPr lang="en-US" dirty="0">
                <a:solidFill>
                  <a:srgbClr val="252525"/>
                </a:solidFill>
                <a:latin typeface="Open Sans" panose="020B0606030504020204" pitchFamily="34" charset="0"/>
                <a:ea typeface="Open Sans" panose="020B0606030504020204" pitchFamily="34" charset="0"/>
                <a:cs typeface="Open Sans" panose="020B0606030504020204" pitchFamily="34" charset="0"/>
              </a:rPr>
              <a:t> </a:t>
            </a:r>
          </a:p>
        </p:txBody>
      </p:sp>
    </p:spTree>
    <p:extLst>
      <p:ext uri="{BB962C8B-B14F-4D97-AF65-F5344CB8AC3E}">
        <p14:creationId xmlns:p14="http://schemas.microsoft.com/office/powerpoint/2010/main" val="1592684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5874-38EA-A8D7-8A3A-CBCABED81C42}"/>
              </a:ext>
            </a:extLst>
          </p:cNvPr>
          <p:cNvSpPr>
            <a:spLocks noGrp="1"/>
          </p:cNvSpPr>
          <p:nvPr>
            <p:ph type="title"/>
          </p:nvPr>
        </p:nvSpPr>
        <p:spPr/>
        <p:txBody>
          <a:bodyPr>
            <a:normAutofit fontScale="90000"/>
          </a:bodyPr>
          <a:lstStyle/>
          <a:p>
            <a:r>
              <a:rPr lang="en-US" dirty="0"/>
              <a:t>Track This: Our Monthly Calls</a:t>
            </a:r>
          </a:p>
        </p:txBody>
      </p:sp>
      <p:sp>
        <p:nvSpPr>
          <p:cNvPr id="3" name="Text Placeholder 2">
            <a:extLst>
              <a:ext uri="{FF2B5EF4-FFF2-40B4-BE49-F238E27FC236}">
                <a16:creationId xmlns:a16="http://schemas.microsoft.com/office/drawing/2014/main" id="{33998166-93CD-E523-DFD9-507D02C3D6D0}"/>
              </a:ext>
            </a:extLst>
          </p:cNvPr>
          <p:cNvSpPr>
            <a:spLocks noGrp="1"/>
          </p:cNvSpPr>
          <p:nvPr>
            <p:ph type="body" idx="1"/>
          </p:nvPr>
        </p:nvSpPr>
        <p:spPr/>
        <p:txBody>
          <a:bodyPr/>
          <a:lstStyle/>
          <a:p>
            <a:pPr marL="114300" indent="0">
              <a:buNone/>
            </a:pPr>
            <a:r>
              <a:rPr lang="en-US" dirty="0"/>
              <a:t>Our current Specification Work Group Chair is Chris Wood, Fellow at Lockheed Martin.</a:t>
            </a:r>
          </a:p>
          <a:p>
            <a:pPr marL="114300" indent="0">
              <a:buNone/>
            </a:pPr>
            <a:endParaRPr lang="en-US" dirty="0"/>
          </a:p>
          <a:p>
            <a:pPr marL="114300" indent="0">
              <a:buNone/>
            </a:pPr>
            <a:r>
              <a:rPr lang="en-US" dirty="0"/>
              <a:t>Chris and the rest of the Work Group host:</a:t>
            </a:r>
          </a:p>
          <a:p>
            <a:r>
              <a:rPr lang="en-US" dirty="0"/>
              <a:t>One call for North America / Europe per month</a:t>
            </a:r>
          </a:p>
          <a:p>
            <a:r>
              <a:rPr lang="en-US" dirty="0"/>
              <a:t>One call for North America / Asia per month</a:t>
            </a:r>
          </a:p>
          <a:p>
            <a:endParaRPr lang="en-US" dirty="0"/>
          </a:p>
          <a:p>
            <a:pPr marL="114300" indent="0">
              <a:buNone/>
            </a:pPr>
            <a:r>
              <a:rPr lang="en-US" dirty="0"/>
              <a:t>Everyone is welcome to join, welcome to contribute</a:t>
            </a:r>
          </a:p>
        </p:txBody>
      </p:sp>
      <p:pic>
        <p:nvPicPr>
          <p:cNvPr id="5" name="Picture 4" descr="A qr code with black squares&#10;&#10;Description automatically generated">
            <a:extLst>
              <a:ext uri="{FF2B5EF4-FFF2-40B4-BE49-F238E27FC236}">
                <a16:creationId xmlns:a16="http://schemas.microsoft.com/office/drawing/2014/main" id="{6A078D42-92EC-18CA-DE30-92536B38E829}"/>
              </a:ext>
            </a:extLst>
          </p:cNvPr>
          <p:cNvPicPr>
            <a:picLocks noChangeAspect="1"/>
          </p:cNvPicPr>
          <p:nvPr/>
        </p:nvPicPr>
        <p:blipFill>
          <a:blip r:embed="rId2"/>
          <a:stretch>
            <a:fillRect/>
          </a:stretch>
        </p:blipFill>
        <p:spPr>
          <a:xfrm>
            <a:off x="6609600" y="2609100"/>
            <a:ext cx="2534400" cy="2534400"/>
          </a:xfrm>
          <a:prstGeom prst="rect">
            <a:avLst/>
          </a:prstGeom>
        </p:spPr>
      </p:pic>
    </p:spTree>
    <p:extLst>
      <p:ext uri="{BB962C8B-B14F-4D97-AF65-F5344CB8AC3E}">
        <p14:creationId xmlns:p14="http://schemas.microsoft.com/office/powerpoint/2010/main" val="3087471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E611-E784-6A1D-F045-AA3DD296C94D}"/>
              </a:ext>
            </a:extLst>
          </p:cNvPr>
          <p:cNvSpPr>
            <a:spLocks noGrp="1"/>
          </p:cNvSpPr>
          <p:nvPr>
            <p:ph type="title"/>
          </p:nvPr>
        </p:nvSpPr>
        <p:spPr>
          <a:xfrm>
            <a:off x="607150" y="818606"/>
            <a:ext cx="8222100" cy="2629987"/>
          </a:xfrm>
        </p:spPr>
        <p:txBody>
          <a:bodyPr>
            <a:normAutofit fontScale="90000"/>
          </a:bodyPr>
          <a:lstStyle/>
          <a:p>
            <a:r>
              <a:rPr lang="en-US" dirty="0"/>
              <a:t>OpenChain will also support conversations around new areas of open collaboration and governance</a:t>
            </a:r>
          </a:p>
        </p:txBody>
      </p:sp>
    </p:spTree>
    <p:extLst>
      <p:ext uri="{BB962C8B-B14F-4D97-AF65-F5344CB8AC3E}">
        <p14:creationId xmlns:p14="http://schemas.microsoft.com/office/powerpoint/2010/main" val="3798339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Introducing Our AI Compliance Study Group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Since January 2024 the OpenChain Project has facilitated an AI Compliance Study Group.</a:t>
            </a:r>
          </a:p>
          <a:p>
            <a:pPr marL="0" lvl="0" indent="0" algn="l" rtl="0">
              <a:spcBef>
                <a:spcPts val="0"/>
              </a:spcBef>
              <a:spcAft>
                <a:spcPts val="1200"/>
              </a:spcAft>
              <a:buNone/>
            </a:pPr>
            <a:r>
              <a:rPr lang="en-US" b="1" dirty="0"/>
              <a:t>They are focused on:</a:t>
            </a:r>
          </a:p>
          <a:p>
            <a:pPr marL="285750" indent="-285750">
              <a:spcAft>
                <a:spcPts val="1200"/>
              </a:spcAft>
            </a:pPr>
            <a:r>
              <a:rPr lang="en-US" dirty="0"/>
              <a:t>Determining commonalities in AI Compliance in </a:t>
            </a:r>
            <a:br>
              <a:rPr lang="en-US" dirty="0"/>
            </a:br>
            <a:r>
              <a:rPr lang="en-US" dirty="0"/>
              <a:t>the Supply Chain</a:t>
            </a:r>
          </a:p>
          <a:p>
            <a:pPr marL="285750" indent="-285750">
              <a:spcAft>
                <a:spcPts val="1200"/>
              </a:spcAft>
            </a:pPr>
            <a:r>
              <a:rPr lang="en-US" dirty="0"/>
              <a:t>Assessing whether these commonalities are suitable </a:t>
            </a:r>
            <a:br>
              <a:rPr lang="en-US" dirty="0"/>
            </a:br>
            <a:r>
              <a:rPr lang="en-US" dirty="0"/>
              <a:t>for development into reference material</a:t>
            </a:r>
          </a:p>
          <a:p>
            <a:pPr marL="285750" indent="-285750">
              <a:spcAft>
                <a:spcPts val="1200"/>
              </a:spcAft>
            </a:pPr>
            <a:r>
              <a:rPr lang="en-US" dirty="0"/>
              <a:t>And ensuring all voices are heard</a:t>
            </a:r>
          </a:p>
        </p:txBody>
      </p:sp>
      <p:pic>
        <p:nvPicPr>
          <p:cNvPr id="3" name="Picture 2" descr="A qr code with black squares&#10;&#10;Description automatically generated">
            <a:extLst>
              <a:ext uri="{FF2B5EF4-FFF2-40B4-BE49-F238E27FC236}">
                <a16:creationId xmlns:a16="http://schemas.microsoft.com/office/drawing/2014/main" id="{AEB01115-413F-1FF6-417A-CED5379AFB0F}"/>
              </a:ext>
            </a:extLst>
          </p:cNvPr>
          <p:cNvPicPr>
            <a:picLocks noChangeAspect="1"/>
          </p:cNvPicPr>
          <p:nvPr/>
        </p:nvPicPr>
        <p:blipFill>
          <a:blip r:embed="rId3"/>
          <a:stretch>
            <a:fillRect/>
          </a:stretch>
        </p:blipFill>
        <p:spPr>
          <a:xfrm>
            <a:off x="6609600" y="2609100"/>
            <a:ext cx="2534400" cy="2534400"/>
          </a:xfrm>
          <a:prstGeom prst="rect">
            <a:avLst/>
          </a:prstGeom>
        </p:spPr>
      </p:pic>
    </p:spTree>
    <p:extLst>
      <p:ext uri="{BB962C8B-B14F-4D97-AF65-F5344CB8AC3E}">
        <p14:creationId xmlns:p14="http://schemas.microsoft.com/office/powerpoint/2010/main" val="4118732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a0b78de9d3_0_20"/>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a:buSzPct val="111111"/>
            </a:pPr>
            <a:r>
              <a:rPr lang="en-US" dirty="0">
                <a:solidFill>
                  <a:schemeClr val="bg2"/>
                </a:solidFill>
              </a:rPr>
              <a:t>Let’s Wrap Up: Global Impact 2023</a:t>
            </a:r>
          </a:p>
        </p:txBody>
      </p:sp>
    </p:spTree>
    <p:extLst>
      <p:ext uri="{BB962C8B-B14F-4D97-AF65-F5344CB8AC3E}">
        <p14:creationId xmlns:p14="http://schemas.microsoft.com/office/powerpoint/2010/main" val="4191771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prstGeom prst="rect">
            <a:avLst/>
          </a:prstGeom>
        </p:spPr>
        <p:txBody>
          <a:bodyPr spcFirstLastPara="1" wrap="square" lIns="91425" tIns="91425" rIns="91425" bIns="91425" anchor="b" anchorCtr="0">
            <a:normAutofit/>
          </a:bodyPr>
          <a:lstStyle/>
          <a:p>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100%</a:t>
            </a:r>
            <a:endParaRP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6" name="Google Shape;176;p28"/>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Aft>
                <a:spcPts val="1200"/>
              </a:spcAft>
              <a:buNone/>
            </a:pPr>
            <a:r>
              <a:rPr lang="en-US" sz="1500" dirty="0">
                <a:solidFill>
                  <a:schemeClr val="bg2"/>
                </a:solidFill>
              </a:rPr>
              <a:t>Increase in standards maintained</a:t>
            </a:r>
            <a:endParaRPr sz="1500" dirty="0">
              <a:solidFill>
                <a:schemeClr val="bg2"/>
              </a:solidFill>
            </a:endParaRPr>
          </a:p>
        </p:txBody>
      </p:sp>
      <p:sp>
        <p:nvSpPr>
          <p:cNvPr id="5" name="Google Shape;176;p28">
            <a:extLst>
              <a:ext uri="{FF2B5EF4-FFF2-40B4-BE49-F238E27FC236}">
                <a16:creationId xmlns:a16="http://schemas.microsoft.com/office/drawing/2014/main" id="{420BF77C-9776-BC71-ECC1-89E31DB20ECA}"/>
              </a:ext>
            </a:extLst>
          </p:cNvPr>
          <p:cNvSpPr txBox="1">
            <a:spLocks/>
          </p:cNvSpPr>
          <p:nvPr/>
        </p:nvSpPr>
        <p:spPr>
          <a:xfrm>
            <a:off x="355245" y="1180199"/>
            <a:ext cx="1791420" cy="472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lt1"/>
              </a:buClr>
              <a:buSzPts val="1800"/>
              <a:buFont typeface="Open Sans Medium"/>
              <a:buChar char="●"/>
              <a:defRPr sz="1800" b="0" i="0" u="none" strike="noStrike" cap="none">
                <a:solidFill>
                  <a:schemeClr val="lt1"/>
                </a:solidFill>
                <a:latin typeface="Open Sans Medium"/>
                <a:ea typeface="Open Sans Medium"/>
                <a:cs typeface="Open Sans Medium"/>
                <a:sym typeface="Open Sans Medium"/>
              </a:defRPr>
            </a:lvl1pPr>
            <a:lvl2pPr marL="914400" marR="0" lvl="1"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2pPr>
            <a:lvl3pPr marL="1371600" marR="0" lvl="2"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3pPr>
            <a:lvl4pPr marL="1828800" marR="0" lvl="3"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4pPr>
            <a:lvl5pPr marL="2286000" marR="0" lvl="4"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5pPr>
            <a:lvl6pPr marL="2743200" marR="0" lvl="5"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6pPr>
            <a:lvl7pPr marL="3200400" marR="0" lvl="6"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7pPr>
            <a:lvl8pPr marL="3657600" marR="0" lvl="7"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8pPr>
            <a:lvl9pPr marL="4114800" marR="0" lvl="8"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9pPr>
          </a:lstStyle>
          <a:p>
            <a:pPr marL="0" indent="0">
              <a:spcAft>
                <a:spcPts val="1200"/>
              </a:spcAft>
              <a:buFont typeface="Open Sans Medium"/>
              <a:buNone/>
            </a:pPr>
            <a:r>
              <a:rPr lang="en-US" sz="2400" dirty="0">
                <a:solidFill>
                  <a:schemeClr val="bg2"/>
                </a:solidFill>
              </a:rPr>
              <a:t>Data Point</a:t>
            </a:r>
          </a:p>
        </p:txBody>
      </p:sp>
    </p:spTree>
    <p:extLst>
      <p:ext uri="{BB962C8B-B14F-4D97-AF65-F5344CB8AC3E}">
        <p14:creationId xmlns:p14="http://schemas.microsoft.com/office/powerpoint/2010/main" val="210728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3" name="Picture 2" descr="A qr code with a black and white background&#10;&#10;Description automatically generated">
            <a:extLst>
              <a:ext uri="{FF2B5EF4-FFF2-40B4-BE49-F238E27FC236}">
                <a16:creationId xmlns:a16="http://schemas.microsoft.com/office/drawing/2014/main" id="{632F33E6-A924-79C2-153C-E2FE96539C8E}"/>
              </a:ext>
            </a:extLst>
          </p:cNvPr>
          <p:cNvPicPr>
            <a:picLocks noChangeAspect="1"/>
          </p:cNvPicPr>
          <p:nvPr/>
        </p:nvPicPr>
        <p:blipFill>
          <a:blip r:embed="rId3"/>
          <a:stretch>
            <a:fillRect/>
          </a:stretch>
        </p:blipFill>
        <p:spPr>
          <a:xfrm>
            <a:off x="3492000" y="1626679"/>
            <a:ext cx="2160000" cy="2160000"/>
          </a:xfrm>
          <a:prstGeom prst="rect">
            <a:avLst/>
          </a:prstGeom>
        </p:spPr>
      </p:pic>
      <p:sp>
        <p:nvSpPr>
          <p:cNvPr id="140" name="Google Shape;140;p22"/>
          <p:cNvSpPr txBox="1">
            <a:spLocks noGrp="1"/>
          </p:cNvSpPr>
          <p:nvPr>
            <p:ph type="title"/>
          </p:nvPr>
        </p:nvSpPr>
        <p:spPr>
          <a:xfrm>
            <a:off x="460950" y="287382"/>
            <a:ext cx="8222100" cy="1182651"/>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US" sz="3800" b="1" dirty="0"/>
              <a:t>ISO/IEC 18974:2023</a:t>
            </a:r>
            <a:br>
              <a:rPr lang="en-US" sz="3800" b="1" dirty="0"/>
            </a:br>
            <a:r>
              <a:rPr lang="en-US" sz="3800" dirty="0"/>
              <a:t>Open Source Security Assurance</a:t>
            </a:r>
            <a:endParaRPr sz="3800" dirty="0"/>
          </a:p>
        </p:txBody>
      </p:sp>
    </p:spTree>
    <p:extLst>
      <p:ext uri="{BB962C8B-B14F-4D97-AF65-F5344CB8AC3E}">
        <p14:creationId xmlns:p14="http://schemas.microsoft.com/office/powerpoint/2010/main" val="751712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prstGeom prst="rect">
            <a:avLst/>
          </a:prstGeom>
        </p:spPr>
        <p:txBody>
          <a:bodyPr spcFirstLastPara="1" wrap="square" lIns="91425" tIns="91425" rIns="91425" bIns="91425" anchor="b" anchorCtr="0">
            <a:normAutofit/>
          </a:bodyPr>
          <a:lstStyle/>
          <a:p>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100%</a:t>
            </a:r>
            <a:endParaRP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6" name="Google Shape;176;p28"/>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Aft>
                <a:spcPts val="1200"/>
              </a:spcAft>
              <a:buNone/>
            </a:pPr>
            <a:r>
              <a:rPr lang="en-US" sz="1500" dirty="0">
                <a:solidFill>
                  <a:schemeClr val="bg2"/>
                </a:solidFill>
              </a:rPr>
              <a:t>Increase in third-party certifiers</a:t>
            </a:r>
            <a:endParaRPr sz="1500" dirty="0">
              <a:solidFill>
                <a:schemeClr val="bg2"/>
              </a:solidFill>
            </a:endParaRPr>
          </a:p>
        </p:txBody>
      </p:sp>
      <p:sp>
        <p:nvSpPr>
          <p:cNvPr id="5" name="Google Shape;176;p28">
            <a:extLst>
              <a:ext uri="{FF2B5EF4-FFF2-40B4-BE49-F238E27FC236}">
                <a16:creationId xmlns:a16="http://schemas.microsoft.com/office/drawing/2014/main" id="{420BF77C-9776-BC71-ECC1-89E31DB20ECA}"/>
              </a:ext>
            </a:extLst>
          </p:cNvPr>
          <p:cNvSpPr txBox="1">
            <a:spLocks/>
          </p:cNvSpPr>
          <p:nvPr/>
        </p:nvSpPr>
        <p:spPr>
          <a:xfrm>
            <a:off x="355245" y="1180199"/>
            <a:ext cx="1791420" cy="472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lt1"/>
              </a:buClr>
              <a:buSzPts val="1800"/>
              <a:buFont typeface="Open Sans Medium"/>
              <a:buChar char="●"/>
              <a:defRPr sz="1800" b="0" i="0" u="none" strike="noStrike" cap="none">
                <a:solidFill>
                  <a:schemeClr val="lt1"/>
                </a:solidFill>
                <a:latin typeface="Open Sans Medium"/>
                <a:ea typeface="Open Sans Medium"/>
                <a:cs typeface="Open Sans Medium"/>
                <a:sym typeface="Open Sans Medium"/>
              </a:defRPr>
            </a:lvl1pPr>
            <a:lvl2pPr marL="914400" marR="0" lvl="1"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2pPr>
            <a:lvl3pPr marL="1371600" marR="0" lvl="2"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3pPr>
            <a:lvl4pPr marL="1828800" marR="0" lvl="3"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4pPr>
            <a:lvl5pPr marL="2286000" marR="0" lvl="4"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5pPr>
            <a:lvl6pPr marL="2743200" marR="0" lvl="5"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6pPr>
            <a:lvl7pPr marL="3200400" marR="0" lvl="6"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7pPr>
            <a:lvl8pPr marL="3657600" marR="0" lvl="7"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8pPr>
            <a:lvl9pPr marL="4114800" marR="0" lvl="8"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9pPr>
          </a:lstStyle>
          <a:p>
            <a:pPr marL="0" indent="0">
              <a:spcAft>
                <a:spcPts val="1200"/>
              </a:spcAft>
              <a:buFont typeface="Open Sans Medium"/>
              <a:buNone/>
            </a:pPr>
            <a:r>
              <a:rPr lang="en-US" sz="2400" dirty="0">
                <a:solidFill>
                  <a:schemeClr val="bg2"/>
                </a:solidFill>
              </a:rPr>
              <a:t>Data Point</a:t>
            </a:r>
          </a:p>
        </p:txBody>
      </p:sp>
    </p:spTree>
    <p:extLst>
      <p:ext uri="{BB962C8B-B14F-4D97-AF65-F5344CB8AC3E}">
        <p14:creationId xmlns:p14="http://schemas.microsoft.com/office/powerpoint/2010/main" val="1101121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prstGeom prst="rect">
            <a:avLst/>
          </a:prstGeom>
        </p:spPr>
        <p:txBody>
          <a:bodyPr spcFirstLastPara="1" wrap="square" lIns="91425" tIns="91425" rIns="91425" bIns="91425" anchor="b" anchorCtr="0">
            <a:normAutofit/>
          </a:bodyPr>
          <a:lstStyle/>
          <a:p>
            <a:r>
              <a:rPr lang="en-US" sz="4000" dirty="0">
                <a:solidFill>
                  <a:schemeClr val="bg2"/>
                </a:solidFill>
                <a:latin typeface="Open Sans" panose="020B0606030504020204" pitchFamily="34" charset="0"/>
                <a:ea typeface="Open Sans" panose="020B0606030504020204" pitchFamily="34" charset="0"/>
                <a:cs typeface="Open Sans" panose="020B0606030504020204" pitchFamily="34" charset="0"/>
              </a:rPr>
              <a:t>Massively Improved </a:t>
            </a:r>
            <a:br>
              <a:rPr lang="en-US" sz="4000" dirty="0">
                <a:solidFill>
                  <a:schemeClr val="bg2"/>
                </a:solidFill>
                <a:latin typeface="Open Sans" panose="020B0606030504020204" pitchFamily="34" charset="0"/>
                <a:ea typeface="Open Sans" panose="020B0606030504020204" pitchFamily="34" charset="0"/>
                <a:cs typeface="Open Sans" panose="020B0606030504020204" pitchFamily="34" charset="0"/>
              </a:rPr>
            </a:br>
            <a:r>
              <a:rPr lang="en-US" sz="4000" dirty="0">
                <a:solidFill>
                  <a:schemeClr val="bg2"/>
                </a:solidFill>
                <a:latin typeface="Open Sans" panose="020B0606030504020204" pitchFamily="34" charset="0"/>
                <a:ea typeface="Open Sans" panose="020B0606030504020204" pitchFamily="34" charset="0"/>
                <a:cs typeface="Open Sans" panose="020B0606030504020204" pitchFamily="34" charset="0"/>
              </a:rPr>
              <a:t>Self-Certification</a:t>
            </a:r>
            <a:endParaRPr sz="4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Google Shape;176;p28">
            <a:extLst>
              <a:ext uri="{FF2B5EF4-FFF2-40B4-BE49-F238E27FC236}">
                <a16:creationId xmlns:a16="http://schemas.microsoft.com/office/drawing/2014/main" id="{420BF77C-9776-BC71-ECC1-89E31DB20ECA}"/>
              </a:ext>
            </a:extLst>
          </p:cNvPr>
          <p:cNvSpPr txBox="1">
            <a:spLocks/>
          </p:cNvSpPr>
          <p:nvPr/>
        </p:nvSpPr>
        <p:spPr>
          <a:xfrm>
            <a:off x="355245" y="1180199"/>
            <a:ext cx="1791420" cy="472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lt1"/>
              </a:buClr>
              <a:buSzPts val="1800"/>
              <a:buFont typeface="Open Sans Medium"/>
              <a:buChar char="●"/>
              <a:defRPr sz="1800" b="0" i="0" u="none" strike="noStrike" cap="none">
                <a:solidFill>
                  <a:schemeClr val="lt1"/>
                </a:solidFill>
                <a:latin typeface="Open Sans Medium"/>
                <a:ea typeface="Open Sans Medium"/>
                <a:cs typeface="Open Sans Medium"/>
                <a:sym typeface="Open Sans Medium"/>
              </a:defRPr>
            </a:lvl1pPr>
            <a:lvl2pPr marL="914400" marR="0" lvl="1"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2pPr>
            <a:lvl3pPr marL="1371600" marR="0" lvl="2"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3pPr>
            <a:lvl4pPr marL="1828800" marR="0" lvl="3"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4pPr>
            <a:lvl5pPr marL="2286000" marR="0" lvl="4"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5pPr>
            <a:lvl6pPr marL="2743200" marR="0" lvl="5"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6pPr>
            <a:lvl7pPr marL="3200400" marR="0" lvl="6"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7pPr>
            <a:lvl8pPr marL="3657600" marR="0" lvl="7"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8pPr>
            <a:lvl9pPr marL="4114800" marR="0" lvl="8"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9pPr>
          </a:lstStyle>
          <a:p>
            <a:pPr marL="0" indent="0">
              <a:spcAft>
                <a:spcPts val="1200"/>
              </a:spcAft>
              <a:buFont typeface="Open Sans Medium"/>
              <a:buNone/>
            </a:pPr>
            <a:r>
              <a:rPr lang="en-US" sz="2400" dirty="0">
                <a:solidFill>
                  <a:schemeClr val="bg2"/>
                </a:solidFill>
              </a:rPr>
              <a:t>And…</a:t>
            </a:r>
          </a:p>
        </p:txBody>
      </p:sp>
      <p:pic>
        <p:nvPicPr>
          <p:cNvPr id="6" name="Picture 5" descr="A qr code with a few black squares&#10;&#10;Description automatically generated">
            <a:extLst>
              <a:ext uri="{FF2B5EF4-FFF2-40B4-BE49-F238E27FC236}">
                <a16:creationId xmlns:a16="http://schemas.microsoft.com/office/drawing/2014/main" id="{79B3C69F-51BF-FD16-1A1E-006F703DA3AE}"/>
              </a:ext>
            </a:extLst>
          </p:cNvPr>
          <p:cNvPicPr>
            <a:picLocks noChangeAspect="1"/>
          </p:cNvPicPr>
          <p:nvPr/>
        </p:nvPicPr>
        <p:blipFill>
          <a:blip r:embed="rId3"/>
          <a:stretch>
            <a:fillRect/>
          </a:stretch>
        </p:blipFill>
        <p:spPr>
          <a:xfrm>
            <a:off x="6984000" y="0"/>
            <a:ext cx="2160000" cy="2160000"/>
          </a:xfrm>
          <a:prstGeom prst="rect">
            <a:avLst/>
          </a:prstGeom>
        </p:spPr>
      </p:pic>
    </p:spTree>
    <p:extLst>
      <p:ext uri="{BB962C8B-B14F-4D97-AF65-F5344CB8AC3E}">
        <p14:creationId xmlns:p14="http://schemas.microsoft.com/office/powerpoint/2010/main" val="941067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FCD14A-12DD-706F-B3B1-5023254F3BAD}"/>
              </a:ext>
            </a:extLst>
          </p:cNvPr>
          <p:cNvSpPr>
            <a:spLocks noGrp="1"/>
          </p:cNvSpPr>
          <p:nvPr>
            <p:ph type="title"/>
          </p:nvPr>
        </p:nvSpPr>
        <p:spPr>
          <a:xfrm>
            <a:off x="607150" y="492981"/>
            <a:ext cx="8222100" cy="4039262"/>
          </a:xfrm>
        </p:spPr>
        <p:txBody>
          <a:bodyPr>
            <a:normAutofit fontScale="90000"/>
          </a:bodyPr>
          <a:lstStyle/>
          <a:p>
            <a:r>
              <a:rPr lang="en-US" dirty="0"/>
              <a:t>This is just a taste of developments… </a:t>
            </a:r>
            <a:br>
              <a:rPr lang="en-US" dirty="0"/>
            </a:br>
            <a:br>
              <a:rPr lang="en-US" dirty="0"/>
            </a:br>
            <a:r>
              <a:rPr lang="en-US" dirty="0"/>
              <a:t>Every other metric increased positively as well</a:t>
            </a:r>
            <a:br>
              <a:rPr lang="en-US" dirty="0"/>
            </a:br>
            <a:br>
              <a:rPr lang="en-US" dirty="0"/>
            </a:br>
            <a:endParaRPr lang="en-US" dirty="0"/>
          </a:p>
        </p:txBody>
      </p:sp>
    </p:spTree>
    <p:extLst>
      <p:ext uri="{BB962C8B-B14F-4D97-AF65-F5344CB8AC3E}">
        <p14:creationId xmlns:p14="http://schemas.microsoft.com/office/powerpoint/2010/main" val="4171351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65FD-4127-1664-FC77-8BED5978BD29}"/>
              </a:ext>
            </a:extLst>
          </p:cNvPr>
          <p:cNvSpPr>
            <a:spLocks noGrp="1"/>
          </p:cNvSpPr>
          <p:nvPr>
            <p:ph type="title"/>
          </p:nvPr>
        </p:nvSpPr>
        <p:spPr/>
        <p:txBody>
          <a:bodyPr>
            <a:normAutofit fontScale="90000"/>
          </a:bodyPr>
          <a:lstStyle/>
          <a:p>
            <a:r>
              <a:rPr lang="en-US" dirty="0"/>
              <a:t>In 2024…</a:t>
            </a:r>
          </a:p>
        </p:txBody>
      </p:sp>
      <p:sp>
        <p:nvSpPr>
          <p:cNvPr id="3" name="Text Placeholder 2">
            <a:extLst>
              <a:ext uri="{FF2B5EF4-FFF2-40B4-BE49-F238E27FC236}">
                <a16:creationId xmlns:a16="http://schemas.microsoft.com/office/drawing/2014/main" id="{B7D934E2-E68E-5957-BB32-9AB0156CF9D3}"/>
              </a:ext>
            </a:extLst>
          </p:cNvPr>
          <p:cNvSpPr>
            <a:spLocks noGrp="1"/>
          </p:cNvSpPr>
          <p:nvPr>
            <p:ph type="body" idx="1"/>
          </p:nvPr>
        </p:nvSpPr>
        <p:spPr/>
        <p:txBody>
          <a:bodyPr/>
          <a:lstStyle/>
          <a:p>
            <a:pPr>
              <a:buFont typeface="+mj-lt"/>
              <a:buAutoNum type="arabicPeriod"/>
            </a:pPr>
            <a:r>
              <a:rPr lang="en-US" dirty="0"/>
              <a:t>ISO/IEC 5230 and ISO/IEC 18974 will continue to assist in the professionalization of the supply chain</a:t>
            </a:r>
          </a:p>
          <a:p>
            <a:pPr>
              <a:buFont typeface="+mj-lt"/>
              <a:buAutoNum type="arabicPeriod"/>
            </a:pPr>
            <a:endParaRPr lang="en-US" dirty="0"/>
          </a:p>
          <a:p>
            <a:pPr>
              <a:buFont typeface="+mj-lt"/>
              <a:buAutoNum type="arabicPeriod"/>
            </a:pPr>
            <a:r>
              <a:rPr lang="en-US" dirty="0"/>
              <a:t>There will be specific impact in procurement, M&amp;A and supply chain management</a:t>
            </a:r>
          </a:p>
          <a:p>
            <a:pPr>
              <a:buFont typeface="+mj-lt"/>
              <a:buAutoNum type="arabicPeriod"/>
            </a:pPr>
            <a:endParaRPr lang="en-US" dirty="0"/>
          </a:p>
          <a:p>
            <a:pPr>
              <a:buFont typeface="+mj-lt"/>
              <a:buAutoNum type="arabicPeriod"/>
            </a:pPr>
            <a:r>
              <a:rPr lang="en-US" dirty="0"/>
              <a:t>There will be a growing corpus of material to assist with all </a:t>
            </a:r>
            <a:r>
              <a:rPr lang="en-US" dirty="0" err="1"/>
              <a:t>adoptors</a:t>
            </a:r>
            <a:r>
              <a:rPr lang="en-US" dirty="0"/>
              <a:t>, including specific items useful for legal professionals </a:t>
            </a:r>
          </a:p>
        </p:txBody>
      </p:sp>
    </p:spTree>
    <p:extLst>
      <p:ext uri="{BB962C8B-B14F-4D97-AF65-F5344CB8AC3E}">
        <p14:creationId xmlns:p14="http://schemas.microsoft.com/office/powerpoint/2010/main" val="3556905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5EF4AD-C4C4-C6F9-8B12-306264899311}"/>
              </a:ext>
            </a:extLst>
          </p:cNvPr>
          <p:cNvSpPr>
            <a:spLocks noGrp="1"/>
          </p:cNvSpPr>
          <p:nvPr>
            <p:ph type="body" idx="1"/>
          </p:nvPr>
        </p:nvSpPr>
        <p:spPr>
          <a:xfrm>
            <a:off x="1486449" y="3576899"/>
            <a:ext cx="5998800" cy="977683"/>
          </a:xfrm>
        </p:spPr>
        <p:txBody>
          <a:bodyPr>
            <a:noAutofit/>
          </a:bodyPr>
          <a:lstStyle/>
          <a:p>
            <a:pPr algn="ctr"/>
            <a:r>
              <a:rPr lang="en-US" dirty="0"/>
              <a:t>Shane Coughlan</a:t>
            </a:r>
          </a:p>
          <a:p>
            <a:pPr algn="ctr"/>
            <a:r>
              <a:rPr lang="en-US" dirty="0" err="1"/>
              <a:t>scoughlan@linuxfoundation.org</a:t>
            </a:r>
            <a:br>
              <a:rPr lang="en-US" dirty="0"/>
            </a:br>
            <a:r>
              <a:rPr lang="en-US" dirty="0"/>
              <a:t>+81 80 4035 8083</a:t>
            </a:r>
          </a:p>
        </p:txBody>
      </p:sp>
      <p:pic>
        <p:nvPicPr>
          <p:cNvPr id="4" name="Picture 3" descr="A qr code with a few black squares&#10;&#10;Description automatically generated">
            <a:extLst>
              <a:ext uri="{FF2B5EF4-FFF2-40B4-BE49-F238E27FC236}">
                <a16:creationId xmlns:a16="http://schemas.microsoft.com/office/drawing/2014/main" id="{58A3AD56-C0A6-FF08-085E-6C27A77957D2}"/>
              </a:ext>
            </a:extLst>
          </p:cNvPr>
          <p:cNvPicPr>
            <a:picLocks noChangeAspect="1"/>
          </p:cNvPicPr>
          <p:nvPr/>
        </p:nvPicPr>
        <p:blipFill>
          <a:blip r:embed="rId2"/>
          <a:stretch>
            <a:fillRect/>
          </a:stretch>
        </p:blipFill>
        <p:spPr>
          <a:xfrm>
            <a:off x="6609600" y="2609100"/>
            <a:ext cx="2534400" cy="2534400"/>
          </a:xfrm>
          <a:prstGeom prst="rect">
            <a:avLst/>
          </a:prstGeom>
        </p:spPr>
      </p:pic>
      <p:sp>
        <p:nvSpPr>
          <p:cNvPr id="7" name="Text Placeholder 1">
            <a:extLst>
              <a:ext uri="{FF2B5EF4-FFF2-40B4-BE49-F238E27FC236}">
                <a16:creationId xmlns:a16="http://schemas.microsoft.com/office/drawing/2014/main" id="{C8441C8D-9D98-A06E-6160-FBCB926F576B}"/>
              </a:ext>
            </a:extLst>
          </p:cNvPr>
          <p:cNvSpPr txBox="1">
            <a:spLocks/>
          </p:cNvSpPr>
          <p:nvPr/>
        </p:nvSpPr>
        <p:spPr>
          <a:xfrm>
            <a:off x="1572600" y="411333"/>
            <a:ext cx="5998800" cy="9776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2"/>
              </a:buClr>
              <a:buSzPts val="1800"/>
              <a:buFont typeface="Open Sans Medium"/>
              <a:buNone/>
              <a:defRPr sz="1800" b="0" i="0" u="none" strike="noStrike" cap="none">
                <a:solidFill>
                  <a:schemeClr val="dk2"/>
                </a:solidFill>
                <a:latin typeface="Open Sans Medium"/>
                <a:ea typeface="Open Sans Medium"/>
                <a:cs typeface="Open Sans Medium"/>
                <a:sym typeface="Open Sans Medium"/>
              </a:defRPr>
            </a:lvl1pPr>
            <a:lvl2pPr marL="914400" marR="0" lvl="1"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2pPr>
            <a:lvl3pPr marL="1371600" marR="0" lvl="2"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3pPr>
            <a:lvl4pPr marL="1828800" marR="0" lvl="3"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4pPr>
            <a:lvl5pPr marL="2286000" marR="0" lvl="4"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5pPr>
            <a:lvl6pPr marL="2743200" marR="0" lvl="5"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6pPr>
            <a:lvl7pPr marL="3200400" marR="0" lvl="6"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7pPr>
            <a:lvl8pPr marL="3657600" marR="0" lvl="7"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8pPr>
            <a:lvl9pPr marL="4114800" marR="0" lvl="8"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9pPr>
          </a:lstStyle>
          <a:p>
            <a:pPr algn="ctr"/>
            <a:r>
              <a:rPr lang="en-US" sz="2800" b="1" dirty="0"/>
              <a:t>Let’s Talk More</a:t>
            </a:r>
          </a:p>
        </p:txBody>
      </p:sp>
    </p:spTree>
    <p:extLst>
      <p:ext uri="{BB962C8B-B14F-4D97-AF65-F5344CB8AC3E}">
        <p14:creationId xmlns:p14="http://schemas.microsoft.com/office/powerpoint/2010/main" val="364283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10000"/>
            <a:ext cx="7273844"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Sister Standards - Processes for Programs</a:t>
            </a:r>
            <a:endParaRPr dirty="0"/>
          </a:p>
        </p:txBody>
      </p:sp>
      <p:sp>
        <p:nvSpPr>
          <p:cNvPr id="151" name="Google Shape;151;p24"/>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1" dirty="0"/>
              <a:t>ISO/IEC 5230 (License Compliance)</a:t>
            </a:r>
          </a:p>
          <a:p>
            <a:pPr marL="285750" indent="-285750">
              <a:spcAft>
                <a:spcPts val="1200"/>
              </a:spcAft>
            </a:pPr>
            <a:r>
              <a:rPr lang="en-US" dirty="0" err="1"/>
              <a:t>Scopable</a:t>
            </a:r>
            <a:r>
              <a:rPr lang="en-US" dirty="0"/>
              <a:t> program size</a:t>
            </a:r>
          </a:p>
          <a:p>
            <a:pPr marL="285750" indent="-285750">
              <a:spcAft>
                <a:spcPts val="1200"/>
              </a:spcAft>
            </a:pPr>
            <a:r>
              <a:rPr lang="en-US" dirty="0"/>
              <a:t>Addresses inbound processes</a:t>
            </a:r>
          </a:p>
          <a:p>
            <a:pPr marL="285750" indent="-285750">
              <a:spcAft>
                <a:spcPts val="1200"/>
              </a:spcAft>
            </a:pPr>
            <a:r>
              <a:rPr lang="en-US" dirty="0"/>
              <a:t>Addresses internal policy, training, process</a:t>
            </a:r>
          </a:p>
          <a:p>
            <a:pPr marL="285750" indent="-285750">
              <a:spcAft>
                <a:spcPts val="1200"/>
              </a:spcAft>
            </a:pPr>
            <a:r>
              <a:rPr lang="en-US" dirty="0"/>
              <a:t>Addresses outbound processes</a:t>
            </a:r>
          </a:p>
          <a:p>
            <a:pPr marL="285750" indent="-285750">
              <a:spcAft>
                <a:spcPts val="1200"/>
              </a:spcAft>
            </a:pPr>
            <a:r>
              <a:rPr lang="en-US" dirty="0"/>
              <a:t>Focus on process </a:t>
            </a:r>
            <a:r>
              <a:rPr lang="en-US" b="1" i="1" dirty="0"/>
              <a:t>point</a:t>
            </a:r>
          </a:p>
          <a:p>
            <a:pPr marL="285750" indent="-285750">
              <a:spcAft>
                <a:spcPts val="1200"/>
              </a:spcAft>
            </a:pPr>
            <a:r>
              <a:rPr lang="en-US" dirty="0"/>
              <a:t>Avoids </a:t>
            </a:r>
            <a:r>
              <a:rPr lang="en-US" b="1" i="1" dirty="0"/>
              <a:t>prescriptive</a:t>
            </a:r>
            <a:r>
              <a:rPr lang="en-US" dirty="0"/>
              <a:t> process </a:t>
            </a:r>
            <a:r>
              <a:rPr lang="en-US" b="1" i="1" dirty="0"/>
              <a:t>content</a:t>
            </a:r>
          </a:p>
        </p:txBody>
      </p:sp>
      <p:sp>
        <p:nvSpPr>
          <p:cNvPr id="152" name="Google Shape;152;p24"/>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1" dirty="0"/>
              <a:t>ISO/IEC 18974 (Security Assurance)</a:t>
            </a:r>
          </a:p>
          <a:p>
            <a:pPr marL="285750" indent="-285750">
              <a:spcAft>
                <a:spcPts val="1200"/>
              </a:spcAft>
            </a:pPr>
            <a:r>
              <a:rPr lang="en-US" dirty="0" err="1"/>
              <a:t>Scopable</a:t>
            </a:r>
            <a:r>
              <a:rPr lang="en-US" dirty="0"/>
              <a:t> program size</a:t>
            </a:r>
          </a:p>
          <a:p>
            <a:pPr marL="285750" indent="-285750">
              <a:spcAft>
                <a:spcPts val="1200"/>
              </a:spcAft>
            </a:pPr>
            <a:r>
              <a:rPr lang="en-US" dirty="0"/>
              <a:t>Addresses inbound processes</a:t>
            </a:r>
          </a:p>
          <a:p>
            <a:pPr marL="285750" indent="-285750">
              <a:spcAft>
                <a:spcPts val="1200"/>
              </a:spcAft>
            </a:pPr>
            <a:r>
              <a:rPr lang="en-US" dirty="0"/>
              <a:t>Addresses internal policy, training, process</a:t>
            </a:r>
          </a:p>
          <a:p>
            <a:pPr marL="285750" indent="-285750">
              <a:spcAft>
                <a:spcPts val="1200"/>
              </a:spcAft>
            </a:pPr>
            <a:r>
              <a:rPr lang="en-US" dirty="0"/>
              <a:t>Addresses outbound processes</a:t>
            </a:r>
          </a:p>
          <a:p>
            <a:pPr marL="285750" indent="-285750">
              <a:spcAft>
                <a:spcPts val="1200"/>
              </a:spcAft>
            </a:pPr>
            <a:r>
              <a:rPr lang="en-US" dirty="0"/>
              <a:t>Focus on process </a:t>
            </a:r>
            <a:r>
              <a:rPr lang="en-US" b="1" i="1" dirty="0"/>
              <a:t>point</a:t>
            </a:r>
          </a:p>
          <a:p>
            <a:pPr marL="285750" indent="-285750">
              <a:spcAft>
                <a:spcPts val="1200"/>
              </a:spcAft>
            </a:pPr>
            <a:r>
              <a:rPr lang="en-US" dirty="0"/>
              <a:t>Avoids </a:t>
            </a:r>
            <a:r>
              <a:rPr lang="en-US" b="1" i="1" dirty="0"/>
              <a:t>prescriptive</a:t>
            </a:r>
            <a:r>
              <a:rPr lang="en-US" dirty="0"/>
              <a:t> process </a:t>
            </a:r>
            <a:r>
              <a:rPr lang="en-US" b="1" i="1" dirty="0"/>
              <a:t>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 Continual Heartbeat Of Adoption</a:t>
            </a:r>
            <a:endParaRPr dirty="0"/>
          </a:p>
        </p:txBody>
      </p:sp>
      <p:pic>
        <p:nvPicPr>
          <p:cNvPr id="5" name="Picture 4" descr="A close up of a text&#10;&#10;Description automatically generated">
            <a:extLst>
              <a:ext uri="{FF2B5EF4-FFF2-40B4-BE49-F238E27FC236}">
                <a16:creationId xmlns:a16="http://schemas.microsoft.com/office/drawing/2014/main" id="{5D2A9AA7-B29E-2392-3BE9-7C6526E42AA3}"/>
              </a:ext>
            </a:extLst>
          </p:cNvPr>
          <p:cNvPicPr>
            <a:picLocks noChangeAspect="1"/>
          </p:cNvPicPr>
          <p:nvPr/>
        </p:nvPicPr>
        <p:blipFill>
          <a:blip r:embed="rId3"/>
          <a:stretch>
            <a:fillRect/>
          </a:stretch>
        </p:blipFill>
        <p:spPr>
          <a:xfrm>
            <a:off x="685800" y="1347521"/>
            <a:ext cx="7772400" cy="2747394"/>
          </a:xfrm>
          <a:prstGeom prst="rect">
            <a:avLst/>
          </a:prstGeom>
        </p:spPr>
      </p:pic>
    </p:spTree>
    <p:extLst>
      <p:ext uri="{BB962C8B-B14F-4D97-AF65-F5344CB8AC3E}">
        <p14:creationId xmlns:p14="http://schemas.microsoft.com/office/powerpoint/2010/main" val="3555124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874044F-870A-0691-6CA1-6B2D29439252}"/>
              </a:ext>
            </a:extLst>
          </p:cNvPr>
          <p:cNvGrpSpPr/>
          <p:nvPr/>
        </p:nvGrpSpPr>
        <p:grpSpPr>
          <a:xfrm>
            <a:off x="1191387" y="1096177"/>
            <a:ext cx="6761226" cy="3327777"/>
            <a:chOff x="1172283" y="1017800"/>
            <a:chExt cx="7265294" cy="3662412"/>
          </a:xfrm>
        </p:grpSpPr>
        <p:pic>
          <p:nvPicPr>
            <p:cNvPr id="4" name="Picture 3" descr="A group of logos on a white background&#10;&#10;Description automatically generated">
              <a:extLst>
                <a:ext uri="{FF2B5EF4-FFF2-40B4-BE49-F238E27FC236}">
                  <a16:creationId xmlns:a16="http://schemas.microsoft.com/office/drawing/2014/main" id="{8E664F30-03E5-BB3D-3E38-EEBF443531C5}"/>
                </a:ext>
              </a:extLst>
            </p:cNvPr>
            <p:cNvPicPr>
              <a:picLocks noChangeAspect="1"/>
            </p:cNvPicPr>
            <p:nvPr/>
          </p:nvPicPr>
          <p:blipFill>
            <a:blip r:embed="rId2"/>
            <a:stretch>
              <a:fillRect/>
            </a:stretch>
          </p:blipFill>
          <p:spPr>
            <a:xfrm>
              <a:off x="1172283" y="1017800"/>
              <a:ext cx="3677219" cy="3662412"/>
            </a:xfrm>
            <a:prstGeom prst="rect">
              <a:avLst/>
            </a:prstGeom>
          </p:spPr>
        </p:pic>
        <p:pic>
          <p:nvPicPr>
            <p:cNvPr id="6" name="Picture 5" descr="A group of logos with different brands&#10;&#10;Description automatically generated with medium confidence">
              <a:extLst>
                <a:ext uri="{FF2B5EF4-FFF2-40B4-BE49-F238E27FC236}">
                  <a16:creationId xmlns:a16="http://schemas.microsoft.com/office/drawing/2014/main" id="{6566FFEE-6C05-326A-0584-90005EA82987}"/>
                </a:ext>
              </a:extLst>
            </p:cNvPr>
            <p:cNvPicPr>
              <a:picLocks noChangeAspect="1"/>
            </p:cNvPicPr>
            <p:nvPr/>
          </p:nvPicPr>
          <p:blipFill>
            <a:blip r:embed="rId3"/>
            <a:stretch>
              <a:fillRect/>
            </a:stretch>
          </p:blipFill>
          <p:spPr>
            <a:xfrm>
              <a:off x="4849502" y="1017800"/>
              <a:ext cx="3588075" cy="3297283"/>
            </a:xfrm>
            <a:prstGeom prst="rect">
              <a:avLst/>
            </a:prstGeom>
          </p:spPr>
        </p:pic>
      </p:grpSp>
      <p:sp>
        <p:nvSpPr>
          <p:cNvPr id="7" name="Title 6">
            <a:extLst>
              <a:ext uri="{FF2B5EF4-FFF2-40B4-BE49-F238E27FC236}">
                <a16:creationId xmlns:a16="http://schemas.microsoft.com/office/drawing/2014/main" id="{A393E1A1-2084-124C-670A-14AA5178072F}"/>
              </a:ext>
            </a:extLst>
          </p:cNvPr>
          <p:cNvSpPr>
            <a:spLocks noGrp="1"/>
          </p:cNvSpPr>
          <p:nvPr>
            <p:ph type="title"/>
          </p:nvPr>
        </p:nvSpPr>
        <p:spPr/>
        <p:txBody>
          <a:bodyPr>
            <a:normAutofit fontScale="90000"/>
          </a:bodyPr>
          <a:lstStyle/>
          <a:p>
            <a:r>
              <a:rPr lang="en-US" dirty="0"/>
              <a:t>A Growing Public Community Of Conformance</a:t>
            </a:r>
          </a:p>
        </p:txBody>
      </p:sp>
    </p:spTree>
    <p:extLst>
      <p:ext uri="{BB962C8B-B14F-4D97-AF65-F5344CB8AC3E}">
        <p14:creationId xmlns:p14="http://schemas.microsoft.com/office/powerpoint/2010/main" val="1497147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prstGeom prst="rect">
            <a:avLst/>
          </a:prstGeom>
        </p:spPr>
        <p:txBody>
          <a:bodyPr spcFirstLastPara="1" wrap="square" lIns="91425" tIns="91425" rIns="91425" bIns="91425" anchor="b" anchorCtr="0">
            <a:normAutofit/>
          </a:bodyPr>
          <a:lstStyle/>
          <a:p>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31%</a:t>
            </a:r>
            <a:endParaRP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6" name="Google Shape;176;p28"/>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Aft>
                <a:spcPts val="1200"/>
              </a:spcAft>
              <a:buNone/>
            </a:pPr>
            <a:r>
              <a:rPr lang="en-US" sz="1500" dirty="0">
                <a:solidFill>
                  <a:schemeClr val="bg2"/>
                </a:solidFill>
              </a:rPr>
              <a:t>of large German companies already use or plan to adopt OpenChain ISO/IEC 5230</a:t>
            </a:r>
            <a:endParaRPr sz="1500" dirty="0">
              <a:solidFill>
                <a:schemeClr val="bg2"/>
              </a:solidFill>
            </a:endParaRPr>
          </a:p>
        </p:txBody>
      </p:sp>
      <p:sp>
        <p:nvSpPr>
          <p:cNvPr id="3" name="TextBox 2">
            <a:extLst>
              <a:ext uri="{FF2B5EF4-FFF2-40B4-BE49-F238E27FC236}">
                <a16:creationId xmlns:a16="http://schemas.microsoft.com/office/drawing/2014/main" id="{BB5C501F-F6E8-6187-63FB-400C5E8C5F14}"/>
              </a:ext>
            </a:extLst>
          </p:cNvPr>
          <p:cNvSpPr txBox="1"/>
          <p:nvPr/>
        </p:nvSpPr>
        <p:spPr>
          <a:xfrm>
            <a:off x="3011323" y="4733601"/>
            <a:ext cx="3121367" cy="230832"/>
          </a:xfrm>
          <a:prstGeom prst="rect">
            <a:avLst/>
          </a:prstGeom>
          <a:noFill/>
        </p:spPr>
        <p:txBody>
          <a:bodyPr wrap="none" rtlCol="0">
            <a:spAutoFit/>
          </a:bodyPr>
          <a:lstStyle/>
          <a:p>
            <a:pPr algn="ctr"/>
            <a:r>
              <a:rPr lang="en-US" sz="900" dirty="0">
                <a:solidFill>
                  <a:schemeClr val="bg2"/>
                </a:solidFill>
                <a:latin typeface="Open Sans" panose="020B0606030504020204" pitchFamily="34" charset="0"/>
                <a:ea typeface="Open Sans" panose="020B0606030504020204" pitchFamily="34" charset="0"/>
                <a:cs typeface="Open Sans" panose="020B0606030504020204" pitchFamily="34" charset="0"/>
              </a:rPr>
              <a:t>Source PwC: https://</a:t>
            </a:r>
            <a:r>
              <a:rPr lang="en-US" sz="900" dirty="0" err="1">
                <a:solidFill>
                  <a:schemeClr val="bg2"/>
                </a:solidFill>
                <a:latin typeface="Open Sans" panose="020B0606030504020204" pitchFamily="34" charset="0"/>
                <a:ea typeface="Open Sans" panose="020B0606030504020204" pitchFamily="34" charset="0"/>
                <a:cs typeface="Open Sans" panose="020B0606030504020204" pitchFamily="34" charset="0"/>
              </a:rPr>
              <a:t>tinyurl.com</a:t>
            </a:r>
            <a:r>
              <a:rPr lang="en-US" sz="900" dirty="0">
                <a:solidFill>
                  <a:schemeClr val="bg2"/>
                </a:solidFill>
                <a:latin typeface="Open Sans" panose="020B0606030504020204" pitchFamily="34" charset="0"/>
                <a:ea typeface="Open Sans" panose="020B0606030504020204" pitchFamily="34" charset="0"/>
                <a:cs typeface="Open Sans" panose="020B0606030504020204" pitchFamily="34" charset="0"/>
              </a:rPr>
              <a:t>/openchain-germany-31</a:t>
            </a:r>
            <a:endParaRPr lang="en-JP" sz="9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A qr code with a black and white background&#10;&#10;Description automatically generated">
            <a:extLst>
              <a:ext uri="{FF2B5EF4-FFF2-40B4-BE49-F238E27FC236}">
                <a16:creationId xmlns:a16="http://schemas.microsoft.com/office/drawing/2014/main" id="{1D8DB6C9-9C12-968F-7350-B13419291AEF}"/>
              </a:ext>
            </a:extLst>
          </p:cNvPr>
          <p:cNvPicPr>
            <a:picLocks noChangeAspect="1"/>
          </p:cNvPicPr>
          <p:nvPr/>
        </p:nvPicPr>
        <p:blipFill>
          <a:blip r:embed="rId3"/>
          <a:stretch>
            <a:fillRect/>
          </a:stretch>
        </p:blipFill>
        <p:spPr>
          <a:xfrm>
            <a:off x="6984000" y="-6693"/>
            <a:ext cx="2160000" cy="2160000"/>
          </a:xfrm>
          <a:prstGeom prst="rect">
            <a:avLst/>
          </a:prstGeom>
        </p:spPr>
      </p:pic>
      <p:sp>
        <p:nvSpPr>
          <p:cNvPr id="5" name="Google Shape;176;p28">
            <a:extLst>
              <a:ext uri="{FF2B5EF4-FFF2-40B4-BE49-F238E27FC236}">
                <a16:creationId xmlns:a16="http://schemas.microsoft.com/office/drawing/2014/main" id="{DEE83C29-8D8C-6D11-1DD9-B7EFB771233C}"/>
              </a:ext>
            </a:extLst>
          </p:cNvPr>
          <p:cNvSpPr txBox="1">
            <a:spLocks/>
          </p:cNvSpPr>
          <p:nvPr/>
        </p:nvSpPr>
        <p:spPr>
          <a:xfrm>
            <a:off x="355245" y="1180199"/>
            <a:ext cx="1791420" cy="472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lt1"/>
              </a:buClr>
              <a:buSzPts val="1800"/>
              <a:buFont typeface="Open Sans Medium"/>
              <a:buChar char="●"/>
              <a:defRPr sz="1800" b="0" i="0" u="none" strike="noStrike" cap="none">
                <a:solidFill>
                  <a:schemeClr val="lt1"/>
                </a:solidFill>
                <a:latin typeface="Open Sans Medium"/>
                <a:ea typeface="Open Sans Medium"/>
                <a:cs typeface="Open Sans Medium"/>
                <a:sym typeface="Open Sans Medium"/>
              </a:defRPr>
            </a:lvl1pPr>
            <a:lvl2pPr marL="914400" marR="0" lvl="1"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2pPr>
            <a:lvl3pPr marL="1371600" marR="0" lvl="2"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3pPr>
            <a:lvl4pPr marL="1828800" marR="0" lvl="3"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4pPr>
            <a:lvl5pPr marL="2286000" marR="0" lvl="4"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5pPr>
            <a:lvl6pPr marL="2743200" marR="0" lvl="5"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6pPr>
            <a:lvl7pPr marL="3200400" marR="0" lvl="6"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7pPr>
            <a:lvl8pPr marL="3657600" marR="0" lvl="7"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8pPr>
            <a:lvl9pPr marL="4114800" marR="0" lvl="8" indent="-317500" algn="ctr" rtl="0">
              <a:lnSpc>
                <a:spcPct val="115000"/>
              </a:lnSpc>
              <a:spcBef>
                <a:spcPts val="0"/>
              </a:spcBef>
              <a:spcAft>
                <a:spcPts val="0"/>
              </a:spcAft>
              <a:buClr>
                <a:schemeClr val="lt1"/>
              </a:buClr>
              <a:buSzPts val="1400"/>
              <a:buFont typeface="Open Sans Medium"/>
              <a:buChar char="■"/>
              <a:defRPr sz="1400" b="0" i="0" u="none" strike="noStrike" cap="none">
                <a:solidFill>
                  <a:schemeClr val="lt1"/>
                </a:solidFill>
                <a:latin typeface="Open Sans Medium"/>
                <a:ea typeface="Open Sans Medium"/>
                <a:cs typeface="Open Sans Medium"/>
                <a:sym typeface="Open Sans Medium"/>
              </a:defRPr>
            </a:lvl9pPr>
          </a:lstStyle>
          <a:p>
            <a:pPr marL="0" indent="0">
              <a:spcAft>
                <a:spcPts val="1200"/>
              </a:spcAft>
              <a:buFont typeface="Open Sans Medium"/>
              <a:buNone/>
            </a:pPr>
            <a:r>
              <a:rPr lang="en-US" sz="2400" dirty="0">
                <a:solidFill>
                  <a:schemeClr val="bg2"/>
                </a:solidFill>
              </a:rPr>
              <a:t>Data Point</a:t>
            </a:r>
          </a:p>
        </p:txBody>
      </p:sp>
    </p:spTree>
    <p:extLst>
      <p:ext uri="{BB962C8B-B14F-4D97-AF65-F5344CB8AC3E}">
        <p14:creationId xmlns:p14="http://schemas.microsoft.com/office/powerpoint/2010/main" val="368355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C956-796B-078D-6702-D8A30ECCC8F0}"/>
              </a:ext>
            </a:extLst>
          </p:cNvPr>
          <p:cNvSpPr>
            <a:spLocks noGrp="1"/>
          </p:cNvSpPr>
          <p:nvPr>
            <p:ph type="title"/>
          </p:nvPr>
        </p:nvSpPr>
        <p:spPr>
          <a:xfrm>
            <a:off x="460950" y="913902"/>
            <a:ext cx="8222100" cy="2504662"/>
          </a:xfrm>
        </p:spPr>
        <p:txBody>
          <a:bodyPr>
            <a:noAutofit/>
          </a:bodyPr>
          <a:lstStyle/>
          <a:p>
            <a:r>
              <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rPr>
              <a:t>One utility of ISO standards is that they act as reputable shorthand in discussions, negotiations and contracts, allowing everything from “document format” to “quality program” to be communicated easily.</a:t>
            </a:r>
            <a:br>
              <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rPr>
            </a:br>
            <a:br>
              <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rPr>
            </a:br>
            <a:r>
              <a:rPr lang="en-US" sz="1800" b="1" dirty="0">
                <a:solidFill>
                  <a:schemeClr val="bg2"/>
                </a:solidFill>
                <a:latin typeface="Open Sans" panose="020B0606030504020204" pitchFamily="34" charset="0"/>
                <a:ea typeface="Open Sans" panose="020B0606030504020204" pitchFamily="34" charset="0"/>
                <a:cs typeface="Open Sans" panose="020B0606030504020204" pitchFamily="34" charset="0"/>
              </a:rPr>
              <a:t>The OpenChain standards are the </a:t>
            </a:r>
            <a:r>
              <a:rPr lang="en-US" sz="1800" b="1" i="1" dirty="0">
                <a:solidFill>
                  <a:schemeClr val="bg2"/>
                </a:solidFill>
                <a:latin typeface="Open Sans" panose="020B0606030504020204" pitchFamily="34" charset="0"/>
                <a:ea typeface="Open Sans" panose="020B0606030504020204" pitchFamily="34" charset="0"/>
                <a:cs typeface="Open Sans" panose="020B0606030504020204" pitchFamily="34" charset="0"/>
              </a:rPr>
              <a:t>international baseline </a:t>
            </a:r>
            <a:r>
              <a:rPr lang="en-US" sz="1800" b="1" dirty="0">
                <a:solidFill>
                  <a:schemeClr val="bg2"/>
                </a:solidFill>
                <a:latin typeface="Open Sans" panose="020B0606030504020204" pitchFamily="34" charset="0"/>
                <a:ea typeface="Open Sans" panose="020B0606030504020204" pitchFamily="34" charset="0"/>
                <a:cs typeface="Open Sans" panose="020B0606030504020204" pitchFamily="34" charset="0"/>
              </a:rPr>
              <a:t>for quality in open source license compliance or security assurance programs.</a:t>
            </a:r>
          </a:p>
        </p:txBody>
      </p:sp>
    </p:spTree>
    <p:extLst>
      <p:ext uri="{BB962C8B-B14F-4D97-AF65-F5344CB8AC3E}">
        <p14:creationId xmlns:p14="http://schemas.microsoft.com/office/powerpoint/2010/main" val="86016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Procurement Negotiations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ISO/IEC 5230 and ISO/IEC 18974 provide a simple “ask” in procurement negotiations across all industry verticals.</a:t>
            </a:r>
          </a:p>
          <a:p>
            <a:pPr marL="0" lvl="0" indent="0" algn="l" rtl="0">
              <a:spcBef>
                <a:spcPts val="0"/>
              </a:spcBef>
              <a:spcAft>
                <a:spcPts val="1200"/>
              </a:spcAft>
              <a:buNone/>
            </a:pPr>
            <a:r>
              <a:rPr lang="en-US" b="1" dirty="0"/>
              <a:t>In 2024 we expect:</a:t>
            </a:r>
          </a:p>
          <a:p>
            <a:pPr marL="285750" indent="-285750">
              <a:spcAft>
                <a:spcPts val="1200"/>
              </a:spcAft>
            </a:pPr>
            <a:r>
              <a:rPr lang="en-US" dirty="0"/>
              <a:t>Increased normalization of industry standards instead of bespoke approaches for open source procurement</a:t>
            </a:r>
          </a:p>
          <a:p>
            <a:pPr marL="285750" indent="-285750">
              <a:spcAft>
                <a:spcPts val="1200"/>
              </a:spcAft>
            </a:pPr>
            <a:r>
              <a:rPr lang="en-US" dirty="0"/>
              <a:t>More extensive use of OpenChain standards in procurement</a:t>
            </a:r>
          </a:p>
          <a:p>
            <a:pPr marL="285750" indent="-285750">
              <a:spcAft>
                <a:spcPts val="1200"/>
              </a:spcAft>
            </a:pPr>
            <a:r>
              <a:rPr lang="en-US" dirty="0"/>
              <a:t>The emergence of more support for legal professionals in this area</a:t>
            </a:r>
          </a:p>
        </p:txBody>
      </p:sp>
    </p:spTree>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TotalTime>
  <Words>1305</Words>
  <Application>Microsoft Macintosh PowerPoint</Application>
  <PresentationFormat>On-screen Show (16:9)</PresentationFormat>
  <Paragraphs>150</Paragraphs>
  <Slides>34</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Open Sans</vt:lpstr>
      <vt:lpstr>Roboto</vt:lpstr>
      <vt:lpstr>Open Sans Medium</vt:lpstr>
      <vt:lpstr>Arial</vt:lpstr>
      <vt:lpstr>Roboto Slab Light</vt:lpstr>
      <vt:lpstr>Linux Foundation EU Theme 2023</vt:lpstr>
      <vt:lpstr>The Ramifications of  ISO/IEC 5230 and ISO/IEC 18974  for Legal Professionals in 2024</vt:lpstr>
      <vt:lpstr>ISO/IEC 5230:2020 Open Source License Compliance</vt:lpstr>
      <vt:lpstr>ISO/IEC 18974:2023 Open Source Security Assurance</vt:lpstr>
      <vt:lpstr>Sister Standards - Processes for Programs</vt:lpstr>
      <vt:lpstr>A Continual Heartbeat Of Adoption</vt:lpstr>
      <vt:lpstr>A Growing Public Community Of Conformance</vt:lpstr>
      <vt:lpstr>31%</vt:lpstr>
      <vt:lpstr>One utility of ISO standards is that they act as reputable shorthand in discussions, negotiations and contracts, allowing everything from “document format” to “quality program” to be communicated easily.  The OpenChain standards are the international baseline for quality in open source license compliance or security assurance programs.</vt:lpstr>
      <vt:lpstr>Procurement Negotiations</vt:lpstr>
      <vt:lpstr>Mergers and Acquisitions</vt:lpstr>
      <vt:lpstr>Supply Chain Management</vt:lpstr>
      <vt:lpstr>Addressing the CRA</vt:lpstr>
      <vt:lpstr>Working With SPDX ISO/IEC 5962 + Future SPDX</vt:lpstr>
      <vt:lpstr>We are also compatible with all other SBOM formats</vt:lpstr>
      <vt:lpstr>Existing Reference Material</vt:lpstr>
      <vt:lpstr>80+</vt:lpstr>
      <vt:lpstr>Forthcoming Reference Material</vt:lpstr>
      <vt:lpstr>Community Support</vt:lpstr>
      <vt:lpstr>Commercial Support</vt:lpstr>
      <vt:lpstr>What Is Coming Next For The Market?</vt:lpstr>
      <vt:lpstr>OpenChain will support the continued evolution of professional open source management</vt:lpstr>
      <vt:lpstr>Current Versions of OpenChain Standards</vt:lpstr>
      <vt:lpstr>Draft Future Versions of Licensing / Security</vt:lpstr>
      <vt:lpstr>Next Steps: Licensing / Security</vt:lpstr>
      <vt:lpstr>Track This: Our Monthly Calls</vt:lpstr>
      <vt:lpstr>OpenChain will also support conversations around new areas of open collaboration and governance</vt:lpstr>
      <vt:lpstr>Introducing Our AI Compliance Study Group</vt:lpstr>
      <vt:lpstr>Let’s Wrap Up: Global Impact 2023</vt:lpstr>
      <vt:lpstr>100%</vt:lpstr>
      <vt:lpstr>100%</vt:lpstr>
      <vt:lpstr>Massively Improved  Self-Certification</vt:lpstr>
      <vt:lpstr>This is just a taste of developments…   Every other metric increased positively as well  </vt:lpstr>
      <vt:lpstr>In 2024…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70</cp:revision>
  <dcterms:modified xsi:type="dcterms:W3CDTF">2024-04-16T19:11:37Z</dcterms:modified>
</cp:coreProperties>
</file>