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  <p:sldMasterId id="2147483700" r:id="rId3"/>
  </p:sldMasterIdLst>
  <p:notesMasterIdLst>
    <p:notesMasterId r:id="rId138"/>
  </p:notesMasterIdLst>
  <p:sldIdLst>
    <p:sldId id="471" r:id="rId4"/>
    <p:sldId id="257" r:id="rId5"/>
    <p:sldId id="25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25" r:id="rId92"/>
    <p:sldId id="426" r:id="rId93"/>
    <p:sldId id="427" r:id="rId94"/>
    <p:sldId id="428" r:id="rId95"/>
    <p:sldId id="429" r:id="rId96"/>
    <p:sldId id="430" r:id="rId97"/>
    <p:sldId id="431" r:id="rId98"/>
    <p:sldId id="432" r:id="rId99"/>
    <p:sldId id="433" r:id="rId100"/>
    <p:sldId id="434" r:id="rId101"/>
    <p:sldId id="435" r:id="rId102"/>
    <p:sldId id="436" r:id="rId103"/>
    <p:sldId id="437" r:id="rId104"/>
    <p:sldId id="438" r:id="rId105"/>
    <p:sldId id="439" r:id="rId106"/>
    <p:sldId id="440" r:id="rId107"/>
    <p:sldId id="441" r:id="rId108"/>
    <p:sldId id="442" r:id="rId109"/>
    <p:sldId id="443" r:id="rId110"/>
    <p:sldId id="444" r:id="rId111"/>
    <p:sldId id="445" r:id="rId112"/>
    <p:sldId id="446" r:id="rId113"/>
    <p:sldId id="447" r:id="rId114"/>
    <p:sldId id="448" r:id="rId115"/>
    <p:sldId id="449" r:id="rId116"/>
    <p:sldId id="450" r:id="rId117"/>
    <p:sldId id="451" r:id="rId118"/>
    <p:sldId id="452" r:id="rId119"/>
    <p:sldId id="453" r:id="rId120"/>
    <p:sldId id="454" r:id="rId121"/>
    <p:sldId id="455" r:id="rId122"/>
    <p:sldId id="456" r:id="rId123"/>
    <p:sldId id="457" r:id="rId124"/>
    <p:sldId id="458" r:id="rId125"/>
    <p:sldId id="459" r:id="rId126"/>
    <p:sldId id="460" r:id="rId127"/>
    <p:sldId id="461" r:id="rId128"/>
    <p:sldId id="462" r:id="rId129"/>
    <p:sldId id="463" r:id="rId130"/>
    <p:sldId id="464" r:id="rId131"/>
    <p:sldId id="465" r:id="rId132"/>
    <p:sldId id="466" r:id="rId133"/>
    <p:sldId id="467" r:id="rId134"/>
    <p:sldId id="468" r:id="rId135"/>
    <p:sldId id="469" r:id="rId136"/>
    <p:sldId id="470" r:id="rId1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presProps" Target="presProp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6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1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1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5FE8F02-00A8-4932-A96B-0D2FE04DEDC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41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Welcome to the OpenChain Curriculum Slides. These slides can be used to help train internal teams about Open Source compliance issues and to conform with the OpenChain Specification.</a:t>
            </a:r>
            <a:endParaRPr lang="en-US" sz="1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You can deliver these slides as one half-day training session or you can deliver each chapter as a separate module. Please note that each chapter has “Check Your Understanding” slides with questions and answers in the slide notes. These can be used as the basis for in-house tests for Open Source compliance.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43BFB6B-8A66-4985-8BD9-AB335723D605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5010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4513"/>
          </a:xfrm>
          <a:prstGeom prst="rect">
            <a:avLst/>
          </a:prstGeom>
        </p:spPr>
      </p:sp>
      <p:sp>
        <p:nvSpPr>
          <p:cNvPr id="1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(Nathan) I think this chapter could be useful if we can work out a "developer cheat sheet" or something similar. As it is now,this content seems to be more fully reproduced in other chapters and we are not adding much.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(shane) this chapter needs expansion, so this will be one of our key focuses in 2017</a:t>
            </a:r>
            <a:br/>
            <a:endParaRPr lang="en-US" sz="1200" b="0" strike="noStrike" spc="-1">
              <a:latin typeface="Arial"/>
            </a:endParaRPr>
          </a:p>
        </p:txBody>
      </p:sp>
      <p:sp>
        <p:nvSpPr>
          <p:cNvPr id="122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0AF2E3B-F4AE-4D66-95D3-3367457A604B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103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949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95325"/>
            <a:ext cx="6094413" cy="3427413"/>
          </a:xfrm>
          <a:prstGeom prst="rect">
            <a:avLst/>
          </a:prstGeom>
        </p:spPr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This slide helps explain what the OpenChain Curriculum and these slides are for.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46835AC-A8CA-43DB-9701-5A56C4A08A80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570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This slide is relevant to providing either a single three hour training session or explaining how a series of shorter sessions focused on “per chapter” training will work. </a:t>
            </a:r>
            <a:br/>
            <a:br/>
            <a:endParaRPr lang="en-US" sz="1200" b="0" strike="noStrike" spc="-1">
              <a:latin typeface="Arial"/>
            </a:endParaRPr>
          </a:p>
        </p:txBody>
      </p:sp>
      <p:sp>
        <p:nvSpPr>
          <p:cNvPr id="9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5F4B86C-D0E5-467D-837B-255C8AC805CE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59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4513"/>
          </a:xfrm>
          <a:prstGeom prst="rect">
            <a:avLst/>
          </a:prstGeom>
        </p:spPr>
      </p:sp>
      <p:sp>
        <p:nvSpPr>
          <p:cNvPr id="1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(Nathan) I think this chapter could be useful if we can work out a "developer cheat sheet" or something similar. As it is now,this content seems to be more fully reproduced in other chapters and we are not adding much.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(shane) this chapter needs expansion, so this will be one of our key focuses in 2017</a:t>
            </a:r>
            <a:br/>
            <a:endParaRPr lang="en-US" sz="1200" b="0" strike="noStrike" spc="-1">
              <a:latin typeface="Arial"/>
            </a:endParaRPr>
          </a:p>
        </p:txBody>
      </p:sp>
      <p:sp>
        <p:nvSpPr>
          <p:cNvPr id="122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505E4FA-40E9-40A7-AFBC-5159019AFE0A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4513"/>
          </a:xfrm>
          <a:prstGeom prst="rect">
            <a:avLst/>
          </a:prstGeom>
        </p:spPr>
      </p:sp>
      <p:sp>
        <p:nvSpPr>
          <p:cNvPr id="1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(Nathan) I think this chapter could be useful if we can work out a "developer cheat sheet" or something similar. As it is now,this content seems to be more fully reproduced in other chapters and we are not adding much.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(shane) this chapter needs expansion, so this will be one of our key focuses in 2017</a:t>
            </a:r>
            <a:br/>
            <a:endParaRPr lang="en-US" sz="1200" b="0" strike="noStrike" spc="-1">
              <a:latin typeface="Arial"/>
            </a:endParaRPr>
          </a:p>
        </p:txBody>
      </p:sp>
      <p:sp>
        <p:nvSpPr>
          <p:cNvPr id="122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0AF2E3B-F4AE-4D66-95D3-3367457A604B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Welcome to the OpenChain Curriculum Slides. These slides can be used to help train internal teams about Open Source compliance issues and to conform with the OpenChain Specification.</a:t>
            </a:r>
            <a:endParaRPr lang="en-US" sz="1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You can deliver these slides as one half-day training session or you can deliver each chapter as a separate module. Please note that each chapter has “Check Your Understanding” slides with questions and answers in the slide notes. These can be used as the basis for in-house tests for Open Source compliance.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43BFB6B-8A66-4985-8BD9-AB335723D605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68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47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95325"/>
            <a:ext cx="6094413" cy="3427413"/>
          </a:xfrm>
          <a:prstGeom prst="rect">
            <a:avLst/>
          </a:prstGeom>
        </p:spPr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This slide helps explain what the OpenChain Curriculum and these slides are for.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46835AC-A8CA-43DB-9701-5A56C4A08A80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69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859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This slide is relevant to providing either a single three hour training session or explaining how a series of shorter sessions focused on “per chapter” training will work. </a:t>
            </a:r>
            <a:br/>
            <a:br/>
            <a:endParaRPr lang="en-US" sz="1200" b="0" strike="noStrike" spc="-1">
              <a:latin typeface="Arial"/>
            </a:endParaRPr>
          </a:p>
        </p:txBody>
      </p:sp>
      <p:sp>
        <p:nvSpPr>
          <p:cNvPr id="9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5F4B86C-D0E5-467D-837B-255C8AC805CE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70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8905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4513"/>
          </a:xfrm>
          <a:prstGeom prst="rect">
            <a:avLst/>
          </a:prstGeom>
        </p:spPr>
      </p:sp>
      <p:sp>
        <p:nvSpPr>
          <p:cNvPr id="1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(Nathan) I think this chapter could be useful if we can work out a "developer cheat sheet" or something similar. As it is now,this content seems to be more fully reproduced in other chapters and we are not adding much.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(shane) this chapter needs expansion, so this will be one of our key focuses in 2017</a:t>
            </a:r>
            <a:br/>
            <a:endParaRPr lang="en-US" sz="1200" b="0" strike="noStrike" spc="-1">
              <a:latin typeface="Arial"/>
            </a:endParaRPr>
          </a:p>
        </p:txBody>
      </p:sp>
      <p:sp>
        <p:nvSpPr>
          <p:cNvPr id="122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505E4FA-40E9-40A7-AFBC-5159019AFE0A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71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128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23000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23000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23000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948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423000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F268-49C0-954C-BE18-6BC3324D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985172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23000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0948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423000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20680"/>
            <a:ext cx="12191400" cy="22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0" y="0"/>
            <a:ext cx="12191400" cy="365040"/>
          </a:xfrm>
          <a:prstGeom prst="rect">
            <a:avLst/>
          </a:prstGeom>
          <a:solidFill>
            <a:srgbClr val="93A2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4400" y="3398400"/>
            <a:ext cx="1046412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D2533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983400" y="6488640"/>
            <a:ext cx="43257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7F7F7F"/>
                </a:solidFill>
                <a:latin typeface="Roboto"/>
                <a:ea typeface="Roboto"/>
              </a:rPr>
              <a:t>These slides do not contain legal advice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53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20680"/>
            <a:ext cx="12191400" cy="22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0" y="0"/>
            <a:ext cx="12191400" cy="365040"/>
          </a:xfrm>
          <a:prstGeom prst="rect">
            <a:avLst/>
          </a:prstGeom>
          <a:solidFill>
            <a:srgbClr val="93A2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975240" y="4599360"/>
            <a:ext cx="1046412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3F2D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220680"/>
            <a:ext cx="12191400" cy="22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0" y="0"/>
            <a:ext cx="12191400" cy="365040"/>
          </a:xfrm>
          <a:prstGeom prst="rect">
            <a:avLst/>
          </a:prstGeom>
          <a:solidFill>
            <a:srgbClr val="93A2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8" name="Shape 31"/>
          <p:cNvPicPr/>
          <p:nvPr/>
        </p:nvPicPr>
        <p:blipFill>
          <a:blip r:embed="rId15"/>
          <a:stretch/>
        </p:blipFill>
        <p:spPr>
          <a:xfrm>
            <a:off x="10963800" y="501120"/>
            <a:ext cx="948960" cy="527040"/>
          </a:xfrm>
          <a:prstGeom prst="rect">
            <a:avLst/>
          </a:prstGeom>
          <a:ln>
            <a:noFill/>
          </a:ln>
        </p:spPr>
      </p:pic>
      <p:sp>
        <p:nvSpPr>
          <p:cNvPr id="16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3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FE10DD9-B2DE-4A44-A2DE-D777DD55E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71" y="897204"/>
            <a:ext cx="2582070" cy="1437396"/>
          </a:xfrm>
          <a:prstGeom prst="rect">
            <a:avLst/>
          </a:prstGeom>
        </p:spPr>
      </p:pic>
      <p:sp>
        <p:nvSpPr>
          <p:cNvPr id="216" name="CustomShape 1"/>
          <p:cNvSpPr/>
          <p:nvPr/>
        </p:nvSpPr>
        <p:spPr>
          <a:xfrm>
            <a:off x="914400" y="1371600"/>
            <a:ext cx="10464120" cy="192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E56B45"/>
                </a:solidFill>
                <a:latin typeface="Roboto"/>
                <a:ea typeface="Roboto"/>
              </a:rPr>
              <a:t>Reference Automation Slides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914400" y="3505320"/>
            <a:ext cx="10459080" cy="277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590" spc="-1" dirty="0">
                <a:solidFill>
                  <a:srgbClr val="292934"/>
                </a:solidFill>
                <a:latin typeface="Roboto"/>
                <a:ea typeface="Roboto"/>
              </a:rPr>
              <a:t>Open Source Training for OpenChain 2.1 (ISO/IEC 5230:2020)</a:t>
            </a:r>
            <a:endParaRPr lang="en-US" sz="2590" spc="-1" dirty="0"/>
          </a:p>
          <a:p>
            <a:pPr>
              <a:lnSpc>
                <a:spcPct val="90000"/>
              </a:lnSpc>
              <a:spcBef>
                <a:spcPts val="445"/>
              </a:spcBef>
            </a:pPr>
            <a:endParaRPr lang="en-US" sz="259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45"/>
              </a:spcBef>
            </a:pPr>
            <a:r>
              <a:rPr lang="en-US" sz="222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Released under CC0-1.0.</a:t>
            </a:r>
            <a:br>
              <a:rPr dirty="0"/>
            </a:br>
            <a:r>
              <a:rPr lang="en-US" sz="222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You may use, modify, and share these slides without restriction.</a:t>
            </a:r>
            <a:br>
              <a:rPr dirty="0"/>
            </a:br>
            <a:r>
              <a:rPr lang="en-US" sz="222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They also come with no warranty.</a:t>
            </a:r>
            <a:endParaRPr lang="en-US" sz="222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45"/>
              </a:spcBef>
            </a:pPr>
            <a:endParaRPr lang="en-US" sz="222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08"/>
              </a:spcBef>
            </a:pPr>
            <a:r>
              <a:rPr lang="en-US" sz="1400" b="0" strike="noStrike" spc="-1" dirty="0">
                <a:solidFill>
                  <a:srgbClr val="292934"/>
                </a:solidFill>
                <a:latin typeface="Roboto"/>
                <a:ea typeface="Roboto Condensed"/>
              </a:rPr>
              <a:t>These slides follow US law. Different legal jurisdictions may have different legal requirements.</a:t>
            </a:r>
            <a:r>
              <a:rPr lang="en-US" sz="14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lang="en-US" sz="1400" b="0" strike="noStrike" spc="-1" dirty="0">
                <a:solidFill>
                  <a:srgbClr val="292934"/>
                </a:solidFill>
                <a:latin typeface="Roboto"/>
                <a:ea typeface="Roboto Condensed"/>
              </a:rPr>
              <a:t>This should be taken into account when using these slides as part of a compliance training program.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53101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3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Again What this Means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5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6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7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8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9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0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1" name="CustomShape 10"/>
          <p:cNvSpPr/>
          <p:nvPr/>
        </p:nvSpPr>
        <p:spPr>
          <a:xfrm>
            <a:off x="2115360" y="4314600"/>
            <a:ext cx="2585160" cy="153252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Documentation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 actual situation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2" name="CustomShape 11"/>
          <p:cNvSpPr/>
          <p:nvPr/>
        </p:nvSpPr>
        <p:spPr>
          <a:xfrm>
            <a:off x="5760360" y="4314600"/>
            <a:ext cx="2396880" cy="153252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Hopefully Yours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3" name="CustomShape 12"/>
          <p:cNvSpPr/>
          <p:nvPr/>
        </p:nvSpPr>
        <p:spPr>
          <a:xfrm>
            <a:off x="9123840" y="4218120"/>
            <a:ext cx="2585160" cy="1628640"/>
          </a:xfrm>
          <a:prstGeom prst="wedgeRoundRectCallout">
            <a:avLst>
              <a:gd name="adj1" fmla="val -33967"/>
              <a:gd name="adj2" fmla="val -62462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Understand what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 deliver and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act accordingly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CustomShape 1"/>
          <p:cNvSpPr/>
          <p:nvPr/>
        </p:nvSpPr>
        <p:spPr>
          <a:xfrm>
            <a:off x="719640" y="1619640"/>
            <a:ext cx="11036520" cy="41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Yes, it is true: sometimes software developers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want to publish their work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Excursus: Motivation 3.0 [3]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 to publish? - A process topic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documentation is required (besides the publication)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What are the involved licenses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What is the own license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Are formal aspects met?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7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Your Own Software as OSS (1)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8" name="CustomShape 3"/>
          <p:cNvSpPr/>
          <p:nvPr/>
        </p:nvSpPr>
        <p:spPr>
          <a:xfrm>
            <a:off x="719640" y="5425200"/>
            <a:ext cx="111844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[3] https://www.youtube.com/watch?v=u6XAPnuFjJc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2315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Analysis here has the goal to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Confirm involved OSS licensing, business compatible? 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 dependencies and binaries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Checking if all the source code is of our origin?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General quality points (including, but not limited to):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 all files have headers? (disclaimers for config files)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 all files have copyright and authorship statements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Is the documentation of the licensing appropriate?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8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Your Own Software as OSS (2) 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022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Tools are there, but requirements and purpose require understanding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First comes the definition of what is needed and then the tool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Tools are there for analysis, reporting and management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Different tools serve different purposes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integration of different functions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Integration poses classic IT problems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Interfaces must be understood to avoid manual effort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8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Summary of Tool Support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5101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CustomShape 1"/>
          <p:cNvSpPr/>
          <p:nvPr/>
        </p:nvSpPr>
        <p:spPr>
          <a:xfrm>
            <a:off x="963000" y="2362320"/>
            <a:ext cx="10362600" cy="21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3F2DC"/>
                </a:solidFill>
                <a:latin typeface="Roboto"/>
                <a:ea typeface="Roboto"/>
              </a:rPr>
              <a:t>CHAPTER 2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84" name="CustomShape 2"/>
          <p:cNvSpPr/>
          <p:nvPr/>
        </p:nvSpPr>
        <p:spPr>
          <a:xfrm>
            <a:off x="963000" y="4626720"/>
            <a:ext cx="1036260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F3F2DC"/>
                </a:solidFill>
                <a:latin typeface="Roboto Medium"/>
                <a:ea typeface="Roboto Medium"/>
              </a:rPr>
              <a:t>Tooling Types</a:t>
            </a:r>
            <a:endParaRPr lang="en-US" sz="4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0365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types of tools in the area of license compliance include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(but are not limited to):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Source code scanning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scanning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 scanning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Dev Ops integration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management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8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Overview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38176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1. License Scanner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0412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Identifies licenses and license relevant statements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Copyright statements, author statements, acknowledgements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Export control statements, more static code analysis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Introduction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3175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Identify licensing in Open Source Software packages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in Open Source Software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of OSS can be heterogeneous, different licensing applies to parts of OSS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statements are not uniform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Many licenses exist, number growing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 based licensing identification required for complicated licensing situations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Solved Problem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795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 of operation: Tool searches in content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license relevant keywords, phrases, license texts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Searching in every file of software uploaded: requires source code distribution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Different approaches can be applied: regular expressions, text comparison, phrase collection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database of license texts, licensing statements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Comparison with existing license texts enables exact identification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information can summarized for open source packages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Technical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7015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scanning does not require huge database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However, updates are necessary as licensing statements evolve and new licenses are still created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Identified licensing information of a software package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be exchanged using SPDX files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Approach makes sense for OSS licenses,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commercial licensing is even more heterogeneous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identification precision depends on available licensing information and may require expert knowledge for analysis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More Remarks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217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5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Part I: Analysing Inbound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06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7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8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9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0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Meeting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Obligations,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acc.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1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2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99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0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1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2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3" name="CustomShape 7"/>
          <p:cNvSpPr/>
          <p:nvPr/>
        </p:nvSpPr>
        <p:spPr>
          <a:xfrm>
            <a:off x="1994400" y="457596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Inbound Source Code for Licenses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83326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2. Binary Scanner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450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Identifies used software packages in software binaries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also determine the versions of software packages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used software packages for creating the binary also enables identification of vulnerabilities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Introduction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2399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A binary is comprised of different software packages, but if not declared, not obvious to determine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Applies in compiled programming languages: programming language code is translated (=compiled) into machine executable code (machine = processor)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Script languages (e.g. JavaScript) are not compiled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are usually not readable, understanding contents difficult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However, identification of contents can be inevitable for understanding required license compliance tasks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Solved Problem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7041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Compiled machine language can contain characteristic elements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 used string variables (=text)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 other content compiled into the binary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Simpler method: capturing file names,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 for run-time code (e.g. Java): method and field names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database of mapping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from source code to resulting artefacts in binary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1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Technical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037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 scanning is a heuristic,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secure mapping not supported for every possible binary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Topic connected with reproducible builds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(then, binaries can be compared more efficiently)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Database requires updates because,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because new software is published every day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(similar with source code scanning)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3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More Remarks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620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16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7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8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9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20" name="CustomShape 7"/>
          <p:cNvSpPr/>
          <p:nvPr/>
        </p:nvSpPr>
        <p:spPr>
          <a:xfrm>
            <a:off x="1994400" y="457596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Inbound Binaries for Involved OSS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1599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3. Source Code Scanner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3898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identify published origin of source code and other files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Icons, images, style descriptions, XML schemes, documentation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Programming examples, from blogs and best practise Websites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2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Introduction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739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how to understand that source code or other files have been taken from elsewhere, not self-created, and not declared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"own" software is not entirely own software and not understood: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Missing rights for business case in "own" software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distribution requires distribution rights are available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Identification of origin is first step to understand available rights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2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Solved Problem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1377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Determining which software is used (commercial + OSS actually)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Because commercial software can contain OSS as well!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 components involved and their involved licensing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licenses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authorships and copyrights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Determining any further points from licensing obligations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Understanding Inbound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 of operation: upload source code or just files or fingerprints of it, get origin in case it is captured by database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File contents are compared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with contents from (huge) database of published contents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Fingerprinting of file contents (“hashing”)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allow for accelerated search and storage in database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Not only coverage of entire files, but fragments of it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Database requires updates: every day new published OSS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Content is large (e.g. the entire GitHub)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2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Technical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947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Once origin of source is identified, more metadata can be made available: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Vulnerabilities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Potential for integration: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Development toolchain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Reporting, BOM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Matched content may require expert knowledge to determine relevance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More Remarks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6938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33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4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5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6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7" name="CustomShape 7"/>
          <p:cNvSpPr/>
          <p:nvPr/>
        </p:nvSpPr>
        <p:spPr>
          <a:xfrm>
            <a:off x="5547600" y="456192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Own Software for OSS Code Involved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4770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4. Dev Ops Integration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1172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Uses the information from building the software to determine OSS used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be combined with source code scanning, license scanning, binary scanning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Resulting identification of elements during building the software enables the creation of a bill of material (BOM)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Introduction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6478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for larger software projects a tool based approach is inevitable to understand involved OSS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Modern software building environments have defined dependencies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During compilation, dependencies can be captured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understand used dependencies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compliance integrated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into the Dev Ops tooling implements automation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as part of Dev Ops tooling reduces manual efforts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Enables short release cycles in an agile environment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3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Solved Problem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9600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Integration into Dev Ops tooling requires customization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Building software depends on used technology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as well as individually setup tooling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Additional efforts, if software is comprised of different technologies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Today, building environments sometimes contain already metadata about licensing of involved OSS software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Identified software elements may require additional checks to determine actual licensing information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(in case of heterogeneous licensing)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Technical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20167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Today, a custom task, nothing to "download and double-click"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Tooling approach allows for differential approach: once setup and checked, only new dependencies require additional coverage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More Remarks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4588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50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1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2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3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4" name="CustomShape 7"/>
          <p:cNvSpPr/>
          <p:nvPr/>
        </p:nvSpPr>
        <p:spPr>
          <a:xfrm>
            <a:off x="1997280" y="457200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Determining Inbound Software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0779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5. Component Catalogue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726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Depends on the software technology used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Modern software projects use dependency management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Declaration of imports, dependencies, used libraries, etc.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Defined dependencies can be extracted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 some cases for OSS, used component source code can be extracted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However, involved software can be also in form of binaries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Origin and contents of binaries must be determined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“Manual dependencies”: commercial software added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How to Understand What is Inbound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Collect information about used software components and their use in products or projects is centrally collected and can be reused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purposes: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component catalogue captures also the used components in a product or project, maintains a so-named BOM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interesting: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Enables also vulnerability management or reuse of export classifications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Introduction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9739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Once analysed component w.r.t. license compliance shall not require repeated analyses, but reuse of information shall be possible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Maps component usage in products or projects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Makes sense if an organisation has actually multiple products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Shows organisation the important software components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Allows for a comprehensive overview about involved licensing per product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Solved Problem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2936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component catalogue can be viewed as a portal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Database holding the catalogue information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Another use case is archiving OSS distributions / source code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Storing also multiple other files,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 license analysis reports, SPDX files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Provides reporting output, for example OSS product documentation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 can be implemented as Web portal, thus accessible from various client computers in organisation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Technical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55466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 can be integrated with other license compliance tooling: scanners can directly feed the analyses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integration in Dev Ops tooling is useful to automatically create BOM of products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catalogues can also serve uses cases for vulnerability management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Another related topic is license management and license metadata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More Remarks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8137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67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8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9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70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71" name="CustomShape 7"/>
          <p:cNvSpPr/>
          <p:nvPr/>
        </p:nvSpPr>
        <p:spPr>
          <a:xfrm>
            <a:off x="9148320" y="457200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Creating OSS Documents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9998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License, copying or notice document provided along with software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At infrastructure, home page or project pages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Github or Sourceforge metadata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Project definition file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in Java pom.xml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Already provided license info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 debian-copyright or SPDX documentation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Identifying Licensing within</a:t>
            </a:r>
            <a:br/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Inbound Software: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Arial"/>
              </a:rPr>
              <a:t> 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Easy Cases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proliferation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About 350 „main“ licenses exist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lot more out there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Existing licenses come at new versions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Licenses in different languages (e.g. the French CeCILL)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obligations must be understood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Commercial licenses such as an EULA lack standardization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Identifying Licenses within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Inbound Software: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Arial"/>
              </a:rPr>
              <a:t> 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The Problem (1)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 = reuse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 components are not (always) homogeneous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OSS exists, pull it from elsewhere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Code from many sources, different licensing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license does not apply to all contents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project does not enforce common licensing for all contributions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CLA: contributor license agreements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2" name="CustomShape 2"/>
          <p:cNvSpPr/>
          <p:nvPr/>
        </p:nvSpPr>
        <p:spPr>
          <a:xfrm>
            <a:off x="609480" y="48744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 within</a:t>
            </a:r>
            <a:br/>
            <a:r>
              <a:rPr lang="en-US" sz="3600" b="0" strike="noStrike" spc="-1">
                <a:solidFill>
                  <a:srgbClr val="D2533C"/>
                </a:solidFill>
                <a:latin typeface="Open Sans"/>
                <a:ea typeface="Open Sans"/>
              </a:rPr>
              <a:t>Inbound Software: The Problem (2)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license statements is not straightforward 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Licenses: The Fun (1)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25" name="CustomShape 3"/>
          <p:cNvSpPr/>
          <p:nvPr/>
        </p:nvSpPr>
        <p:spPr>
          <a:xfrm>
            <a:off x="777600" y="2306520"/>
            <a:ext cx="517320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See README and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E files in bz/ directory</a:t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for more information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about bzip2 library code.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*/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This file is part of Jam - see jam.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for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information.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See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E.qla2xxx for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ing details.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826" name="CustomShape 4"/>
          <p:cNvSpPr/>
          <p:nvPr/>
        </p:nvSpPr>
        <p:spPr>
          <a:xfrm>
            <a:off x="6359760" y="2306520"/>
            <a:ext cx="528228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/*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ing details are in the COPYING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file accompanying popt source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distribut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ions, available from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ftp://ftp.rpm.org/pub/rpm/dist. */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(c)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Insight Software Consortium. All rights reserved.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See ITK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.txt or http://www.itk.org/HTML/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.htm for details.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* See wps_upnp.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for more details on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ing and code history.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or just very difficult statements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Licenses: The Fun (2)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29" name="CustomShape 3"/>
          <p:cNvSpPr/>
          <p:nvPr/>
        </p:nvSpPr>
        <p:spPr>
          <a:xfrm>
            <a:off x="655560" y="2559960"/>
            <a:ext cx="1080360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Copyright (c) 1998-1999 Some Company, Inc. All Rights Reserved.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This software is the confidential and proprietary information of Some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Company, Inc. ("Confidential Information").  You shall not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disclose such Confidential Information and shall use it only in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accordance with the terms of the license agreement you entered into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with Some Company.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Some Company  MAKES NO REPRESENTATIONS</a:t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OR WARRANTIES ABOUT THE SUITABILITY OF THE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SOFTWARE, EITHER EXPRESS OR IMPLIED,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INCLUDING BUT NOT LIMITED TO THE ….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830" name="CustomShape 4"/>
          <p:cNvSpPr/>
          <p:nvPr/>
        </p:nvSpPr>
        <p:spPr>
          <a:xfrm>
            <a:off x="6359760" y="2306520"/>
            <a:ext cx="528228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licenses ask for copyright notice or author listing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Resulting obligation of providing these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Generally, there is software for these</a:t>
            </a:r>
            <a:r>
              <a:rPr lang="en-US" sz="2400" b="0" strike="noStrike" spc="-1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Challenge: wrongly expressed copyright statements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3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Copyright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09480" y="533520"/>
            <a:ext cx="109720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D2533C"/>
                </a:solidFill>
                <a:latin typeface="Roboto"/>
                <a:ea typeface="Roboto"/>
              </a:rPr>
              <a:t>What are the Reference Automation Slides?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23160" y="1600200"/>
            <a:ext cx="10945080" cy="49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216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Explanation…</a:t>
            </a:r>
            <a:endParaRPr lang="en-US" sz="2400" b="0" strike="noStrike" spc="-1" dirty="0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Learn more at: </a:t>
            </a:r>
            <a:r>
              <a:rPr lang="en-US" sz="2400" b="0" strike="noStrike" spc="-1" dirty="0">
                <a:solidFill>
                  <a:srgbClr val="292934"/>
                </a:solidFill>
                <a:latin typeface="Roboto Mono"/>
                <a:ea typeface="Roboto Mono"/>
              </a:rPr>
              <a:t>https://</a:t>
            </a:r>
            <a:r>
              <a:rPr lang="en-US" sz="2400" b="0" strike="noStrike" spc="-1" dirty="0" err="1">
                <a:solidFill>
                  <a:srgbClr val="292934"/>
                </a:solidFill>
                <a:latin typeface="Roboto Mono"/>
                <a:ea typeface="Roboto Mono"/>
              </a:rPr>
              <a:t>www.openchainproject.org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49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copyright statements is not less fun: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3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Copyright: Fun (again)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35" name="CustomShape 3"/>
          <p:cNvSpPr/>
          <p:nvPr/>
        </p:nvSpPr>
        <p:spPr>
          <a:xfrm>
            <a:off x="787320" y="2314800"/>
            <a:ext cx="11996640" cy="380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Copyright by many contributors; see http://babel.eclipse.org/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---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Original Code &lt;s&gt;Copyright (C) 1994, Jeff Hostetler, Spyglass, Inc.&lt;/s&gt;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Portions of Content-MD5 code &lt;s&gt;Copyright (C) 1993, 1994 by Carnegie Mellon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   University&lt;/s&gt; (see Copyright below).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Portions of Content-MD5 code &lt;s&gt;Copyright (C) 1991 Bell Communications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   Research, Inc. (Bellcore&lt;/s&gt;) (see Copyright below).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Portions extracted from mpack, John G. Myers - jgm+@cmu.edu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Content-MD5 Code &lt;s&gt;contributed by Martin Hamilton (martin@net.lut.ac.uk)&lt;/s&gt;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are compiled applications, libraries, software that can be used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 = code translated from programming language to executable code by processor → information encoded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can be part of an OSS component distribution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can include OSS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 to understand what is contained in a binary?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problem 1: different binary technologies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problem 2: small variations, new binary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3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Licenses: Binaries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Part II: Your Own Software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40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1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2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3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Meeting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Obligations,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acc.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5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6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CustomShape 1"/>
          <p:cNvSpPr/>
          <p:nvPr/>
        </p:nvSpPr>
        <p:spPr>
          <a:xfrm>
            <a:off x="719640" y="1619640"/>
            <a:ext cx="11036520" cy="425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Sometimes, genuinely written software is expected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“copy &amp; paste” solution can be very near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Open source projects are publicly available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also other files are valuable: scripts, icons, images, css files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and code copied from Web sites for best practices and snippets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Copy paste of source code from the Internet in your code can be done: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Respecting the author’s interests required: licensing, copyright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Generally, reuse is good - opposed to reinventing the wheel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What is the Issue with Your Software?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Good education and engineering codex can be solution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Plain “copy &amp; paste” of source code is bad practice anyway today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Duplicated code reduces maintainability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Engineers like clean dependency management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all other cases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tools for source code based on comparing text portions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Using a database of already published source code (by other party)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What is in Internet, tutorial code from vendors, Github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Licensing: scan for licensing statements again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Code Scanning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2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Part III: Outbound Software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53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4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5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6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7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8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9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CustomShape 1"/>
          <p:cNvSpPr/>
          <p:nvPr/>
        </p:nvSpPr>
        <p:spPr>
          <a:xfrm>
            <a:off x="719640" y="16196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Distributing OSS as part of product or project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requires notice file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Listing all licenses, listing copyright notice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as a basic and common license obligation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written offer to provide the OSS code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Builds upon knowledge 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OSS components are in (here comes the BOM!)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licenses in there, copyright notices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Case 1: Distribution of OSS (1)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Project or product documentation can require, e.g.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All tests passed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as well: all licenses checked?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their obligations, for their compatibility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Or: All OSS required material ready for distribution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(as well)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OSS components are in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licenses in there, copyright notices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63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Case 2: Quality Management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licenses are not compatible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That is life, for example GPL &lt;-&gt; EPL incompatibility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Distribution based on GPL works and EPL works:</a:t>
            </a:r>
            <a:br/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maybe a problem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 statements are ambiguous 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 „Licensed under BSD”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Requires legal decision how did you decide this statement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Case 3: Ensuring Distribution Rights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 statements need documentation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example: „for license conditions, see Web site”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Web site needs to be archived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licenses are not compatible with the business case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Start up implements medical analysis algorithm after years of research, danger of being copied by market leaders 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License obligations need to be compatible with business goals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Besides Delivering, Internal Work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09480" y="533520"/>
            <a:ext cx="109720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Roboto"/>
                <a:ea typeface="Roboto"/>
              </a:rPr>
              <a:t>Contents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09480" y="1673280"/>
            <a:ext cx="5384160" cy="47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3720">
              <a:lnSpc>
                <a:spcPct val="100000"/>
              </a:lnSpc>
              <a:buClr>
                <a:srgbClr val="93A299"/>
              </a:buClr>
              <a:buSzPct val="85000"/>
              <a:buFont typeface="StarSymbol"/>
              <a:buAutoNum type="arabicPeriod"/>
            </a:pPr>
            <a:r>
              <a:rPr lang="en-US" sz="280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Automation Use Cases</a:t>
            </a:r>
          </a:p>
          <a:p>
            <a:pPr marL="514440" indent="-513720">
              <a:lnSpc>
                <a:spcPct val="100000"/>
              </a:lnSpc>
              <a:buClr>
                <a:srgbClr val="93A299"/>
              </a:buClr>
              <a:buSzPct val="85000"/>
              <a:buFont typeface="StarSymbol"/>
              <a:buAutoNum type="arabicPeriod"/>
            </a:pPr>
            <a:r>
              <a:rPr lang="en-US" sz="2800" spc="-1"/>
              <a:t>Automation Types 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6197760" y="1673280"/>
            <a:ext cx="5384160" cy="47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800" indent="-51408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AutoNum type="arabicPeriod" startAt="6"/>
            </a:pP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2231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with commercial software, appropriate licensing must be ensured: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Does contract cover rights for intended commercial use?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Where is the contract by the way?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Ensuring distribution obligations is required, for example: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Documentation of distribution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Time- / volume-limited licensing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Logo printed on box necessary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Excursus: Not OSS only, all 3</a:t>
            </a:r>
            <a:r>
              <a:rPr lang="en-US" sz="4000" b="0" strike="noStrike" spc="-1" baseline="30000">
                <a:solidFill>
                  <a:srgbClr val="CB3D39"/>
                </a:solidFill>
                <a:latin typeface="Open Sans"/>
                <a:ea typeface="Open Sans"/>
              </a:rPr>
              <a:t>rd</a:t>
            </a: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 Parties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BOM: „Bill of Material”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It is a general question what is in the delivery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Understand the nature of the delivery (How much OSS?)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Understand potential issues (IP)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 else to ensure license compliance?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Basics of supply chain issues actually apply also to software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 Package Data Exchange (SPDX) specifies one implementation how to express a BOM of a software package [1]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7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BOM Documentation (1)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2" name="CustomShape 3"/>
          <p:cNvSpPr/>
          <p:nvPr/>
        </p:nvSpPr>
        <p:spPr>
          <a:xfrm>
            <a:off x="719640" y="5526720"/>
            <a:ext cx="111844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[1] https://spdx.org/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CustomShape 1"/>
          <p:cNvSpPr/>
          <p:nvPr/>
        </p:nvSpPr>
        <p:spPr>
          <a:xfrm>
            <a:off x="719640" y="1619640"/>
            <a:ext cx="11468520" cy="41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Bill of material can be general obligation, for example at: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USA: Cyber Supply Chain Management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and Transparency Act of 2014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Germany: KRITIS: BSI-Kritisverordnung [2]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Obliged to report service disturbances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Obliged to implement information security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knowledge about BOM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7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BOM Documentation (2)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5" name="CustomShape 3"/>
          <p:cNvSpPr/>
          <p:nvPr/>
        </p:nvSpPr>
        <p:spPr>
          <a:xfrm>
            <a:off x="719640" y="5425200"/>
            <a:ext cx="111844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[2] https://www.bmi.bund.de/SharedDocs/pressemitteilungen/DE/2017/06/nis-richtlinie.html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CustomShape 1"/>
          <p:cNvSpPr/>
          <p:nvPr/>
        </p:nvSpPr>
        <p:spPr>
          <a:xfrm>
            <a:off x="719640" y="1619640"/>
            <a:ext cx="11036520" cy="41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Yes, it is true: sometimes software developers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want to publish their work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Excursus: Motivation 3.0 [3]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 to publish? - A process topic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documentation is required (besides the publication)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What are the involved licenses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What is the own license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Are formal aspects met?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7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Your Own Software as OSS (1)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8" name="CustomShape 3"/>
          <p:cNvSpPr/>
          <p:nvPr/>
        </p:nvSpPr>
        <p:spPr>
          <a:xfrm>
            <a:off x="719640" y="5425200"/>
            <a:ext cx="111844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[3] https://www.youtube.com/watch?v=u6XAPnuFjJc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Analysis here has the goal to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Confirm involved OSS licensing, business compatible? 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 dependencies and binaries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Checking if all the source code is of our origin?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General quality points (including, but not limited to):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 all files have headers? (disclaimers for config files)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 all files have copyright and authorship statements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Is the documentation of the licensing appropriate?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8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Your Own Software as OSS (2) 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Tools are there, but requirements and purpose require understanding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First comes the definition of what is needed and then the tool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Tools are there for analysis, reporting and management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Different tools serve different purposes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integration of different functions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Integration poses classic IT problems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Interfaces must be understood to avoid manual effort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8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Summary of Tool Support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CustomShape 1"/>
          <p:cNvSpPr/>
          <p:nvPr/>
        </p:nvSpPr>
        <p:spPr>
          <a:xfrm>
            <a:off x="963000" y="2362320"/>
            <a:ext cx="10362600" cy="21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3F2DC"/>
                </a:solidFill>
                <a:latin typeface="Roboto"/>
                <a:ea typeface="Roboto"/>
              </a:rPr>
              <a:t>CHAPTER </a:t>
            </a:r>
            <a:r>
              <a:rPr lang="en-US" sz="3200" spc="-1" dirty="0">
                <a:solidFill>
                  <a:srgbClr val="F3F2DC"/>
                </a:solidFill>
                <a:latin typeface="Roboto"/>
                <a:ea typeface="Roboto"/>
              </a:rPr>
              <a:t>XX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84" name="CustomShape 2"/>
          <p:cNvSpPr/>
          <p:nvPr/>
        </p:nvSpPr>
        <p:spPr>
          <a:xfrm>
            <a:off x="963000" y="4626720"/>
            <a:ext cx="1036260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3F2DC"/>
                </a:solidFill>
                <a:latin typeface="Roboto Medium"/>
                <a:ea typeface="Roboto Medium"/>
              </a:rPr>
              <a:t>Automation Types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types of tools in the area of license compliance include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(but are not limited to):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Source code scanning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scanning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 scanning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Dev Ops integration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management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8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Overview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1. License Scanner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Identifies licenses and license relevant statements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Copyright statements, author statements, acknowledgements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Export control statements, more static code analysis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Introduction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CustomShape 1"/>
          <p:cNvSpPr/>
          <p:nvPr/>
        </p:nvSpPr>
        <p:spPr>
          <a:xfrm>
            <a:off x="963000" y="2362320"/>
            <a:ext cx="10362600" cy="21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3F2DC"/>
                </a:solidFill>
                <a:latin typeface="Roboto"/>
                <a:ea typeface="Roboto"/>
              </a:rPr>
              <a:t>CHAPTER XX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745" name="CustomShape 2"/>
          <p:cNvSpPr/>
          <p:nvPr/>
        </p:nvSpPr>
        <p:spPr>
          <a:xfrm>
            <a:off x="963000" y="4626720"/>
            <a:ext cx="1036260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3F2DC"/>
                </a:solidFill>
                <a:latin typeface="Roboto Medium"/>
                <a:ea typeface="Roboto Medium"/>
              </a:rPr>
              <a:t>Automation Use Cases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Identify licensing in Open Source Software packages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in Open Source Software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of OSS can be heterogeneous, different licensing applies to parts of OSS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statements are not uniform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Many licenses exist, number growing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 based licensing identification required for complicated licensing situations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Solved Problem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 of operation: Tool searches in content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license relevant keywords, phrases, license texts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Searching in every file of software uploaded: requires source code distribution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Different approaches can be applied: regular expressions, text comparison, phrase collection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database of license texts, licensing statements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Comparison with existing license texts enables exact identification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information can summarized for open source packages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Technical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scanning does not require huge database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However, updates are necessary as licensing statements evolve and new licenses are still created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Identified licensing information of a software package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be exchanged using SPDX files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Approach makes sense for OSS licenses,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commercial licensing is even more heterogeneous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identification precision depends on available licensing information and may require expert knowledge for analysis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More Remarks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99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0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1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2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3" name="CustomShape 7"/>
          <p:cNvSpPr/>
          <p:nvPr/>
        </p:nvSpPr>
        <p:spPr>
          <a:xfrm>
            <a:off x="1994400" y="457596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Inbound Source Code for Licenses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2. Binary Scanner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Identifies used software packages in software binaries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also determine the versions of software packages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used software packages for creating the binary also enables identification of vulnerabilities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Introduction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A binary is comprised of different software packages, but if not declared, not obvious to determine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Applies in compiled programming languages: programming language code is translated (=compiled) into machine executable code (machine = processor)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Script languages (e.g. JavaScript) are not compiled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are usually not readable, understanding contents difficult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However, identification of contents can be inevitable for understanding required license compliance tasks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Solved Problem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Compiled machine language can contain characteristic elements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 used string variables (=text)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 other content compiled into the binary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Simpler method: capturing file names,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 for run-time code (e.g. Java): method and field names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database of mapping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from source code to resulting artefacts in binary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1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Technical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 scanning is a heuristic,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secure mapping not supported for every possible binary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Topic connected with reproducible builds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(then, binaries can be compared more efficiently)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Database requires updates because,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because new software is published every day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(similar with source code scanning)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3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More Remarks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16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7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8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9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20" name="CustomShape 7"/>
          <p:cNvSpPr/>
          <p:nvPr/>
        </p:nvSpPr>
        <p:spPr>
          <a:xfrm>
            <a:off x="1994400" y="457596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Inbound Binaries for Involved OSS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Why we would need tools?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First demand and process, then the tool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tool cannot provide (difficult) decisions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Only data for decisions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Many cases where expert knowledge is required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“A fool with a tool is still a fool” (from the hardware world)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4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Introduction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3. Source Code Scanner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identify published origin of source code and other files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Icons, images, style descriptions, XML schemes, documentation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Programming examples, from blogs and best practise Websites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2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Introduction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how to understand that source code or other files have been taken from elsewhere, not self-created, and not declared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"own" software is not entirely own software and not understood: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Missing rights for business case in "own" software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distribution requires distribution rights are available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Identification of origin is first step to understand available rights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2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Solved Problem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 of operation: upload source code or just files or fingerprints of it, get origin in case it is captured by database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File contents are compared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with contents from (huge) database of published contents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Fingerprinting of file contents (“hashing”)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allow for accelerated search and storage in database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Not only coverage of entire files, but fragments of it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Database requires updates: every day new published OSS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Content is large (e.g. the entire GitHub)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2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Technical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Once origin of source is identified, more metadata can be made available: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Vulnerabilities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Potential for integration: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Development toolchain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Reporting, BOM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Matched content may require expert knowledge to determine relevance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More Remarks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33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4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5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6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7" name="CustomShape 7"/>
          <p:cNvSpPr/>
          <p:nvPr/>
        </p:nvSpPr>
        <p:spPr>
          <a:xfrm>
            <a:off x="5547600" y="456192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Own Software for OSS Code Involved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4. Dev Ops Integration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Uses the information from building the software to determine OSS used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be combined with source code scanning, license scanning, binary scanning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Resulting identification of elements during building the software enables the creation of a bill of material (BOM)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Introduction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for larger software projects a tool based approach is inevitable to understand involved OSS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Modern software building environments have defined dependencies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During compilation, dependencies can be captured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understand used dependencies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compliance integrated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into the Dev Ops tooling implements automation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as part of Dev Ops tooling reduces manual efforts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Enables short release cycles in an agile environment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3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Solved Problem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Integration into Dev Ops tooling requires customization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Building software depends on used technology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as well as individually setup tooling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Additional efforts, if software is comprised of different technologies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Today, building environments sometimes contain already metadata about licensing of involved OSS software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Identified software elements may require additional checks to determine actual licensing information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(in case of heterogeneous licensing)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Technical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Tools can be good for ...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generating reports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analyzing data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managing policies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Where is this required?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4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About Tools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4856040" y="174456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4"/>
          <p:cNvSpPr/>
          <p:nvPr/>
        </p:nvSpPr>
        <p:spPr>
          <a:xfrm>
            <a:off x="8777880" y="426672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CustomShape 5"/>
          <p:cNvSpPr/>
          <p:nvPr/>
        </p:nvSpPr>
        <p:spPr>
          <a:xfrm>
            <a:off x="6766560" y="61128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CustomShape 6"/>
          <p:cNvSpPr/>
          <p:nvPr/>
        </p:nvSpPr>
        <p:spPr>
          <a:xfrm>
            <a:off x="3901320" y="390096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CustomShape 7"/>
          <p:cNvSpPr/>
          <p:nvPr/>
        </p:nvSpPr>
        <p:spPr>
          <a:xfrm>
            <a:off x="6324840" y="342504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8"/>
          <p:cNvSpPr/>
          <p:nvPr/>
        </p:nvSpPr>
        <p:spPr>
          <a:xfrm>
            <a:off x="8592480" y="259272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6" name="CustomShape 9"/>
          <p:cNvSpPr/>
          <p:nvPr/>
        </p:nvSpPr>
        <p:spPr>
          <a:xfrm>
            <a:off x="5608440" y="499824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7" name="CustomShape 10"/>
          <p:cNvSpPr/>
          <p:nvPr/>
        </p:nvSpPr>
        <p:spPr>
          <a:xfrm>
            <a:off x="824760" y="390312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CustomShape 11"/>
          <p:cNvSpPr/>
          <p:nvPr/>
        </p:nvSpPr>
        <p:spPr>
          <a:xfrm>
            <a:off x="2370960" y="520992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CustomShape 12"/>
          <p:cNvSpPr/>
          <p:nvPr/>
        </p:nvSpPr>
        <p:spPr>
          <a:xfrm>
            <a:off x="6949080" y="170640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CustomShape 13"/>
          <p:cNvSpPr/>
          <p:nvPr/>
        </p:nvSpPr>
        <p:spPr>
          <a:xfrm>
            <a:off x="5027760" y="1998360"/>
            <a:ext cx="2419920" cy="12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1" name="CustomShape 14"/>
          <p:cNvSpPr/>
          <p:nvPr/>
        </p:nvSpPr>
        <p:spPr>
          <a:xfrm>
            <a:off x="7595280" y="2039400"/>
            <a:ext cx="147888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Product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2" name="CustomShape 15"/>
          <p:cNvSpPr/>
          <p:nvPr/>
        </p:nvSpPr>
        <p:spPr>
          <a:xfrm>
            <a:off x="7342920" y="959040"/>
            <a:ext cx="180252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Snippet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3" name="CustomShape 16"/>
          <p:cNvSpPr/>
          <p:nvPr/>
        </p:nvSpPr>
        <p:spPr>
          <a:xfrm>
            <a:off x="8844480" y="2892960"/>
            <a:ext cx="2419920" cy="12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4" name="CustomShape 17"/>
          <p:cNvSpPr/>
          <p:nvPr/>
        </p:nvSpPr>
        <p:spPr>
          <a:xfrm>
            <a:off x="6860520" y="3763800"/>
            <a:ext cx="198288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Disclosure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Document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5" name="CustomShape 18"/>
          <p:cNvSpPr/>
          <p:nvPr/>
        </p:nvSpPr>
        <p:spPr>
          <a:xfrm>
            <a:off x="9261360" y="4587480"/>
            <a:ext cx="2204280" cy="11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6" name="CustomShape 19"/>
          <p:cNvSpPr/>
          <p:nvPr/>
        </p:nvSpPr>
        <p:spPr>
          <a:xfrm>
            <a:off x="6027120" y="5331960"/>
            <a:ext cx="220428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Compliance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Workflow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7" name="CustomShape 20"/>
          <p:cNvSpPr/>
          <p:nvPr/>
        </p:nvSpPr>
        <p:spPr>
          <a:xfrm>
            <a:off x="4390920" y="4087440"/>
            <a:ext cx="2145960" cy="11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8" name="CustomShape 21"/>
          <p:cNvSpPr/>
          <p:nvPr/>
        </p:nvSpPr>
        <p:spPr>
          <a:xfrm>
            <a:off x="2734200" y="5547240"/>
            <a:ext cx="207684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Analysis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9" name="CustomShape 22"/>
          <p:cNvSpPr/>
          <p:nvPr/>
        </p:nvSpPr>
        <p:spPr>
          <a:xfrm>
            <a:off x="1145160" y="4107240"/>
            <a:ext cx="2273040" cy="11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Compliance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Workflow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Today, a custom task, nothing to "download and double-click"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Tooling approach allows for differential approach: once setup and checked, only new dependencies require additional coverage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More Remarks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50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1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2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3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4" name="CustomShape 7"/>
          <p:cNvSpPr/>
          <p:nvPr/>
        </p:nvSpPr>
        <p:spPr>
          <a:xfrm>
            <a:off x="1997280" y="457200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Determining Inbound Software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5. Component Catalogue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Collect information about used software components and their use in products or projects is centrally collected and can be reused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purposes: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component catalogue captures also the used components in a product or project, maintains a so-named BOM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interesting: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Enables also vulnerability management or reuse of export classifications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Introduction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Once analysed component w.r.t. license compliance shall not require repeated analyses, but reuse of information shall be possible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Maps component usage in products or projects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Makes sense if an organisation has actually multiple products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Shows organisation the important software components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Allows for a comprehensive overview about involved licensing per product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Solved Problem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component catalogue can be viewed as a portal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Database holding the catalogue information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Another use case is archiving OSS distributions / source code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Storing also multiple other files,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 license analysis reports, SPDX files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Provides reporting output, for example OSS product documentation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 can be implemented as Web portal, thus accessible from various client computers in organisation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Technical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 can be integrated with other license compliance tooling: scanners can directly feed the analyses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integration in Dev Ops tooling is useful to automatically create BOM of products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catalogues can also serve uses cases for vulnerability management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Another related topic is license management and license metadata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More Remarks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67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8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9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70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71" name="CustomShape 7"/>
          <p:cNvSpPr/>
          <p:nvPr/>
        </p:nvSpPr>
        <p:spPr>
          <a:xfrm>
            <a:off x="9148320" y="457200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Creating OSS Documents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FE10DD9-B2DE-4A44-A2DE-D777DD55E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71" y="897204"/>
            <a:ext cx="2582070" cy="1437396"/>
          </a:xfrm>
          <a:prstGeom prst="rect">
            <a:avLst/>
          </a:prstGeom>
        </p:spPr>
      </p:pic>
      <p:sp>
        <p:nvSpPr>
          <p:cNvPr id="216" name="CustomShape 1"/>
          <p:cNvSpPr/>
          <p:nvPr/>
        </p:nvSpPr>
        <p:spPr>
          <a:xfrm>
            <a:off x="914400" y="1371600"/>
            <a:ext cx="10464120" cy="192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E56B45"/>
                </a:solidFill>
                <a:latin typeface="Roboto"/>
                <a:ea typeface="Roboto"/>
              </a:rPr>
              <a:t>Reference Automation Slides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914400" y="3505320"/>
            <a:ext cx="10459080" cy="277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590" spc="-1" dirty="0">
                <a:solidFill>
                  <a:srgbClr val="292934"/>
                </a:solidFill>
                <a:latin typeface="Roboto"/>
                <a:ea typeface="Roboto"/>
              </a:rPr>
              <a:t>Open Source Training for DIS 5230 (ISO Number Pending)</a:t>
            </a:r>
            <a:endParaRPr lang="en-US" sz="2590" spc="-1" dirty="0"/>
          </a:p>
          <a:p>
            <a:pPr>
              <a:lnSpc>
                <a:spcPct val="90000"/>
              </a:lnSpc>
              <a:spcBef>
                <a:spcPts val="445"/>
              </a:spcBef>
            </a:pPr>
            <a:endParaRPr lang="en-US" sz="259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45"/>
              </a:spcBef>
            </a:pPr>
            <a:r>
              <a:rPr lang="en-US" sz="222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Released under CC0-1.0.</a:t>
            </a:r>
            <a:br>
              <a:rPr dirty="0"/>
            </a:br>
            <a:r>
              <a:rPr lang="en-US" sz="222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You may use, modify, and share these slides without restriction.</a:t>
            </a:r>
            <a:br>
              <a:rPr dirty="0"/>
            </a:br>
            <a:r>
              <a:rPr lang="en-US" sz="222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They also come with no warranty.</a:t>
            </a:r>
            <a:endParaRPr lang="en-US" sz="222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45"/>
              </a:spcBef>
            </a:pPr>
            <a:endParaRPr lang="en-US" sz="222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08"/>
              </a:spcBef>
            </a:pPr>
            <a:r>
              <a:rPr lang="en-US" sz="1400" b="0" strike="noStrike" spc="-1" dirty="0">
                <a:solidFill>
                  <a:srgbClr val="292934"/>
                </a:solidFill>
                <a:latin typeface="Roboto"/>
                <a:ea typeface="Roboto Condensed"/>
              </a:rPr>
              <a:t>These slides follow US law. Different legal jurisdictions may have different legal requirements.</a:t>
            </a:r>
            <a:r>
              <a:rPr lang="en-US" sz="14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lang="en-US" sz="1400" b="0" strike="noStrike" spc="-1" dirty="0">
                <a:solidFill>
                  <a:srgbClr val="292934"/>
                </a:solidFill>
                <a:latin typeface="Roboto"/>
                <a:ea typeface="Roboto Condensed"/>
              </a:rPr>
              <a:t>This should be taken into account when using these slides as part of a compliance training program.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63037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09480" y="533520"/>
            <a:ext cx="109720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D2533C"/>
                </a:solidFill>
                <a:latin typeface="Roboto"/>
                <a:ea typeface="Roboto"/>
              </a:rPr>
              <a:t>What are the Reference Automation Slides?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23160" y="1600200"/>
            <a:ext cx="10945080" cy="49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216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spc="-1" dirty="0">
                <a:solidFill>
                  <a:srgbClr val="292934"/>
                </a:solidFill>
                <a:latin typeface="Roboto"/>
              </a:rPr>
              <a:t>Explanation…</a:t>
            </a:r>
            <a:endParaRPr lang="en-US" sz="2400" b="0" strike="noStrike" spc="-1" dirty="0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Learn more at: </a:t>
            </a:r>
            <a:r>
              <a:rPr lang="en-US" sz="2400" b="0" strike="noStrike" spc="-1" dirty="0">
                <a:solidFill>
                  <a:srgbClr val="292934"/>
                </a:solidFill>
                <a:latin typeface="Roboto Mono"/>
                <a:ea typeface="Roboto Mono"/>
              </a:rPr>
              <a:t>https://</a:t>
            </a:r>
            <a:r>
              <a:rPr lang="en-US" sz="2400" b="0" strike="noStrike" spc="-1" dirty="0" err="1">
                <a:solidFill>
                  <a:srgbClr val="292934"/>
                </a:solidFill>
                <a:latin typeface="Roboto Mono"/>
                <a:ea typeface="Roboto Mono"/>
              </a:rPr>
              <a:t>www.openchainproject.org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836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Software Situation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72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3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4" name="CustomShape 5"/>
          <p:cNvSpPr/>
          <p:nvPr/>
        </p:nvSpPr>
        <p:spPr>
          <a:xfrm>
            <a:off x="8159760" y="20156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09480" y="533520"/>
            <a:ext cx="109720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Roboto"/>
                <a:ea typeface="Roboto"/>
              </a:rPr>
              <a:t>Contents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09480" y="1673280"/>
            <a:ext cx="5384160" cy="47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5070" indent="-51435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+mj-lt"/>
              <a:buAutoNum type="arabicPeriod"/>
            </a:pPr>
            <a:r>
              <a:rPr lang="en-US" sz="2800" spc="-1" dirty="0">
                <a:solidFill>
                  <a:srgbClr val="292934"/>
                </a:solidFill>
                <a:latin typeface="Roboto"/>
                <a:ea typeface="Roboto"/>
              </a:rPr>
              <a:t>Tools Use Cases</a:t>
            </a:r>
            <a:endParaRPr lang="en-US" sz="2800" spc="-1" dirty="0"/>
          </a:p>
          <a:p>
            <a:pPr marL="514440" indent="-5137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StarSymbol"/>
              <a:buAutoNum type="arabicPeriod"/>
            </a:pPr>
            <a:r>
              <a:rPr lang="en-US" sz="2800" spc="-1" dirty="0">
                <a:solidFill>
                  <a:srgbClr val="292934"/>
                </a:solidFill>
                <a:latin typeface="Roboto"/>
                <a:ea typeface="Roboto"/>
              </a:rPr>
              <a:t>Tooling Types</a:t>
            </a:r>
            <a:endParaRPr lang="en-US" sz="2800" spc="-1" dirty="0"/>
          </a:p>
        </p:txBody>
      </p:sp>
      <p:sp>
        <p:nvSpPr>
          <p:cNvPr id="223" name="CustomShape 3"/>
          <p:cNvSpPr/>
          <p:nvPr/>
        </p:nvSpPr>
        <p:spPr>
          <a:xfrm>
            <a:off x="6197760" y="1673280"/>
            <a:ext cx="5384160" cy="47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37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StarSymbol"/>
              <a:buAutoNum type="arabicPeriod" startAt="6"/>
            </a:pP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4833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CustomShape 1"/>
          <p:cNvSpPr/>
          <p:nvPr/>
        </p:nvSpPr>
        <p:spPr>
          <a:xfrm>
            <a:off x="963000" y="2362320"/>
            <a:ext cx="10362600" cy="21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3F2DC"/>
                </a:solidFill>
                <a:latin typeface="Roboto"/>
                <a:ea typeface="Roboto"/>
              </a:rPr>
              <a:t>CHAPTER 1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745" name="CustomShape 2"/>
          <p:cNvSpPr/>
          <p:nvPr/>
        </p:nvSpPr>
        <p:spPr>
          <a:xfrm>
            <a:off x="963000" y="4626720"/>
            <a:ext cx="1036260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F3F2DC"/>
                </a:solidFill>
                <a:latin typeface="Roboto Medium"/>
                <a:ea typeface="Roboto Medium"/>
              </a:rPr>
              <a:t>Tooling Use Cases</a:t>
            </a:r>
            <a:endParaRPr lang="en-US" sz="4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181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Why we would need tools?</a:t>
            </a:r>
            <a:endParaRPr lang="en-US" sz="2400" b="0" strike="noStrike" spc="-1" dirty="0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First demand and process, then the tool</a:t>
            </a:r>
            <a:endParaRPr lang="en-US" sz="2400" b="0" strike="noStrike" spc="-1" dirty="0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 tool cannot provide (difficult) decisions</a:t>
            </a:r>
            <a:endParaRPr lang="en-US" sz="2400" b="0" strike="noStrike" spc="-1" dirty="0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Only data for decisions</a:t>
            </a:r>
            <a:endParaRPr lang="en-US" sz="2400" b="0" strike="noStrike" spc="-1" dirty="0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Many cases where expert knowledge is required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74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Introduction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32454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Tools can be good for ...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generating reports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analyzing data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managing policies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Where is this required?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4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About Tools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4856040" y="174456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4"/>
          <p:cNvSpPr/>
          <p:nvPr/>
        </p:nvSpPr>
        <p:spPr>
          <a:xfrm>
            <a:off x="8777880" y="426672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CustomShape 5"/>
          <p:cNvSpPr/>
          <p:nvPr/>
        </p:nvSpPr>
        <p:spPr>
          <a:xfrm>
            <a:off x="6766560" y="61128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CustomShape 6"/>
          <p:cNvSpPr/>
          <p:nvPr/>
        </p:nvSpPr>
        <p:spPr>
          <a:xfrm>
            <a:off x="3901320" y="390096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CustomShape 7"/>
          <p:cNvSpPr/>
          <p:nvPr/>
        </p:nvSpPr>
        <p:spPr>
          <a:xfrm>
            <a:off x="6324840" y="342504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8"/>
          <p:cNvSpPr/>
          <p:nvPr/>
        </p:nvSpPr>
        <p:spPr>
          <a:xfrm>
            <a:off x="8592480" y="259272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6" name="CustomShape 9"/>
          <p:cNvSpPr/>
          <p:nvPr/>
        </p:nvSpPr>
        <p:spPr>
          <a:xfrm>
            <a:off x="5608440" y="499824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7" name="CustomShape 10"/>
          <p:cNvSpPr/>
          <p:nvPr/>
        </p:nvSpPr>
        <p:spPr>
          <a:xfrm>
            <a:off x="824760" y="390312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CustomShape 11"/>
          <p:cNvSpPr/>
          <p:nvPr/>
        </p:nvSpPr>
        <p:spPr>
          <a:xfrm>
            <a:off x="2370960" y="520992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CustomShape 12"/>
          <p:cNvSpPr/>
          <p:nvPr/>
        </p:nvSpPr>
        <p:spPr>
          <a:xfrm>
            <a:off x="6949080" y="170640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CustomShape 13"/>
          <p:cNvSpPr/>
          <p:nvPr/>
        </p:nvSpPr>
        <p:spPr>
          <a:xfrm>
            <a:off x="5027760" y="1998360"/>
            <a:ext cx="2419920" cy="12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1" name="CustomShape 14"/>
          <p:cNvSpPr/>
          <p:nvPr/>
        </p:nvSpPr>
        <p:spPr>
          <a:xfrm>
            <a:off x="7595280" y="2039400"/>
            <a:ext cx="147888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Product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2" name="CustomShape 15"/>
          <p:cNvSpPr/>
          <p:nvPr/>
        </p:nvSpPr>
        <p:spPr>
          <a:xfrm>
            <a:off x="7342920" y="959040"/>
            <a:ext cx="180252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Snippet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3" name="CustomShape 16"/>
          <p:cNvSpPr/>
          <p:nvPr/>
        </p:nvSpPr>
        <p:spPr>
          <a:xfrm>
            <a:off x="8844480" y="2892960"/>
            <a:ext cx="2419920" cy="12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4" name="CustomShape 17"/>
          <p:cNvSpPr/>
          <p:nvPr/>
        </p:nvSpPr>
        <p:spPr>
          <a:xfrm>
            <a:off x="6860520" y="3763800"/>
            <a:ext cx="198288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Disclosure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Document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5" name="CustomShape 18"/>
          <p:cNvSpPr/>
          <p:nvPr/>
        </p:nvSpPr>
        <p:spPr>
          <a:xfrm>
            <a:off x="9261360" y="4587480"/>
            <a:ext cx="2204280" cy="11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6" name="CustomShape 19"/>
          <p:cNvSpPr/>
          <p:nvPr/>
        </p:nvSpPr>
        <p:spPr>
          <a:xfrm>
            <a:off x="6027120" y="5331960"/>
            <a:ext cx="220428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Compliance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Workflow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7" name="CustomShape 20"/>
          <p:cNvSpPr/>
          <p:nvPr/>
        </p:nvSpPr>
        <p:spPr>
          <a:xfrm>
            <a:off x="4390920" y="4087440"/>
            <a:ext cx="2145960" cy="11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8" name="CustomShape 21"/>
          <p:cNvSpPr/>
          <p:nvPr/>
        </p:nvSpPr>
        <p:spPr>
          <a:xfrm>
            <a:off x="2734200" y="5547240"/>
            <a:ext cx="207684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Analysis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9" name="CustomShape 22"/>
          <p:cNvSpPr/>
          <p:nvPr/>
        </p:nvSpPr>
        <p:spPr>
          <a:xfrm>
            <a:off x="1145160" y="4107240"/>
            <a:ext cx="2273040" cy="11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Compliance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Workflow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227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Software Situation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72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3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4" name="CustomShape 5"/>
          <p:cNvSpPr/>
          <p:nvPr/>
        </p:nvSpPr>
        <p:spPr>
          <a:xfrm>
            <a:off x="8159760" y="20156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2969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Software Situation – What it Means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77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8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9" name="CustomShape 5"/>
          <p:cNvSpPr/>
          <p:nvPr/>
        </p:nvSpPr>
        <p:spPr>
          <a:xfrm>
            <a:off x="8159760" y="20156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0" name="CustomShape 6"/>
          <p:cNvSpPr/>
          <p:nvPr/>
        </p:nvSpPr>
        <p:spPr>
          <a:xfrm>
            <a:off x="2303640" y="4415400"/>
            <a:ext cx="2396880" cy="153288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rd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Party SW: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OSS, Free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Proprietary, 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1" name="CustomShape 7"/>
          <p:cNvSpPr/>
          <p:nvPr/>
        </p:nvSpPr>
        <p:spPr>
          <a:xfrm>
            <a:off x="5759640" y="4415400"/>
            <a:ext cx="2396880" cy="153288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Your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Development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2" name="CustomShape 8"/>
          <p:cNvSpPr/>
          <p:nvPr/>
        </p:nvSpPr>
        <p:spPr>
          <a:xfrm>
            <a:off x="9311760" y="4319640"/>
            <a:ext cx="2396880" cy="1628640"/>
          </a:xfrm>
          <a:prstGeom prst="wedgeRoundRectCallout">
            <a:avLst>
              <a:gd name="adj1" fmla="val -33967"/>
              <a:gd name="adj2" fmla="val -62462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Your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Delivery: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rd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Party +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Your Software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7525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4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OSS License Compliance from 10k Feet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85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6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7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8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9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Meeting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Obligations,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acc.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0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1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6596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3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Again What this Means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5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6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7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8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9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0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1" name="CustomShape 10"/>
          <p:cNvSpPr/>
          <p:nvPr/>
        </p:nvSpPr>
        <p:spPr>
          <a:xfrm>
            <a:off x="2115360" y="4314600"/>
            <a:ext cx="2585160" cy="153252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Documentation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 actual situation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2" name="CustomShape 11"/>
          <p:cNvSpPr/>
          <p:nvPr/>
        </p:nvSpPr>
        <p:spPr>
          <a:xfrm>
            <a:off x="5760360" y="4314600"/>
            <a:ext cx="2396880" cy="153252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Hopefully Yours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3" name="CustomShape 12"/>
          <p:cNvSpPr/>
          <p:nvPr/>
        </p:nvSpPr>
        <p:spPr>
          <a:xfrm>
            <a:off x="9123840" y="4218120"/>
            <a:ext cx="2585160" cy="1628640"/>
          </a:xfrm>
          <a:prstGeom prst="wedgeRoundRectCallout">
            <a:avLst>
              <a:gd name="adj1" fmla="val -33967"/>
              <a:gd name="adj2" fmla="val -62462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Understand what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 deliver and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act accordingly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4995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5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Part I: Analysing Inbound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06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7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8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9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0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Meeting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Obligations,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acc.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1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2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18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Determining which software is used (commercial + OSS actually)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Because commercial software can contain OSS as well!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 components involved and their involved licensing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licenses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authorships and copyrights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Determining any further points from licensing obligations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Understanding Inbound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3948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Software Situation – What it Means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77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8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9" name="CustomShape 5"/>
          <p:cNvSpPr/>
          <p:nvPr/>
        </p:nvSpPr>
        <p:spPr>
          <a:xfrm>
            <a:off x="8159760" y="20156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0" name="CustomShape 6"/>
          <p:cNvSpPr/>
          <p:nvPr/>
        </p:nvSpPr>
        <p:spPr>
          <a:xfrm>
            <a:off x="2303640" y="4415400"/>
            <a:ext cx="2396880" cy="153288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rd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Party SW: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OSS, Free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Proprietary, 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1" name="CustomShape 7"/>
          <p:cNvSpPr/>
          <p:nvPr/>
        </p:nvSpPr>
        <p:spPr>
          <a:xfrm>
            <a:off x="5759640" y="4415400"/>
            <a:ext cx="2396880" cy="153288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Your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Development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2" name="CustomShape 8"/>
          <p:cNvSpPr/>
          <p:nvPr/>
        </p:nvSpPr>
        <p:spPr>
          <a:xfrm>
            <a:off x="9311760" y="4319640"/>
            <a:ext cx="2396880" cy="1628640"/>
          </a:xfrm>
          <a:prstGeom prst="wedgeRoundRectCallout">
            <a:avLst>
              <a:gd name="adj1" fmla="val -33967"/>
              <a:gd name="adj2" fmla="val -62462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Your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Delivery: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rd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Party +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Your Software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Depends on the software technology used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Modern software projects use dependency management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Declaration of imports, dependencies, used libraries, etc.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Defined dependencies can be extracted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 some cases for OSS, used component source code can be extracted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However, involved software can be also in form of binaries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Origin and contents of binaries must be determined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“Manual dependencies”: commercial software added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How to Understand What is Inbound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3038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License, copying or notice document provided along with software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At infrastructure, home page or project pages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Github or Sourceforge metadata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Project definition file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in Java pom.xml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Already provided license info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 debian-copyright or SPDX documentation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Identifying Licensing within</a:t>
            </a:r>
            <a:br/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Inbound Software: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Arial"/>
              </a:rPr>
              <a:t> 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Easy Cases</a:t>
            </a:r>
            <a:endParaRPr lang="en-US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587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proliferation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About 350 „main“ licenses exist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lot more out there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Existing licenses come at new versions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Licenses in different languages (e.g. the French CeCILL)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obligations must be understood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Commercial licenses such as an EULA lack standardization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Identifying Licenses within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Inbound Software: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Arial"/>
              </a:rPr>
              <a:t> 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The Problem (1)</a:t>
            </a:r>
            <a:endParaRPr lang="en-US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389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 = reuse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 components are not (always) homogeneous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OSS exists, pull it from elsewhere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Code from many sources, different licensing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license does not apply to all contents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project does not enforce common licensing for all contributions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CLA: contributor license agreements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2" name="CustomShape 2"/>
          <p:cNvSpPr/>
          <p:nvPr/>
        </p:nvSpPr>
        <p:spPr>
          <a:xfrm>
            <a:off x="609480" y="48744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 within</a:t>
            </a:r>
            <a:br/>
            <a:r>
              <a:rPr lang="en-US" sz="3600" b="0" strike="noStrike" spc="-1">
                <a:solidFill>
                  <a:srgbClr val="D2533C"/>
                </a:solidFill>
                <a:latin typeface="Open Sans"/>
                <a:ea typeface="Open Sans"/>
              </a:rPr>
              <a:t>Inbound Software: The Problem (2)</a:t>
            </a:r>
            <a:endParaRPr lang="en-US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2133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license statements is not straightforward 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Licenses: The Fun (1)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25" name="CustomShape 3"/>
          <p:cNvSpPr/>
          <p:nvPr/>
        </p:nvSpPr>
        <p:spPr>
          <a:xfrm>
            <a:off x="777600" y="2306520"/>
            <a:ext cx="517320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See README and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E files in bz/ directory</a:t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for more information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about bzip2 library code.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*/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This file is part of Jam - see jam.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for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information.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See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E.qla2xxx for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ing details.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826" name="CustomShape 4"/>
          <p:cNvSpPr/>
          <p:nvPr/>
        </p:nvSpPr>
        <p:spPr>
          <a:xfrm>
            <a:off x="6359760" y="2306520"/>
            <a:ext cx="528228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/*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ing details are in the COPYING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file accompanying popt source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distribut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ions, available from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ftp://ftp.rpm.org/pub/rpm/dist. */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(c)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Insight Software Consortium. All rights reserved.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See ITK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.txt or http://www.itk.org/HTML/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.htm for details.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* See wps_upnp.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for more details on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ing and code history.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7292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or just very difficult statements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Licenses: The Fun (2)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29" name="CustomShape 3"/>
          <p:cNvSpPr/>
          <p:nvPr/>
        </p:nvSpPr>
        <p:spPr>
          <a:xfrm>
            <a:off x="655560" y="2559960"/>
            <a:ext cx="1080360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Copyright (c) 1998-1999 Some Company, Inc. All Rights Reserved.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This software is the confidential and proprietary information of Some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Company, Inc. ("Confidential Information").  You shall not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disclose such Confidential Information and shall use it only in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accordance with the terms of the license agreement you entered into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with Some Company.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Some Company  MAKES NO REPRESENTATIONS</a:t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OR WARRANTIES ABOUT THE SUITABILITY OF THE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SOFTWARE, EITHER EXPRESS OR IMPLIED,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INCLUDING BUT NOT LIMITED TO THE ….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830" name="CustomShape 4"/>
          <p:cNvSpPr/>
          <p:nvPr/>
        </p:nvSpPr>
        <p:spPr>
          <a:xfrm>
            <a:off x="6359760" y="2306520"/>
            <a:ext cx="528228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41240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licenses ask for copyright notice or author listing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Resulting obligation of providing these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Generally, there is software for these</a:t>
            </a:r>
            <a:r>
              <a:rPr lang="en-US" sz="2400" b="0" strike="noStrike" spc="-1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Challenge: wrongly expressed copyright statements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3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Copyright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809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copyright statements is not less fun: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3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Copyright: Fun (again)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35" name="CustomShape 3"/>
          <p:cNvSpPr/>
          <p:nvPr/>
        </p:nvSpPr>
        <p:spPr>
          <a:xfrm>
            <a:off x="787320" y="2314800"/>
            <a:ext cx="11996640" cy="380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Copyright by many contributors; see http://babel.eclipse.org/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---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Original Code &lt;s&gt;Copyright (C) 1994, Jeff Hostetler, Spyglass, Inc.&lt;/s&gt;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Portions of Content-MD5 code &lt;s&gt;Copyright (C) 1993, 1994 by Carnegie Mellon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   University&lt;/s&gt; (see Copyright below).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Portions of Content-MD5 code &lt;s&gt;Copyright (C) 1991 Bell Communications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   Research, Inc. (Bellcore&lt;/s&gt;) (see Copyright below).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Portions extracted from mpack, John G. Myers - jgm+@cmu.edu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Content-MD5 Code &lt;s&gt;contributed by Martin Hamilton (martin@net.lut.ac.uk)&lt;/s&gt;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02637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are compiled applications, libraries, software that can be used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 = code translated from programming language to executable code by processor → information encoded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can be part of an OSS component distribution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can include OSS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 to understand what is contained in a binary?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problem 1: different binary technologies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problem 2: small variations, new binary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3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Licenses: Binaries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7071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Part II: Your Own Software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40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1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2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3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Meeting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Obligations,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acc.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5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6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31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4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OSS License Compliance from 10k Feet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85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6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7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8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9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Meeting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Obligations,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acc.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0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1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CustomShape 1"/>
          <p:cNvSpPr/>
          <p:nvPr/>
        </p:nvSpPr>
        <p:spPr>
          <a:xfrm>
            <a:off x="719640" y="1619640"/>
            <a:ext cx="11036520" cy="425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Sometimes, genuinely written software is expected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“copy &amp; paste” solution can be very near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Open source projects are publicly available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also other files are valuable: scripts, icons, images, css files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and code copied from Web sites for best practices and snippets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Copy paste of source code from the Internet in your code can be done: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Respecting the author’s interests required: licensing, copyright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Generally, reuse is good - opposed to reinventing the wheel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What is the Issue with Your Software?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3164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Good education and engineering codex can be solution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Plain “copy &amp; paste” of source code is bad practice anyway today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Duplicated code reduces maintainability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Engineers like clean dependency management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all other cases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tools for source code based on comparing text portions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Using a database of already published source code (by other party)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What is in Internet, tutorial code from vendors, Github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Licensing: scan for licensing statements again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Code Scanning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8150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2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Part III: Outbound Software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53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4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5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6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7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8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9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23733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CustomShape 1"/>
          <p:cNvSpPr/>
          <p:nvPr/>
        </p:nvSpPr>
        <p:spPr>
          <a:xfrm>
            <a:off x="719640" y="16196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Distributing OSS as part of product or project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requires notice file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Listing all licenses, listing copyright notice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as a basic and common license obligation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written offer to provide the OSS code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Builds upon knowledge 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OSS components are in (here comes the BOM!)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licenses in there, copyright notices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Case 1: Distribution of OSS (1)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4451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Project or product documentation can require, e.g.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All tests passed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as well: all licenses checked?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their obligations, for their compatibility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Or: All OSS required material ready for distribution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(as well)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OSS components are in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licenses in there, copyright notices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63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Case 2: Quality Management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85501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licenses are not compatible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That is life, for example GPL &lt;-&gt; EPL incompatibility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Distribution based on GPL works and EPL works:</a:t>
            </a:r>
            <a:br/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maybe a problem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 statements are ambiguous 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 „Licensed under BSD”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Requires legal decision how did you decide this statement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Case 3: Ensuring Distribution Rights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9173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 statements need documentation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example: „for license conditions, see Web site”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Web site needs to be archived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licenses are not compatible with the business case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Start up implements medical analysis algorithm after years of research, danger of being copied by market leaders 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License obligations need to be compatible with business goals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Besides Delivering, Internal Work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00839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with commercial software, appropriate licensing must be ensured: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Does contract cover rights for intended commercial use?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Where is the contract by the way?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Ensuring distribution obligations is required, for example: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Documentation of distribution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Time- / volume-limited licensing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Logo printed on box necessary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Excursus: Not OSS only, all 3</a:t>
            </a:r>
            <a:r>
              <a:rPr lang="en-US" sz="4000" b="0" strike="noStrike" spc="-1" baseline="30000">
                <a:solidFill>
                  <a:srgbClr val="CB3D39"/>
                </a:solidFill>
                <a:latin typeface="Open Sans"/>
                <a:ea typeface="Open Sans"/>
              </a:rPr>
              <a:t>rd</a:t>
            </a: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 Parties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6007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BOM: „Bill of Material”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It is a general question what is in the delivery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Understand the nature of the delivery (How much OSS?)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Understand potential issues (IP)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 else to ensure license compliance?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Basics of supply chain issues actually apply also to software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 Package Data Exchange (SPDX) specifies one implementation how to express a BOM of a software package [1]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7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BOM Documentation (1)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2" name="CustomShape 3"/>
          <p:cNvSpPr/>
          <p:nvPr/>
        </p:nvSpPr>
        <p:spPr>
          <a:xfrm>
            <a:off x="719640" y="5526720"/>
            <a:ext cx="111844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[1] https://spdx.org/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09393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CustomShape 1"/>
          <p:cNvSpPr/>
          <p:nvPr/>
        </p:nvSpPr>
        <p:spPr>
          <a:xfrm>
            <a:off x="719640" y="1619640"/>
            <a:ext cx="11468520" cy="41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Bill of material can be general obligation, for example at: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USA: Cyber Supply Chain Management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and Transparency Act of 2014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Germany: KRITIS: BSI-Kritisverordnung [2]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Obliged to report service disturbances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Obliged to implement information security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knowledge about BOM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7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BOM Documentation (2)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5" name="CustomShape 3"/>
          <p:cNvSpPr/>
          <p:nvPr/>
        </p:nvSpPr>
        <p:spPr>
          <a:xfrm>
            <a:off x="719640" y="5425200"/>
            <a:ext cx="111844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[2] https://www.bmi.bund.de/SharedDocs/pressemitteilungen/DE/2017/06/nis-richtlinie.html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68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</TotalTime>
  <Words>7418</Words>
  <Application>Microsoft Macintosh PowerPoint</Application>
  <PresentationFormat>Widescreen</PresentationFormat>
  <Paragraphs>1060</Paragraphs>
  <Slides>134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134</vt:i4>
      </vt:variant>
    </vt:vector>
  </HeadingPairs>
  <TitlesOfParts>
    <vt:vector size="147" baseType="lpstr">
      <vt:lpstr>StarSymbol</vt:lpstr>
      <vt:lpstr>Arial</vt:lpstr>
      <vt:lpstr>Courier New</vt:lpstr>
      <vt:lpstr>Open Sans</vt:lpstr>
      <vt:lpstr>Roboto</vt:lpstr>
      <vt:lpstr>Roboto Medium</vt:lpstr>
      <vt:lpstr>Roboto Mono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Shane Coughlan</cp:lastModifiedBy>
  <cp:revision>22</cp:revision>
  <dcterms:modified xsi:type="dcterms:W3CDTF">2020-12-16T05:42:04Z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85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147</vt:i4>
  </property>
</Properties>
</file>