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89" r:id="rId1"/>
  </p:sldMasterIdLst>
  <p:sldIdLst>
    <p:sldId id="287" r:id="rId2"/>
    <p:sldId id="286" r:id="rId3"/>
    <p:sldId id="280" r:id="rId4"/>
    <p:sldId id="288" r:id="rId5"/>
    <p:sldId id="274" r:id="rId6"/>
    <p:sldId id="275" r:id="rId7"/>
    <p:sldId id="277" r:id="rId8"/>
    <p:sldId id="282" r:id="rId9"/>
    <p:sldId id="284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2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6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9787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67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4976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53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2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3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0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6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8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8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8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8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9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5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1966" y="1685109"/>
            <a:ext cx="10802983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 :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SELENIUM </a:t>
            </a:r>
            <a:r>
              <a:rPr lang="vi-V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 TỰ ĐỘNG MỘT SỐ TÍNH NĂNG TRONG INSTAGRAM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 : TH.S NGUYỄN TUẤN ANH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 : LÊ QUANG CHÍNH 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 : CNTT K16A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3095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146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910" y="1358537"/>
            <a:ext cx="7085227" cy="43238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079" y="287383"/>
            <a:ext cx="1094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button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2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Instagram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song </a:t>
            </a:r>
            <a:r>
              <a:rPr lang="en-US" dirty="0" err="1"/>
              <a:t>song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1051" y="2455817"/>
            <a:ext cx="7759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1. GIỚI THIỆU VỀ NGÔN NGỮ LẬP TRÌNH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 : GIỚI THIỆU SELERIUM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3 : HOÀN THIỆN CHƯƠNG TRÌNH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2309" y="679267"/>
            <a:ext cx="80205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06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7359" y="404949"/>
            <a:ext cx="94966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1. GIỚI THIỆU VỀ NGÔN NGỮ LẬP TRÌNH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195" y="1384664"/>
            <a:ext cx="84386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Tổng </a:t>
            </a:r>
            <a:r>
              <a:rPr lang="vi-VN" b="1" dirty="0"/>
              <a:t>quan Ngôn ngữ C#</a:t>
            </a:r>
            <a:endParaRPr lang="vi-VN" dirty="0"/>
          </a:p>
          <a:p>
            <a:r>
              <a:rPr lang="en-US" dirty="0" smtClean="0"/>
              <a:t>+</a:t>
            </a:r>
            <a:r>
              <a:rPr lang="vi-VN" dirty="0" smtClean="0"/>
              <a:t>C </a:t>
            </a:r>
            <a:r>
              <a:rPr lang="vi-VN" dirty="0"/>
              <a:t># là một ngôn ngữ lập trình hiện đại được phát triển bởi Microsoft và được phê duyệt bởi European Computer Manufacturers Association </a:t>
            </a:r>
            <a:r>
              <a:rPr lang="vi-VN" dirty="0" smtClean="0"/>
              <a:t>và</a:t>
            </a:r>
            <a:r>
              <a:rPr lang="vi-VN" dirty="0"/>
              <a:t> International Standards Organization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+</a:t>
            </a:r>
            <a:r>
              <a:rPr lang="vi-VN" dirty="0" smtClean="0"/>
              <a:t>C </a:t>
            </a:r>
            <a:r>
              <a:rPr lang="vi-VN" dirty="0"/>
              <a:t># được phát triển bởi Anders Hejlsberg và nhóm của ông trong việc phát triển .Net Framework</a:t>
            </a:r>
            <a:r>
              <a:rPr lang="vi-VN" dirty="0" smtClean="0"/>
              <a:t>.</a:t>
            </a:r>
            <a:endParaRPr lang="en-US" dirty="0" smtClean="0"/>
          </a:p>
          <a:p>
            <a:endParaRPr lang="vi-VN" dirty="0"/>
          </a:p>
          <a:p>
            <a:r>
              <a:rPr lang="en-US" dirty="0" smtClean="0"/>
              <a:t>+</a:t>
            </a:r>
            <a:r>
              <a:rPr lang="vi-VN" dirty="0" smtClean="0"/>
              <a:t>C </a:t>
            </a:r>
            <a:r>
              <a:rPr lang="vi-VN" dirty="0"/>
              <a:t># được thiết kế cho các ngôn ngữ chung cơ sở hạ tầng 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vi-VN" dirty="0" smtClean="0"/>
              <a:t>bao </a:t>
            </a:r>
            <a:r>
              <a:rPr lang="vi-VN" dirty="0"/>
              <a:t>gồm các mã </a:t>
            </a:r>
            <a:r>
              <a:rPr lang="vi-VN" dirty="0" smtClean="0"/>
              <a:t>và</a:t>
            </a:r>
            <a:r>
              <a:rPr lang="vi-VN" dirty="0"/>
              <a:t> môi trường thực </a:t>
            </a:r>
            <a:r>
              <a:rPr lang="vi-VN" dirty="0" smtClean="0"/>
              <a:t>thi.</a:t>
            </a:r>
            <a:endParaRPr lang="vi-VN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959" y="1554479"/>
            <a:ext cx="2541994" cy="27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261" y="522515"/>
            <a:ext cx="9823269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 LOẠI ỨNG DỤNG CỦA C#</a:t>
            </a:r>
            <a:endParaRPr lang="en-US" sz="20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Console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·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họa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(GUI).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Console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text,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màn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Console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Windows form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·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họa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kiện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·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hiển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sổ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họa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Chúng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kéo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thả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khiển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Form. </a:t>
            </a:r>
            <a:endParaRPr lang="en-US" sz="16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web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·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họa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kiện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·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ung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nghệ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ASP.NET </a:t>
            </a:r>
            <a:r>
              <a:rPr 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16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ASP.NET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,.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3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5029" y="143691"/>
            <a:ext cx="1067235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vi-VN" sz="4000" b="1" kern="1400" spc="-5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4000" b="1" kern="1400" spc="-5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4000" b="1" kern="1400" spc="-5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GIỚI THIỆU SELENIUM</a:t>
            </a:r>
            <a:endParaRPr lang="en-US" b="1" kern="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b="1" kern="0" dirty="0" smtClean="0">
              <a:solidFill>
                <a:srgbClr val="292B2C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b="1" kern="0" dirty="0">
              <a:solidFill>
                <a:srgbClr val="292B2C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vi-VN" b="1" dirty="0" smtClean="0">
                <a:solidFill>
                  <a:srgbClr val="292B2C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b="1" dirty="0" smtClean="0">
                <a:solidFill>
                  <a:srgbClr val="292B2C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b="1" dirty="0" smtClean="0">
                <a:solidFill>
                  <a:srgbClr val="292B2C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Selenium là gì?</a:t>
            </a:r>
            <a:endParaRPr lang="en-US" b="1" dirty="0" smtClean="0">
              <a:solidFill>
                <a:srgbClr val="1F4D78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pc="-5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Selenium </a:t>
            </a:r>
            <a:r>
              <a:rPr lang="en-US" spc="-5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pc="-5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pc="-5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pc="-5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thử</a:t>
            </a:r>
            <a:r>
              <a:rPr lang="en-US" spc="-5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pc="-5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pc="-5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dành</a:t>
            </a:r>
            <a:r>
              <a:rPr lang="en-US" spc="-5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pc="-5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pc="-5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pc="-5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pc="-5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spc="-5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pc="-5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pc="-5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pc="-5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duyệt</a:t>
            </a:r>
            <a:r>
              <a:rPr lang="en-US" spc="-5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pc="-5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en-US" spc="-5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tảng</a:t>
            </a:r>
            <a:r>
              <a:rPr lang="en-US" spc="-5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pc="-5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spc="-5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pc="-5" dirty="0" smtClean="0">
              <a:solidFill>
                <a:srgbClr val="1B1B1B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pc="-5" dirty="0">
              <a:solidFill>
                <a:srgbClr val="1B1B1B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pc="-5" dirty="0" smtClean="0">
              <a:solidFill>
                <a:srgbClr val="1B1B1B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pc="-5" dirty="0" smtClean="0">
              <a:solidFill>
                <a:srgbClr val="1B1B1B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pc="-5" dirty="0" smtClean="0">
              <a:solidFill>
                <a:srgbClr val="1B1B1B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/>
              <a:t>1.2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Selenium</a:t>
            </a:r>
          </a:p>
          <a:p>
            <a:r>
              <a:rPr lang="en-US" dirty="0" smtClean="0"/>
              <a:t>Selenium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4 </a:t>
            </a:r>
            <a:r>
              <a:rPr lang="en-US" dirty="0" err="1"/>
              <a:t>phần</a:t>
            </a:r>
            <a:r>
              <a:rPr lang="en-US" dirty="0"/>
              <a:t>: Selenium IDE, Selenium Remote Control( Selenium 1), Web Driver, Selenium Grid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pc="-5" dirty="0" smtClean="0">
              <a:solidFill>
                <a:srgbClr val="1B1B1B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pc="-5" dirty="0" smtClean="0">
              <a:solidFill>
                <a:srgbClr val="1B1B1B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pc="-5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302" y="2207622"/>
            <a:ext cx="4134779" cy="1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8354" y="535577"/>
            <a:ext cx="7615646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350"/>
              </a:spcAft>
            </a:pPr>
            <a:r>
              <a:rPr lang="en-US" b="1" dirty="0" err="1" smtClean="0">
                <a:solidFill>
                  <a:srgbClr val="404040"/>
                </a:solidFill>
                <a:highlight>
                  <a:srgbClr val="D3D3D3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SeleniumWedriver</a:t>
            </a:r>
            <a:r>
              <a:rPr lang="en-US" b="1" dirty="0">
                <a:solidFill>
                  <a:srgbClr val="FF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b="1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b="1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web browser </a:t>
            </a:r>
            <a:r>
              <a:rPr lang="en-US" b="1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bình</a:t>
            </a:r>
            <a:r>
              <a:rPr lang="en-US" b="1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en-US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spcAft>
                <a:spcPts val="1350"/>
              </a:spcAft>
            </a:pPr>
            <a:r>
              <a:rPr lang="en-US" dirty="0" err="1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Nhưng</a:t>
            </a:r>
            <a:r>
              <a:rPr lang="en-US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b="1" dirty="0" err="1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thao</a:t>
            </a:r>
            <a:r>
              <a:rPr lang="en-US" b="1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b="1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b="1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tùy</a:t>
            </a:r>
            <a:r>
              <a:rPr lang="en-US" b="1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b="1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gần</a:t>
            </a:r>
            <a:r>
              <a:rPr lang="en-US" b="1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b="1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mọi</a:t>
            </a:r>
            <a:r>
              <a:rPr lang="en-US" b="1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thứ</a:t>
            </a:r>
            <a:r>
              <a:rPr lang="en-US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dirty="0" err="1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web browser </a:t>
            </a:r>
            <a:r>
              <a:rPr lang="en-US" dirty="0" err="1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dirty="0" err="1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WebDriver </a:t>
            </a:r>
            <a:r>
              <a:rPr lang="en-US" dirty="0" err="1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thừa</a:t>
            </a:r>
            <a:r>
              <a:rPr lang="en-US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Interface </a:t>
            </a:r>
            <a:r>
              <a:rPr lang="en-US" dirty="0" err="1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IWebDriver</a:t>
            </a:r>
            <a:r>
              <a:rPr lang="en-US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dirty="0" smtClean="0">
              <a:solidFill>
                <a:srgbClr val="222C37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350"/>
              </a:spcAft>
            </a:pPr>
            <a:endParaRPr lang="en-US" dirty="0">
              <a:solidFill>
                <a:srgbClr val="222C37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350"/>
              </a:spcAft>
            </a:pPr>
            <a:endParaRPr lang="en-US" dirty="0" smtClean="0">
              <a:solidFill>
                <a:srgbClr val="222C37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350"/>
              </a:spcAft>
            </a:pPr>
            <a:endParaRPr lang="en-US" sz="1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350"/>
              </a:spcAft>
            </a:pP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350"/>
              </a:spcAft>
            </a:pPr>
            <a:endParaRPr lang="en-US" sz="1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350"/>
              </a:spcAft>
            </a:pP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350"/>
              </a:spcAft>
            </a:pPr>
            <a:endParaRPr lang="en-US" sz="1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350"/>
              </a:spcAft>
            </a:pP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350"/>
              </a:spcAft>
            </a:pPr>
            <a:endParaRPr lang="en-US" sz="1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350"/>
              </a:spcAft>
            </a:pP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350"/>
              </a:spcAft>
            </a:pP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 descr="https://drive.google.com/uc?id=1k9pJ25HmF7NDBi_AA2J77xEmm50SQwf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498" y="1776550"/>
            <a:ext cx="6897188" cy="31481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506583" y="5107577"/>
            <a:ext cx="78333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1350"/>
              </a:spcAft>
            </a:pPr>
            <a:r>
              <a:rPr lang="en-US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Selenium </a:t>
            </a:r>
            <a:r>
              <a:rPr lang="en-US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code </a:t>
            </a:r>
            <a:r>
              <a:rPr lang="en-US" b="1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C#, Java, Python</a:t>
            </a:r>
            <a:r>
              <a:rPr lang="en-US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8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1886" y="1319347"/>
            <a:ext cx="10489474" cy="248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350"/>
              </a:spcAft>
            </a:pPr>
            <a:r>
              <a:rPr lang="en-US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WebDriver </a:t>
            </a:r>
            <a:r>
              <a:rPr lang="en-US" dirty="0" err="1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cung</a:t>
            </a:r>
            <a:r>
              <a:rPr lang="en-US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 smtClean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b="1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gửi</a:t>
            </a:r>
            <a:r>
              <a:rPr lang="en-US" b="1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phím</a:t>
            </a:r>
            <a:r>
              <a:rPr lang="en-US" b="1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bấm</a:t>
            </a:r>
            <a:r>
              <a:rPr lang="en-US" b="1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b="1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bàn</a:t>
            </a:r>
            <a:r>
              <a:rPr lang="en-US" b="1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phím</a:t>
            </a:r>
            <a:r>
              <a:rPr lang="en-US" b="1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click </a:t>
            </a:r>
            <a:r>
              <a:rPr lang="en-US" b="1" dirty="0" err="1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chuột</a:t>
            </a:r>
            <a:r>
              <a:rPr lang="en-US" dirty="0">
                <a:solidFill>
                  <a:srgbClr val="222C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dirty="0">
                <a:solidFill>
                  <a:srgbClr val="222C37"/>
                </a:solidFill>
                <a:latin typeface="Times New Roman" panose="02020603050405020304" pitchFamily="18" charset="0"/>
                <a:ea typeface="MS Mincho"/>
              </a:rPr>
              <a:t>Thực thi JavaScript, lấy các IWebElement từ trình duyệt web được mở bởi WebDriver</a:t>
            </a:r>
            <a:r>
              <a:rPr lang="vi-VN" dirty="0" smtClean="0">
                <a:solidFill>
                  <a:srgbClr val="222C37"/>
                </a:solidFill>
                <a:latin typeface="Times New Roman" panose="02020603050405020304" pitchFamily="18" charset="0"/>
                <a:ea typeface="MS Mincho"/>
              </a:rPr>
              <a:t>,</a:t>
            </a:r>
            <a:endParaRPr lang="en-US" dirty="0" smtClean="0">
              <a:solidFill>
                <a:srgbClr val="222C37"/>
              </a:solidFill>
              <a:latin typeface="Times New Roman" panose="02020603050405020304" pitchFamily="18" charset="0"/>
              <a:ea typeface="MS Mincho"/>
            </a:endParaRPr>
          </a:p>
          <a:p>
            <a:r>
              <a:rPr lang="vi-VN" dirty="0" smtClean="0">
                <a:solidFill>
                  <a:srgbClr val="222C37"/>
                </a:solidFill>
                <a:latin typeface="Times New Roman" panose="02020603050405020304" pitchFamily="18" charset="0"/>
                <a:ea typeface="MS Mincho"/>
              </a:rPr>
              <a:t> </a:t>
            </a:r>
            <a:r>
              <a:rPr lang="en-US" dirty="0" smtClean="0">
                <a:solidFill>
                  <a:srgbClr val="222C37"/>
                </a:solidFill>
                <a:latin typeface="Times New Roman" panose="02020603050405020304" pitchFamily="18" charset="0"/>
                <a:ea typeface="MS Mincho"/>
              </a:rPr>
              <a:t>+ </a:t>
            </a:r>
            <a:r>
              <a:rPr lang="vi-VN" dirty="0" smtClean="0">
                <a:solidFill>
                  <a:srgbClr val="222C37"/>
                </a:solidFill>
                <a:latin typeface="Times New Roman" panose="02020603050405020304" pitchFamily="18" charset="0"/>
                <a:ea typeface="MS Mincho"/>
              </a:rPr>
              <a:t>lấy </a:t>
            </a:r>
            <a:r>
              <a:rPr lang="vi-VN" dirty="0">
                <a:solidFill>
                  <a:srgbClr val="222C37"/>
                </a:solidFill>
                <a:latin typeface="Times New Roman" panose="02020603050405020304" pitchFamily="18" charset="0"/>
                <a:ea typeface="MS Mincho"/>
              </a:rPr>
              <a:t>PageSource từ trình duyệt, </a:t>
            </a:r>
            <a:endParaRPr lang="en-US" dirty="0" smtClean="0">
              <a:solidFill>
                <a:srgbClr val="222C37"/>
              </a:solidFill>
              <a:latin typeface="Times New Roman" panose="02020603050405020304" pitchFamily="18" charset="0"/>
              <a:ea typeface="MS Mincho"/>
            </a:endParaRPr>
          </a:p>
          <a:p>
            <a:r>
              <a:rPr lang="en-US" dirty="0" smtClean="0">
                <a:solidFill>
                  <a:srgbClr val="222C37"/>
                </a:solidFill>
                <a:latin typeface="Times New Roman" panose="02020603050405020304" pitchFamily="18" charset="0"/>
                <a:ea typeface="MS Mincho"/>
              </a:rPr>
              <a:t>+ </a:t>
            </a:r>
            <a:r>
              <a:rPr lang="vi-VN" dirty="0" smtClean="0">
                <a:solidFill>
                  <a:srgbClr val="222C37"/>
                </a:solidFill>
                <a:latin typeface="Times New Roman" panose="02020603050405020304" pitchFamily="18" charset="0"/>
                <a:ea typeface="MS Mincho"/>
              </a:rPr>
              <a:t>chụp </a:t>
            </a:r>
            <a:r>
              <a:rPr lang="vi-VN" dirty="0">
                <a:solidFill>
                  <a:srgbClr val="222C37"/>
                </a:solidFill>
                <a:latin typeface="Times New Roman" panose="02020603050405020304" pitchFamily="18" charset="0"/>
                <a:ea typeface="MS Mincho"/>
              </a:rPr>
              <a:t>hình trình duyệt, </a:t>
            </a:r>
            <a:endParaRPr lang="en-US" dirty="0" smtClean="0">
              <a:solidFill>
                <a:srgbClr val="222C37"/>
              </a:solidFill>
              <a:latin typeface="Times New Roman" panose="02020603050405020304" pitchFamily="18" charset="0"/>
              <a:ea typeface="MS Mincho"/>
            </a:endParaRPr>
          </a:p>
          <a:p>
            <a:r>
              <a:rPr lang="en-US" dirty="0" smtClean="0">
                <a:solidFill>
                  <a:srgbClr val="222C37"/>
                </a:solidFill>
                <a:latin typeface="Times New Roman" panose="02020603050405020304" pitchFamily="18" charset="0"/>
                <a:ea typeface="MS Mincho"/>
              </a:rPr>
              <a:t>+ a</a:t>
            </a:r>
            <a:r>
              <a:rPr lang="vi-VN" dirty="0" smtClean="0">
                <a:solidFill>
                  <a:srgbClr val="222C37"/>
                </a:solidFill>
                <a:latin typeface="Times New Roman" panose="02020603050405020304" pitchFamily="18" charset="0"/>
                <a:ea typeface="MS Mincho"/>
              </a:rPr>
              <a:t>dd </a:t>
            </a:r>
            <a:r>
              <a:rPr lang="vi-VN" dirty="0">
                <a:solidFill>
                  <a:srgbClr val="222C37"/>
                </a:solidFill>
                <a:latin typeface="Times New Roman" panose="02020603050405020304" pitchFamily="18" charset="0"/>
                <a:ea typeface="MS Mincho"/>
              </a:rPr>
              <a:t>các plugin, </a:t>
            </a:r>
            <a:endParaRPr lang="en-US" dirty="0" smtClean="0">
              <a:solidFill>
                <a:srgbClr val="222C37"/>
              </a:solidFill>
              <a:latin typeface="Times New Roman" panose="02020603050405020304" pitchFamily="18" charset="0"/>
              <a:ea typeface="MS Mincho"/>
            </a:endParaRPr>
          </a:p>
          <a:p>
            <a:r>
              <a:rPr lang="en-US" dirty="0" smtClean="0">
                <a:solidFill>
                  <a:srgbClr val="222C37"/>
                </a:solidFill>
                <a:latin typeface="Times New Roman" panose="02020603050405020304" pitchFamily="18" charset="0"/>
                <a:ea typeface="MS Mincho"/>
              </a:rPr>
              <a:t>+</a:t>
            </a:r>
            <a:r>
              <a:rPr lang="vi-VN" dirty="0" smtClean="0">
                <a:solidFill>
                  <a:srgbClr val="222C37"/>
                </a:solidFill>
                <a:latin typeface="Times New Roman" panose="02020603050405020304" pitchFamily="18" charset="0"/>
                <a:ea typeface="MS Mincho"/>
              </a:rPr>
              <a:t>references</a:t>
            </a:r>
            <a:r>
              <a:rPr lang="vi-VN" dirty="0">
                <a:solidFill>
                  <a:srgbClr val="222C37"/>
                </a:solidFill>
                <a:latin typeface="Times New Roman" panose="02020603050405020304" pitchFamily="18" charset="0"/>
                <a:ea typeface="MS Mincho"/>
              </a:rPr>
              <a:t>, </a:t>
            </a:r>
            <a:endParaRPr lang="en-US" dirty="0" smtClean="0">
              <a:solidFill>
                <a:srgbClr val="222C37"/>
              </a:solidFill>
              <a:latin typeface="Times New Roman" panose="02020603050405020304" pitchFamily="18" charset="0"/>
              <a:ea typeface="MS Mincho"/>
            </a:endParaRPr>
          </a:p>
          <a:p>
            <a:r>
              <a:rPr lang="en-US" dirty="0" smtClean="0">
                <a:solidFill>
                  <a:srgbClr val="222C37"/>
                </a:solidFill>
                <a:latin typeface="Times New Roman" panose="02020603050405020304" pitchFamily="18" charset="0"/>
                <a:ea typeface="MS Mincho"/>
              </a:rPr>
              <a:t>+</a:t>
            </a:r>
            <a:r>
              <a:rPr lang="vi-VN" dirty="0" smtClean="0">
                <a:solidFill>
                  <a:srgbClr val="222C37"/>
                </a:solidFill>
                <a:latin typeface="Times New Roman" panose="02020603050405020304" pitchFamily="18" charset="0"/>
                <a:ea typeface="MS Mincho"/>
              </a:rPr>
              <a:t>fake </a:t>
            </a:r>
            <a:r>
              <a:rPr lang="vi-VN" dirty="0">
                <a:solidFill>
                  <a:srgbClr val="222C37"/>
                </a:solidFill>
                <a:latin typeface="Times New Roman" panose="02020603050405020304" pitchFamily="18" charset="0"/>
                <a:ea typeface="MS Mincho"/>
              </a:rPr>
              <a:t>IP</a:t>
            </a:r>
            <a:r>
              <a:rPr lang="vi-VN" dirty="0" smtClean="0">
                <a:solidFill>
                  <a:srgbClr val="222C37"/>
                </a:solidFill>
                <a:latin typeface="Times New Roman" panose="02020603050405020304" pitchFamily="18" charset="0"/>
                <a:ea typeface="MS Mincho"/>
              </a:rPr>
              <a:t>,</a:t>
            </a:r>
            <a:endParaRPr lang="en-US" dirty="0" smtClean="0">
              <a:solidFill>
                <a:srgbClr val="222C37"/>
              </a:solidFill>
              <a:latin typeface="Times New Roman" panose="02020603050405020304" pitchFamily="18" charset="0"/>
              <a:ea typeface="MS Mincho"/>
            </a:endParaRPr>
          </a:p>
          <a:p>
            <a:r>
              <a:rPr lang="vi-VN" dirty="0" smtClean="0">
                <a:solidFill>
                  <a:srgbClr val="222C37"/>
                </a:solidFill>
                <a:latin typeface="Times New Roman" panose="02020603050405020304" pitchFamily="18" charset="0"/>
                <a:ea typeface="MS Mincho"/>
              </a:rPr>
              <a:t> </a:t>
            </a:r>
            <a:r>
              <a:rPr lang="en-US" dirty="0" smtClean="0">
                <a:solidFill>
                  <a:srgbClr val="222C37"/>
                </a:solidFill>
                <a:latin typeface="Times New Roman" panose="02020603050405020304" pitchFamily="18" charset="0"/>
                <a:ea typeface="MS Mincho"/>
              </a:rPr>
              <a:t>+</a:t>
            </a:r>
            <a:r>
              <a:rPr lang="vi-VN" dirty="0" smtClean="0">
                <a:solidFill>
                  <a:srgbClr val="222C37"/>
                </a:solidFill>
                <a:latin typeface="Times New Roman" panose="02020603050405020304" pitchFamily="18" charset="0"/>
                <a:ea typeface="MS Mincho"/>
              </a:rPr>
              <a:t>proxy </a:t>
            </a:r>
            <a:endParaRPr lang="en-US" dirty="0" smtClean="0">
              <a:solidFill>
                <a:srgbClr val="222C37"/>
              </a:solidFill>
              <a:latin typeface="Times New Roman" panose="02020603050405020304" pitchFamily="18" charset="0"/>
              <a:ea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10509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062" y="1021976"/>
            <a:ext cx="117350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FindElementById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FindElementByClassName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FindElementByName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CssSelector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2468" y="222069"/>
            <a:ext cx="5020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3 : HOÀN THIỆN CHƯƠNG TRÌNH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2331" y="937452"/>
            <a:ext cx="8937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Instagram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? </a:t>
            </a:r>
          </a:p>
          <a:p>
            <a:r>
              <a:rPr lang="en-US" dirty="0" smtClean="0"/>
              <a:t>Instagram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video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ó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upload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bức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Instagram </a:t>
            </a:r>
            <a:r>
              <a:rPr lang="en-US" dirty="0" err="1"/>
              <a:t>và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r>
              <a:rPr lang="en-US" dirty="0"/>
              <a:t>. </a:t>
            </a:r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223" y="1979477"/>
            <a:ext cx="4762500" cy="22720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7645" y="4415245"/>
            <a:ext cx="93791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Giống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Facebook hay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Twitter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đích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Instagram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nối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bè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đình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chung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7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451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MS Mincho</vt:lpstr>
      <vt:lpstr>Tahoma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Nghệ Thông Tin và Truyền Thông Khoa Công Nghệ Thông Tin</dc:title>
  <dc:creator>Admin</dc:creator>
  <cp:lastModifiedBy>Admin</cp:lastModifiedBy>
  <cp:revision>46</cp:revision>
  <dcterms:created xsi:type="dcterms:W3CDTF">2020-06-29T12:58:57Z</dcterms:created>
  <dcterms:modified xsi:type="dcterms:W3CDTF">2020-08-01T07:15:49Z</dcterms:modified>
</cp:coreProperties>
</file>