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77" r:id="rId6"/>
    <p:sldId id="286" r:id="rId7"/>
    <p:sldId id="262" r:id="rId8"/>
    <p:sldId id="263" r:id="rId9"/>
    <p:sldId id="264" r:id="rId10"/>
    <p:sldId id="258" r:id="rId11"/>
    <p:sldId id="278" r:id="rId12"/>
    <p:sldId id="287" r:id="rId13"/>
    <p:sldId id="279" r:id="rId14"/>
    <p:sldId id="268" r:id="rId15"/>
    <p:sldId id="288" r:id="rId16"/>
    <p:sldId id="282" r:id="rId17"/>
    <p:sldId id="271" r:id="rId18"/>
    <p:sldId id="289" r:id="rId19"/>
    <p:sldId id="260" r:id="rId20"/>
    <p:sldId id="272" r:id="rId21"/>
    <p:sldId id="273" r:id="rId22"/>
    <p:sldId id="283"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7" d="100"/>
          <a:sy n="87" d="100"/>
        </p:scale>
        <p:origin x="528" y="7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2/22/2023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18.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chart" Target="../charts/chart2.xml"/><Relationship Id="rId1" Type="http://schemas.openxmlformats.org/officeDocument/2006/relationships/slideLayout" Target="../slideLayouts/slideLayout19.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914400" y="896112"/>
            <a:ext cx="9124951" cy="1325563"/>
          </a:xfrm>
        </p:spPr>
        <p:txBody>
          <a:bodyPr/>
          <a:lstStyle/>
          <a:p>
            <a:r>
              <a:rPr lang="en-US" dirty="0"/>
              <a:t>TRACTION</a:t>
            </a:r>
          </a:p>
        </p:txBody>
      </p:sp>
      <p:sp>
        <p:nvSpPr>
          <p:cNvPr id="12" name="Text Placeholder 11">
            <a:extLst>
              <a:ext uri="{FF2B5EF4-FFF2-40B4-BE49-F238E27FC236}">
                <a16:creationId xmlns:a16="http://schemas.microsoft.com/office/drawing/2014/main" id="{9637FD5B-C365-4A61-B1ED-ACD08F00805E}"/>
              </a:ext>
            </a:extLst>
          </p:cNvPr>
          <p:cNvSpPr>
            <a:spLocks noGrp="1"/>
          </p:cNvSpPr>
          <p:nvPr>
            <p:ph type="body" sz="quarter" idx="14"/>
          </p:nvPr>
        </p:nvSpPr>
        <p:spPr>
          <a:xfrm>
            <a:off x="914400" y="1595438"/>
            <a:ext cx="9124950" cy="600075"/>
          </a:xfrm>
        </p:spPr>
        <p:txBody>
          <a:bodyPr/>
          <a:lstStyle/>
          <a:p>
            <a:r>
              <a:rPr lang="en-ZA" dirty="0"/>
              <a:t>Forecasting for success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idx="13"/>
          </p:nvPr>
        </p:nvSpPr>
        <p:spPr>
          <a:xfrm>
            <a:off x="914400" y="2354580"/>
            <a:ext cx="4297679" cy="455295"/>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1"/>
            <p:extLst>
              <p:ext uri="{D42A27DB-BD31-4B8C-83A1-F6EECF244321}">
                <p14:modId xmlns:p14="http://schemas.microsoft.com/office/powerpoint/2010/main" val="716638500"/>
              </p:ext>
            </p:extLst>
          </p:nvPr>
        </p:nvGraphicFramePr>
        <p:xfrm>
          <a:off x="914400" y="2990850"/>
          <a:ext cx="4298950" cy="2928689"/>
        </p:xfrm>
        <a:graphic>
          <a:graphicData uri="http://schemas.openxmlformats.org/drawingml/2006/table">
            <a:tbl>
              <a:tblPr firstRow="1" bandRow="1">
                <a:tableStyleId>{69012ECD-51FC-41F1-AA8D-1B2483CD663E}</a:tableStyleId>
              </a:tblPr>
              <a:tblGrid>
                <a:gridCol w="859790">
                  <a:extLst>
                    <a:ext uri="{9D8B030D-6E8A-4147-A177-3AD203B41FA5}">
                      <a16:colId xmlns:a16="http://schemas.microsoft.com/office/drawing/2014/main" val="3233966979"/>
                    </a:ext>
                  </a:extLst>
                </a:gridCol>
                <a:gridCol w="859790">
                  <a:extLst>
                    <a:ext uri="{9D8B030D-6E8A-4147-A177-3AD203B41FA5}">
                      <a16:colId xmlns:a16="http://schemas.microsoft.com/office/drawing/2014/main" val="1158840958"/>
                    </a:ext>
                  </a:extLst>
                </a:gridCol>
                <a:gridCol w="859790">
                  <a:extLst>
                    <a:ext uri="{9D8B030D-6E8A-4147-A177-3AD203B41FA5}">
                      <a16:colId xmlns:a16="http://schemas.microsoft.com/office/drawing/2014/main" val="1014947327"/>
                    </a:ext>
                  </a:extLst>
                </a:gridCol>
                <a:gridCol w="859790">
                  <a:extLst>
                    <a:ext uri="{9D8B030D-6E8A-4147-A177-3AD203B41FA5}">
                      <a16:colId xmlns:a16="http://schemas.microsoft.com/office/drawing/2014/main" val="2653728004"/>
                    </a:ext>
                  </a:extLst>
                </a:gridCol>
                <a:gridCol w="859790">
                  <a:extLst>
                    <a:ext uri="{9D8B030D-6E8A-4147-A177-3AD203B41FA5}">
                      <a16:colId xmlns:a16="http://schemas.microsoft.com/office/drawing/2014/main" val="4218738779"/>
                    </a:ext>
                  </a:extLst>
                </a:gridCol>
              </a:tblGrid>
              <a:tr h="658733">
                <a:tc>
                  <a:txBody>
                    <a:bodyPr/>
                    <a:lstStyle/>
                    <a:p>
                      <a:endParaRPr lang="en-US" sz="1100" dirty="0"/>
                    </a:p>
                  </a:txBody>
                  <a:tcPr/>
                </a:tc>
                <a:tc>
                  <a:txBody>
                    <a:bodyPr/>
                    <a:lstStyle/>
                    <a:p>
                      <a:pPr algn="ctr"/>
                      <a:r>
                        <a:rPr lang="en-US" sz="1100" dirty="0"/>
                        <a:t>Clients</a:t>
                      </a:r>
                      <a:endParaRPr lang="ru-RU" sz="1100" dirty="0"/>
                    </a:p>
                  </a:txBody>
                  <a:tcPr marL="95186" marR="95186" marT="47593" marB="47593" anchor="ctr"/>
                </a:tc>
                <a:tc>
                  <a:txBody>
                    <a:bodyPr/>
                    <a:lstStyle/>
                    <a:p>
                      <a:pPr algn="ctr"/>
                      <a:r>
                        <a:rPr lang="en-US" sz="1100" dirty="0"/>
                        <a:t>Orders</a:t>
                      </a:r>
                      <a:endParaRPr lang="ru-RU" sz="1100" dirty="0"/>
                    </a:p>
                  </a:txBody>
                  <a:tcPr marL="95186" marR="95186" marT="47593" marB="47593" anchor="ctr"/>
                </a:tc>
                <a:tc>
                  <a:txBody>
                    <a:bodyPr/>
                    <a:lstStyle/>
                    <a:p>
                      <a:pPr algn="ctr"/>
                      <a:r>
                        <a:rPr lang="en-US" sz="1100" dirty="0"/>
                        <a:t>Gross revenue</a:t>
                      </a:r>
                      <a:endParaRPr lang="ru-RU" sz="1100" dirty="0"/>
                    </a:p>
                  </a:txBody>
                  <a:tcPr marL="95186" marR="95186" marT="47593" marB="47593" anchor="ctr"/>
                </a:tc>
                <a:tc>
                  <a:txBody>
                    <a:bodyPr/>
                    <a:lstStyle/>
                    <a:p>
                      <a:pPr algn="ctr"/>
                      <a:r>
                        <a:rPr lang="en-US" sz="1100" dirty="0"/>
                        <a:t>Net revenue</a:t>
                      </a:r>
                      <a:endParaRPr lang="ru-RU" sz="1100" dirty="0"/>
                    </a:p>
                  </a:txBody>
                  <a:tcPr marL="95186" marR="95186" marT="47593" marB="47593" anchor="ctr"/>
                </a:tc>
                <a:extLst>
                  <a:ext uri="{0D108BD9-81ED-4DB2-BD59-A6C34878D82A}">
                    <a16:rowId xmlns:a16="http://schemas.microsoft.com/office/drawing/2014/main" val="3213590700"/>
                  </a:ext>
                </a:extLst>
              </a:tr>
              <a:tr h="567489">
                <a:tc>
                  <a:txBody>
                    <a:bodyPr/>
                    <a:lstStyle/>
                    <a:p>
                      <a:pPr algn="ctr"/>
                      <a:r>
                        <a:rPr lang="en-US" sz="1100" dirty="0"/>
                        <a:t>20XX</a:t>
                      </a:r>
                      <a:endParaRPr lang="ru-RU" sz="1100" dirty="0"/>
                    </a:p>
                  </a:txBody>
                  <a:tcPr anchor="ctr"/>
                </a:tc>
                <a:tc>
                  <a:txBody>
                    <a:bodyPr/>
                    <a:lstStyle/>
                    <a:p>
                      <a:pPr algn="r"/>
                      <a:r>
                        <a:rPr lang="en-US" sz="1100" dirty="0"/>
                        <a:t>10</a:t>
                      </a:r>
                      <a:endParaRPr lang="ru-RU" sz="1100" dirty="0"/>
                    </a:p>
                  </a:txBody>
                  <a:tcPr marL="95186" marR="95186" marT="47593" marB="47593" anchor="ctr"/>
                </a:tc>
                <a:tc>
                  <a:txBody>
                    <a:bodyPr/>
                    <a:lstStyle/>
                    <a:p>
                      <a:pPr algn="r"/>
                      <a:r>
                        <a:rPr lang="en-US" sz="1100" dirty="0"/>
                        <a:t>1100</a:t>
                      </a:r>
                      <a:endParaRPr lang="ru-RU" sz="1100" dirty="0"/>
                    </a:p>
                  </a:txBody>
                  <a:tcPr marL="95186" marR="95186" marT="47593" marB="47593" anchor="ctr"/>
                </a:tc>
                <a:tc>
                  <a:txBody>
                    <a:bodyPr/>
                    <a:lstStyle/>
                    <a:p>
                      <a:pPr algn="r"/>
                      <a:r>
                        <a:rPr lang="en-US" sz="1100" dirty="0"/>
                        <a:t>$10,000</a:t>
                      </a:r>
                      <a:endParaRPr lang="ru-RU" sz="1100" dirty="0"/>
                    </a:p>
                  </a:txBody>
                  <a:tcPr marL="95186" marR="95186" marT="47593" marB="47593" anchor="ctr"/>
                </a:tc>
                <a:tc>
                  <a:txBody>
                    <a:bodyPr/>
                    <a:lstStyle/>
                    <a:p>
                      <a:pPr algn="r"/>
                      <a:r>
                        <a:rPr lang="en-US" sz="1100" dirty="0"/>
                        <a:t>$7,000</a:t>
                      </a:r>
                      <a:endParaRPr lang="ru-RU" sz="1100" dirty="0"/>
                    </a:p>
                  </a:txBody>
                  <a:tcPr marL="95186" marR="95186" marT="47593" marB="47593" anchor="ctr"/>
                </a:tc>
                <a:extLst>
                  <a:ext uri="{0D108BD9-81ED-4DB2-BD59-A6C34878D82A}">
                    <a16:rowId xmlns:a16="http://schemas.microsoft.com/office/drawing/2014/main" val="2830826746"/>
                  </a:ext>
                </a:extLst>
              </a:tr>
              <a:tr h="567489">
                <a:tc>
                  <a:txBody>
                    <a:bodyPr/>
                    <a:lstStyle/>
                    <a:p>
                      <a:pPr algn="ctr"/>
                      <a:r>
                        <a:rPr lang="en-US" sz="1100" dirty="0"/>
                        <a:t>20XX</a:t>
                      </a:r>
                      <a:endParaRPr lang="ru-RU" sz="1100" dirty="0"/>
                    </a:p>
                  </a:txBody>
                  <a:tcPr anchor="ctr"/>
                </a:tc>
                <a:tc>
                  <a:txBody>
                    <a:bodyPr/>
                    <a:lstStyle/>
                    <a:p>
                      <a:pPr algn="r"/>
                      <a:r>
                        <a:rPr lang="en-US" sz="1100" dirty="0"/>
                        <a:t>20</a:t>
                      </a:r>
                      <a:endParaRPr lang="ru-RU" sz="1100" dirty="0"/>
                    </a:p>
                  </a:txBody>
                  <a:tcPr marL="95186" marR="95186" marT="47593" marB="47593" anchor="ctr"/>
                </a:tc>
                <a:tc>
                  <a:txBody>
                    <a:bodyPr/>
                    <a:lstStyle/>
                    <a:p>
                      <a:pPr algn="r"/>
                      <a:r>
                        <a:rPr lang="en-US" sz="1100" dirty="0"/>
                        <a:t>200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$16,000</a:t>
                      </a:r>
                      <a:endParaRPr lang="ru-RU" sz="1100" dirty="0"/>
                    </a:p>
                  </a:txBody>
                  <a:tcPr marL="95186" marR="95186" marT="47593" marB="47593" anchor="ctr"/>
                </a:tc>
                <a:extLst>
                  <a:ext uri="{0D108BD9-81ED-4DB2-BD59-A6C34878D82A}">
                    <a16:rowId xmlns:a16="http://schemas.microsoft.com/office/drawing/2014/main" val="2517333721"/>
                  </a:ext>
                </a:extLst>
              </a:tr>
              <a:tr h="567489">
                <a:tc>
                  <a:txBody>
                    <a:bodyPr/>
                    <a:lstStyle/>
                    <a:p>
                      <a:pPr algn="ctr"/>
                      <a:r>
                        <a:rPr lang="en-US" sz="1100" dirty="0"/>
                        <a:t>20XX</a:t>
                      </a:r>
                      <a:endParaRPr lang="ru-RU" sz="1100" dirty="0"/>
                    </a:p>
                  </a:txBody>
                  <a:tcPr anchor="ctr"/>
                </a:tc>
                <a:tc>
                  <a:txBody>
                    <a:bodyPr/>
                    <a:lstStyle/>
                    <a:p>
                      <a:pPr algn="r"/>
                      <a:r>
                        <a:rPr lang="en-US" sz="1100" dirty="0"/>
                        <a:t>30</a:t>
                      </a:r>
                      <a:endParaRPr lang="ru-RU" sz="1100" dirty="0"/>
                    </a:p>
                  </a:txBody>
                  <a:tcPr marL="95186" marR="95186" marT="47593" marB="47593" anchor="ctr"/>
                </a:tc>
                <a:tc>
                  <a:txBody>
                    <a:bodyPr/>
                    <a:lstStyle/>
                    <a:p>
                      <a:pPr algn="r"/>
                      <a:r>
                        <a:rPr lang="en-US" sz="1100" dirty="0"/>
                        <a:t>300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$25,000</a:t>
                      </a:r>
                      <a:endParaRPr lang="ru-RU" sz="1100" dirty="0"/>
                    </a:p>
                  </a:txBody>
                  <a:tcPr marL="95186" marR="95186" marT="47593" marB="47593" anchor="ctr"/>
                </a:tc>
                <a:extLst>
                  <a:ext uri="{0D108BD9-81ED-4DB2-BD59-A6C34878D82A}">
                    <a16:rowId xmlns:a16="http://schemas.microsoft.com/office/drawing/2014/main" val="3321589815"/>
                  </a:ext>
                </a:extLst>
              </a:tr>
              <a:tr h="567489">
                <a:tc>
                  <a:txBody>
                    <a:bodyPr/>
                    <a:lstStyle/>
                    <a:p>
                      <a:pPr algn="ctr"/>
                      <a:r>
                        <a:rPr lang="en-US" sz="1100" dirty="0"/>
                        <a:t>20XX</a:t>
                      </a:r>
                      <a:endParaRPr lang="ru-RU" sz="1100" dirty="0"/>
                    </a:p>
                  </a:txBody>
                  <a:tcPr anchor="ctr"/>
                </a:tc>
                <a:tc>
                  <a:txBody>
                    <a:bodyPr/>
                    <a:lstStyle/>
                    <a:p>
                      <a:pPr algn="r"/>
                      <a:r>
                        <a:rPr lang="en-US" sz="1100" dirty="0"/>
                        <a:t>40</a:t>
                      </a:r>
                      <a:endParaRPr lang="ru-RU" sz="1100" dirty="0"/>
                    </a:p>
                  </a:txBody>
                  <a:tcPr marL="95186" marR="95186" marT="47593" marB="47593" anchor="ctr"/>
                </a:tc>
                <a:tc>
                  <a:txBody>
                    <a:bodyPr/>
                    <a:lstStyle/>
                    <a:p>
                      <a:pPr algn="r"/>
                      <a:r>
                        <a:rPr lang="en-US" sz="1100" dirty="0"/>
                        <a:t>400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$40,000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extLst>
                  <a:ext uri="{0D108BD9-81ED-4DB2-BD59-A6C34878D82A}">
                    <a16:rowId xmlns:a16="http://schemas.microsoft.com/office/drawing/2014/main" val="3345832805"/>
                  </a:ext>
                </a:extLst>
              </a:tr>
            </a:tbl>
          </a:graphicData>
        </a:graphic>
      </p:graphicFrame>
      <p:sp>
        <p:nvSpPr>
          <p:cNvPr id="7" name="Text Placeholder 6">
            <a:extLst>
              <a:ext uri="{FF2B5EF4-FFF2-40B4-BE49-F238E27FC236}">
                <a16:creationId xmlns:a16="http://schemas.microsoft.com/office/drawing/2014/main" id="{AC6715B5-2190-4A3A-B45B-26A2669D1708}"/>
              </a:ext>
            </a:extLst>
          </p:cNvPr>
          <p:cNvSpPr>
            <a:spLocks noGrp="1"/>
          </p:cNvSpPr>
          <p:nvPr>
            <p:ph type="body" sz="quarter" idx="3"/>
          </p:nvPr>
        </p:nvSpPr>
        <p:spPr>
          <a:xfrm>
            <a:off x="6373368" y="2352675"/>
            <a:ext cx="4297680" cy="457200"/>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half" idx="2"/>
            <p:extLst>
              <p:ext uri="{D42A27DB-BD31-4B8C-83A1-F6EECF244321}">
                <p14:modId xmlns:p14="http://schemas.microsoft.com/office/powerpoint/2010/main" val="1068245613"/>
              </p:ext>
            </p:extLst>
          </p:nvPr>
        </p:nvGraphicFramePr>
        <p:xfrm>
          <a:off x="6372225" y="2990850"/>
          <a:ext cx="4297363"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a:xfrm>
            <a:off x="914400" y="6353175"/>
            <a:ext cx="1097280" cy="365125"/>
          </a:xfrm>
        </p:spPr>
        <p:txBody>
          <a:bodyPr/>
          <a:lstStyle/>
          <a:p>
            <a:r>
              <a:rPr lang="en-US" dirty="0"/>
              <a:t>20XX</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46093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2906025217"/>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FUNDING</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902677040"/>
              </p:ext>
            </p:extLst>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895</Words>
  <Application>Microsoft Office PowerPoint</Application>
  <PresentationFormat>Widescreen</PresentationFormat>
  <Paragraphs>314</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Avenir Next LT Pro</vt:lpstr>
      <vt:lpstr>Calibri</vt:lpstr>
      <vt:lpstr>Office Theme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TRACTION</vt:lpstr>
      <vt:lpstr>TWO 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2023-02-22T11:53:47Z</dcterms:created>
  <dcterms:modified xsi:type="dcterms:W3CDTF">2023-02-22T11:53:53Z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