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28"/>
  </p:notesMasterIdLst>
  <p:sldIdLst>
    <p:sldId id="256" r:id="rId2"/>
    <p:sldId id="257" r:id="rId3"/>
    <p:sldId id="259" r:id="rId4"/>
    <p:sldId id="260" r:id="rId5"/>
    <p:sldId id="289" r:id="rId6"/>
    <p:sldId id="263" r:id="rId7"/>
    <p:sldId id="290" r:id="rId8"/>
    <p:sldId id="262" r:id="rId9"/>
    <p:sldId id="264" r:id="rId10"/>
    <p:sldId id="265" r:id="rId11"/>
    <p:sldId id="266" r:id="rId12"/>
    <p:sldId id="267" r:id="rId13"/>
    <p:sldId id="268" r:id="rId14"/>
    <p:sldId id="269" r:id="rId15"/>
    <p:sldId id="270" r:id="rId16"/>
    <p:sldId id="272" r:id="rId17"/>
    <p:sldId id="273" r:id="rId18"/>
    <p:sldId id="278" r:id="rId19"/>
    <p:sldId id="280" r:id="rId20"/>
    <p:sldId id="281" r:id="rId21"/>
    <p:sldId id="282" r:id="rId22"/>
    <p:sldId id="283" r:id="rId23"/>
    <p:sldId id="284" r:id="rId24"/>
    <p:sldId id="285"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9" d="100"/>
          <a:sy n="69" d="100"/>
        </p:scale>
        <p:origin x="84"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3E901-F661-4F8B-BF2C-22146CDD1787}" type="datetimeFigureOut">
              <a:rPr lang="en-US" smtClean="0"/>
              <a:t>4/13/2025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0D757-4A54-477A-AE91-77FCFB17D38C}" type="slidenum">
              <a:rPr lang="en-US" smtClean="0"/>
              <a:t>‹#›</a:t>
            </a:fld>
            <a:endParaRPr lang="en-US"/>
          </a:p>
        </p:txBody>
      </p:sp>
    </p:spTree>
    <p:extLst>
      <p:ext uri="{BB962C8B-B14F-4D97-AF65-F5344CB8AC3E}">
        <p14:creationId xmlns:p14="http://schemas.microsoft.com/office/powerpoint/2010/main" val="1529184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10D757-4A54-477A-AE91-77FCFB17D38C}" type="slidenum">
              <a:rPr lang="en-US" smtClean="0"/>
              <a:t>1</a:t>
            </a:fld>
            <a:endParaRPr lang="en-US"/>
          </a:p>
        </p:txBody>
      </p:sp>
    </p:spTree>
    <p:extLst>
      <p:ext uri="{BB962C8B-B14F-4D97-AF65-F5344CB8AC3E}">
        <p14:creationId xmlns:p14="http://schemas.microsoft.com/office/powerpoint/2010/main" val="97845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10D757-4A54-477A-AE91-77FCFB17D38C}" type="slidenum">
              <a:rPr lang="en-US" smtClean="0"/>
              <a:t>5</a:t>
            </a:fld>
            <a:endParaRPr lang="en-US"/>
          </a:p>
        </p:txBody>
      </p:sp>
    </p:spTree>
    <p:extLst>
      <p:ext uri="{BB962C8B-B14F-4D97-AF65-F5344CB8AC3E}">
        <p14:creationId xmlns:p14="http://schemas.microsoft.com/office/powerpoint/2010/main" val="6789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10D757-4A54-477A-AE91-77FCFB17D38C}" type="slidenum">
              <a:rPr lang="en-US" smtClean="0"/>
              <a:t>25</a:t>
            </a:fld>
            <a:endParaRPr lang="en-US"/>
          </a:p>
        </p:txBody>
      </p:sp>
    </p:spTree>
    <p:extLst>
      <p:ext uri="{BB962C8B-B14F-4D97-AF65-F5344CB8AC3E}">
        <p14:creationId xmlns:p14="http://schemas.microsoft.com/office/powerpoint/2010/main" val="1525386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BB10C-8C13-E9A3-B4AC-7A8D338C3C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8416EE-59DA-64DA-C579-D530E37C6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73F7AD-AF2E-BA65-70BC-AA69F3936A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D12276-E8B1-8E60-72AA-42334A3043EF}"/>
              </a:ext>
            </a:extLst>
          </p:cNvPr>
          <p:cNvSpPr>
            <a:spLocks noGrp="1"/>
          </p:cNvSpPr>
          <p:nvPr>
            <p:ph type="sldNum" sz="quarter" idx="5"/>
          </p:nvPr>
        </p:nvSpPr>
        <p:spPr/>
        <p:txBody>
          <a:bodyPr/>
          <a:lstStyle/>
          <a:p>
            <a:fld id="{8F10D757-4A54-477A-AE91-77FCFB17D38C}" type="slidenum">
              <a:rPr lang="en-US" smtClean="0"/>
              <a:t>26</a:t>
            </a:fld>
            <a:endParaRPr lang="en-US"/>
          </a:p>
        </p:txBody>
      </p:sp>
    </p:spTree>
    <p:extLst>
      <p:ext uri="{BB962C8B-B14F-4D97-AF65-F5344CB8AC3E}">
        <p14:creationId xmlns:p14="http://schemas.microsoft.com/office/powerpoint/2010/main" val="52000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4/13/2025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5549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4/13/2025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609988"/>
      </p:ext>
    </p:extLst>
  </p:cSld>
  <p:clrMap bg1="lt1" tx1="dk1" bg2="lt2" tx2="dk2" accent1="accent1" accent2="accent2" accent3="accent3" accent4="accent4" accent5="accent5" accent6="accent6" hlink="hlink" folHlink="folHlink"/>
  <p:sldLayoutIdLst>
    <p:sldLayoutId id="2147483763" r:id="rId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7D20BF2-EB2E-6063-DD3A-ABDA96353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9B4984-2644-DB2D-4808-B4E5FFEA240C}"/>
              </a:ext>
            </a:extLst>
          </p:cNvPr>
          <p:cNvSpPr>
            <a:spLocks noGrp="1"/>
          </p:cNvSpPr>
          <p:nvPr>
            <p:ph type="ctrTitle"/>
          </p:nvPr>
        </p:nvSpPr>
        <p:spPr>
          <a:xfrm>
            <a:off x="678426" y="437319"/>
            <a:ext cx="8022229" cy="4045427"/>
          </a:xfrm>
        </p:spPr>
        <p:txBody>
          <a:bodyPr>
            <a:normAutofit/>
          </a:bodyPr>
          <a:lstStyle/>
          <a:p>
            <a:r>
              <a:rPr lang="en-US" sz="7600" b="1" i="0" dirty="0" err="1">
                <a:effectLst/>
                <a:latin typeface="Raleway" panose="020F0502020204030204" pitchFamily="2" charset="0"/>
              </a:rPr>
              <a:t>Chaichology</a:t>
            </a:r>
            <a:r>
              <a:rPr lang="en-US" sz="7600" b="1" i="0" dirty="0">
                <a:effectLst/>
                <a:latin typeface="Raleway" panose="020F0502020204030204" pitchFamily="2" charset="0"/>
              </a:rPr>
              <a:t> Shop SQL Analysis</a:t>
            </a:r>
            <a:endParaRPr lang="en-US" sz="7600" dirty="0"/>
          </a:p>
        </p:txBody>
      </p:sp>
      <p:sp>
        <p:nvSpPr>
          <p:cNvPr id="3" name="Subtitle 2">
            <a:extLst>
              <a:ext uri="{FF2B5EF4-FFF2-40B4-BE49-F238E27FC236}">
                <a16:creationId xmlns:a16="http://schemas.microsoft.com/office/drawing/2014/main" id="{F727C2E1-C949-F429-EAF0-7C71393F9702}"/>
              </a:ext>
            </a:extLst>
          </p:cNvPr>
          <p:cNvSpPr>
            <a:spLocks noGrp="1"/>
          </p:cNvSpPr>
          <p:nvPr>
            <p:ph type="subTitle" idx="1"/>
          </p:nvPr>
        </p:nvSpPr>
        <p:spPr>
          <a:xfrm>
            <a:off x="678426" y="4696314"/>
            <a:ext cx="7952956" cy="1094886"/>
          </a:xfrm>
        </p:spPr>
        <p:txBody>
          <a:bodyPr>
            <a:normAutofit/>
          </a:bodyPr>
          <a:lstStyle/>
          <a:p>
            <a:r>
              <a:rPr lang="en-US" sz="2400" dirty="0"/>
              <a:t>Presented By : Maira Nawaz</a:t>
            </a:r>
          </a:p>
          <a:p>
            <a:r>
              <a:rPr lang="en-US" sz="2400" dirty="0"/>
              <a:t>A Challenge by </a:t>
            </a:r>
            <a:r>
              <a:rPr lang="en-US" sz="2400" b="1" dirty="0"/>
              <a:t>Digits n Data</a:t>
            </a:r>
          </a:p>
        </p:txBody>
      </p:sp>
      <p:cxnSp>
        <p:nvCxnSpPr>
          <p:cNvPr id="41" name="Straight Connector 40">
            <a:extLst>
              <a:ext uri="{FF2B5EF4-FFF2-40B4-BE49-F238E27FC236}">
                <a16:creationId xmlns:a16="http://schemas.microsoft.com/office/drawing/2014/main" id="{90FB7F1C-B2F7-27EA-1F8A-D4A3232318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106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A7DBD8-5131-1431-1828-5C13B4B9476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8E61ED1-67FF-7080-6070-B9EA7FE511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8FA47-CDDF-4E79-EEA0-7414D2146D3D}"/>
              </a:ext>
            </a:extLst>
          </p:cNvPr>
          <p:cNvSpPr>
            <a:spLocks noGrp="1"/>
          </p:cNvSpPr>
          <p:nvPr>
            <p:ph type="ctrTitle"/>
          </p:nvPr>
        </p:nvSpPr>
        <p:spPr>
          <a:xfrm>
            <a:off x="800100" y="529049"/>
            <a:ext cx="10791266" cy="1163206"/>
          </a:xfrm>
        </p:spPr>
        <p:txBody>
          <a:bodyPr anchor="b">
            <a:normAutofit/>
          </a:bodyPr>
          <a:lstStyle/>
          <a:p>
            <a:pPr algn="ctr"/>
            <a:r>
              <a:rPr lang="en-US" b="1" cap="none" dirty="0"/>
              <a:t>Insert values in the Menu-Item table</a:t>
            </a:r>
          </a:p>
        </p:txBody>
      </p:sp>
      <p:cxnSp>
        <p:nvCxnSpPr>
          <p:cNvPr id="19" name="Straight Connector 18">
            <a:extLst>
              <a:ext uri="{FF2B5EF4-FFF2-40B4-BE49-F238E27FC236}">
                <a16:creationId xmlns:a16="http://schemas.microsoft.com/office/drawing/2014/main" id="{D6E80660-57D0-4532-AB71-A7B9B7169C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CC45CFB-2E4F-9AE4-FEC6-3EC1B3532A65}"/>
              </a:ext>
            </a:extLst>
          </p:cNvPr>
          <p:cNvPicPr>
            <a:picLocks noChangeAspect="1"/>
          </p:cNvPicPr>
          <p:nvPr/>
        </p:nvPicPr>
        <p:blipFill>
          <a:blip r:embed="rId2"/>
          <a:stretch>
            <a:fillRect/>
          </a:stretch>
        </p:blipFill>
        <p:spPr>
          <a:xfrm>
            <a:off x="573196" y="2670989"/>
            <a:ext cx="7535327" cy="1781424"/>
          </a:xfrm>
          <a:prstGeom prst="rect">
            <a:avLst/>
          </a:prstGeom>
        </p:spPr>
      </p:pic>
      <p:pic>
        <p:nvPicPr>
          <p:cNvPr id="6" name="Picture 5">
            <a:extLst>
              <a:ext uri="{FF2B5EF4-FFF2-40B4-BE49-F238E27FC236}">
                <a16:creationId xmlns:a16="http://schemas.microsoft.com/office/drawing/2014/main" id="{3CBD3D95-1BF0-621E-3CF5-A438FFA83E45}"/>
              </a:ext>
            </a:extLst>
          </p:cNvPr>
          <p:cNvPicPr>
            <a:picLocks noChangeAspect="1"/>
          </p:cNvPicPr>
          <p:nvPr/>
        </p:nvPicPr>
        <p:blipFill>
          <a:blip r:embed="rId3"/>
          <a:stretch>
            <a:fillRect/>
          </a:stretch>
        </p:blipFill>
        <p:spPr>
          <a:xfrm>
            <a:off x="6410377" y="3432820"/>
            <a:ext cx="4912943" cy="2487177"/>
          </a:xfrm>
          <a:prstGeom prst="rect">
            <a:avLst/>
          </a:prstGeom>
        </p:spPr>
      </p:pic>
    </p:spTree>
    <p:extLst>
      <p:ext uri="{BB962C8B-B14F-4D97-AF65-F5344CB8AC3E}">
        <p14:creationId xmlns:p14="http://schemas.microsoft.com/office/powerpoint/2010/main" val="94450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3F4DB1-4714-8387-7A5D-04DBEAE18D86}"/>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0AF28A-604B-4BC6-DF16-312D73734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370D2-78D5-5640-96F7-6B24F77AAF76}"/>
              </a:ext>
            </a:extLst>
          </p:cNvPr>
          <p:cNvSpPr>
            <a:spLocks noGrp="1"/>
          </p:cNvSpPr>
          <p:nvPr>
            <p:ph type="ctrTitle"/>
          </p:nvPr>
        </p:nvSpPr>
        <p:spPr>
          <a:xfrm>
            <a:off x="3642630" y="661359"/>
            <a:ext cx="7445661" cy="801682"/>
          </a:xfrm>
        </p:spPr>
        <p:txBody>
          <a:bodyPr>
            <a:normAutofit/>
          </a:bodyPr>
          <a:lstStyle/>
          <a:p>
            <a:pPr>
              <a:lnSpc>
                <a:spcPct val="90000"/>
              </a:lnSpc>
            </a:pPr>
            <a:r>
              <a:rPr lang="en-US" sz="4600" dirty="0"/>
              <a:t>Creating TABLE Sales</a:t>
            </a:r>
          </a:p>
        </p:txBody>
      </p:sp>
      <p:cxnSp>
        <p:nvCxnSpPr>
          <p:cNvPr id="12" name="Straight Connector 11">
            <a:extLst>
              <a:ext uri="{FF2B5EF4-FFF2-40B4-BE49-F238E27FC236}">
                <a16:creationId xmlns:a16="http://schemas.microsoft.com/office/drawing/2014/main" id="{4267C542-B8EF-50A2-1349-E3D12FCF32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6AB51DA-0D66-0ECA-2D13-0D66933EB970}"/>
              </a:ext>
            </a:extLst>
          </p:cNvPr>
          <p:cNvPicPr>
            <a:picLocks noChangeAspect="1"/>
          </p:cNvPicPr>
          <p:nvPr/>
        </p:nvPicPr>
        <p:blipFill>
          <a:blip r:embed="rId2"/>
          <a:stretch>
            <a:fillRect/>
          </a:stretch>
        </p:blipFill>
        <p:spPr>
          <a:xfrm>
            <a:off x="3854244" y="2124400"/>
            <a:ext cx="6760442" cy="3060235"/>
          </a:xfrm>
          <a:prstGeom prst="rect">
            <a:avLst/>
          </a:prstGeom>
        </p:spPr>
      </p:pic>
    </p:spTree>
    <p:extLst>
      <p:ext uri="{BB962C8B-B14F-4D97-AF65-F5344CB8AC3E}">
        <p14:creationId xmlns:p14="http://schemas.microsoft.com/office/powerpoint/2010/main" val="4241710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AA30FF-4B7E-FB9E-A7E4-FF1C930B164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AB7957-45D6-DEBD-7E45-E6D47A6D8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F192ED-BE86-EDAD-3A85-6AE9DA5EE88C}"/>
              </a:ext>
            </a:extLst>
          </p:cNvPr>
          <p:cNvSpPr>
            <a:spLocks noGrp="1"/>
          </p:cNvSpPr>
          <p:nvPr>
            <p:ph type="ctrTitle"/>
          </p:nvPr>
        </p:nvSpPr>
        <p:spPr>
          <a:xfrm>
            <a:off x="800100" y="529049"/>
            <a:ext cx="10791266" cy="1163206"/>
          </a:xfrm>
        </p:spPr>
        <p:txBody>
          <a:bodyPr anchor="b">
            <a:normAutofit/>
          </a:bodyPr>
          <a:lstStyle/>
          <a:p>
            <a:pPr algn="ctr"/>
            <a:r>
              <a:rPr lang="en-US" b="1" cap="none" dirty="0"/>
              <a:t>Insert values in the Sales table</a:t>
            </a:r>
          </a:p>
        </p:txBody>
      </p:sp>
      <p:cxnSp>
        <p:nvCxnSpPr>
          <p:cNvPr id="19" name="Straight Connector 18">
            <a:extLst>
              <a:ext uri="{FF2B5EF4-FFF2-40B4-BE49-F238E27FC236}">
                <a16:creationId xmlns:a16="http://schemas.microsoft.com/office/drawing/2014/main" id="{7FE8A429-89F7-F2C7-CBAE-30F8A2BCA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814D9BD-0C17-E81D-B5F2-C8F5B2C7456D}"/>
              </a:ext>
            </a:extLst>
          </p:cNvPr>
          <p:cNvPicPr>
            <a:picLocks noChangeAspect="1"/>
          </p:cNvPicPr>
          <p:nvPr/>
        </p:nvPicPr>
        <p:blipFill>
          <a:blip r:embed="rId2"/>
          <a:stretch>
            <a:fillRect/>
          </a:stretch>
        </p:blipFill>
        <p:spPr>
          <a:xfrm>
            <a:off x="664690" y="2792219"/>
            <a:ext cx="6773220" cy="2772162"/>
          </a:xfrm>
          <a:prstGeom prst="rect">
            <a:avLst/>
          </a:prstGeom>
        </p:spPr>
      </p:pic>
      <p:pic>
        <p:nvPicPr>
          <p:cNvPr id="8" name="Picture 7">
            <a:extLst>
              <a:ext uri="{FF2B5EF4-FFF2-40B4-BE49-F238E27FC236}">
                <a16:creationId xmlns:a16="http://schemas.microsoft.com/office/drawing/2014/main" id="{D87C135A-4303-75AB-F0CC-BC406AE8AA59}"/>
              </a:ext>
            </a:extLst>
          </p:cNvPr>
          <p:cNvPicPr>
            <a:picLocks noChangeAspect="1"/>
          </p:cNvPicPr>
          <p:nvPr/>
        </p:nvPicPr>
        <p:blipFill>
          <a:blip r:embed="rId3"/>
          <a:stretch>
            <a:fillRect/>
          </a:stretch>
        </p:blipFill>
        <p:spPr>
          <a:xfrm>
            <a:off x="6602446" y="3284434"/>
            <a:ext cx="4461793" cy="3044517"/>
          </a:xfrm>
          <a:prstGeom prst="rect">
            <a:avLst/>
          </a:prstGeom>
        </p:spPr>
      </p:pic>
    </p:spTree>
    <p:extLst>
      <p:ext uri="{BB962C8B-B14F-4D97-AF65-F5344CB8AC3E}">
        <p14:creationId xmlns:p14="http://schemas.microsoft.com/office/powerpoint/2010/main" val="391269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9BAA68-CC58-0202-5F93-EDF87A14508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5B6367-6F61-6DE8-7AB2-3072A25AF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475A6A-AAC0-C2F9-655C-57457C74505E}"/>
              </a:ext>
            </a:extLst>
          </p:cNvPr>
          <p:cNvSpPr>
            <a:spLocks noGrp="1"/>
          </p:cNvSpPr>
          <p:nvPr>
            <p:ph type="ctrTitle"/>
          </p:nvPr>
        </p:nvSpPr>
        <p:spPr>
          <a:xfrm>
            <a:off x="3642630" y="661359"/>
            <a:ext cx="7445661" cy="801682"/>
          </a:xfrm>
        </p:spPr>
        <p:txBody>
          <a:bodyPr>
            <a:normAutofit/>
          </a:bodyPr>
          <a:lstStyle/>
          <a:p>
            <a:pPr>
              <a:lnSpc>
                <a:spcPct val="90000"/>
              </a:lnSpc>
            </a:pPr>
            <a:r>
              <a:rPr lang="en-US" sz="4600" dirty="0"/>
              <a:t>Creating TABLE Rating</a:t>
            </a:r>
          </a:p>
        </p:txBody>
      </p:sp>
      <p:cxnSp>
        <p:nvCxnSpPr>
          <p:cNvPr id="12" name="Straight Connector 11">
            <a:extLst>
              <a:ext uri="{FF2B5EF4-FFF2-40B4-BE49-F238E27FC236}">
                <a16:creationId xmlns:a16="http://schemas.microsoft.com/office/drawing/2014/main" id="{81B33855-B1EA-1F0C-8774-4ABAA18E6E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23BB430-1A32-0727-CC96-A8CFBAEDD7E1}"/>
              </a:ext>
            </a:extLst>
          </p:cNvPr>
          <p:cNvPicPr>
            <a:picLocks noChangeAspect="1"/>
          </p:cNvPicPr>
          <p:nvPr/>
        </p:nvPicPr>
        <p:blipFill>
          <a:blip r:embed="rId2"/>
          <a:stretch>
            <a:fillRect/>
          </a:stretch>
        </p:blipFill>
        <p:spPr>
          <a:xfrm>
            <a:off x="3830416" y="2342037"/>
            <a:ext cx="6742149" cy="2763363"/>
          </a:xfrm>
          <a:prstGeom prst="rect">
            <a:avLst/>
          </a:prstGeom>
        </p:spPr>
      </p:pic>
    </p:spTree>
    <p:extLst>
      <p:ext uri="{BB962C8B-B14F-4D97-AF65-F5344CB8AC3E}">
        <p14:creationId xmlns:p14="http://schemas.microsoft.com/office/powerpoint/2010/main" val="2869141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FA1813-B5D0-5C0E-6AA5-E737EAFC855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E202A-1AB7-0A40-F707-2FD74650F39C}"/>
              </a:ext>
            </a:extLst>
          </p:cNvPr>
          <p:cNvSpPr>
            <a:spLocks noGrp="1"/>
          </p:cNvSpPr>
          <p:nvPr>
            <p:ph type="ctrTitle"/>
          </p:nvPr>
        </p:nvSpPr>
        <p:spPr>
          <a:xfrm>
            <a:off x="800100" y="529049"/>
            <a:ext cx="10791266" cy="1163206"/>
          </a:xfrm>
        </p:spPr>
        <p:txBody>
          <a:bodyPr anchor="b">
            <a:normAutofit/>
          </a:bodyPr>
          <a:lstStyle/>
          <a:p>
            <a:pPr algn="ctr"/>
            <a:r>
              <a:rPr lang="en-US" b="1" cap="none" dirty="0"/>
              <a:t>Insert values in the rating table</a:t>
            </a:r>
          </a:p>
        </p:txBody>
      </p:sp>
      <p:cxnSp>
        <p:nvCxnSpPr>
          <p:cNvPr id="26" name="Straight Connector 25">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DD87B61-0480-8A1C-6EC6-EE65C00DF4B5}"/>
              </a:ext>
            </a:extLst>
          </p:cNvPr>
          <p:cNvPicPr>
            <a:picLocks noChangeAspect="1"/>
          </p:cNvPicPr>
          <p:nvPr/>
        </p:nvPicPr>
        <p:blipFill>
          <a:blip r:embed="rId2"/>
          <a:stretch>
            <a:fillRect/>
          </a:stretch>
        </p:blipFill>
        <p:spPr>
          <a:xfrm>
            <a:off x="552359" y="2694575"/>
            <a:ext cx="4635443" cy="3771523"/>
          </a:xfrm>
          <a:prstGeom prst="rect">
            <a:avLst/>
          </a:prstGeom>
        </p:spPr>
      </p:pic>
      <p:pic>
        <p:nvPicPr>
          <p:cNvPr id="7" name="Picture 6">
            <a:extLst>
              <a:ext uri="{FF2B5EF4-FFF2-40B4-BE49-F238E27FC236}">
                <a16:creationId xmlns:a16="http://schemas.microsoft.com/office/drawing/2014/main" id="{5E8A3500-42AA-FE68-9B54-7A4F3E0B1A49}"/>
              </a:ext>
            </a:extLst>
          </p:cNvPr>
          <p:cNvPicPr>
            <a:picLocks noChangeAspect="1"/>
          </p:cNvPicPr>
          <p:nvPr/>
        </p:nvPicPr>
        <p:blipFill>
          <a:blip r:embed="rId3"/>
          <a:stretch>
            <a:fillRect/>
          </a:stretch>
        </p:blipFill>
        <p:spPr>
          <a:xfrm>
            <a:off x="5558894" y="2694574"/>
            <a:ext cx="6334083" cy="3771517"/>
          </a:xfrm>
          <a:prstGeom prst="rect">
            <a:avLst/>
          </a:prstGeom>
        </p:spPr>
      </p:pic>
    </p:spTree>
    <p:extLst>
      <p:ext uri="{BB962C8B-B14F-4D97-AF65-F5344CB8AC3E}">
        <p14:creationId xmlns:p14="http://schemas.microsoft.com/office/powerpoint/2010/main" val="383067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44AE6D-33F9-418D-D2A2-80AAF7AC6982}"/>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A8E851-B824-99A4-84BA-E6501D665303}"/>
              </a:ext>
            </a:extLst>
          </p:cNvPr>
          <p:cNvSpPr>
            <a:spLocks noGrp="1"/>
          </p:cNvSpPr>
          <p:nvPr>
            <p:ph type="ctrTitle"/>
          </p:nvPr>
        </p:nvSpPr>
        <p:spPr>
          <a:xfrm>
            <a:off x="800100" y="529049"/>
            <a:ext cx="10791266" cy="1163206"/>
          </a:xfrm>
        </p:spPr>
        <p:txBody>
          <a:bodyPr anchor="b">
            <a:normAutofit/>
          </a:bodyPr>
          <a:lstStyle/>
          <a:p>
            <a:pPr algn="ctr"/>
            <a:r>
              <a:rPr lang="en-US" b="1" cap="none" dirty="0"/>
              <a:t> 1. Lists all tea shop details</a:t>
            </a:r>
            <a:endParaRPr lang="en-US" b="1" cap="none"/>
          </a:p>
        </p:txBody>
      </p:sp>
      <p:cxnSp>
        <p:nvCxnSpPr>
          <p:cNvPr id="42" name="Straight Connector 4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1FAAED6-C4FE-31DB-E98A-3E0E9C128339}"/>
              </a:ext>
            </a:extLst>
          </p:cNvPr>
          <p:cNvPicPr>
            <a:picLocks noChangeAspect="1"/>
          </p:cNvPicPr>
          <p:nvPr/>
        </p:nvPicPr>
        <p:blipFill>
          <a:blip r:embed="rId2"/>
          <a:stretch>
            <a:fillRect/>
          </a:stretch>
        </p:blipFill>
        <p:spPr>
          <a:xfrm>
            <a:off x="1223309" y="3419767"/>
            <a:ext cx="4872691" cy="1988488"/>
          </a:xfrm>
          <a:prstGeom prst="rect">
            <a:avLst/>
          </a:prstGeom>
        </p:spPr>
      </p:pic>
      <p:pic>
        <p:nvPicPr>
          <p:cNvPr id="7" name="Picture 6">
            <a:extLst>
              <a:ext uri="{FF2B5EF4-FFF2-40B4-BE49-F238E27FC236}">
                <a16:creationId xmlns:a16="http://schemas.microsoft.com/office/drawing/2014/main" id="{1C7B3085-E887-8A02-E0E8-DF82CAC46A61}"/>
              </a:ext>
            </a:extLst>
          </p:cNvPr>
          <p:cNvPicPr>
            <a:picLocks noChangeAspect="1"/>
          </p:cNvPicPr>
          <p:nvPr/>
        </p:nvPicPr>
        <p:blipFill>
          <a:blip r:embed="rId3"/>
          <a:stretch>
            <a:fillRect/>
          </a:stretch>
        </p:blipFill>
        <p:spPr>
          <a:xfrm>
            <a:off x="6259934" y="3542916"/>
            <a:ext cx="4872691" cy="1742190"/>
          </a:xfrm>
          <a:prstGeom prst="rect">
            <a:avLst/>
          </a:prstGeom>
        </p:spPr>
      </p:pic>
    </p:spTree>
    <p:extLst>
      <p:ext uri="{BB962C8B-B14F-4D97-AF65-F5344CB8AC3E}">
        <p14:creationId xmlns:p14="http://schemas.microsoft.com/office/powerpoint/2010/main" val="1461140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18B6F1-6994-8B03-DCA5-5CE473905175}"/>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96F4FC-2A77-A8D8-B203-7E5C49B8F9AA}"/>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4600" b="1" cap="none"/>
              <a:t> 2. Find Menu Items Available in the Shop</a:t>
            </a:r>
          </a:p>
        </p:txBody>
      </p:sp>
      <p:cxnSp>
        <p:nvCxnSpPr>
          <p:cNvPr id="47" name="Straight Connector 46">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162970E-DD79-22AE-73CC-03BFCCA68E8A}"/>
              </a:ext>
            </a:extLst>
          </p:cNvPr>
          <p:cNvPicPr>
            <a:picLocks noChangeAspect="1"/>
          </p:cNvPicPr>
          <p:nvPr/>
        </p:nvPicPr>
        <p:blipFill>
          <a:blip r:embed="rId2"/>
          <a:stretch>
            <a:fillRect/>
          </a:stretch>
        </p:blipFill>
        <p:spPr>
          <a:xfrm>
            <a:off x="6465869" y="3068269"/>
            <a:ext cx="4872691" cy="2413717"/>
          </a:xfrm>
          <a:prstGeom prst="rect">
            <a:avLst/>
          </a:prstGeom>
        </p:spPr>
      </p:pic>
      <p:pic>
        <p:nvPicPr>
          <p:cNvPr id="5" name="Picture 4">
            <a:extLst>
              <a:ext uri="{FF2B5EF4-FFF2-40B4-BE49-F238E27FC236}">
                <a16:creationId xmlns:a16="http://schemas.microsoft.com/office/drawing/2014/main" id="{FF012E2C-AC81-E898-C49E-48617992D1D4}"/>
              </a:ext>
            </a:extLst>
          </p:cNvPr>
          <p:cNvPicPr>
            <a:picLocks noChangeAspect="1"/>
          </p:cNvPicPr>
          <p:nvPr/>
        </p:nvPicPr>
        <p:blipFill>
          <a:blip r:embed="rId3"/>
          <a:stretch>
            <a:fillRect/>
          </a:stretch>
        </p:blipFill>
        <p:spPr>
          <a:xfrm>
            <a:off x="1223309" y="3068269"/>
            <a:ext cx="4872691" cy="2399543"/>
          </a:xfrm>
          <a:prstGeom prst="rect">
            <a:avLst/>
          </a:prstGeom>
        </p:spPr>
      </p:pic>
    </p:spTree>
    <p:extLst>
      <p:ext uri="{BB962C8B-B14F-4D97-AF65-F5344CB8AC3E}">
        <p14:creationId xmlns:p14="http://schemas.microsoft.com/office/powerpoint/2010/main" val="259656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80A924-1003-74D8-C0F6-E9EF5208EF21}"/>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E5CA3-8B0E-E1A8-63D7-CAC657D8744B}"/>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a:t> 3. Find the Total Number of Orders for Each Menu Item</a:t>
            </a:r>
          </a:p>
        </p:txBody>
      </p:sp>
      <p:cxnSp>
        <p:nvCxnSpPr>
          <p:cNvPr id="42" name="Straight Connector 41">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C2913B0-CEDE-79BF-5F7F-073F56F06B66}"/>
              </a:ext>
            </a:extLst>
          </p:cNvPr>
          <p:cNvPicPr>
            <a:picLocks noChangeAspect="1"/>
          </p:cNvPicPr>
          <p:nvPr/>
        </p:nvPicPr>
        <p:blipFill>
          <a:blip r:embed="rId2"/>
          <a:stretch>
            <a:fillRect/>
          </a:stretch>
        </p:blipFill>
        <p:spPr>
          <a:xfrm>
            <a:off x="6674931" y="2893529"/>
            <a:ext cx="3932109" cy="3435422"/>
          </a:xfrm>
          <a:prstGeom prst="rect">
            <a:avLst/>
          </a:prstGeom>
        </p:spPr>
      </p:pic>
      <p:pic>
        <p:nvPicPr>
          <p:cNvPr id="5" name="Picture 4">
            <a:extLst>
              <a:ext uri="{FF2B5EF4-FFF2-40B4-BE49-F238E27FC236}">
                <a16:creationId xmlns:a16="http://schemas.microsoft.com/office/drawing/2014/main" id="{07867FE2-1E33-6A92-1B8E-ACC3846B2B56}"/>
              </a:ext>
            </a:extLst>
          </p:cNvPr>
          <p:cNvPicPr>
            <a:picLocks noChangeAspect="1"/>
          </p:cNvPicPr>
          <p:nvPr/>
        </p:nvPicPr>
        <p:blipFill>
          <a:blip r:embed="rId3"/>
          <a:stretch>
            <a:fillRect/>
          </a:stretch>
        </p:blipFill>
        <p:spPr>
          <a:xfrm>
            <a:off x="1323042" y="3215916"/>
            <a:ext cx="4872691" cy="1933248"/>
          </a:xfrm>
          <a:prstGeom prst="rect">
            <a:avLst/>
          </a:prstGeom>
        </p:spPr>
      </p:pic>
    </p:spTree>
    <p:extLst>
      <p:ext uri="{BB962C8B-B14F-4D97-AF65-F5344CB8AC3E}">
        <p14:creationId xmlns:p14="http://schemas.microsoft.com/office/powerpoint/2010/main" val="405522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BAEDE-DC51-F603-DA02-C719A95D5606}"/>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C46F28B-18C8-9EF3-41A3-0FF170DC9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6AF10-F340-61AE-14A8-F47CC81C47EF}"/>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4. Find the Total Revenue Generated by Each Shop in different Locations</a:t>
            </a:r>
          </a:p>
        </p:txBody>
      </p:sp>
      <p:cxnSp>
        <p:nvCxnSpPr>
          <p:cNvPr id="42" name="Straight Connector 41">
            <a:extLst>
              <a:ext uri="{FF2B5EF4-FFF2-40B4-BE49-F238E27FC236}">
                <a16:creationId xmlns:a16="http://schemas.microsoft.com/office/drawing/2014/main" id="{F05A54A1-220D-EFA8-E51E-08712C6127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E494961-288F-0DD3-25CD-29E08574838E}"/>
              </a:ext>
            </a:extLst>
          </p:cNvPr>
          <p:cNvPicPr>
            <a:picLocks noChangeAspect="1"/>
          </p:cNvPicPr>
          <p:nvPr/>
        </p:nvPicPr>
        <p:blipFill>
          <a:blip r:embed="rId2"/>
          <a:stretch>
            <a:fillRect/>
          </a:stretch>
        </p:blipFill>
        <p:spPr>
          <a:xfrm>
            <a:off x="1576258" y="3042466"/>
            <a:ext cx="4209279" cy="2158605"/>
          </a:xfrm>
          <a:prstGeom prst="rect">
            <a:avLst/>
          </a:prstGeom>
        </p:spPr>
      </p:pic>
      <p:pic>
        <p:nvPicPr>
          <p:cNvPr id="7" name="Picture 6">
            <a:extLst>
              <a:ext uri="{FF2B5EF4-FFF2-40B4-BE49-F238E27FC236}">
                <a16:creationId xmlns:a16="http://schemas.microsoft.com/office/drawing/2014/main" id="{6B24BEBE-F927-1010-E1AC-CB497837DF57}"/>
              </a:ext>
            </a:extLst>
          </p:cNvPr>
          <p:cNvPicPr>
            <a:picLocks noChangeAspect="1"/>
          </p:cNvPicPr>
          <p:nvPr/>
        </p:nvPicPr>
        <p:blipFill>
          <a:blip r:embed="rId3"/>
          <a:stretch>
            <a:fillRect/>
          </a:stretch>
        </p:blipFill>
        <p:spPr>
          <a:xfrm>
            <a:off x="6997117" y="3401072"/>
            <a:ext cx="2940445" cy="1441395"/>
          </a:xfrm>
          <a:prstGeom prst="rect">
            <a:avLst/>
          </a:prstGeom>
        </p:spPr>
      </p:pic>
    </p:spTree>
    <p:extLst>
      <p:ext uri="{BB962C8B-B14F-4D97-AF65-F5344CB8AC3E}">
        <p14:creationId xmlns:p14="http://schemas.microsoft.com/office/powerpoint/2010/main" val="1832233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7DD2B6-40A3-1745-E3CC-27F7B4CEF998}"/>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7F1B970-96EC-9A71-689F-F5CC1A427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3AE6B-6246-886C-5233-BB4EEFF7A2ED}"/>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5. Find the Best-Selling Item</a:t>
            </a:r>
          </a:p>
        </p:txBody>
      </p:sp>
      <p:cxnSp>
        <p:nvCxnSpPr>
          <p:cNvPr id="42" name="Straight Connector 41">
            <a:extLst>
              <a:ext uri="{FF2B5EF4-FFF2-40B4-BE49-F238E27FC236}">
                <a16:creationId xmlns:a16="http://schemas.microsoft.com/office/drawing/2014/main" id="{E64E1685-D240-A581-A58A-43648D9168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134AD51-67A8-5FC7-C748-7717617EB47E}"/>
              </a:ext>
            </a:extLst>
          </p:cNvPr>
          <p:cNvPicPr>
            <a:picLocks noChangeAspect="1"/>
          </p:cNvPicPr>
          <p:nvPr/>
        </p:nvPicPr>
        <p:blipFill>
          <a:blip r:embed="rId2"/>
          <a:stretch>
            <a:fillRect/>
          </a:stretch>
        </p:blipFill>
        <p:spPr>
          <a:xfrm>
            <a:off x="1358341" y="2851424"/>
            <a:ext cx="3890186" cy="2971339"/>
          </a:xfrm>
          <a:prstGeom prst="rect">
            <a:avLst/>
          </a:prstGeom>
        </p:spPr>
      </p:pic>
      <p:pic>
        <p:nvPicPr>
          <p:cNvPr id="8" name="Picture 7">
            <a:extLst>
              <a:ext uri="{FF2B5EF4-FFF2-40B4-BE49-F238E27FC236}">
                <a16:creationId xmlns:a16="http://schemas.microsoft.com/office/drawing/2014/main" id="{D285A3FF-1EB7-076D-085D-222CD6BA6D67}"/>
              </a:ext>
            </a:extLst>
          </p:cNvPr>
          <p:cNvPicPr>
            <a:picLocks noChangeAspect="1"/>
          </p:cNvPicPr>
          <p:nvPr/>
        </p:nvPicPr>
        <p:blipFill>
          <a:blip r:embed="rId3"/>
          <a:stretch>
            <a:fillRect/>
          </a:stretch>
        </p:blipFill>
        <p:spPr>
          <a:xfrm>
            <a:off x="6176662" y="3429000"/>
            <a:ext cx="4279283" cy="1721841"/>
          </a:xfrm>
          <a:prstGeom prst="rect">
            <a:avLst/>
          </a:prstGeom>
        </p:spPr>
      </p:pic>
    </p:spTree>
    <p:extLst>
      <p:ext uri="{BB962C8B-B14F-4D97-AF65-F5344CB8AC3E}">
        <p14:creationId xmlns:p14="http://schemas.microsoft.com/office/powerpoint/2010/main" val="805978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F5BF81-5153-1F97-FAE6-B050D0FE3731}"/>
              </a:ext>
            </a:extLst>
          </p:cNvPr>
          <p:cNvSpPr>
            <a:spLocks noGrp="1"/>
          </p:cNvSpPr>
          <p:nvPr>
            <p:ph type="subTitle" idx="1"/>
          </p:nvPr>
        </p:nvSpPr>
        <p:spPr>
          <a:xfrm>
            <a:off x="856152" y="922691"/>
            <a:ext cx="6991776" cy="829909"/>
          </a:xfrm>
        </p:spPr>
        <p:txBody>
          <a:bodyPr>
            <a:normAutofit/>
          </a:bodyPr>
          <a:lstStyle/>
          <a:p>
            <a:r>
              <a:rPr lang="en-US" sz="4000" b="1" dirty="0"/>
              <a:t>INTRODUCTION</a:t>
            </a:r>
          </a:p>
        </p:txBody>
      </p:sp>
      <p:sp>
        <p:nvSpPr>
          <p:cNvPr id="4" name="Rectangle 1">
            <a:extLst>
              <a:ext uri="{FF2B5EF4-FFF2-40B4-BE49-F238E27FC236}">
                <a16:creationId xmlns:a16="http://schemas.microsoft.com/office/drawing/2014/main" id="{E4B8848F-BF22-A669-62CE-ACC7B8C0C0A7}"/>
              </a:ext>
            </a:extLst>
          </p:cNvPr>
          <p:cNvSpPr>
            <a:spLocks noGrp="1" noChangeArrowheads="1"/>
          </p:cNvSpPr>
          <p:nvPr>
            <p:ph type="ctrTitle"/>
          </p:nvPr>
        </p:nvSpPr>
        <p:spPr bwMode="auto">
          <a:xfrm>
            <a:off x="856152" y="1983432"/>
            <a:ext cx="10751648"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Chaichology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popular tea brand with multiple outlets across India. The aim of this project was to analyze their sales, menu, and customer feedback data to extract actionable insights using SQL.</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case study involves four tables: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Tea_Shops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Menu_Items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72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6359E5-8035-F46C-FC4F-677DA53DEFEA}"/>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74BA8F6E-4C2D-5C8D-C28C-46CA2907A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DAB28A-B82C-595D-D4AA-D82635330571}"/>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6. Count the Total Number of Ratings for Each Shop</a:t>
            </a:r>
          </a:p>
        </p:txBody>
      </p:sp>
      <p:cxnSp>
        <p:nvCxnSpPr>
          <p:cNvPr id="42" name="Straight Connector 41">
            <a:extLst>
              <a:ext uri="{FF2B5EF4-FFF2-40B4-BE49-F238E27FC236}">
                <a16:creationId xmlns:a16="http://schemas.microsoft.com/office/drawing/2014/main" id="{69E602EF-ACEE-7DB2-8A05-6EC198EC4D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E84FD29-0AEB-FBBE-D68F-5CA0053D428F}"/>
              </a:ext>
            </a:extLst>
          </p:cNvPr>
          <p:cNvPicPr>
            <a:picLocks noChangeAspect="1"/>
          </p:cNvPicPr>
          <p:nvPr/>
        </p:nvPicPr>
        <p:blipFill>
          <a:blip r:embed="rId2"/>
          <a:stretch>
            <a:fillRect/>
          </a:stretch>
        </p:blipFill>
        <p:spPr>
          <a:xfrm>
            <a:off x="920854" y="3002557"/>
            <a:ext cx="5310840" cy="2209523"/>
          </a:xfrm>
          <a:prstGeom prst="rect">
            <a:avLst/>
          </a:prstGeom>
        </p:spPr>
      </p:pic>
      <p:pic>
        <p:nvPicPr>
          <p:cNvPr id="7" name="Picture 6">
            <a:extLst>
              <a:ext uri="{FF2B5EF4-FFF2-40B4-BE49-F238E27FC236}">
                <a16:creationId xmlns:a16="http://schemas.microsoft.com/office/drawing/2014/main" id="{7A10ED77-71DD-B593-4DCB-3CFF5BB4AD21}"/>
              </a:ext>
            </a:extLst>
          </p:cNvPr>
          <p:cNvPicPr>
            <a:picLocks noChangeAspect="1"/>
          </p:cNvPicPr>
          <p:nvPr/>
        </p:nvPicPr>
        <p:blipFill>
          <a:blip r:embed="rId3"/>
          <a:stretch>
            <a:fillRect/>
          </a:stretch>
        </p:blipFill>
        <p:spPr>
          <a:xfrm>
            <a:off x="6870231" y="3314838"/>
            <a:ext cx="4015231" cy="1584960"/>
          </a:xfrm>
          <a:prstGeom prst="rect">
            <a:avLst/>
          </a:prstGeom>
        </p:spPr>
      </p:pic>
    </p:spTree>
    <p:extLst>
      <p:ext uri="{BB962C8B-B14F-4D97-AF65-F5344CB8AC3E}">
        <p14:creationId xmlns:p14="http://schemas.microsoft.com/office/powerpoint/2010/main" val="206114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693461-F042-BC21-566D-E552474A1046}"/>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FBB7EB3-E3CC-7A06-472C-33E63098E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020D4-F6B9-17A7-D0BA-FEE5FED05938}"/>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7. List All Shops with an Average Rating Above 4.5</a:t>
            </a:r>
          </a:p>
        </p:txBody>
      </p:sp>
      <p:cxnSp>
        <p:nvCxnSpPr>
          <p:cNvPr id="42" name="Straight Connector 41">
            <a:extLst>
              <a:ext uri="{FF2B5EF4-FFF2-40B4-BE49-F238E27FC236}">
                <a16:creationId xmlns:a16="http://schemas.microsoft.com/office/drawing/2014/main" id="{7168FED8-545A-695E-F413-25CF7EC71F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29E56DE-194D-AFC3-84F1-3AE9C3C4D445}"/>
              </a:ext>
            </a:extLst>
          </p:cNvPr>
          <p:cNvPicPr>
            <a:picLocks noChangeAspect="1"/>
          </p:cNvPicPr>
          <p:nvPr/>
        </p:nvPicPr>
        <p:blipFill>
          <a:blip r:embed="rId2"/>
          <a:stretch>
            <a:fillRect/>
          </a:stretch>
        </p:blipFill>
        <p:spPr>
          <a:xfrm>
            <a:off x="1055019" y="2860510"/>
            <a:ext cx="3731880" cy="2869730"/>
          </a:xfrm>
          <a:prstGeom prst="rect">
            <a:avLst/>
          </a:prstGeom>
        </p:spPr>
      </p:pic>
      <p:pic>
        <p:nvPicPr>
          <p:cNvPr id="8" name="Picture 7">
            <a:extLst>
              <a:ext uri="{FF2B5EF4-FFF2-40B4-BE49-F238E27FC236}">
                <a16:creationId xmlns:a16="http://schemas.microsoft.com/office/drawing/2014/main" id="{E1853C39-0F7E-06B9-0FE1-6F284A57C6C7}"/>
              </a:ext>
            </a:extLst>
          </p:cNvPr>
          <p:cNvPicPr>
            <a:picLocks noChangeAspect="1"/>
          </p:cNvPicPr>
          <p:nvPr/>
        </p:nvPicPr>
        <p:blipFill>
          <a:blip r:embed="rId3"/>
          <a:stretch>
            <a:fillRect/>
          </a:stretch>
        </p:blipFill>
        <p:spPr>
          <a:xfrm>
            <a:off x="6096000" y="3402798"/>
            <a:ext cx="4678819" cy="1709568"/>
          </a:xfrm>
          <a:prstGeom prst="rect">
            <a:avLst/>
          </a:prstGeom>
        </p:spPr>
      </p:pic>
    </p:spTree>
    <p:extLst>
      <p:ext uri="{BB962C8B-B14F-4D97-AF65-F5344CB8AC3E}">
        <p14:creationId xmlns:p14="http://schemas.microsoft.com/office/powerpoint/2010/main" val="3979241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423DE1-8339-24EC-C1CB-CEB2ADD13CE0}"/>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468A4E89-EDB7-8D3D-7344-C3143B3545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CDDC5-1C02-C6D9-A582-517281C00B10}"/>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8. Find reviews where customers used the word "amazing" for a shop in Bangalore </a:t>
            </a:r>
          </a:p>
        </p:txBody>
      </p:sp>
      <p:cxnSp>
        <p:nvCxnSpPr>
          <p:cNvPr id="42" name="Straight Connector 41">
            <a:extLst>
              <a:ext uri="{FF2B5EF4-FFF2-40B4-BE49-F238E27FC236}">
                <a16:creationId xmlns:a16="http://schemas.microsoft.com/office/drawing/2014/main" id="{7D3ABE65-0688-7B43-019D-6427FBB2BE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A9C5F07-FBB4-A842-FEE5-0D551B3073B1}"/>
              </a:ext>
            </a:extLst>
          </p:cNvPr>
          <p:cNvPicPr>
            <a:picLocks noChangeAspect="1"/>
          </p:cNvPicPr>
          <p:nvPr/>
        </p:nvPicPr>
        <p:blipFill>
          <a:blip r:embed="rId2"/>
          <a:stretch>
            <a:fillRect/>
          </a:stretch>
        </p:blipFill>
        <p:spPr>
          <a:xfrm>
            <a:off x="800100" y="2854886"/>
            <a:ext cx="4335472" cy="2840482"/>
          </a:xfrm>
          <a:prstGeom prst="rect">
            <a:avLst/>
          </a:prstGeom>
        </p:spPr>
      </p:pic>
      <p:pic>
        <p:nvPicPr>
          <p:cNvPr id="7" name="Picture 6">
            <a:extLst>
              <a:ext uri="{FF2B5EF4-FFF2-40B4-BE49-F238E27FC236}">
                <a16:creationId xmlns:a16="http://schemas.microsoft.com/office/drawing/2014/main" id="{E11F16E9-3AFD-500D-0FB8-5573E5A1812F}"/>
              </a:ext>
            </a:extLst>
          </p:cNvPr>
          <p:cNvPicPr>
            <a:picLocks noChangeAspect="1"/>
          </p:cNvPicPr>
          <p:nvPr/>
        </p:nvPicPr>
        <p:blipFill>
          <a:blip r:embed="rId3"/>
          <a:stretch>
            <a:fillRect/>
          </a:stretch>
        </p:blipFill>
        <p:spPr>
          <a:xfrm>
            <a:off x="5589391" y="3886738"/>
            <a:ext cx="6001975" cy="1034354"/>
          </a:xfrm>
          <a:prstGeom prst="rect">
            <a:avLst/>
          </a:prstGeom>
        </p:spPr>
      </p:pic>
    </p:spTree>
    <p:extLst>
      <p:ext uri="{BB962C8B-B14F-4D97-AF65-F5344CB8AC3E}">
        <p14:creationId xmlns:p14="http://schemas.microsoft.com/office/powerpoint/2010/main" val="1849225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C78A42-36FD-805D-66CD-F2F6AE978CD5}"/>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E1EE8A79-C3C0-A839-DDCE-CEE259ED1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B7F14-7EF6-6023-851B-36651D79D557}"/>
              </a:ext>
            </a:extLst>
          </p:cNvPr>
          <p:cNvSpPr>
            <a:spLocks noGrp="1"/>
          </p:cNvSpPr>
          <p:nvPr>
            <p:ph type="ctrTitle"/>
          </p:nvPr>
        </p:nvSpPr>
        <p:spPr>
          <a:xfrm>
            <a:off x="800100" y="529049"/>
            <a:ext cx="10791266" cy="1163206"/>
          </a:xfrm>
        </p:spPr>
        <p:txBody>
          <a:bodyPr anchor="b">
            <a:normAutofit fontScale="90000"/>
          </a:bodyPr>
          <a:lstStyle/>
          <a:p>
            <a:pPr algn="ctr">
              <a:lnSpc>
                <a:spcPct val="90000"/>
              </a:lnSpc>
            </a:pPr>
            <a:r>
              <a:rPr lang="en-US" sz="3800" b="1" cap="none" dirty="0"/>
              <a:t> 9. Find the names of customers who had Masala Chai and identify the tea shop where they consumed it</a:t>
            </a:r>
          </a:p>
        </p:txBody>
      </p:sp>
      <p:cxnSp>
        <p:nvCxnSpPr>
          <p:cNvPr id="42" name="Straight Connector 41">
            <a:extLst>
              <a:ext uri="{FF2B5EF4-FFF2-40B4-BE49-F238E27FC236}">
                <a16:creationId xmlns:a16="http://schemas.microsoft.com/office/drawing/2014/main" id="{8E4F3655-2E7D-E64D-313C-9A82D8F2F7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41830AB4-4834-9B00-958F-9B79FB7E7763}"/>
              </a:ext>
            </a:extLst>
          </p:cNvPr>
          <p:cNvPicPr>
            <a:picLocks noChangeAspect="1"/>
          </p:cNvPicPr>
          <p:nvPr/>
        </p:nvPicPr>
        <p:blipFill>
          <a:blip r:embed="rId2"/>
          <a:stretch>
            <a:fillRect/>
          </a:stretch>
        </p:blipFill>
        <p:spPr>
          <a:xfrm>
            <a:off x="938399" y="2610690"/>
            <a:ext cx="3703825" cy="3586450"/>
          </a:xfrm>
          <a:prstGeom prst="rect">
            <a:avLst/>
          </a:prstGeom>
        </p:spPr>
      </p:pic>
      <p:pic>
        <p:nvPicPr>
          <p:cNvPr id="8" name="Picture 7">
            <a:extLst>
              <a:ext uri="{FF2B5EF4-FFF2-40B4-BE49-F238E27FC236}">
                <a16:creationId xmlns:a16="http://schemas.microsoft.com/office/drawing/2014/main" id="{3CC217AF-EBD0-EDC4-1B86-CE8BA17EB84E}"/>
              </a:ext>
            </a:extLst>
          </p:cNvPr>
          <p:cNvPicPr>
            <a:picLocks noChangeAspect="1"/>
          </p:cNvPicPr>
          <p:nvPr/>
        </p:nvPicPr>
        <p:blipFill>
          <a:blip r:embed="rId3"/>
          <a:stretch>
            <a:fillRect/>
          </a:stretch>
        </p:blipFill>
        <p:spPr>
          <a:xfrm>
            <a:off x="5580623" y="2819852"/>
            <a:ext cx="5534678" cy="3168126"/>
          </a:xfrm>
          <a:prstGeom prst="rect">
            <a:avLst/>
          </a:prstGeom>
        </p:spPr>
      </p:pic>
    </p:spTree>
    <p:extLst>
      <p:ext uri="{BB962C8B-B14F-4D97-AF65-F5344CB8AC3E}">
        <p14:creationId xmlns:p14="http://schemas.microsoft.com/office/powerpoint/2010/main" val="465581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97E0F2-CAB7-4075-B3C9-0AED0532CA26}"/>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2FDA090F-A213-3954-1AA5-1ECB084F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A18FAA-C273-53EF-61FD-FD360EE31A57}"/>
              </a:ext>
            </a:extLst>
          </p:cNvPr>
          <p:cNvSpPr>
            <a:spLocks noGrp="1"/>
          </p:cNvSpPr>
          <p:nvPr>
            <p:ph type="ctrTitle"/>
          </p:nvPr>
        </p:nvSpPr>
        <p:spPr>
          <a:xfrm>
            <a:off x="800100" y="529049"/>
            <a:ext cx="10791266" cy="1163206"/>
          </a:xfrm>
        </p:spPr>
        <p:txBody>
          <a:bodyPr anchor="b">
            <a:normAutofit/>
          </a:bodyPr>
          <a:lstStyle/>
          <a:p>
            <a:pPr algn="ctr">
              <a:lnSpc>
                <a:spcPct val="90000"/>
              </a:lnSpc>
            </a:pPr>
            <a:r>
              <a:rPr lang="en-US" sz="3800" b="1" cap="none" dirty="0"/>
              <a:t> 10. Find the day with the most sales</a:t>
            </a:r>
          </a:p>
        </p:txBody>
      </p:sp>
      <p:cxnSp>
        <p:nvCxnSpPr>
          <p:cNvPr id="42" name="Straight Connector 41">
            <a:extLst>
              <a:ext uri="{FF2B5EF4-FFF2-40B4-BE49-F238E27FC236}">
                <a16:creationId xmlns:a16="http://schemas.microsoft.com/office/drawing/2014/main" id="{A5C5F8AB-E49C-F782-3E3C-5CE49D75A9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2D3705F-2240-9635-309C-1B7337631A14}"/>
              </a:ext>
            </a:extLst>
          </p:cNvPr>
          <p:cNvPicPr>
            <a:picLocks noChangeAspect="1"/>
          </p:cNvPicPr>
          <p:nvPr/>
        </p:nvPicPr>
        <p:blipFill>
          <a:blip r:embed="rId2"/>
          <a:stretch>
            <a:fillRect/>
          </a:stretch>
        </p:blipFill>
        <p:spPr>
          <a:xfrm>
            <a:off x="800100" y="3152666"/>
            <a:ext cx="6050439" cy="2351536"/>
          </a:xfrm>
          <a:prstGeom prst="rect">
            <a:avLst/>
          </a:prstGeom>
        </p:spPr>
      </p:pic>
      <p:pic>
        <p:nvPicPr>
          <p:cNvPr id="7" name="Picture 6">
            <a:extLst>
              <a:ext uri="{FF2B5EF4-FFF2-40B4-BE49-F238E27FC236}">
                <a16:creationId xmlns:a16="http://schemas.microsoft.com/office/drawing/2014/main" id="{F58E596A-388E-169F-E45D-A6153AA6FD69}"/>
              </a:ext>
            </a:extLst>
          </p:cNvPr>
          <p:cNvPicPr>
            <a:picLocks noChangeAspect="1"/>
          </p:cNvPicPr>
          <p:nvPr/>
        </p:nvPicPr>
        <p:blipFill>
          <a:blip r:embed="rId3"/>
          <a:stretch>
            <a:fillRect/>
          </a:stretch>
        </p:blipFill>
        <p:spPr>
          <a:xfrm>
            <a:off x="7369357" y="3621650"/>
            <a:ext cx="3877763" cy="1413568"/>
          </a:xfrm>
          <a:prstGeom prst="rect">
            <a:avLst/>
          </a:prstGeom>
        </p:spPr>
      </p:pic>
    </p:spTree>
    <p:extLst>
      <p:ext uri="{BB962C8B-B14F-4D97-AF65-F5344CB8AC3E}">
        <p14:creationId xmlns:p14="http://schemas.microsoft.com/office/powerpoint/2010/main" val="135386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8D8AC-F34D-EDCC-D9F1-F232B6B6AAF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63B407-7A2E-182B-D6F4-B355CF1C02FA}"/>
              </a:ext>
            </a:extLst>
          </p:cNvPr>
          <p:cNvSpPr>
            <a:spLocks noGrp="1"/>
          </p:cNvSpPr>
          <p:nvPr>
            <p:ph type="subTitle" idx="1"/>
          </p:nvPr>
        </p:nvSpPr>
        <p:spPr>
          <a:xfrm>
            <a:off x="856152" y="922691"/>
            <a:ext cx="6991776" cy="829909"/>
          </a:xfrm>
        </p:spPr>
        <p:txBody>
          <a:bodyPr>
            <a:normAutofit/>
          </a:bodyPr>
          <a:lstStyle/>
          <a:p>
            <a:r>
              <a:rPr lang="en-US" sz="4000" b="1" dirty="0"/>
              <a:t>Conclusion</a:t>
            </a:r>
          </a:p>
        </p:txBody>
      </p:sp>
      <p:sp>
        <p:nvSpPr>
          <p:cNvPr id="4" name="Rectangle 1">
            <a:extLst>
              <a:ext uri="{FF2B5EF4-FFF2-40B4-BE49-F238E27FC236}">
                <a16:creationId xmlns:a16="http://schemas.microsoft.com/office/drawing/2014/main" id="{00827002-7994-241B-7DE3-CF852CA3BD52}"/>
              </a:ext>
            </a:extLst>
          </p:cNvPr>
          <p:cNvSpPr>
            <a:spLocks noGrp="1" noChangeArrowheads="1"/>
          </p:cNvSpPr>
          <p:nvPr>
            <p:ph type="ctrTitle"/>
          </p:nvPr>
        </p:nvSpPr>
        <p:spPr bwMode="auto">
          <a:xfrm>
            <a:off x="856152" y="2686618"/>
            <a:ext cx="10751648" cy="168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400" cap="none" dirty="0">
                <a:latin typeface="Times New Roman" panose="02020603050405020304" pitchFamily="18" charset="0"/>
                <a:cs typeface="Times New Roman" panose="02020603050405020304" pitchFamily="18" charset="0"/>
              </a:rPr>
              <a:t>This case study strengthened my SQL skills through hands-on analysis of real-life business data. It highlighted the value of structured data and how powerful queries can drive business decisions.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845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FC8B94-495D-8690-EA05-56311AC31A3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CAFFE-6D34-4E91-91C0-AEBCF9F2D154}"/>
              </a:ext>
            </a:extLst>
          </p:cNvPr>
          <p:cNvSpPr>
            <a:spLocks noGrp="1" noChangeArrowheads="1"/>
          </p:cNvSpPr>
          <p:nvPr>
            <p:ph type="ctrTitle"/>
          </p:nvPr>
        </p:nvSpPr>
        <p:spPr bwMode="auto">
          <a:xfrm>
            <a:off x="800102" y="960594"/>
            <a:ext cx="5828114" cy="49368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ct val="0"/>
              </a:spcAft>
              <a:buClrTx/>
              <a:buSzTx/>
              <a:buFontTx/>
              <a:buNone/>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This case study was a part of the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Digits n Data SQL Challenge</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by @Digits n Data and @Nitish Kumar.</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It pushed me to apply SQL practically, solve real business problems, and boost my confidence in data analysis.</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I'm grateful for the opportunity and looking forward to more such learning experiences!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Let’s Connect!</a:t>
            </a:r>
            <a:br>
              <a:rPr lang="en-US" altLang="en-US" sz="2000" cap="none" dirty="0">
                <a:latin typeface="Times New Roman" panose="02020603050405020304" pitchFamily="18" charset="0"/>
                <a:cs typeface="Times New Roman" panose="02020603050405020304" pitchFamily="18" charset="0"/>
              </a:rPr>
            </a:br>
            <a:br>
              <a:rPr lang="en-US" altLang="en-US" sz="2000" cap="none" dirty="0">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Let me know your feedback or suggestions in the comments. Always happy to learn and grow together. </a:t>
            </a:r>
          </a:p>
        </p:txBody>
      </p:sp>
      <p:sp>
        <p:nvSpPr>
          <p:cNvPr id="3" name="Subtitle 2">
            <a:extLst>
              <a:ext uri="{FF2B5EF4-FFF2-40B4-BE49-F238E27FC236}">
                <a16:creationId xmlns:a16="http://schemas.microsoft.com/office/drawing/2014/main" id="{F8C771AF-2F7F-4579-6F41-07FC1530720B}"/>
              </a:ext>
            </a:extLst>
          </p:cNvPr>
          <p:cNvSpPr>
            <a:spLocks noGrp="1"/>
          </p:cNvSpPr>
          <p:nvPr>
            <p:ph type="subTitle" idx="1"/>
          </p:nvPr>
        </p:nvSpPr>
        <p:spPr>
          <a:xfrm>
            <a:off x="8002185" y="1390650"/>
            <a:ext cx="3019423" cy="4076700"/>
          </a:xfrm>
        </p:spPr>
        <p:txBody>
          <a:bodyPr anchor="ctr">
            <a:normAutofit/>
          </a:bodyPr>
          <a:lstStyle/>
          <a:p>
            <a:r>
              <a:rPr lang="en-US" sz="2200" b="1"/>
              <a:t>Final Thoughts </a:t>
            </a:r>
          </a:p>
        </p:txBody>
      </p:sp>
      <p:cxnSp>
        <p:nvCxnSpPr>
          <p:cNvPr id="17" name="Straight Connector 16">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26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EC120-7213-F220-0CE3-B8648DBB7F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DDA4562-2D1E-67E4-D187-90C1EFA6DDF4}"/>
              </a:ext>
            </a:extLst>
          </p:cNvPr>
          <p:cNvSpPr>
            <a:spLocks noGrp="1"/>
          </p:cNvSpPr>
          <p:nvPr>
            <p:ph type="subTitle" idx="1"/>
          </p:nvPr>
        </p:nvSpPr>
        <p:spPr>
          <a:xfrm>
            <a:off x="855663" y="1176691"/>
            <a:ext cx="6991776" cy="829909"/>
          </a:xfrm>
        </p:spPr>
        <p:txBody>
          <a:bodyPr>
            <a:normAutofit/>
          </a:bodyPr>
          <a:lstStyle/>
          <a:p>
            <a:r>
              <a:rPr lang="en-US" sz="3600" b="1" dirty="0"/>
              <a:t>PROJECT OBJECTIVE</a:t>
            </a:r>
            <a:endParaRPr lang="en-US" sz="4000" b="1" dirty="0"/>
          </a:p>
        </p:txBody>
      </p:sp>
      <p:sp>
        <p:nvSpPr>
          <p:cNvPr id="2" name="Title 1">
            <a:extLst>
              <a:ext uri="{FF2B5EF4-FFF2-40B4-BE49-F238E27FC236}">
                <a16:creationId xmlns:a16="http://schemas.microsoft.com/office/drawing/2014/main" id="{71AC3A65-2795-EEDA-6801-1C4CAD5A1845}"/>
              </a:ext>
            </a:extLst>
          </p:cNvPr>
          <p:cNvSpPr>
            <a:spLocks noGrp="1" noChangeArrowheads="1"/>
          </p:cNvSpPr>
          <p:nvPr>
            <p:ph type="ctrTitle"/>
          </p:nvPr>
        </p:nvSpPr>
        <p:spPr bwMode="auto">
          <a:xfrm>
            <a:off x="855663" y="2435021"/>
            <a:ext cx="7401385"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Practice real-world SQL queries.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tea shop sales and customer ratings.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best-selling items and top-performing outlets.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insights to support business decisions.</a:t>
            </a:r>
          </a:p>
        </p:txBody>
      </p:sp>
    </p:spTree>
    <p:extLst>
      <p:ext uri="{BB962C8B-B14F-4D97-AF65-F5344CB8AC3E}">
        <p14:creationId xmlns:p14="http://schemas.microsoft.com/office/powerpoint/2010/main" val="679250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38381C-B135-1132-D1BF-17F3229A06E5}"/>
              </a:ext>
            </a:extLst>
          </p:cNvPr>
          <p:cNvSpPr>
            <a:spLocks noGrp="1"/>
          </p:cNvSpPr>
          <p:nvPr>
            <p:ph type="ctrTitle"/>
          </p:nvPr>
        </p:nvSpPr>
        <p:spPr>
          <a:xfrm>
            <a:off x="8399165" y="1361440"/>
            <a:ext cx="3324281" cy="2694640"/>
          </a:xfrm>
        </p:spPr>
        <p:txBody>
          <a:bodyPr anchor="b">
            <a:normAutofit/>
          </a:bodyPr>
          <a:lstStyle/>
          <a:p>
            <a:pPr>
              <a:lnSpc>
                <a:spcPct val="90000"/>
              </a:lnSpc>
            </a:pPr>
            <a:r>
              <a:rPr lang="en-US" sz="3700"/>
              <a:t>Entity Relationship Diagram (ERD)</a:t>
            </a:r>
          </a:p>
        </p:txBody>
      </p:sp>
      <p:pic>
        <p:nvPicPr>
          <p:cNvPr id="5" name="Picture 4" descr="A diagram of a database">
            <a:extLst>
              <a:ext uri="{FF2B5EF4-FFF2-40B4-BE49-F238E27FC236}">
                <a16:creationId xmlns:a16="http://schemas.microsoft.com/office/drawing/2014/main" id="{3908B867-DF35-DB35-FE3D-4571E1CBE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61" y="727241"/>
            <a:ext cx="7478918" cy="5403518"/>
          </a:xfrm>
          <a:prstGeom prst="rect">
            <a:avLst/>
          </a:prstGeom>
        </p:spPr>
      </p:pic>
      <p:cxnSp>
        <p:nvCxnSpPr>
          <p:cNvPr id="12" name="Straight Connector 11">
            <a:extLst>
              <a:ext uri="{FF2B5EF4-FFF2-40B4-BE49-F238E27FC236}">
                <a16:creationId xmlns:a16="http://schemas.microsoft.com/office/drawing/2014/main" id="{F7491F31-6557-2984-60B7-24907747D8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82959" y="662940"/>
            <a:ext cx="0" cy="55321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37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FFCDD5-3761-D160-877F-0062DEC5437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enu&#10;&#10;AI-generated content may be incorrect.">
            <a:extLst>
              <a:ext uri="{FF2B5EF4-FFF2-40B4-BE49-F238E27FC236}">
                <a16:creationId xmlns:a16="http://schemas.microsoft.com/office/drawing/2014/main" id="{CBB845A4-D552-D2E1-FD40-E493220FC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5900" y="723900"/>
            <a:ext cx="10188466" cy="5731012"/>
          </a:xfrm>
          <a:prstGeom prst="rect">
            <a:avLst/>
          </a:prstGeom>
        </p:spPr>
      </p:pic>
      <p:sp>
        <p:nvSpPr>
          <p:cNvPr id="2" name="Title 1">
            <a:extLst>
              <a:ext uri="{FF2B5EF4-FFF2-40B4-BE49-F238E27FC236}">
                <a16:creationId xmlns:a16="http://schemas.microsoft.com/office/drawing/2014/main" id="{66B1C6F2-ADDC-4538-4379-47A4F2750EDE}"/>
              </a:ext>
            </a:extLst>
          </p:cNvPr>
          <p:cNvSpPr>
            <a:spLocks noGrp="1"/>
          </p:cNvSpPr>
          <p:nvPr>
            <p:ph type="ctrTitle"/>
          </p:nvPr>
        </p:nvSpPr>
        <p:spPr>
          <a:xfrm>
            <a:off x="685800" y="899024"/>
            <a:ext cx="3076032" cy="3914947"/>
          </a:xfrm>
        </p:spPr>
        <p:txBody>
          <a:bodyPr>
            <a:normAutofit/>
          </a:bodyPr>
          <a:lstStyle/>
          <a:p>
            <a:r>
              <a:rPr lang="en-US" sz="4000"/>
              <a:t>Tables</a:t>
            </a:r>
          </a:p>
        </p:txBody>
      </p:sp>
      <p:cxnSp>
        <p:nvCxnSpPr>
          <p:cNvPr id="19" name="Straight Connector 1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0288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8787E-EE89-C7C7-2DD5-A5A973D0341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E3ABC0-7F34-273E-56CF-65477B91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59562-E959-0630-259F-BEF832AA12C5}"/>
              </a:ext>
            </a:extLst>
          </p:cNvPr>
          <p:cNvSpPr>
            <a:spLocks noGrp="1"/>
          </p:cNvSpPr>
          <p:nvPr>
            <p:ph type="ctrTitle"/>
          </p:nvPr>
        </p:nvSpPr>
        <p:spPr>
          <a:xfrm>
            <a:off x="3642630" y="806810"/>
            <a:ext cx="7445661" cy="1146939"/>
          </a:xfrm>
        </p:spPr>
        <p:txBody>
          <a:bodyPr>
            <a:normAutofit/>
          </a:bodyPr>
          <a:lstStyle/>
          <a:p>
            <a:pPr>
              <a:lnSpc>
                <a:spcPct val="90000"/>
              </a:lnSpc>
            </a:pPr>
            <a:r>
              <a:rPr lang="en-US" sz="4800" dirty="0"/>
              <a:t>Creating </a:t>
            </a:r>
            <a:r>
              <a:rPr lang="en-US" sz="4800" dirty="0" err="1"/>
              <a:t>DATAbase</a:t>
            </a:r>
            <a:endParaRPr lang="en-US" sz="4600" dirty="0"/>
          </a:p>
        </p:txBody>
      </p:sp>
      <p:cxnSp>
        <p:nvCxnSpPr>
          <p:cNvPr id="12" name="Straight Connector 11">
            <a:extLst>
              <a:ext uri="{FF2B5EF4-FFF2-40B4-BE49-F238E27FC236}">
                <a16:creationId xmlns:a16="http://schemas.microsoft.com/office/drawing/2014/main" id="{1F2FB893-672D-2EDC-DA54-DE8CC75639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5A0E3C8-783D-5F37-841A-14CA9C1CFEFC}"/>
              </a:ext>
            </a:extLst>
          </p:cNvPr>
          <p:cNvPicPr>
            <a:picLocks noChangeAspect="1"/>
          </p:cNvPicPr>
          <p:nvPr/>
        </p:nvPicPr>
        <p:blipFill>
          <a:blip r:embed="rId2"/>
          <a:stretch>
            <a:fillRect/>
          </a:stretch>
        </p:blipFill>
        <p:spPr>
          <a:xfrm>
            <a:off x="3915998" y="2899104"/>
            <a:ext cx="7297168" cy="781159"/>
          </a:xfrm>
          <a:prstGeom prst="rect">
            <a:avLst/>
          </a:prstGeom>
        </p:spPr>
      </p:pic>
    </p:spTree>
    <p:extLst>
      <p:ext uri="{BB962C8B-B14F-4D97-AF65-F5344CB8AC3E}">
        <p14:creationId xmlns:p14="http://schemas.microsoft.com/office/powerpoint/2010/main" val="320049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BF9DBD-8643-854C-2631-39B6F80E87C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00AC373-3645-753F-C296-0D5787879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C77AB-B557-537F-CBD2-2BF075569D8B}"/>
              </a:ext>
            </a:extLst>
          </p:cNvPr>
          <p:cNvSpPr>
            <a:spLocks noGrp="1"/>
          </p:cNvSpPr>
          <p:nvPr>
            <p:ph type="ctrTitle"/>
          </p:nvPr>
        </p:nvSpPr>
        <p:spPr>
          <a:xfrm>
            <a:off x="3642630" y="448181"/>
            <a:ext cx="7445661" cy="1146939"/>
          </a:xfrm>
        </p:spPr>
        <p:txBody>
          <a:bodyPr>
            <a:normAutofit/>
          </a:bodyPr>
          <a:lstStyle/>
          <a:p>
            <a:pPr>
              <a:lnSpc>
                <a:spcPct val="90000"/>
              </a:lnSpc>
            </a:pPr>
            <a:r>
              <a:rPr lang="en-US" sz="4600"/>
              <a:t>Creating TABLE Tea-SHOP</a:t>
            </a:r>
          </a:p>
        </p:txBody>
      </p:sp>
      <p:cxnSp>
        <p:nvCxnSpPr>
          <p:cNvPr id="12" name="Straight Connector 11">
            <a:extLst>
              <a:ext uri="{FF2B5EF4-FFF2-40B4-BE49-F238E27FC236}">
                <a16:creationId xmlns:a16="http://schemas.microsoft.com/office/drawing/2014/main" id="{78704E7A-203A-72A4-8219-4F4DEBBF35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7ADDF2D-D79F-4C61-6111-28BA82BCE4EE}"/>
              </a:ext>
            </a:extLst>
          </p:cNvPr>
          <p:cNvPicPr>
            <a:picLocks noChangeAspect="1"/>
          </p:cNvPicPr>
          <p:nvPr/>
        </p:nvPicPr>
        <p:blipFill>
          <a:blip r:embed="rId2"/>
          <a:stretch>
            <a:fillRect/>
          </a:stretch>
        </p:blipFill>
        <p:spPr>
          <a:xfrm>
            <a:off x="3748483" y="2043301"/>
            <a:ext cx="7339808" cy="3097013"/>
          </a:xfrm>
          <a:prstGeom prst="rect">
            <a:avLst/>
          </a:prstGeom>
        </p:spPr>
      </p:pic>
    </p:spTree>
    <p:extLst>
      <p:ext uri="{BB962C8B-B14F-4D97-AF65-F5344CB8AC3E}">
        <p14:creationId xmlns:p14="http://schemas.microsoft.com/office/powerpoint/2010/main" val="358130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8A70A-0563-6989-0891-DD9B42B7DD07}"/>
              </a:ext>
            </a:extLst>
          </p:cNvPr>
          <p:cNvSpPr>
            <a:spLocks noGrp="1"/>
          </p:cNvSpPr>
          <p:nvPr>
            <p:ph type="ctrTitle"/>
          </p:nvPr>
        </p:nvSpPr>
        <p:spPr>
          <a:xfrm>
            <a:off x="800100" y="529049"/>
            <a:ext cx="10791266" cy="1163206"/>
          </a:xfrm>
        </p:spPr>
        <p:txBody>
          <a:bodyPr anchor="b">
            <a:normAutofit/>
          </a:bodyPr>
          <a:lstStyle/>
          <a:p>
            <a:pPr algn="ctr"/>
            <a:r>
              <a:rPr lang="en-US" b="1" cap="none"/>
              <a:t>Insert values in the tea-shop table</a:t>
            </a:r>
          </a:p>
        </p:txBody>
      </p:sp>
      <p:cxnSp>
        <p:nvCxnSpPr>
          <p:cNvPr id="19" name="Straight Connector 18">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58817" y="2454085"/>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93A51CA-F0D6-368E-894B-0433FA4E4A7B}"/>
              </a:ext>
            </a:extLst>
          </p:cNvPr>
          <p:cNvPicPr>
            <a:picLocks noChangeAspect="1"/>
          </p:cNvPicPr>
          <p:nvPr/>
        </p:nvPicPr>
        <p:blipFill>
          <a:blip r:embed="rId2"/>
          <a:stretch>
            <a:fillRect/>
          </a:stretch>
        </p:blipFill>
        <p:spPr>
          <a:xfrm>
            <a:off x="438959" y="2855163"/>
            <a:ext cx="7473497" cy="1419964"/>
          </a:xfrm>
          <a:prstGeom prst="rect">
            <a:avLst/>
          </a:prstGeom>
        </p:spPr>
      </p:pic>
      <p:pic>
        <p:nvPicPr>
          <p:cNvPr id="9" name="Picture 8">
            <a:extLst>
              <a:ext uri="{FF2B5EF4-FFF2-40B4-BE49-F238E27FC236}">
                <a16:creationId xmlns:a16="http://schemas.microsoft.com/office/drawing/2014/main" id="{BA48E7E8-C233-8E3D-078F-929A47EB2626}"/>
              </a:ext>
            </a:extLst>
          </p:cNvPr>
          <p:cNvPicPr>
            <a:picLocks noChangeAspect="1"/>
          </p:cNvPicPr>
          <p:nvPr/>
        </p:nvPicPr>
        <p:blipFill>
          <a:blip r:embed="rId3"/>
          <a:stretch>
            <a:fillRect/>
          </a:stretch>
        </p:blipFill>
        <p:spPr>
          <a:xfrm>
            <a:off x="5795865" y="4403788"/>
            <a:ext cx="5618895" cy="2068494"/>
          </a:xfrm>
          <a:prstGeom prst="rect">
            <a:avLst/>
          </a:prstGeom>
        </p:spPr>
      </p:pic>
    </p:spTree>
    <p:extLst>
      <p:ext uri="{BB962C8B-B14F-4D97-AF65-F5344CB8AC3E}">
        <p14:creationId xmlns:p14="http://schemas.microsoft.com/office/powerpoint/2010/main" val="364142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42EDE6-BD3A-1ED5-F940-58724D6D80F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DF9764-139F-8D24-5498-C0A328C03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64123-EBFE-FD48-7DB6-E93D08CDDF56}"/>
              </a:ext>
            </a:extLst>
          </p:cNvPr>
          <p:cNvSpPr>
            <a:spLocks noGrp="1"/>
          </p:cNvSpPr>
          <p:nvPr>
            <p:ph type="ctrTitle"/>
          </p:nvPr>
        </p:nvSpPr>
        <p:spPr>
          <a:xfrm>
            <a:off x="3642630" y="661359"/>
            <a:ext cx="7445661" cy="801682"/>
          </a:xfrm>
        </p:spPr>
        <p:txBody>
          <a:bodyPr>
            <a:normAutofit fontScale="90000"/>
          </a:bodyPr>
          <a:lstStyle/>
          <a:p>
            <a:pPr>
              <a:lnSpc>
                <a:spcPct val="90000"/>
              </a:lnSpc>
            </a:pPr>
            <a:r>
              <a:rPr lang="en-US" sz="4600" dirty="0"/>
              <a:t>Creating TABLE Menu-Items</a:t>
            </a:r>
          </a:p>
        </p:txBody>
      </p:sp>
      <p:cxnSp>
        <p:nvCxnSpPr>
          <p:cNvPr id="12" name="Straight Connector 11">
            <a:extLst>
              <a:ext uri="{FF2B5EF4-FFF2-40B4-BE49-F238E27FC236}">
                <a16:creationId xmlns:a16="http://schemas.microsoft.com/office/drawing/2014/main" id="{0EB02801-66DC-6A73-8327-5297034320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50393E36-E1D2-58EA-1C28-068ED27120AF}"/>
              </a:ext>
            </a:extLst>
          </p:cNvPr>
          <p:cNvPicPr>
            <a:picLocks noChangeAspect="1"/>
          </p:cNvPicPr>
          <p:nvPr/>
        </p:nvPicPr>
        <p:blipFill>
          <a:blip r:embed="rId2"/>
          <a:stretch>
            <a:fillRect/>
          </a:stretch>
        </p:blipFill>
        <p:spPr>
          <a:xfrm>
            <a:off x="3779901" y="2170120"/>
            <a:ext cx="7827788" cy="2988543"/>
          </a:xfrm>
          <a:prstGeom prst="rect">
            <a:avLst/>
          </a:prstGeom>
        </p:spPr>
      </p:pic>
    </p:spTree>
    <p:extLst>
      <p:ext uri="{BB962C8B-B14F-4D97-AF65-F5344CB8AC3E}">
        <p14:creationId xmlns:p14="http://schemas.microsoft.com/office/powerpoint/2010/main" val="3447065124"/>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391</Words>
  <Application>Microsoft Office PowerPoint</Application>
  <PresentationFormat>Widescreen</PresentationFormat>
  <Paragraphs>44</Paragraphs>
  <Slides>26</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Calisto MT</vt:lpstr>
      <vt:lpstr>Raleway</vt:lpstr>
      <vt:lpstr>Times New Roman</vt:lpstr>
      <vt:lpstr>Univers Condensed</vt:lpstr>
      <vt:lpstr>Wingdings</vt:lpstr>
      <vt:lpstr>ChronicleVTI</vt:lpstr>
      <vt:lpstr>Chaichology Shop SQL Analysis</vt:lpstr>
      <vt:lpstr>Chaichology is a popular tea brand with multiple outlets across India. The aim of this project was to analyze their sales, menu, and customer feedback data to extract actionable insights using SQL. This case study involves four tables: Tea_Shops Menu_Items Sales Ratings </vt:lpstr>
      <vt:lpstr>Practice real-world SQL queries. Analyze tea shop sales and customer ratings. Identify best-selling items and top-performing outlets. Generate insights to support business decisions.</vt:lpstr>
      <vt:lpstr>Entity Relationship Diagram (ERD)</vt:lpstr>
      <vt:lpstr>Tables</vt:lpstr>
      <vt:lpstr>Creating DATAbase</vt:lpstr>
      <vt:lpstr>Creating TABLE Tea-SHOP</vt:lpstr>
      <vt:lpstr>Insert values in the tea-shop table</vt:lpstr>
      <vt:lpstr>Creating TABLE Menu-Items</vt:lpstr>
      <vt:lpstr>Insert values in the Menu-Item table</vt:lpstr>
      <vt:lpstr>Creating TABLE Sales</vt:lpstr>
      <vt:lpstr>Insert values in the Sales table</vt:lpstr>
      <vt:lpstr>Creating TABLE Rating</vt:lpstr>
      <vt:lpstr>Insert values in the rating table</vt:lpstr>
      <vt:lpstr> 1. Lists all tea shop details</vt:lpstr>
      <vt:lpstr> 2. Find Menu Items Available in the Shop</vt:lpstr>
      <vt:lpstr> 3. Find the Total Number of Orders for Each Menu Item</vt:lpstr>
      <vt:lpstr> 4. Find the Total Revenue Generated by Each Shop in different Locations</vt:lpstr>
      <vt:lpstr> 5. Find the Best-Selling Item</vt:lpstr>
      <vt:lpstr> 6. Count the Total Number of Ratings for Each Shop</vt:lpstr>
      <vt:lpstr> 7. List All Shops with an Average Rating Above 4.5</vt:lpstr>
      <vt:lpstr> 8. Find reviews where customers used the word "amazing" for a shop in Bangalore </vt:lpstr>
      <vt:lpstr> 9. Find the names of customers who had Masala Chai and identify the tea shop where they consumed it</vt:lpstr>
      <vt:lpstr> 10. Find the day with the most sales</vt:lpstr>
      <vt:lpstr>This case study strengthened my SQL skills through hands-on analysis of real-life business data. It highlighted the value of structured data and how powerful queries can drive business decisions.</vt:lpstr>
      <vt:lpstr>This case study was a part of the Digits n Data SQL Challenge by @Digits n Data and @Nitish Kumar. It pushed me to apply SQL practically, solve real business problems, and boost my confidence in data analysis.  I'm grateful for the opportunity and looking forward to more such learning experiences!   Let’s Connect!  Let me know your feedback or suggestions in the comments. Always happy to learn and grow together.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Maira Nawaz</dc:creator>
  <cp:lastModifiedBy>Maira Nawaz</cp:lastModifiedBy>
  <cp:revision>1</cp:revision>
  <dcterms:created xsi:type="dcterms:W3CDTF">2025-04-13T06:54:42Z</dcterms:created>
  <dcterms:modified xsi:type="dcterms:W3CDTF">2025-04-13T08:13:41Z</dcterms:modified>
</cp:coreProperties>
</file>