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30"/>
  </p:notesMasterIdLst>
  <p:sldIdLst>
    <p:sldId id="256" r:id="rId3"/>
    <p:sldId id="267" r:id="rId4"/>
    <p:sldId id="259" r:id="rId5"/>
    <p:sldId id="260" r:id="rId6"/>
    <p:sldId id="270" r:id="rId7"/>
    <p:sldId id="273" r:id="rId8"/>
    <p:sldId id="272" r:id="rId9"/>
    <p:sldId id="274" r:id="rId10"/>
    <p:sldId id="284" r:id="rId11"/>
    <p:sldId id="275" r:id="rId12"/>
    <p:sldId id="285" r:id="rId13"/>
    <p:sldId id="276" r:id="rId14"/>
    <p:sldId id="286" r:id="rId15"/>
    <p:sldId id="277" r:id="rId16"/>
    <p:sldId id="287" r:id="rId17"/>
    <p:sldId id="278" r:id="rId18"/>
    <p:sldId id="292" r:id="rId19"/>
    <p:sldId id="279" r:id="rId20"/>
    <p:sldId id="296" r:id="rId21"/>
    <p:sldId id="280" r:id="rId22"/>
    <p:sldId id="291" r:id="rId23"/>
    <p:sldId id="281" r:id="rId24"/>
    <p:sldId id="293" r:id="rId25"/>
    <p:sldId id="282" r:id="rId26"/>
    <p:sldId id="294" r:id="rId27"/>
    <p:sldId id="283"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p:scale>
          <a:sx n="75" d="100"/>
          <a:sy n="75" d="100"/>
        </p:scale>
        <p:origin x="45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C35645-ADF8-4B11-A9AB-E9E93B57EB2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6D56FD2-FB2E-4142-B704-46E9393401F9}">
      <dgm:prSet/>
      <dgm:spPr/>
      <dgm:t>
        <a:bodyPr/>
        <a:lstStyle/>
        <a:p>
          <a:pPr>
            <a:lnSpc>
              <a:spcPct val="100000"/>
            </a:lnSpc>
            <a:defRPr cap="all"/>
          </a:pPr>
          <a:r>
            <a:rPr lang="en-US" dirty="0"/>
            <a:t>Product Performance </a:t>
          </a:r>
        </a:p>
      </dgm:t>
    </dgm:pt>
    <dgm:pt modelId="{BF48426B-6B8B-42DC-B51E-B8FF46958E51}" type="parTrans" cxnId="{0EE20B26-C0C5-48DF-853A-0095E3071B9C}">
      <dgm:prSet/>
      <dgm:spPr/>
      <dgm:t>
        <a:bodyPr/>
        <a:lstStyle/>
        <a:p>
          <a:endParaRPr lang="en-US"/>
        </a:p>
      </dgm:t>
    </dgm:pt>
    <dgm:pt modelId="{7CFE4A03-F212-4418-8BA0-965CC0ECCB67}" type="sibTrans" cxnId="{0EE20B26-C0C5-48DF-853A-0095E3071B9C}">
      <dgm:prSet phldrT="01" phldr="0"/>
      <dgm:spPr/>
      <dgm:t>
        <a:bodyPr/>
        <a:lstStyle/>
        <a:p>
          <a:endParaRPr lang="en-US"/>
        </a:p>
      </dgm:t>
    </dgm:pt>
    <dgm:pt modelId="{B65C613E-529D-44D0-88D0-F3853F15CB41}">
      <dgm:prSet/>
      <dgm:spPr/>
      <dgm:t>
        <a:bodyPr/>
        <a:lstStyle/>
        <a:p>
          <a:pPr>
            <a:lnSpc>
              <a:spcPct val="100000"/>
            </a:lnSpc>
            <a:defRPr cap="all"/>
          </a:pPr>
          <a:r>
            <a:rPr lang="en-US" dirty="0"/>
            <a:t>Customer Behavior </a:t>
          </a:r>
        </a:p>
      </dgm:t>
    </dgm:pt>
    <dgm:pt modelId="{48DFD853-30C0-491F-B621-75C66F843BFE}" type="parTrans" cxnId="{EF90AA6C-FE72-4701-AFB9-74E671670DF4}">
      <dgm:prSet/>
      <dgm:spPr/>
      <dgm:t>
        <a:bodyPr/>
        <a:lstStyle/>
        <a:p>
          <a:endParaRPr lang="en-US"/>
        </a:p>
      </dgm:t>
    </dgm:pt>
    <dgm:pt modelId="{77DB41E2-F29D-4788-A6EF-B243C1E7CCD5}" type="sibTrans" cxnId="{EF90AA6C-FE72-4701-AFB9-74E671670DF4}">
      <dgm:prSet phldrT="02" phldr="0"/>
      <dgm:spPr/>
      <dgm:t>
        <a:bodyPr/>
        <a:lstStyle/>
        <a:p>
          <a:endParaRPr lang="en-US"/>
        </a:p>
      </dgm:t>
    </dgm:pt>
    <dgm:pt modelId="{6CDD3C46-9332-48D9-8127-C1BBE93E7789}">
      <dgm:prSet/>
      <dgm:spPr/>
      <dgm:t>
        <a:bodyPr/>
        <a:lstStyle/>
        <a:p>
          <a:pPr>
            <a:lnSpc>
              <a:spcPct val="100000"/>
            </a:lnSpc>
            <a:defRPr cap="all"/>
          </a:pPr>
          <a:r>
            <a:rPr lang="en-US" dirty="0"/>
            <a:t>SALES TRENDS</a:t>
          </a:r>
        </a:p>
      </dgm:t>
    </dgm:pt>
    <dgm:pt modelId="{32E2ADB0-C45B-476D-83D9-F88F99839E6A}" type="parTrans" cxnId="{DE5DB7A6-0983-46C8-906F-B079EB10C0E6}">
      <dgm:prSet/>
      <dgm:spPr/>
      <dgm:t>
        <a:bodyPr/>
        <a:lstStyle/>
        <a:p>
          <a:endParaRPr lang="en-US"/>
        </a:p>
      </dgm:t>
    </dgm:pt>
    <dgm:pt modelId="{08DC5020-F4E3-4289-85BC-35A50969E814}" type="sibTrans" cxnId="{DE5DB7A6-0983-46C8-906F-B079EB10C0E6}">
      <dgm:prSet phldrT="03" phldr="0"/>
      <dgm:spPr/>
      <dgm:t>
        <a:bodyPr/>
        <a:lstStyle/>
        <a:p>
          <a:endParaRPr lang="en-US"/>
        </a:p>
      </dgm:t>
    </dgm:pt>
    <dgm:pt modelId="{C1CE922E-5336-45F5-B558-AB678030EC40}">
      <dgm:prSet/>
      <dgm:spPr/>
      <dgm:t>
        <a:bodyPr/>
        <a:lstStyle/>
        <a:p>
          <a:pPr>
            <a:lnSpc>
              <a:spcPct val="100000"/>
            </a:lnSpc>
            <a:defRPr cap="all"/>
          </a:pPr>
          <a:r>
            <a:rPr lang="en-US" dirty="0"/>
            <a:t>DISCOUNT IMPACT</a:t>
          </a:r>
        </a:p>
      </dgm:t>
    </dgm:pt>
    <dgm:pt modelId="{81774157-E568-4B55-B9F6-44A142DED0A0}" type="parTrans" cxnId="{27D33624-8643-41C5-98E9-671CB7A0EAB9}">
      <dgm:prSet/>
      <dgm:spPr/>
      <dgm:t>
        <a:bodyPr/>
        <a:lstStyle/>
        <a:p>
          <a:endParaRPr lang="en-US"/>
        </a:p>
      </dgm:t>
    </dgm:pt>
    <dgm:pt modelId="{DD8DC8E2-D2FC-4F27-A787-ABE4D597E339}" type="sibTrans" cxnId="{27D33624-8643-41C5-98E9-671CB7A0EAB9}">
      <dgm:prSet phldrT="04" phldr="0"/>
      <dgm:spPr/>
      <dgm:t>
        <a:bodyPr/>
        <a:lstStyle/>
        <a:p>
          <a:endParaRPr lang="en-US"/>
        </a:p>
      </dgm:t>
    </dgm:pt>
    <dgm:pt modelId="{AF6D67C0-86F8-4FB2-923A-0C8F69969E2C}">
      <dgm:prSet/>
      <dgm:spPr/>
      <dgm:t>
        <a:bodyPr/>
        <a:lstStyle/>
        <a:p>
          <a:pPr>
            <a:lnSpc>
              <a:spcPct val="100000"/>
            </a:lnSpc>
            <a:defRPr cap="all"/>
          </a:pPr>
          <a:r>
            <a:rPr lang="en-US" dirty="0"/>
            <a:t>MANUFACTURING COST</a:t>
          </a:r>
        </a:p>
      </dgm:t>
    </dgm:pt>
    <dgm:pt modelId="{169253BF-48D9-422E-B3A3-4B9C559278A0}" type="parTrans" cxnId="{0197D50E-8874-4C3A-BE8C-E02EF39A6E4A}">
      <dgm:prSet/>
      <dgm:spPr/>
      <dgm:t>
        <a:bodyPr/>
        <a:lstStyle/>
        <a:p>
          <a:endParaRPr lang="en-US"/>
        </a:p>
      </dgm:t>
    </dgm:pt>
    <dgm:pt modelId="{16D5721D-5518-4E51-AE5C-096B54DDC202}" type="sibTrans" cxnId="{0197D50E-8874-4C3A-BE8C-E02EF39A6E4A}">
      <dgm:prSet phldrT="05" phldr="0"/>
      <dgm:spPr/>
      <dgm:t>
        <a:bodyPr/>
        <a:lstStyle/>
        <a:p>
          <a:endParaRPr lang="en-US"/>
        </a:p>
      </dgm:t>
    </dgm:pt>
    <dgm:pt modelId="{BC8FB014-5CE0-4215-8A01-F2E196BDCDC1}" type="pres">
      <dgm:prSet presAssocID="{EFC35645-ADF8-4B11-A9AB-E9E93B57EB25}" presName="root" presStyleCnt="0">
        <dgm:presLayoutVars>
          <dgm:dir/>
          <dgm:resizeHandles val="exact"/>
        </dgm:presLayoutVars>
      </dgm:prSet>
      <dgm:spPr/>
    </dgm:pt>
    <dgm:pt modelId="{6CBD8E16-A325-4A37-846B-D4E1E55D02C8}" type="pres">
      <dgm:prSet presAssocID="{B6D56FD2-FB2E-4142-B704-46E9393401F9}" presName="compNode" presStyleCnt="0"/>
      <dgm:spPr/>
    </dgm:pt>
    <dgm:pt modelId="{47620F9A-800A-4D16-95CE-5E762FD1CB68}" type="pres">
      <dgm:prSet presAssocID="{B6D56FD2-FB2E-4142-B704-46E9393401F9}" presName="iconBgRect" presStyleLbl="bgShp" presStyleIdx="0" presStyleCnt="5"/>
      <dgm:spPr>
        <a:prstGeom prst="round2DiagRect">
          <a:avLst>
            <a:gd name="adj1" fmla="val 29727"/>
            <a:gd name="adj2" fmla="val 0"/>
          </a:avLst>
        </a:prstGeom>
      </dgm:spPr>
    </dgm:pt>
    <dgm:pt modelId="{CF956B59-F802-42EB-961C-D145AEDF437C}" type="pres">
      <dgm:prSet presAssocID="{B6D56FD2-FB2E-4142-B704-46E9393401F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CB0184B-6FB3-4634-A160-B6100374030D}" type="pres">
      <dgm:prSet presAssocID="{B6D56FD2-FB2E-4142-B704-46E9393401F9}" presName="spaceRect" presStyleCnt="0"/>
      <dgm:spPr/>
    </dgm:pt>
    <dgm:pt modelId="{4C2B1696-4E51-4691-83C3-2DDF579618E2}" type="pres">
      <dgm:prSet presAssocID="{B6D56FD2-FB2E-4142-B704-46E9393401F9}" presName="textRect" presStyleLbl="revTx" presStyleIdx="0" presStyleCnt="5">
        <dgm:presLayoutVars>
          <dgm:chMax val="1"/>
          <dgm:chPref val="1"/>
        </dgm:presLayoutVars>
      </dgm:prSet>
      <dgm:spPr/>
    </dgm:pt>
    <dgm:pt modelId="{C40E8BF6-B810-45DD-8FBC-26A59B63B3D3}" type="pres">
      <dgm:prSet presAssocID="{7CFE4A03-F212-4418-8BA0-965CC0ECCB67}" presName="sibTrans" presStyleCnt="0"/>
      <dgm:spPr/>
    </dgm:pt>
    <dgm:pt modelId="{67BAC298-ACCC-4A45-B29F-24336AD37E63}" type="pres">
      <dgm:prSet presAssocID="{B65C613E-529D-44D0-88D0-F3853F15CB41}" presName="compNode" presStyleCnt="0"/>
      <dgm:spPr/>
    </dgm:pt>
    <dgm:pt modelId="{B7262B07-B6C3-4E4A-95DF-3764A375B12B}" type="pres">
      <dgm:prSet presAssocID="{B65C613E-529D-44D0-88D0-F3853F15CB41}" presName="iconBgRect" presStyleLbl="bgShp" presStyleIdx="1" presStyleCnt="5"/>
      <dgm:spPr>
        <a:prstGeom prst="round2DiagRect">
          <a:avLst>
            <a:gd name="adj1" fmla="val 29727"/>
            <a:gd name="adj2" fmla="val 0"/>
          </a:avLst>
        </a:prstGeom>
      </dgm:spPr>
    </dgm:pt>
    <dgm:pt modelId="{7A35A922-03F4-460A-A102-CA145C023BC3}" type="pres">
      <dgm:prSet presAssocID="{B65C613E-529D-44D0-88D0-F3853F15CB4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CCE71943-4B1C-4F13-B314-58E1FDBCBAAD}" type="pres">
      <dgm:prSet presAssocID="{B65C613E-529D-44D0-88D0-F3853F15CB41}" presName="spaceRect" presStyleCnt="0"/>
      <dgm:spPr/>
    </dgm:pt>
    <dgm:pt modelId="{120BA88B-0ECF-440A-B7CC-6B0A40A7D2C4}" type="pres">
      <dgm:prSet presAssocID="{B65C613E-529D-44D0-88D0-F3853F15CB41}" presName="textRect" presStyleLbl="revTx" presStyleIdx="1" presStyleCnt="5">
        <dgm:presLayoutVars>
          <dgm:chMax val="1"/>
          <dgm:chPref val="1"/>
        </dgm:presLayoutVars>
      </dgm:prSet>
      <dgm:spPr/>
    </dgm:pt>
    <dgm:pt modelId="{99FDBBB9-ACDC-4EC8-8C6B-29B105D62966}" type="pres">
      <dgm:prSet presAssocID="{77DB41E2-F29D-4788-A6EF-B243C1E7CCD5}" presName="sibTrans" presStyleCnt="0"/>
      <dgm:spPr/>
    </dgm:pt>
    <dgm:pt modelId="{B71C4E98-7626-4410-ACCC-304450464BB5}" type="pres">
      <dgm:prSet presAssocID="{6CDD3C46-9332-48D9-8127-C1BBE93E7789}" presName="compNode" presStyleCnt="0"/>
      <dgm:spPr/>
    </dgm:pt>
    <dgm:pt modelId="{7C9FBA68-4C1F-4ED7-973B-D396447D2755}" type="pres">
      <dgm:prSet presAssocID="{6CDD3C46-9332-48D9-8127-C1BBE93E7789}" presName="iconBgRect" presStyleLbl="bgShp" presStyleIdx="2" presStyleCnt="5"/>
      <dgm:spPr>
        <a:prstGeom prst="round2DiagRect">
          <a:avLst>
            <a:gd name="adj1" fmla="val 29727"/>
            <a:gd name="adj2" fmla="val 0"/>
          </a:avLst>
        </a:prstGeom>
      </dgm:spPr>
    </dgm:pt>
    <dgm:pt modelId="{FE3B70B6-96F7-4FB8-9836-8359947D93F5}" type="pres">
      <dgm:prSet presAssocID="{6CDD3C46-9332-48D9-8127-C1BBE93E778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Upward Trend"/>
        </a:ext>
      </dgm:extLst>
    </dgm:pt>
    <dgm:pt modelId="{6E7D8BA8-9E59-4F04-A971-E77559103C82}" type="pres">
      <dgm:prSet presAssocID="{6CDD3C46-9332-48D9-8127-C1BBE93E7789}" presName="spaceRect" presStyleCnt="0"/>
      <dgm:spPr/>
    </dgm:pt>
    <dgm:pt modelId="{4407A62A-C00A-474C-9D5D-B08F8814E80B}" type="pres">
      <dgm:prSet presAssocID="{6CDD3C46-9332-48D9-8127-C1BBE93E7789}" presName="textRect" presStyleLbl="revTx" presStyleIdx="2" presStyleCnt="5">
        <dgm:presLayoutVars>
          <dgm:chMax val="1"/>
          <dgm:chPref val="1"/>
        </dgm:presLayoutVars>
      </dgm:prSet>
      <dgm:spPr/>
    </dgm:pt>
    <dgm:pt modelId="{83902E65-F5EC-4F93-934B-BCE43AF4E516}" type="pres">
      <dgm:prSet presAssocID="{08DC5020-F4E3-4289-85BC-35A50969E814}" presName="sibTrans" presStyleCnt="0"/>
      <dgm:spPr/>
    </dgm:pt>
    <dgm:pt modelId="{BA43307E-616A-486B-A505-A5EE8F772B8F}" type="pres">
      <dgm:prSet presAssocID="{C1CE922E-5336-45F5-B558-AB678030EC40}" presName="compNode" presStyleCnt="0"/>
      <dgm:spPr/>
    </dgm:pt>
    <dgm:pt modelId="{B7C9E0D4-5899-456C-9B2E-8BA8D3296497}" type="pres">
      <dgm:prSet presAssocID="{C1CE922E-5336-45F5-B558-AB678030EC40}" presName="iconBgRect" presStyleLbl="bgShp" presStyleIdx="3" presStyleCnt="5"/>
      <dgm:spPr>
        <a:prstGeom prst="round2DiagRect">
          <a:avLst>
            <a:gd name="adj1" fmla="val 29727"/>
            <a:gd name="adj2" fmla="val 0"/>
          </a:avLst>
        </a:prstGeom>
      </dgm:spPr>
    </dgm:pt>
    <dgm:pt modelId="{9732F2D7-B189-4461-87D9-E1F3DCFD1A2B}" type="pres">
      <dgm:prSet presAssocID="{C1CE922E-5336-45F5-B558-AB678030EC4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77A2C8EB-901F-482A-A286-568E62F23CD7}" type="pres">
      <dgm:prSet presAssocID="{C1CE922E-5336-45F5-B558-AB678030EC40}" presName="spaceRect" presStyleCnt="0"/>
      <dgm:spPr/>
    </dgm:pt>
    <dgm:pt modelId="{99AE8B34-5708-487A-A773-693DFC0B63A5}" type="pres">
      <dgm:prSet presAssocID="{C1CE922E-5336-45F5-B558-AB678030EC40}" presName="textRect" presStyleLbl="revTx" presStyleIdx="3" presStyleCnt="5">
        <dgm:presLayoutVars>
          <dgm:chMax val="1"/>
          <dgm:chPref val="1"/>
        </dgm:presLayoutVars>
      </dgm:prSet>
      <dgm:spPr/>
    </dgm:pt>
    <dgm:pt modelId="{C0A915F1-4517-4202-AB80-9F1184E16541}" type="pres">
      <dgm:prSet presAssocID="{DD8DC8E2-D2FC-4F27-A787-ABE4D597E339}" presName="sibTrans" presStyleCnt="0"/>
      <dgm:spPr/>
    </dgm:pt>
    <dgm:pt modelId="{0ADFBF67-C9AB-4C08-85B1-CFD5438D3F74}" type="pres">
      <dgm:prSet presAssocID="{AF6D67C0-86F8-4FB2-923A-0C8F69969E2C}" presName="compNode" presStyleCnt="0"/>
      <dgm:spPr/>
    </dgm:pt>
    <dgm:pt modelId="{D420B06E-5775-4DAF-BB38-4662C7DEFB28}" type="pres">
      <dgm:prSet presAssocID="{AF6D67C0-86F8-4FB2-923A-0C8F69969E2C}" presName="iconBgRect" presStyleLbl="bgShp" presStyleIdx="4" presStyleCnt="5"/>
      <dgm:spPr>
        <a:prstGeom prst="round2DiagRect">
          <a:avLst>
            <a:gd name="adj1" fmla="val 29727"/>
            <a:gd name="adj2" fmla="val 0"/>
          </a:avLst>
        </a:prstGeom>
      </dgm:spPr>
    </dgm:pt>
    <dgm:pt modelId="{D369FE3E-43B3-4C91-A8E3-D8AE6404A88B}" type="pres">
      <dgm:prSet presAssocID="{AF6D67C0-86F8-4FB2-923A-0C8F69969E2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uro"/>
        </a:ext>
      </dgm:extLst>
    </dgm:pt>
    <dgm:pt modelId="{B7601225-7F95-464F-9FAD-692FDACA36DD}" type="pres">
      <dgm:prSet presAssocID="{AF6D67C0-86F8-4FB2-923A-0C8F69969E2C}" presName="spaceRect" presStyleCnt="0"/>
      <dgm:spPr/>
    </dgm:pt>
    <dgm:pt modelId="{DAB98437-AF76-4426-BBD1-87CC5773EF52}" type="pres">
      <dgm:prSet presAssocID="{AF6D67C0-86F8-4FB2-923A-0C8F69969E2C}" presName="textRect" presStyleLbl="revTx" presStyleIdx="4" presStyleCnt="5">
        <dgm:presLayoutVars>
          <dgm:chMax val="1"/>
          <dgm:chPref val="1"/>
        </dgm:presLayoutVars>
      </dgm:prSet>
      <dgm:spPr/>
    </dgm:pt>
  </dgm:ptLst>
  <dgm:cxnLst>
    <dgm:cxn modelId="{5257A109-BD04-4883-8352-DE521DA500EC}" type="presOf" srcId="{AF6D67C0-86F8-4FB2-923A-0C8F69969E2C}" destId="{DAB98437-AF76-4426-BBD1-87CC5773EF52}" srcOrd="0" destOrd="0" presId="urn:microsoft.com/office/officeart/2018/5/layout/IconLeafLabelList"/>
    <dgm:cxn modelId="{0197D50E-8874-4C3A-BE8C-E02EF39A6E4A}" srcId="{EFC35645-ADF8-4B11-A9AB-E9E93B57EB25}" destId="{AF6D67C0-86F8-4FB2-923A-0C8F69969E2C}" srcOrd="4" destOrd="0" parTransId="{169253BF-48D9-422E-B3A3-4B9C559278A0}" sibTransId="{16D5721D-5518-4E51-AE5C-096B54DDC202}"/>
    <dgm:cxn modelId="{27D33624-8643-41C5-98E9-671CB7A0EAB9}" srcId="{EFC35645-ADF8-4B11-A9AB-E9E93B57EB25}" destId="{C1CE922E-5336-45F5-B558-AB678030EC40}" srcOrd="3" destOrd="0" parTransId="{81774157-E568-4B55-B9F6-44A142DED0A0}" sibTransId="{DD8DC8E2-D2FC-4F27-A787-ABE4D597E339}"/>
    <dgm:cxn modelId="{0EE20B26-C0C5-48DF-853A-0095E3071B9C}" srcId="{EFC35645-ADF8-4B11-A9AB-E9E93B57EB25}" destId="{B6D56FD2-FB2E-4142-B704-46E9393401F9}" srcOrd="0" destOrd="0" parTransId="{BF48426B-6B8B-42DC-B51E-B8FF46958E51}" sibTransId="{7CFE4A03-F212-4418-8BA0-965CC0ECCB67}"/>
    <dgm:cxn modelId="{A66D8826-54AA-411B-B98C-C1CB2B0924D6}" type="presOf" srcId="{6CDD3C46-9332-48D9-8127-C1BBE93E7789}" destId="{4407A62A-C00A-474C-9D5D-B08F8814E80B}" srcOrd="0" destOrd="0" presId="urn:microsoft.com/office/officeart/2018/5/layout/IconLeafLabelList"/>
    <dgm:cxn modelId="{C069085B-ACF1-4696-BED6-8D64ED02F7A0}" type="presOf" srcId="{B6D56FD2-FB2E-4142-B704-46E9393401F9}" destId="{4C2B1696-4E51-4691-83C3-2DDF579618E2}" srcOrd="0" destOrd="0" presId="urn:microsoft.com/office/officeart/2018/5/layout/IconLeafLabelList"/>
    <dgm:cxn modelId="{EF90AA6C-FE72-4701-AFB9-74E671670DF4}" srcId="{EFC35645-ADF8-4B11-A9AB-E9E93B57EB25}" destId="{B65C613E-529D-44D0-88D0-F3853F15CB41}" srcOrd="1" destOrd="0" parTransId="{48DFD853-30C0-491F-B621-75C66F843BFE}" sibTransId="{77DB41E2-F29D-4788-A6EF-B243C1E7CCD5}"/>
    <dgm:cxn modelId="{DD747093-99A4-4A22-825B-3F6084F0CEA2}" type="presOf" srcId="{EFC35645-ADF8-4B11-A9AB-E9E93B57EB25}" destId="{BC8FB014-5CE0-4215-8A01-F2E196BDCDC1}" srcOrd="0" destOrd="0" presId="urn:microsoft.com/office/officeart/2018/5/layout/IconLeafLabelList"/>
    <dgm:cxn modelId="{DE5DB7A6-0983-46C8-906F-B079EB10C0E6}" srcId="{EFC35645-ADF8-4B11-A9AB-E9E93B57EB25}" destId="{6CDD3C46-9332-48D9-8127-C1BBE93E7789}" srcOrd="2" destOrd="0" parTransId="{32E2ADB0-C45B-476D-83D9-F88F99839E6A}" sibTransId="{08DC5020-F4E3-4289-85BC-35A50969E814}"/>
    <dgm:cxn modelId="{6680DAB0-E304-4FA8-B9E3-EDBBC550D277}" type="presOf" srcId="{B65C613E-529D-44D0-88D0-F3853F15CB41}" destId="{120BA88B-0ECF-440A-B7CC-6B0A40A7D2C4}" srcOrd="0" destOrd="0" presId="urn:microsoft.com/office/officeart/2018/5/layout/IconLeafLabelList"/>
    <dgm:cxn modelId="{1A9671D3-164B-4176-AF65-BDA0519778D8}" type="presOf" srcId="{C1CE922E-5336-45F5-B558-AB678030EC40}" destId="{99AE8B34-5708-487A-A773-693DFC0B63A5}" srcOrd="0" destOrd="0" presId="urn:microsoft.com/office/officeart/2018/5/layout/IconLeafLabelList"/>
    <dgm:cxn modelId="{52C0DC97-23C5-42E7-A17D-E71B4D4BF717}" type="presParOf" srcId="{BC8FB014-5CE0-4215-8A01-F2E196BDCDC1}" destId="{6CBD8E16-A325-4A37-846B-D4E1E55D02C8}" srcOrd="0" destOrd="0" presId="urn:microsoft.com/office/officeart/2018/5/layout/IconLeafLabelList"/>
    <dgm:cxn modelId="{A85E9B12-5262-42F4-94F1-E022DC19F823}" type="presParOf" srcId="{6CBD8E16-A325-4A37-846B-D4E1E55D02C8}" destId="{47620F9A-800A-4D16-95CE-5E762FD1CB68}" srcOrd="0" destOrd="0" presId="urn:microsoft.com/office/officeart/2018/5/layout/IconLeafLabelList"/>
    <dgm:cxn modelId="{CD0F64FF-12DE-4DF2-97AB-94B9B3A3BABA}" type="presParOf" srcId="{6CBD8E16-A325-4A37-846B-D4E1E55D02C8}" destId="{CF956B59-F802-42EB-961C-D145AEDF437C}" srcOrd="1" destOrd="0" presId="urn:microsoft.com/office/officeart/2018/5/layout/IconLeafLabelList"/>
    <dgm:cxn modelId="{A7F8796D-AC6B-4702-9771-C6EAEB50BB4A}" type="presParOf" srcId="{6CBD8E16-A325-4A37-846B-D4E1E55D02C8}" destId="{3CB0184B-6FB3-4634-A160-B6100374030D}" srcOrd="2" destOrd="0" presId="urn:microsoft.com/office/officeart/2018/5/layout/IconLeafLabelList"/>
    <dgm:cxn modelId="{F2357E71-F7D9-493D-AE08-550B9EA379F5}" type="presParOf" srcId="{6CBD8E16-A325-4A37-846B-D4E1E55D02C8}" destId="{4C2B1696-4E51-4691-83C3-2DDF579618E2}" srcOrd="3" destOrd="0" presId="urn:microsoft.com/office/officeart/2018/5/layout/IconLeafLabelList"/>
    <dgm:cxn modelId="{76FCE91A-BE30-4ACB-BA80-0C97146445AA}" type="presParOf" srcId="{BC8FB014-5CE0-4215-8A01-F2E196BDCDC1}" destId="{C40E8BF6-B810-45DD-8FBC-26A59B63B3D3}" srcOrd="1" destOrd="0" presId="urn:microsoft.com/office/officeart/2018/5/layout/IconLeafLabelList"/>
    <dgm:cxn modelId="{DE3B47DB-F52B-4C80-982B-578B6F96CD86}" type="presParOf" srcId="{BC8FB014-5CE0-4215-8A01-F2E196BDCDC1}" destId="{67BAC298-ACCC-4A45-B29F-24336AD37E63}" srcOrd="2" destOrd="0" presId="urn:microsoft.com/office/officeart/2018/5/layout/IconLeafLabelList"/>
    <dgm:cxn modelId="{D486095D-7BD2-460A-8D81-902C41F26397}" type="presParOf" srcId="{67BAC298-ACCC-4A45-B29F-24336AD37E63}" destId="{B7262B07-B6C3-4E4A-95DF-3764A375B12B}" srcOrd="0" destOrd="0" presId="urn:microsoft.com/office/officeart/2018/5/layout/IconLeafLabelList"/>
    <dgm:cxn modelId="{9090D0CC-2C68-4C6F-9F04-78400A667534}" type="presParOf" srcId="{67BAC298-ACCC-4A45-B29F-24336AD37E63}" destId="{7A35A922-03F4-460A-A102-CA145C023BC3}" srcOrd="1" destOrd="0" presId="urn:microsoft.com/office/officeart/2018/5/layout/IconLeafLabelList"/>
    <dgm:cxn modelId="{3B0F0192-149C-4960-8B89-7AFDDA8C546C}" type="presParOf" srcId="{67BAC298-ACCC-4A45-B29F-24336AD37E63}" destId="{CCE71943-4B1C-4F13-B314-58E1FDBCBAAD}" srcOrd="2" destOrd="0" presId="urn:microsoft.com/office/officeart/2018/5/layout/IconLeafLabelList"/>
    <dgm:cxn modelId="{A6954CAA-9398-4972-8F5E-747DD1ED12D5}" type="presParOf" srcId="{67BAC298-ACCC-4A45-B29F-24336AD37E63}" destId="{120BA88B-0ECF-440A-B7CC-6B0A40A7D2C4}" srcOrd="3" destOrd="0" presId="urn:microsoft.com/office/officeart/2018/5/layout/IconLeafLabelList"/>
    <dgm:cxn modelId="{20F82BFC-8A86-4670-86BB-2C14FADA11B8}" type="presParOf" srcId="{BC8FB014-5CE0-4215-8A01-F2E196BDCDC1}" destId="{99FDBBB9-ACDC-4EC8-8C6B-29B105D62966}" srcOrd="3" destOrd="0" presId="urn:microsoft.com/office/officeart/2018/5/layout/IconLeafLabelList"/>
    <dgm:cxn modelId="{0D2632CE-9E01-48F8-85DD-0A633446F2D7}" type="presParOf" srcId="{BC8FB014-5CE0-4215-8A01-F2E196BDCDC1}" destId="{B71C4E98-7626-4410-ACCC-304450464BB5}" srcOrd="4" destOrd="0" presId="urn:microsoft.com/office/officeart/2018/5/layout/IconLeafLabelList"/>
    <dgm:cxn modelId="{D7F22EF3-8C7B-4540-A54E-F4111C20172D}" type="presParOf" srcId="{B71C4E98-7626-4410-ACCC-304450464BB5}" destId="{7C9FBA68-4C1F-4ED7-973B-D396447D2755}" srcOrd="0" destOrd="0" presId="urn:microsoft.com/office/officeart/2018/5/layout/IconLeafLabelList"/>
    <dgm:cxn modelId="{4668DC5F-833E-4A03-8EA0-0F30AA6E2A81}" type="presParOf" srcId="{B71C4E98-7626-4410-ACCC-304450464BB5}" destId="{FE3B70B6-96F7-4FB8-9836-8359947D93F5}" srcOrd="1" destOrd="0" presId="urn:microsoft.com/office/officeart/2018/5/layout/IconLeafLabelList"/>
    <dgm:cxn modelId="{1A2398D5-703C-4F7F-851B-D6A8BC3151C6}" type="presParOf" srcId="{B71C4E98-7626-4410-ACCC-304450464BB5}" destId="{6E7D8BA8-9E59-4F04-A971-E77559103C82}" srcOrd="2" destOrd="0" presId="urn:microsoft.com/office/officeart/2018/5/layout/IconLeafLabelList"/>
    <dgm:cxn modelId="{EE5E082E-5548-4E96-BA88-A5900744DC2E}" type="presParOf" srcId="{B71C4E98-7626-4410-ACCC-304450464BB5}" destId="{4407A62A-C00A-474C-9D5D-B08F8814E80B}" srcOrd="3" destOrd="0" presId="urn:microsoft.com/office/officeart/2018/5/layout/IconLeafLabelList"/>
    <dgm:cxn modelId="{D243DBB3-10CF-4695-92C0-189BEB25CAEC}" type="presParOf" srcId="{BC8FB014-5CE0-4215-8A01-F2E196BDCDC1}" destId="{83902E65-F5EC-4F93-934B-BCE43AF4E516}" srcOrd="5" destOrd="0" presId="urn:microsoft.com/office/officeart/2018/5/layout/IconLeafLabelList"/>
    <dgm:cxn modelId="{598FCCAB-A1F1-45FA-A44F-70B11E7C8E74}" type="presParOf" srcId="{BC8FB014-5CE0-4215-8A01-F2E196BDCDC1}" destId="{BA43307E-616A-486B-A505-A5EE8F772B8F}" srcOrd="6" destOrd="0" presId="urn:microsoft.com/office/officeart/2018/5/layout/IconLeafLabelList"/>
    <dgm:cxn modelId="{6EDB6FA8-F54E-440F-B9F8-29A711B2014B}" type="presParOf" srcId="{BA43307E-616A-486B-A505-A5EE8F772B8F}" destId="{B7C9E0D4-5899-456C-9B2E-8BA8D3296497}" srcOrd="0" destOrd="0" presId="urn:microsoft.com/office/officeart/2018/5/layout/IconLeafLabelList"/>
    <dgm:cxn modelId="{1477AAA9-733E-4DF1-9CD0-A8AFC5F0068D}" type="presParOf" srcId="{BA43307E-616A-486B-A505-A5EE8F772B8F}" destId="{9732F2D7-B189-4461-87D9-E1F3DCFD1A2B}" srcOrd="1" destOrd="0" presId="urn:microsoft.com/office/officeart/2018/5/layout/IconLeafLabelList"/>
    <dgm:cxn modelId="{4A9C3C8D-EE34-4CA9-BA11-8C3FAEFD4C73}" type="presParOf" srcId="{BA43307E-616A-486B-A505-A5EE8F772B8F}" destId="{77A2C8EB-901F-482A-A286-568E62F23CD7}" srcOrd="2" destOrd="0" presId="urn:microsoft.com/office/officeart/2018/5/layout/IconLeafLabelList"/>
    <dgm:cxn modelId="{2B62050A-F8AB-46D6-8D18-AA3FFE75CA5A}" type="presParOf" srcId="{BA43307E-616A-486B-A505-A5EE8F772B8F}" destId="{99AE8B34-5708-487A-A773-693DFC0B63A5}" srcOrd="3" destOrd="0" presId="urn:microsoft.com/office/officeart/2018/5/layout/IconLeafLabelList"/>
    <dgm:cxn modelId="{86BE9E39-E511-4233-8283-7D09778D87F2}" type="presParOf" srcId="{BC8FB014-5CE0-4215-8A01-F2E196BDCDC1}" destId="{C0A915F1-4517-4202-AB80-9F1184E16541}" srcOrd="7" destOrd="0" presId="urn:microsoft.com/office/officeart/2018/5/layout/IconLeafLabelList"/>
    <dgm:cxn modelId="{DD309646-877B-4AFC-BD11-DB78D5FC89C1}" type="presParOf" srcId="{BC8FB014-5CE0-4215-8A01-F2E196BDCDC1}" destId="{0ADFBF67-C9AB-4C08-85B1-CFD5438D3F74}" srcOrd="8" destOrd="0" presId="urn:microsoft.com/office/officeart/2018/5/layout/IconLeafLabelList"/>
    <dgm:cxn modelId="{F2B67841-216C-460F-88FD-8098FE8663CF}" type="presParOf" srcId="{0ADFBF67-C9AB-4C08-85B1-CFD5438D3F74}" destId="{D420B06E-5775-4DAF-BB38-4662C7DEFB28}" srcOrd="0" destOrd="0" presId="urn:microsoft.com/office/officeart/2018/5/layout/IconLeafLabelList"/>
    <dgm:cxn modelId="{BEFEF042-AE88-4F75-AF44-A0E898FAED1F}" type="presParOf" srcId="{0ADFBF67-C9AB-4C08-85B1-CFD5438D3F74}" destId="{D369FE3E-43B3-4C91-A8E3-D8AE6404A88B}" srcOrd="1" destOrd="0" presId="urn:microsoft.com/office/officeart/2018/5/layout/IconLeafLabelList"/>
    <dgm:cxn modelId="{2449B4BF-C840-4672-A411-73060F3CB065}" type="presParOf" srcId="{0ADFBF67-C9AB-4C08-85B1-CFD5438D3F74}" destId="{B7601225-7F95-464F-9FAD-692FDACA36DD}" srcOrd="2" destOrd="0" presId="urn:microsoft.com/office/officeart/2018/5/layout/IconLeafLabelList"/>
    <dgm:cxn modelId="{9D20248E-7024-40C3-A935-5F7588C659F9}" type="presParOf" srcId="{0ADFBF67-C9AB-4C08-85B1-CFD5438D3F74}" destId="{DAB98437-AF76-4426-BBD1-87CC5773EF5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620F9A-800A-4D16-95CE-5E762FD1CB68}">
      <dsp:nvSpPr>
        <dsp:cNvPr id="0" name=""/>
        <dsp:cNvSpPr/>
      </dsp:nvSpPr>
      <dsp:spPr>
        <a:xfrm>
          <a:off x="474228" y="731007"/>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56B59-F802-42EB-961C-D145AEDF437C}">
      <dsp:nvSpPr>
        <dsp:cNvPr id="0" name=""/>
        <dsp:cNvSpPr/>
      </dsp:nvSpPr>
      <dsp:spPr>
        <a:xfrm>
          <a:off x="708228" y="96500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2B1696-4E51-4691-83C3-2DDF579618E2}">
      <dsp:nvSpPr>
        <dsp:cNvPr id="0" name=""/>
        <dsp:cNvSpPr/>
      </dsp:nvSpPr>
      <dsp:spPr>
        <a:xfrm>
          <a:off x="123228" y="217100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Product Performance </a:t>
          </a:r>
        </a:p>
      </dsp:txBody>
      <dsp:txXfrm>
        <a:off x="123228" y="2171008"/>
        <a:ext cx="1800000" cy="720000"/>
      </dsp:txXfrm>
    </dsp:sp>
    <dsp:sp modelId="{B7262B07-B6C3-4E4A-95DF-3764A375B12B}">
      <dsp:nvSpPr>
        <dsp:cNvPr id="0" name=""/>
        <dsp:cNvSpPr/>
      </dsp:nvSpPr>
      <dsp:spPr>
        <a:xfrm>
          <a:off x="2589228" y="731007"/>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5A922-03F4-460A-A102-CA145C023BC3}">
      <dsp:nvSpPr>
        <dsp:cNvPr id="0" name=""/>
        <dsp:cNvSpPr/>
      </dsp:nvSpPr>
      <dsp:spPr>
        <a:xfrm>
          <a:off x="2823228" y="965007"/>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0BA88B-0ECF-440A-B7CC-6B0A40A7D2C4}">
      <dsp:nvSpPr>
        <dsp:cNvPr id="0" name=""/>
        <dsp:cNvSpPr/>
      </dsp:nvSpPr>
      <dsp:spPr>
        <a:xfrm>
          <a:off x="2238228" y="217100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Customer Behavior </a:t>
          </a:r>
        </a:p>
      </dsp:txBody>
      <dsp:txXfrm>
        <a:off x="2238228" y="2171008"/>
        <a:ext cx="1800000" cy="720000"/>
      </dsp:txXfrm>
    </dsp:sp>
    <dsp:sp modelId="{7C9FBA68-4C1F-4ED7-973B-D396447D2755}">
      <dsp:nvSpPr>
        <dsp:cNvPr id="0" name=""/>
        <dsp:cNvSpPr/>
      </dsp:nvSpPr>
      <dsp:spPr>
        <a:xfrm>
          <a:off x="4704228" y="731007"/>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3B70B6-96F7-4FB8-9836-8359947D93F5}">
      <dsp:nvSpPr>
        <dsp:cNvPr id="0" name=""/>
        <dsp:cNvSpPr/>
      </dsp:nvSpPr>
      <dsp:spPr>
        <a:xfrm>
          <a:off x="4938228" y="965007"/>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07A62A-C00A-474C-9D5D-B08F8814E80B}">
      <dsp:nvSpPr>
        <dsp:cNvPr id="0" name=""/>
        <dsp:cNvSpPr/>
      </dsp:nvSpPr>
      <dsp:spPr>
        <a:xfrm>
          <a:off x="4353228" y="217100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SALES TRENDS</a:t>
          </a:r>
        </a:p>
      </dsp:txBody>
      <dsp:txXfrm>
        <a:off x="4353228" y="2171008"/>
        <a:ext cx="1800000" cy="720000"/>
      </dsp:txXfrm>
    </dsp:sp>
    <dsp:sp modelId="{B7C9E0D4-5899-456C-9B2E-8BA8D3296497}">
      <dsp:nvSpPr>
        <dsp:cNvPr id="0" name=""/>
        <dsp:cNvSpPr/>
      </dsp:nvSpPr>
      <dsp:spPr>
        <a:xfrm>
          <a:off x="6819228" y="731007"/>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32F2D7-B189-4461-87D9-E1F3DCFD1A2B}">
      <dsp:nvSpPr>
        <dsp:cNvPr id="0" name=""/>
        <dsp:cNvSpPr/>
      </dsp:nvSpPr>
      <dsp:spPr>
        <a:xfrm>
          <a:off x="7053228" y="965007"/>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E8B34-5708-487A-A773-693DFC0B63A5}">
      <dsp:nvSpPr>
        <dsp:cNvPr id="0" name=""/>
        <dsp:cNvSpPr/>
      </dsp:nvSpPr>
      <dsp:spPr>
        <a:xfrm>
          <a:off x="6468228" y="217100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DISCOUNT IMPACT</a:t>
          </a:r>
        </a:p>
      </dsp:txBody>
      <dsp:txXfrm>
        <a:off x="6468228" y="2171008"/>
        <a:ext cx="1800000" cy="720000"/>
      </dsp:txXfrm>
    </dsp:sp>
    <dsp:sp modelId="{D420B06E-5775-4DAF-BB38-4662C7DEFB28}">
      <dsp:nvSpPr>
        <dsp:cNvPr id="0" name=""/>
        <dsp:cNvSpPr/>
      </dsp:nvSpPr>
      <dsp:spPr>
        <a:xfrm>
          <a:off x="8934228" y="731007"/>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69FE3E-43B3-4C91-A8E3-D8AE6404A88B}">
      <dsp:nvSpPr>
        <dsp:cNvPr id="0" name=""/>
        <dsp:cNvSpPr/>
      </dsp:nvSpPr>
      <dsp:spPr>
        <a:xfrm>
          <a:off x="9168228" y="965007"/>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B98437-AF76-4426-BBD1-87CC5773EF52}">
      <dsp:nvSpPr>
        <dsp:cNvPr id="0" name=""/>
        <dsp:cNvSpPr/>
      </dsp:nvSpPr>
      <dsp:spPr>
        <a:xfrm>
          <a:off x="8583228" y="217100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dirty="0"/>
            <a:t>MANUFACTURING COST</a:t>
          </a:r>
        </a:p>
      </dsp:txBody>
      <dsp:txXfrm>
        <a:off x="8583228" y="2171008"/>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77E8B-3302-4014-BD3E-BD9638D147C2}" type="datetimeFigureOut">
              <a:rPr lang="en-US" smtClean="0"/>
              <a:t>7/11/2025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31FDA-E4AA-4645-B1C2-0306DB01FF4B}" type="slidenum">
              <a:rPr lang="en-US" smtClean="0"/>
              <a:t>‹#›</a:t>
            </a:fld>
            <a:endParaRPr lang="en-US"/>
          </a:p>
        </p:txBody>
      </p:sp>
    </p:spTree>
    <p:extLst>
      <p:ext uri="{BB962C8B-B14F-4D97-AF65-F5344CB8AC3E}">
        <p14:creationId xmlns:p14="http://schemas.microsoft.com/office/powerpoint/2010/main" val="1289088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31FDA-E4AA-4645-B1C2-0306DB01FF4B}" type="slidenum">
              <a:rPr lang="en-US" smtClean="0"/>
              <a:t>1</a:t>
            </a:fld>
            <a:endParaRPr lang="en-US"/>
          </a:p>
        </p:txBody>
      </p:sp>
    </p:spTree>
    <p:extLst>
      <p:ext uri="{BB962C8B-B14F-4D97-AF65-F5344CB8AC3E}">
        <p14:creationId xmlns:p14="http://schemas.microsoft.com/office/powerpoint/2010/main" val="3852239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EB935-F085-1A81-5EBA-E560BFC1AB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9E0D66-9F78-E5C8-D5C4-8DAE3ED2E5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367385-6FF9-417C-23EA-4D355CB7B9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3A6114-016F-B6F9-4011-A3CB2A9F1E20}"/>
              </a:ext>
            </a:extLst>
          </p:cNvPr>
          <p:cNvSpPr>
            <a:spLocks noGrp="1"/>
          </p:cNvSpPr>
          <p:nvPr>
            <p:ph type="sldNum" sz="quarter" idx="5"/>
          </p:nvPr>
        </p:nvSpPr>
        <p:spPr/>
        <p:txBody>
          <a:bodyPr/>
          <a:lstStyle/>
          <a:p>
            <a:fld id="{F3531FDA-E4AA-4645-B1C2-0306DB01FF4B}" type="slidenum">
              <a:rPr lang="en-US" smtClean="0"/>
              <a:t>15</a:t>
            </a:fld>
            <a:endParaRPr lang="en-US"/>
          </a:p>
        </p:txBody>
      </p:sp>
    </p:spTree>
    <p:extLst>
      <p:ext uri="{BB962C8B-B14F-4D97-AF65-F5344CB8AC3E}">
        <p14:creationId xmlns:p14="http://schemas.microsoft.com/office/powerpoint/2010/main" val="3331232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DD858-2606-5684-F8E1-A076370D63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0E7928-0598-E7BF-26FD-75324D438D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54305E-27BB-AA76-CDEF-6D7B959C17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2AFA4B-9D1D-2B57-DB29-072A45F6F491}"/>
              </a:ext>
            </a:extLst>
          </p:cNvPr>
          <p:cNvSpPr>
            <a:spLocks noGrp="1"/>
          </p:cNvSpPr>
          <p:nvPr>
            <p:ph type="sldNum" sz="quarter" idx="5"/>
          </p:nvPr>
        </p:nvSpPr>
        <p:spPr/>
        <p:txBody>
          <a:bodyPr/>
          <a:lstStyle/>
          <a:p>
            <a:fld id="{F3531FDA-E4AA-4645-B1C2-0306DB01FF4B}" type="slidenum">
              <a:rPr lang="en-US" smtClean="0"/>
              <a:t>17</a:t>
            </a:fld>
            <a:endParaRPr lang="en-US"/>
          </a:p>
        </p:txBody>
      </p:sp>
    </p:spTree>
    <p:extLst>
      <p:ext uri="{BB962C8B-B14F-4D97-AF65-F5344CB8AC3E}">
        <p14:creationId xmlns:p14="http://schemas.microsoft.com/office/powerpoint/2010/main" val="2479814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BCB14-074D-F994-1505-86408D3AA3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952D27-91F6-0C70-0068-7C0FAA774A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95AFC9-6A6C-B990-0A31-8354E3CB01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E9AA5A-A61E-D09B-87D6-2F5C0D0AB695}"/>
              </a:ext>
            </a:extLst>
          </p:cNvPr>
          <p:cNvSpPr>
            <a:spLocks noGrp="1"/>
          </p:cNvSpPr>
          <p:nvPr>
            <p:ph type="sldNum" sz="quarter" idx="5"/>
          </p:nvPr>
        </p:nvSpPr>
        <p:spPr/>
        <p:txBody>
          <a:bodyPr/>
          <a:lstStyle/>
          <a:p>
            <a:fld id="{F3531FDA-E4AA-4645-B1C2-0306DB01FF4B}" type="slidenum">
              <a:rPr lang="en-US" smtClean="0"/>
              <a:t>19</a:t>
            </a:fld>
            <a:endParaRPr lang="en-US"/>
          </a:p>
        </p:txBody>
      </p:sp>
    </p:spTree>
    <p:extLst>
      <p:ext uri="{BB962C8B-B14F-4D97-AF65-F5344CB8AC3E}">
        <p14:creationId xmlns:p14="http://schemas.microsoft.com/office/powerpoint/2010/main" val="1862097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CC3BC-52B3-FAE7-4646-ED62AC4710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F071EE-A9DA-7AAE-1281-8AA4761029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49B31-5BFF-2FCB-507B-36BE788833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E386EC-D535-5B61-767C-E6299D48F899}"/>
              </a:ext>
            </a:extLst>
          </p:cNvPr>
          <p:cNvSpPr>
            <a:spLocks noGrp="1"/>
          </p:cNvSpPr>
          <p:nvPr>
            <p:ph type="sldNum" sz="quarter" idx="5"/>
          </p:nvPr>
        </p:nvSpPr>
        <p:spPr/>
        <p:txBody>
          <a:bodyPr/>
          <a:lstStyle/>
          <a:p>
            <a:fld id="{F3531FDA-E4AA-4645-B1C2-0306DB01FF4B}" type="slidenum">
              <a:rPr lang="en-US" smtClean="0"/>
              <a:t>21</a:t>
            </a:fld>
            <a:endParaRPr lang="en-US"/>
          </a:p>
        </p:txBody>
      </p:sp>
    </p:spTree>
    <p:extLst>
      <p:ext uri="{BB962C8B-B14F-4D97-AF65-F5344CB8AC3E}">
        <p14:creationId xmlns:p14="http://schemas.microsoft.com/office/powerpoint/2010/main" val="2218229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06737-C0D3-ECEC-7E14-5909A090E3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AB4788-9564-BB1E-1EF3-596E982DC6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6DEE08-FAFF-15E4-D627-F7810360B1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CEA385-0727-96BA-ACCE-284D6279800B}"/>
              </a:ext>
            </a:extLst>
          </p:cNvPr>
          <p:cNvSpPr>
            <a:spLocks noGrp="1"/>
          </p:cNvSpPr>
          <p:nvPr>
            <p:ph type="sldNum" sz="quarter" idx="5"/>
          </p:nvPr>
        </p:nvSpPr>
        <p:spPr/>
        <p:txBody>
          <a:bodyPr/>
          <a:lstStyle/>
          <a:p>
            <a:fld id="{F3531FDA-E4AA-4645-B1C2-0306DB01FF4B}" type="slidenum">
              <a:rPr lang="en-US" smtClean="0"/>
              <a:t>23</a:t>
            </a:fld>
            <a:endParaRPr lang="en-US"/>
          </a:p>
        </p:txBody>
      </p:sp>
    </p:spTree>
    <p:extLst>
      <p:ext uri="{BB962C8B-B14F-4D97-AF65-F5344CB8AC3E}">
        <p14:creationId xmlns:p14="http://schemas.microsoft.com/office/powerpoint/2010/main" val="1471182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2159F-01FE-AEC4-889A-0575112B22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647F17-4888-7726-254E-ED41726A7E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10CC98-5752-2C32-858C-3DA170E709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54E11E-D9D2-3BBB-B90E-EAC0A88F156C}"/>
              </a:ext>
            </a:extLst>
          </p:cNvPr>
          <p:cNvSpPr>
            <a:spLocks noGrp="1"/>
          </p:cNvSpPr>
          <p:nvPr>
            <p:ph type="sldNum" sz="quarter" idx="5"/>
          </p:nvPr>
        </p:nvSpPr>
        <p:spPr/>
        <p:txBody>
          <a:bodyPr/>
          <a:lstStyle/>
          <a:p>
            <a:fld id="{F3531FDA-E4AA-4645-B1C2-0306DB01FF4B}" type="slidenum">
              <a:rPr lang="en-US" smtClean="0"/>
              <a:t>25</a:t>
            </a:fld>
            <a:endParaRPr lang="en-US"/>
          </a:p>
        </p:txBody>
      </p:sp>
    </p:spTree>
    <p:extLst>
      <p:ext uri="{BB962C8B-B14F-4D97-AF65-F5344CB8AC3E}">
        <p14:creationId xmlns:p14="http://schemas.microsoft.com/office/powerpoint/2010/main" val="2823326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0F67C-6900-8C8B-39D1-6E7105DB1B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20BBFF-2B7A-BD91-2FFA-4053DFED35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E20238-558B-77ED-2ABC-2C149A551F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D4C7FF-8A5E-CFFA-7813-A558CE5E6033}"/>
              </a:ext>
            </a:extLst>
          </p:cNvPr>
          <p:cNvSpPr>
            <a:spLocks noGrp="1"/>
          </p:cNvSpPr>
          <p:nvPr>
            <p:ph type="sldNum" sz="quarter" idx="5"/>
          </p:nvPr>
        </p:nvSpPr>
        <p:spPr/>
        <p:txBody>
          <a:bodyPr/>
          <a:lstStyle/>
          <a:p>
            <a:fld id="{F3531FDA-E4AA-4645-B1C2-0306DB01FF4B}" type="slidenum">
              <a:rPr lang="en-US" smtClean="0"/>
              <a:t>27</a:t>
            </a:fld>
            <a:endParaRPr lang="en-US"/>
          </a:p>
        </p:txBody>
      </p:sp>
    </p:spTree>
    <p:extLst>
      <p:ext uri="{BB962C8B-B14F-4D97-AF65-F5344CB8AC3E}">
        <p14:creationId xmlns:p14="http://schemas.microsoft.com/office/powerpoint/2010/main" val="958081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31FDA-E4AA-4645-B1C2-0306DB01FF4B}" type="slidenum">
              <a:rPr lang="en-US" smtClean="0"/>
              <a:t>2</a:t>
            </a:fld>
            <a:endParaRPr lang="en-US"/>
          </a:p>
        </p:txBody>
      </p:sp>
    </p:spTree>
    <p:extLst>
      <p:ext uri="{BB962C8B-B14F-4D97-AF65-F5344CB8AC3E}">
        <p14:creationId xmlns:p14="http://schemas.microsoft.com/office/powerpoint/2010/main" val="153882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31FDA-E4AA-4645-B1C2-0306DB01FF4B}" type="slidenum">
              <a:rPr lang="en-US" smtClean="0"/>
              <a:t>4</a:t>
            </a:fld>
            <a:endParaRPr lang="en-US"/>
          </a:p>
        </p:txBody>
      </p:sp>
    </p:spTree>
    <p:extLst>
      <p:ext uri="{BB962C8B-B14F-4D97-AF65-F5344CB8AC3E}">
        <p14:creationId xmlns:p14="http://schemas.microsoft.com/office/powerpoint/2010/main" val="2171839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4C219-B0A0-50B7-5D63-860B17FF6B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23417C-76AE-55A5-9A83-A338D9A4B1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AA1296-ECFE-4F1B-C170-12AEC8630FC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140623-2BE6-0EB0-29BE-639B4FCCCB78}"/>
              </a:ext>
            </a:extLst>
          </p:cNvPr>
          <p:cNvSpPr>
            <a:spLocks noGrp="1"/>
          </p:cNvSpPr>
          <p:nvPr>
            <p:ph type="sldNum" sz="quarter" idx="5"/>
          </p:nvPr>
        </p:nvSpPr>
        <p:spPr/>
        <p:txBody>
          <a:bodyPr/>
          <a:lstStyle/>
          <a:p>
            <a:fld id="{F3531FDA-E4AA-4645-B1C2-0306DB01FF4B}" type="slidenum">
              <a:rPr lang="en-US" smtClean="0"/>
              <a:t>5</a:t>
            </a:fld>
            <a:endParaRPr lang="en-US"/>
          </a:p>
        </p:txBody>
      </p:sp>
    </p:spTree>
    <p:extLst>
      <p:ext uri="{BB962C8B-B14F-4D97-AF65-F5344CB8AC3E}">
        <p14:creationId xmlns:p14="http://schemas.microsoft.com/office/powerpoint/2010/main" val="631120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31FDA-E4AA-4645-B1C2-0306DB01FF4B}" type="slidenum">
              <a:rPr lang="en-US" smtClean="0"/>
              <a:t>6</a:t>
            </a:fld>
            <a:endParaRPr lang="en-US"/>
          </a:p>
        </p:txBody>
      </p:sp>
    </p:spTree>
    <p:extLst>
      <p:ext uri="{BB962C8B-B14F-4D97-AF65-F5344CB8AC3E}">
        <p14:creationId xmlns:p14="http://schemas.microsoft.com/office/powerpoint/2010/main" val="1775403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33D0A-C101-795E-B6D1-544EC839E0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37DBB8-22D7-52A1-1DE6-A09E348C6E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70C229-5336-1347-3ED1-E301C9DB20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07F739-20A4-2497-A04B-2A0FE50E3497}"/>
              </a:ext>
            </a:extLst>
          </p:cNvPr>
          <p:cNvSpPr>
            <a:spLocks noGrp="1"/>
          </p:cNvSpPr>
          <p:nvPr>
            <p:ph type="sldNum" sz="quarter" idx="5"/>
          </p:nvPr>
        </p:nvSpPr>
        <p:spPr/>
        <p:txBody>
          <a:bodyPr/>
          <a:lstStyle/>
          <a:p>
            <a:fld id="{F3531FDA-E4AA-4645-B1C2-0306DB01FF4B}" type="slidenum">
              <a:rPr lang="en-US" smtClean="0"/>
              <a:t>7</a:t>
            </a:fld>
            <a:endParaRPr lang="en-US"/>
          </a:p>
        </p:txBody>
      </p:sp>
    </p:spTree>
    <p:extLst>
      <p:ext uri="{BB962C8B-B14F-4D97-AF65-F5344CB8AC3E}">
        <p14:creationId xmlns:p14="http://schemas.microsoft.com/office/powerpoint/2010/main" val="3894834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DC018-AC9B-FA16-601D-2D1F0A155D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B8A60F-6A57-5319-7B6A-56B8E240F0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3C3B21-2DA1-316C-767B-613010BB27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1C4EE7-17E7-3767-2CB3-512E3B8B35A3}"/>
              </a:ext>
            </a:extLst>
          </p:cNvPr>
          <p:cNvSpPr>
            <a:spLocks noGrp="1"/>
          </p:cNvSpPr>
          <p:nvPr>
            <p:ph type="sldNum" sz="quarter" idx="5"/>
          </p:nvPr>
        </p:nvSpPr>
        <p:spPr/>
        <p:txBody>
          <a:bodyPr/>
          <a:lstStyle/>
          <a:p>
            <a:fld id="{F3531FDA-E4AA-4645-B1C2-0306DB01FF4B}" type="slidenum">
              <a:rPr lang="en-US" smtClean="0"/>
              <a:t>9</a:t>
            </a:fld>
            <a:endParaRPr lang="en-US"/>
          </a:p>
        </p:txBody>
      </p:sp>
    </p:spTree>
    <p:extLst>
      <p:ext uri="{BB962C8B-B14F-4D97-AF65-F5344CB8AC3E}">
        <p14:creationId xmlns:p14="http://schemas.microsoft.com/office/powerpoint/2010/main" val="944677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5FA5E-50A1-8B72-162A-510C9F6748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C9A7EF-859B-DFD5-D073-EAD4D15CE5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B09DA5-49FC-ADFD-3932-2E9BD9814C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C151EC-BCDF-8D9F-E047-A712435EE130}"/>
              </a:ext>
            </a:extLst>
          </p:cNvPr>
          <p:cNvSpPr>
            <a:spLocks noGrp="1"/>
          </p:cNvSpPr>
          <p:nvPr>
            <p:ph type="sldNum" sz="quarter" idx="5"/>
          </p:nvPr>
        </p:nvSpPr>
        <p:spPr/>
        <p:txBody>
          <a:bodyPr/>
          <a:lstStyle/>
          <a:p>
            <a:fld id="{F3531FDA-E4AA-4645-B1C2-0306DB01FF4B}" type="slidenum">
              <a:rPr lang="en-US" smtClean="0"/>
              <a:t>11</a:t>
            </a:fld>
            <a:endParaRPr lang="en-US"/>
          </a:p>
        </p:txBody>
      </p:sp>
    </p:spTree>
    <p:extLst>
      <p:ext uri="{BB962C8B-B14F-4D97-AF65-F5344CB8AC3E}">
        <p14:creationId xmlns:p14="http://schemas.microsoft.com/office/powerpoint/2010/main" val="3934790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DF1EB-EEB5-B8FB-DAC3-4F1BA8BA83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5E087B-F8DB-9A5D-6181-12A71705CF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6EFA0-ADE1-C636-469D-8CAB5BFDEF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685311-3843-9880-5A6E-E0357DFAC658}"/>
              </a:ext>
            </a:extLst>
          </p:cNvPr>
          <p:cNvSpPr>
            <a:spLocks noGrp="1"/>
          </p:cNvSpPr>
          <p:nvPr>
            <p:ph type="sldNum" sz="quarter" idx="5"/>
          </p:nvPr>
        </p:nvSpPr>
        <p:spPr/>
        <p:txBody>
          <a:bodyPr/>
          <a:lstStyle/>
          <a:p>
            <a:fld id="{F3531FDA-E4AA-4645-B1C2-0306DB01FF4B}" type="slidenum">
              <a:rPr lang="en-US" smtClean="0"/>
              <a:t>13</a:t>
            </a:fld>
            <a:endParaRPr lang="en-US"/>
          </a:p>
        </p:txBody>
      </p:sp>
    </p:spTree>
    <p:extLst>
      <p:ext uri="{BB962C8B-B14F-4D97-AF65-F5344CB8AC3E}">
        <p14:creationId xmlns:p14="http://schemas.microsoft.com/office/powerpoint/2010/main" val="3381872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76EA5-FCC3-D130-B8CE-42A0C1B604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E33DE0-3CA6-0CD9-79FE-C1D865DEA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3D129F-F07A-94B2-411F-81C4E9F41033}"/>
              </a:ext>
            </a:extLst>
          </p:cNvPr>
          <p:cNvSpPr>
            <a:spLocks noGrp="1"/>
          </p:cNvSpPr>
          <p:nvPr>
            <p:ph type="dt" sz="half" idx="10"/>
          </p:nvPr>
        </p:nvSpPr>
        <p:spPr/>
        <p:txBody>
          <a:bodyPr/>
          <a:lstStyle/>
          <a:p>
            <a:fld id="{56E10360-7616-4753-95C2-DC67DCC606EE}" type="datetimeFigureOut">
              <a:rPr lang="en-US" smtClean="0"/>
              <a:t>7/11/2025</a:t>
            </a:fld>
            <a:endParaRPr lang="en-US"/>
          </a:p>
        </p:txBody>
      </p:sp>
      <p:sp>
        <p:nvSpPr>
          <p:cNvPr id="5" name="Footer Placeholder 4">
            <a:extLst>
              <a:ext uri="{FF2B5EF4-FFF2-40B4-BE49-F238E27FC236}">
                <a16:creationId xmlns:a16="http://schemas.microsoft.com/office/drawing/2014/main" id="{9621BB1B-84A0-4B1D-13CE-31FC383EB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2547C-AF27-05A6-883C-ADA3CAF30754}"/>
              </a:ext>
            </a:extLst>
          </p:cNvPr>
          <p:cNvSpPr>
            <a:spLocks noGrp="1"/>
          </p:cNvSpPr>
          <p:nvPr>
            <p:ph type="sldNum" sz="quarter" idx="12"/>
          </p:nvPr>
        </p:nvSpPr>
        <p:spPr/>
        <p:txBody>
          <a:bodyPr/>
          <a:lstStyle/>
          <a:p>
            <a:fld id="{9DE2E4A0-24C9-46DE-990B-BAB40FF0E9EC}" type="slidenum">
              <a:rPr lang="en-US" smtClean="0"/>
              <a:t>‹#›</a:t>
            </a:fld>
            <a:endParaRPr lang="en-US"/>
          </a:p>
        </p:txBody>
      </p:sp>
    </p:spTree>
    <p:extLst>
      <p:ext uri="{BB962C8B-B14F-4D97-AF65-F5344CB8AC3E}">
        <p14:creationId xmlns:p14="http://schemas.microsoft.com/office/powerpoint/2010/main" val="357578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1BCF3-AFCA-E8E9-9370-F24EC65072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2FD8E4-F461-5B2B-6424-C98209E778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F9827E-641E-26AE-3227-0210356210DD}"/>
              </a:ext>
            </a:extLst>
          </p:cNvPr>
          <p:cNvSpPr>
            <a:spLocks noGrp="1"/>
          </p:cNvSpPr>
          <p:nvPr>
            <p:ph type="dt" sz="half" idx="10"/>
          </p:nvPr>
        </p:nvSpPr>
        <p:spPr/>
        <p:txBody>
          <a:bodyPr/>
          <a:lstStyle/>
          <a:p>
            <a:fld id="{56E10360-7616-4753-95C2-DC67DCC606EE}" type="datetimeFigureOut">
              <a:rPr lang="en-US" smtClean="0"/>
              <a:t>7/11/2025</a:t>
            </a:fld>
            <a:endParaRPr lang="en-US"/>
          </a:p>
        </p:txBody>
      </p:sp>
      <p:sp>
        <p:nvSpPr>
          <p:cNvPr id="5" name="Footer Placeholder 4">
            <a:extLst>
              <a:ext uri="{FF2B5EF4-FFF2-40B4-BE49-F238E27FC236}">
                <a16:creationId xmlns:a16="http://schemas.microsoft.com/office/drawing/2014/main" id="{6E45519E-3801-0E7B-74EA-47B602166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2533B-6A31-58BB-2FA8-A3D26AEAFFBC}"/>
              </a:ext>
            </a:extLst>
          </p:cNvPr>
          <p:cNvSpPr>
            <a:spLocks noGrp="1"/>
          </p:cNvSpPr>
          <p:nvPr>
            <p:ph type="sldNum" sz="quarter" idx="12"/>
          </p:nvPr>
        </p:nvSpPr>
        <p:spPr/>
        <p:txBody>
          <a:bodyPr/>
          <a:lstStyle/>
          <a:p>
            <a:fld id="{9DE2E4A0-24C9-46DE-990B-BAB40FF0E9EC}" type="slidenum">
              <a:rPr lang="en-US" smtClean="0"/>
              <a:t>‹#›</a:t>
            </a:fld>
            <a:endParaRPr lang="en-US"/>
          </a:p>
        </p:txBody>
      </p:sp>
    </p:spTree>
    <p:extLst>
      <p:ext uri="{BB962C8B-B14F-4D97-AF65-F5344CB8AC3E}">
        <p14:creationId xmlns:p14="http://schemas.microsoft.com/office/powerpoint/2010/main" val="3863066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4BB467-77E7-D7AA-1B6E-95B769DA57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03591C-826A-88A2-2846-0765C8CB15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932F1-EF25-F406-3485-1B7689950AEB}"/>
              </a:ext>
            </a:extLst>
          </p:cNvPr>
          <p:cNvSpPr>
            <a:spLocks noGrp="1"/>
          </p:cNvSpPr>
          <p:nvPr>
            <p:ph type="dt" sz="half" idx="10"/>
          </p:nvPr>
        </p:nvSpPr>
        <p:spPr/>
        <p:txBody>
          <a:bodyPr/>
          <a:lstStyle/>
          <a:p>
            <a:fld id="{56E10360-7616-4753-95C2-DC67DCC606EE}" type="datetimeFigureOut">
              <a:rPr lang="en-US" smtClean="0"/>
              <a:t>7/11/2025</a:t>
            </a:fld>
            <a:endParaRPr lang="en-US"/>
          </a:p>
        </p:txBody>
      </p:sp>
      <p:sp>
        <p:nvSpPr>
          <p:cNvPr id="5" name="Footer Placeholder 4">
            <a:extLst>
              <a:ext uri="{FF2B5EF4-FFF2-40B4-BE49-F238E27FC236}">
                <a16:creationId xmlns:a16="http://schemas.microsoft.com/office/drawing/2014/main" id="{D8E9B15F-97E1-312D-4CD7-0C354C160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969EA-E034-B99B-7615-6FEA2BFB7A73}"/>
              </a:ext>
            </a:extLst>
          </p:cNvPr>
          <p:cNvSpPr>
            <a:spLocks noGrp="1"/>
          </p:cNvSpPr>
          <p:nvPr>
            <p:ph type="sldNum" sz="quarter" idx="12"/>
          </p:nvPr>
        </p:nvSpPr>
        <p:spPr/>
        <p:txBody>
          <a:bodyPr/>
          <a:lstStyle/>
          <a:p>
            <a:fld id="{9DE2E4A0-24C9-46DE-990B-BAB40FF0E9EC}" type="slidenum">
              <a:rPr lang="en-US" smtClean="0"/>
              <a:t>‹#›</a:t>
            </a:fld>
            <a:endParaRPr lang="en-US"/>
          </a:p>
        </p:txBody>
      </p:sp>
    </p:spTree>
    <p:extLst>
      <p:ext uri="{BB962C8B-B14F-4D97-AF65-F5344CB8AC3E}">
        <p14:creationId xmlns:p14="http://schemas.microsoft.com/office/powerpoint/2010/main" val="65760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597D-A0F8-7908-2CE5-5C0C4C0363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C02BD5-BFC3-0550-950F-3FF6962FDB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1AD43-77D6-2155-8485-5A73AB9F0A56}"/>
              </a:ext>
            </a:extLst>
          </p:cNvPr>
          <p:cNvSpPr>
            <a:spLocks noGrp="1"/>
          </p:cNvSpPr>
          <p:nvPr>
            <p:ph type="dt" sz="half" idx="10"/>
          </p:nvPr>
        </p:nvSpPr>
        <p:spPr/>
        <p:txBody>
          <a:bodyPr/>
          <a:lstStyle/>
          <a:p>
            <a:fld id="{541A28B5-1F25-46DF-8283-77DB376C40D9}" type="datetimeFigureOut">
              <a:rPr lang="en-US" smtClean="0"/>
              <a:t>7/11/2025</a:t>
            </a:fld>
            <a:endParaRPr lang="en-US"/>
          </a:p>
        </p:txBody>
      </p:sp>
      <p:sp>
        <p:nvSpPr>
          <p:cNvPr id="5" name="Footer Placeholder 4">
            <a:extLst>
              <a:ext uri="{FF2B5EF4-FFF2-40B4-BE49-F238E27FC236}">
                <a16:creationId xmlns:a16="http://schemas.microsoft.com/office/drawing/2014/main" id="{928C749A-8B38-9BBD-FD8B-EF1E60F02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A548C-EAC3-0FA9-3A44-A3A358DC801D}"/>
              </a:ext>
            </a:extLst>
          </p:cNvPr>
          <p:cNvSpPr>
            <a:spLocks noGrp="1"/>
          </p:cNvSpPr>
          <p:nvPr>
            <p:ph type="sldNum" sz="quarter" idx="12"/>
          </p:nvPr>
        </p:nvSpPr>
        <p:spPr/>
        <p:txBody>
          <a:bodyPr/>
          <a:lstStyle/>
          <a:p>
            <a:fld id="{FC9122AF-9891-450E-80C4-741788421E91}" type="slidenum">
              <a:rPr lang="en-US" smtClean="0"/>
              <a:t>‹#›</a:t>
            </a:fld>
            <a:endParaRPr lang="en-US"/>
          </a:p>
        </p:txBody>
      </p:sp>
    </p:spTree>
    <p:extLst>
      <p:ext uri="{BB962C8B-B14F-4D97-AF65-F5344CB8AC3E}">
        <p14:creationId xmlns:p14="http://schemas.microsoft.com/office/powerpoint/2010/main" val="425679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22AA-A979-6A17-5477-E830ADF760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0B36D-059F-751E-156F-29C560B555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E68B27-A578-B0CD-E9F3-91E1EF6D1D86}"/>
              </a:ext>
            </a:extLst>
          </p:cNvPr>
          <p:cNvSpPr>
            <a:spLocks noGrp="1"/>
          </p:cNvSpPr>
          <p:nvPr>
            <p:ph type="dt" sz="half" idx="10"/>
          </p:nvPr>
        </p:nvSpPr>
        <p:spPr/>
        <p:txBody>
          <a:bodyPr/>
          <a:lstStyle/>
          <a:p>
            <a:fld id="{56E10360-7616-4753-95C2-DC67DCC606EE}" type="datetimeFigureOut">
              <a:rPr lang="en-US" smtClean="0"/>
              <a:t>7/11/2025</a:t>
            </a:fld>
            <a:endParaRPr lang="en-US"/>
          </a:p>
        </p:txBody>
      </p:sp>
      <p:sp>
        <p:nvSpPr>
          <p:cNvPr id="5" name="Footer Placeholder 4">
            <a:extLst>
              <a:ext uri="{FF2B5EF4-FFF2-40B4-BE49-F238E27FC236}">
                <a16:creationId xmlns:a16="http://schemas.microsoft.com/office/drawing/2014/main" id="{3FA68936-A279-D61A-CCD1-A172C86B5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E7B2A-95B9-CCE0-930A-39E6DABAE5BC}"/>
              </a:ext>
            </a:extLst>
          </p:cNvPr>
          <p:cNvSpPr>
            <a:spLocks noGrp="1"/>
          </p:cNvSpPr>
          <p:nvPr>
            <p:ph type="sldNum" sz="quarter" idx="12"/>
          </p:nvPr>
        </p:nvSpPr>
        <p:spPr/>
        <p:txBody>
          <a:bodyPr/>
          <a:lstStyle/>
          <a:p>
            <a:fld id="{9DE2E4A0-24C9-46DE-990B-BAB40FF0E9EC}" type="slidenum">
              <a:rPr lang="en-US" smtClean="0"/>
              <a:t>‹#›</a:t>
            </a:fld>
            <a:endParaRPr lang="en-US"/>
          </a:p>
        </p:txBody>
      </p:sp>
    </p:spTree>
    <p:extLst>
      <p:ext uri="{BB962C8B-B14F-4D97-AF65-F5344CB8AC3E}">
        <p14:creationId xmlns:p14="http://schemas.microsoft.com/office/powerpoint/2010/main" val="2068200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9E692-6BCC-AD29-0AEF-66497F00F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5BE99E-650C-1359-07D9-38C386675C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13845F-0D0A-6C7A-999F-23F8735CB4E2}"/>
              </a:ext>
            </a:extLst>
          </p:cNvPr>
          <p:cNvSpPr>
            <a:spLocks noGrp="1"/>
          </p:cNvSpPr>
          <p:nvPr>
            <p:ph type="dt" sz="half" idx="10"/>
          </p:nvPr>
        </p:nvSpPr>
        <p:spPr/>
        <p:txBody>
          <a:bodyPr/>
          <a:lstStyle/>
          <a:p>
            <a:fld id="{56E10360-7616-4753-95C2-DC67DCC606EE}" type="datetimeFigureOut">
              <a:rPr lang="en-US" smtClean="0"/>
              <a:t>7/11/2025</a:t>
            </a:fld>
            <a:endParaRPr lang="en-US"/>
          </a:p>
        </p:txBody>
      </p:sp>
      <p:sp>
        <p:nvSpPr>
          <p:cNvPr id="5" name="Footer Placeholder 4">
            <a:extLst>
              <a:ext uri="{FF2B5EF4-FFF2-40B4-BE49-F238E27FC236}">
                <a16:creationId xmlns:a16="http://schemas.microsoft.com/office/drawing/2014/main" id="{5EC69D21-09A7-A4ED-C5F2-41CC3151B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61E27-955A-F196-7605-44056366E068}"/>
              </a:ext>
            </a:extLst>
          </p:cNvPr>
          <p:cNvSpPr>
            <a:spLocks noGrp="1"/>
          </p:cNvSpPr>
          <p:nvPr>
            <p:ph type="sldNum" sz="quarter" idx="12"/>
          </p:nvPr>
        </p:nvSpPr>
        <p:spPr/>
        <p:txBody>
          <a:bodyPr/>
          <a:lstStyle/>
          <a:p>
            <a:fld id="{9DE2E4A0-24C9-46DE-990B-BAB40FF0E9EC}" type="slidenum">
              <a:rPr lang="en-US" smtClean="0"/>
              <a:t>‹#›</a:t>
            </a:fld>
            <a:endParaRPr lang="en-US"/>
          </a:p>
        </p:txBody>
      </p:sp>
    </p:spTree>
    <p:extLst>
      <p:ext uri="{BB962C8B-B14F-4D97-AF65-F5344CB8AC3E}">
        <p14:creationId xmlns:p14="http://schemas.microsoft.com/office/powerpoint/2010/main" val="133099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E6B0-617B-4563-DBCA-B637DD15D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2DFBDF-9EC5-4690-03AA-20CF377286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151AFB-6DAB-3703-DC1F-CF83306672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012B18-3D68-CCC3-08F5-3260F8B95614}"/>
              </a:ext>
            </a:extLst>
          </p:cNvPr>
          <p:cNvSpPr>
            <a:spLocks noGrp="1"/>
          </p:cNvSpPr>
          <p:nvPr>
            <p:ph type="dt" sz="half" idx="10"/>
          </p:nvPr>
        </p:nvSpPr>
        <p:spPr/>
        <p:txBody>
          <a:bodyPr/>
          <a:lstStyle/>
          <a:p>
            <a:fld id="{56E10360-7616-4753-95C2-DC67DCC606EE}" type="datetimeFigureOut">
              <a:rPr lang="en-US" smtClean="0"/>
              <a:t>7/11/2025</a:t>
            </a:fld>
            <a:endParaRPr lang="en-US"/>
          </a:p>
        </p:txBody>
      </p:sp>
      <p:sp>
        <p:nvSpPr>
          <p:cNvPr id="6" name="Footer Placeholder 5">
            <a:extLst>
              <a:ext uri="{FF2B5EF4-FFF2-40B4-BE49-F238E27FC236}">
                <a16:creationId xmlns:a16="http://schemas.microsoft.com/office/drawing/2014/main" id="{3CC9050D-2F14-CA1D-23D5-2DFEE953A6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0A4A7E-B4A2-E6A8-BF99-7987C17B892C}"/>
              </a:ext>
            </a:extLst>
          </p:cNvPr>
          <p:cNvSpPr>
            <a:spLocks noGrp="1"/>
          </p:cNvSpPr>
          <p:nvPr>
            <p:ph type="sldNum" sz="quarter" idx="12"/>
          </p:nvPr>
        </p:nvSpPr>
        <p:spPr/>
        <p:txBody>
          <a:bodyPr/>
          <a:lstStyle/>
          <a:p>
            <a:fld id="{9DE2E4A0-24C9-46DE-990B-BAB40FF0E9EC}" type="slidenum">
              <a:rPr lang="en-US" smtClean="0"/>
              <a:t>‹#›</a:t>
            </a:fld>
            <a:endParaRPr lang="en-US"/>
          </a:p>
        </p:txBody>
      </p:sp>
    </p:spTree>
    <p:extLst>
      <p:ext uri="{BB962C8B-B14F-4D97-AF65-F5344CB8AC3E}">
        <p14:creationId xmlns:p14="http://schemas.microsoft.com/office/powerpoint/2010/main" val="62087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88E6-38EC-23B6-620C-80769326B1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3A94EE-F12F-94EE-FD20-8D32D9B579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396871-380B-F3FC-3B2A-47491FDE09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002A79-AD56-B83B-238D-777DAADF83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DFC295-D42B-C37A-21DA-340A29C3AC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19A724-C2A9-65CA-E7E7-8F0623CCD614}"/>
              </a:ext>
            </a:extLst>
          </p:cNvPr>
          <p:cNvSpPr>
            <a:spLocks noGrp="1"/>
          </p:cNvSpPr>
          <p:nvPr>
            <p:ph type="dt" sz="half" idx="10"/>
          </p:nvPr>
        </p:nvSpPr>
        <p:spPr/>
        <p:txBody>
          <a:bodyPr/>
          <a:lstStyle/>
          <a:p>
            <a:fld id="{56E10360-7616-4753-95C2-DC67DCC606EE}" type="datetimeFigureOut">
              <a:rPr lang="en-US" smtClean="0"/>
              <a:t>7/11/2025</a:t>
            </a:fld>
            <a:endParaRPr lang="en-US"/>
          </a:p>
        </p:txBody>
      </p:sp>
      <p:sp>
        <p:nvSpPr>
          <p:cNvPr id="8" name="Footer Placeholder 7">
            <a:extLst>
              <a:ext uri="{FF2B5EF4-FFF2-40B4-BE49-F238E27FC236}">
                <a16:creationId xmlns:a16="http://schemas.microsoft.com/office/drawing/2014/main" id="{12E459AC-CC58-AA04-623E-7F597649ED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462A9B-CE6B-D790-F1A7-57011F0391C7}"/>
              </a:ext>
            </a:extLst>
          </p:cNvPr>
          <p:cNvSpPr>
            <a:spLocks noGrp="1"/>
          </p:cNvSpPr>
          <p:nvPr>
            <p:ph type="sldNum" sz="quarter" idx="12"/>
          </p:nvPr>
        </p:nvSpPr>
        <p:spPr/>
        <p:txBody>
          <a:bodyPr/>
          <a:lstStyle/>
          <a:p>
            <a:fld id="{9DE2E4A0-24C9-46DE-990B-BAB40FF0E9EC}" type="slidenum">
              <a:rPr lang="en-US" smtClean="0"/>
              <a:t>‹#›</a:t>
            </a:fld>
            <a:endParaRPr lang="en-US"/>
          </a:p>
        </p:txBody>
      </p:sp>
    </p:spTree>
    <p:extLst>
      <p:ext uri="{BB962C8B-B14F-4D97-AF65-F5344CB8AC3E}">
        <p14:creationId xmlns:p14="http://schemas.microsoft.com/office/powerpoint/2010/main" val="2545392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EDC67-33EB-A52C-94E5-0A365D7234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FF5837-449A-9F91-5BB1-277FE8A2732D}"/>
              </a:ext>
            </a:extLst>
          </p:cNvPr>
          <p:cNvSpPr>
            <a:spLocks noGrp="1"/>
          </p:cNvSpPr>
          <p:nvPr>
            <p:ph type="dt" sz="half" idx="10"/>
          </p:nvPr>
        </p:nvSpPr>
        <p:spPr/>
        <p:txBody>
          <a:bodyPr/>
          <a:lstStyle/>
          <a:p>
            <a:fld id="{56E10360-7616-4753-95C2-DC67DCC606EE}" type="datetimeFigureOut">
              <a:rPr lang="en-US" smtClean="0"/>
              <a:t>7/11/2025</a:t>
            </a:fld>
            <a:endParaRPr lang="en-US"/>
          </a:p>
        </p:txBody>
      </p:sp>
      <p:sp>
        <p:nvSpPr>
          <p:cNvPr id="4" name="Footer Placeholder 3">
            <a:extLst>
              <a:ext uri="{FF2B5EF4-FFF2-40B4-BE49-F238E27FC236}">
                <a16:creationId xmlns:a16="http://schemas.microsoft.com/office/drawing/2014/main" id="{F5DBAA4D-CB00-2ABF-900B-036261302A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499A73-D2A0-9C50-B486-1BD832B8FDD9}"/>
              </a:ext>
            </a:extLst>
          </p:cNvPr>
          <p:cNvSpPr>
            <a:spLocks noGrp="1"/>
          </p:cNvSpPr>
          <p:nvPr>
            <p:ph type="sldNum" sz="quarter" idx="12"/>
          </p:nvPr>
        </p:nvSpPr>
        <p:spPr/>
        <p:txBody>
          <a:bodyPr/>
          <a:lstStyle/>
          <a:p>
            <a:fld id="{9DE2E4A0-24C9-46DE-990B-BAB40FF0E9EC}" type="slidenum">
              <a:rPr lang="en-US" smtClean="0"/>
              <a:t>‹#›</a:t>
            </a:fld>
            <a:endParaRPr lang="en-US"/>
          </a:p>
        </p:txBody>
      </p:sp>
    </p:spTree>
    <p:extLst>
      <p:ext uri="{BB962C8B-B14F-4D97-AF65-F5344CB8AC3E}">
        <p14:creationId xmlns:p14="http://schemas.microsoft.com/office/powerpoint/2010/main" val="1332131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97AC-D12F-B342-3308-D20D5B65A64C}"/>
              </a:ext>
            </a:extLst>
          </p:cNvPr>
          <p:cNvSpPr>
            <a:spLocks noGrp="1"/>
          </p:cNvSpPr>
          <p:nvPr>
            <p:ph type="dt" sz="half" idx="10"/>
          </p:nvPr>
        </p:nvSpPr>
        <p:spPr/>
        <p:txBody>
          <a:bodyPr/>
          <a:lstStyle/>
          <a:p>
            <a:fld id="{56E10360-7616-4753-95C2-DC67DCC606EE}" type="datetimeFigureOut">
              <a:rPr lang="en-US" smtClean="0"/>
              <a:t>7/11/2025</a:t>
            </a:fld>
            <a:endParaRPr lang="en-US"/>
          </a:p>
        </p:txBody>
      </p:sp>
      <p:sp>
        <p:nvSpPr>
          <p:cNvPr id="3" name="Footer Placeholder 2">
            <a:extLst>
              <a:ext uri="{FF2B5EF4-FFF2-40B4-BE49-F238E27FC236}">
                <a16:creationId xmlns:a16="http://schemas.microsoft.com/office/drawing/2014/main" id="{E6A99F02-ADE7-D7D8-E0F0-13216D518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21F8E0-E9DB-8352-61FC-87CF5A1DAA0E}"/>
              </a:ext>
            </a:extLst>
          </p:cNvPr>
          <p:cNvSpPr>
            <a:spLocks noGrp="1"/>
          </p:cNvSpPr>
          <p:nvPr>
            <p:ph type="sldNum" sz="quarter" idx="12"/>
          </p:nvPr>
        </p:nvSpPr>
        <p:spPr/>
        <p:txBody>
          <a:bodyPr/>
          <a:lstStyle/>
          <a:p>
            <a:fld id="{9DE2E4A0-24C9-46DE-990B-BAB40FF0E9EC}" type="slidenum">
              <a:rPr lang="en-US" smtClean="0"/>
              <a:t>‹#›</a:t>
            </a:fld>
            <a:endParaRPr lang="en-US"/>
          </a:p>
        </p:txBody>
      </p:sp>
    </p:spTree>
    <p:extLst>
      <p:ext uri="{BB962C8B-B14F-4D97-AF65-F5344CB8AC3E}">
        <p14:creationId xmlns:p14="http://schemas.microsoft.com/office/powerpoint/2010/main" val="253288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5D28-CED8-F208-AA36-486C6BD74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9C91C3-A955-3780-E5B3-62090051CE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73A14B-D2AE-C246-529F-3E3DA839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B03B92-EBE4-5FC1-6078-4219D085C98D}"/>
              </a:ext>
            </a:extLst>
          </p:cNvPr>
          <p:cNvSpPr>
            <a:spLocks noGrp="1"/>
          </p:cNvSpPr>
          <p:nvPr>
            <p:ph type="dt" sz="half" idx="10"/>
          </p:nvPr>
        </p:nvSpPr>
        <p:spPr/>
        <p:txBody>
          <a:bodyPr/>
          <a:lstStyle/>
          <a:p>
            <a:fld id="{56E10360-7616-4753-95C2-DC67DCC606EE}" type="datetimeFigureOut">
              <a:rPr lang="en-US" smtClean="0"/>
              <a:t>7/11/2025</a:t>
            </a:fld>
            <a:endParaRPr lang="en-US"/>
          </a:p>
        </p:txBody>
      </p:sp>
      <p:sp>
        <p:nvSpPr>
          <p:cNvPr id="6" name="Footer Placeholder 5">
            <a:extLst>
              <a:ext uri="{FF2B5EF4-FFF2-40B4-BE49-F238E27FC236}">
                <a16:creationId xmlns:a16="http://schemas.microsoft.com/office/drawing/2014/main" id="{71E5626A-BB99-9F47-0679-26E27ADC9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8ACBDC-7B85-BBFE-AF87-E7C1E1A2CFB6}"/>
              </a:ext>
            </a:extLst>
          </p:cNvPr>
          <p:cNvSpPr>
            <a:spLocks noGrp="1"/>
          </p:cNvSpPr>
          <p:nvPr>
            <p:ph type="sldNum" sz="quarter" idx="12"/>
          </p:nvPr>
        </p:nvSpPr>
        <p:spPr/>
        <p:txBody>
          <a:bodyPr/>
          <a:lstStyle/>
          <a:p>
            <a:fld id="{9DE2E4A0-24C9-46DE-990B-BAB40FF0E9EC}" type="slidenum">
              <a:rPr lang="en-US" smtClean="0"/>
              <a:t>‹#›</a:t>
            </a:fld>
            <a:endParaRPr lang="en-US"/>
          </a:p>
        </p:txBody>
      </p:sp>
    </p:spTree>
    <p:extLst>
      <p:ext uri="{BB962C8B-B14F-4D97-AF65-F5344CB8AC3E}">
        <p14:creationId xmlns:p14="http://schemas.microsoft.com/office/powerpoint/2010/main" val="3818404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4E2E1-8ACD-26B9-5F62-DF08D88B9B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ABCEE0-10D4-87CA-91E0-0FE00BFE0C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CFF3B3-C842-725D-5047-5EC271907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8D81DD-EAA4-B546-7BA1-7430D887E2F7}"/>
              </a:ext>
            </a:extLst>
          </p:cNvPr>
          <p:cNvSpPr>
            <a:spLocks noGrp="1"/>
          </p:cNvSpPr>
          <p:nvPr>
            <p:ph type="dt" sz="half" idx="10"/>
          </p:nvPr>
        </p:nvSpPr>
        <p:spPr/>
        <p:txBody>
          <a:bodyPr/>
          <a:lstStyle/>
          <a:p>
            <a:fld id="{56E10360-7616-4753-95C2-DC67DCC606EE}" type="datetimeFigureOut">
              <a:rPr lang="en-US" smtClean="0"/>
              <a:t>7/11/2025</a:t>
            </a:fld>
            <a:endParaRPr lang="en-US"/>
          </a:p>
        </p:txBody>
      </p:sp>
      <p:sp>
        <p:nvSpPr>
          <p:cNvPr id="6" name="Footer Placeholder 5">
            <a:extLst>
              <a:ext uri="{FF2B5EF4-FFF2-40B4-BE49-F238E27FC236}">
                <a16:creationId xmlns:a16="http://schemas.microsoft.com/office/drawing/2014/main" id="{2CB958F7-3663-62D1-0E15-0A688B703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301947-E0EE-7F8D-2254-E8CF2FAA01AA}"/>
              </a:ext>
            </a:extLst>
          </p:cNvPr>
          <p:cNvSpPr>
            <a:spLocks noGrp="1"/>
          </p:cNvSpPr>
          <p:nvPr>
            <p:ph type="sldNum" sz="quarter" idx="12"/>
          </p:nvPr>
        </p:nvSpPr>
        <p:spPr/>
        <p:txBody>
          <a:bodyPr/>
          <a:lstStyle/>
          <a:p>
            <a:fld id="{9DE2E4A0-24C9-46DE-990B-BAB40FF0E9EC}" type="slidenum">
              <a:rPr lang="en-US" smtClean="0"/>
              <a:t>‹#›</a:t>
            </a:fld>
            <a:endParaRPr lang="en-US"/>
          </a:p>
        </p:txBody>
      </p:sp>
    </p:spTree>
    <p:extLst>
      <p:ext uri="{BB962C8B-B14F-4D97-AF65-F5344CB8AC3E}">
        <p14:creationId xmlns:p14="http://schemas.microsoft.com/office/powerpoint/2010/main" val="1532306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34E254-9A44-6FEB-154D-B398C4C5F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DA504A-6303-AD49-EE17-51A1C789B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70252-95D5-90B1-B9AD-BD9EF5F43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E10360-7616-4753-95C2-DC67DCC606EE}" type="datetimeFigureOut">
              <a:rPr lang="en-US" smtClean="0"/>
              <a:t>7/11/2025</a:t>
            </a:fld>
            <a:endParaRPr lang="en-US"/>
          </a:p>
        </p:txBody>
      </p:sp>
      <p:sp>
        <p:nvSpPr>
          <p:cNvPr id="5" name="Footer Placeholder 4">
            <a:extLst>
              <a:ext uri="{FF2B5EF4-FFF2-40B4-BE49-F238E27FC236}">
                <a16:creationId xmlns:a16="http://schemas.microsoft.com/office/drawing/2014/main" id="{3CC1DF80-527C-8C83-61FB-612CF4B254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383A1FF-2F6E-FE01-A6ED-6A5438DCA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E2E4A0-24C9-46DE-990B-BAB40FF0E9EC}" type="slidenum">
              <a:rPr lang="en-US" smtClean="0"/>
              <a:t>‹#›</a:t>
            </a:fld>
            <a:endParaRPr lang="en-US"/>
          </a:p>
        </p:txBody>
      </p:sp>
    </p:spTree>
    <p:extLst>
      <p:ext uri="{BB962C8B-B14F-4D97-AF65-F5344CB8AC3E}">
        <p14:creationId xmlns:p14="http://schemas.microsoft.com/office/powerpoint/2010/main" val="2164595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CB1E1D-A467-25A1-092E-A6F6E0F8FA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6B7EC3-B99A-9EF1-9DEC-5F219192E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CC24A-601D-7E90-CFA7-CCC520785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1A28B5-1F25-46DF-8283-77DB376C40D9}" type="datetimeFigureOut">
              <a:rPr lang="en-US" smtClean="0"/>
              <a:t>7/11/2025</a:t>
            </a:fld>
            <a:endParaRPr lang="en-US"/>
          </a:p>
        </p:txBody>
      </p:sp>
      <p:sp>
        <p:nvSpPr>
          <p:cNvPr id="5" name="Footer Placeholder 4">
            <a:extLst>
              <a:ext uri="{FF2B5EF4-FFF2-40B4-BE49-F238E27FC236}">
                <a16:creationId xmlns:a16="http://schemas.microsoft.com/office/drawing/2014/main" id="{522820C4-E851-F573-2567-90823DEB9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4AF843-AD5D-0744-0F84-23CBD55D14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9122AF-9891-450E-80C4-741788421E91}" type="slidenum">
              <a:rPr lang="en-US" smtClean="0"/>
              <a:t>‹#›</a:t>
            </a:fld>
            <a:endParaRPr lang="en-US"/>
          </a:p>
        </p:txBody>
      </p:sp>
    </p:spTree>
    <p:extLst>
      <p:ext uri="{BB962C8B-B14F-4D97-AF65-F5344CB8AC3E}">
        <p14:creationId xmlns:p14="http://schemas.microsoft.com/office/powerpoint/2010/main" val="1651769358"/>
      </p:ext>
    </p:extLst>
  </p:cSld>
  <p:clrMap bg1="lt1" tx1="dk1" bg2="lt2" tx2="dk2" accent1="accent1" accent2="accent2" accent3="accent3" accent4="accent4" accent5="accent5" accent6="accent6" hlink="hlink" folHlink="folHlink"/>
  <p:sldLayoutIdLst>
    <p:sldLayoutId id="214748365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30.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2D75A-9893-3390-B057-044CDCB483E2}"/>
              </a:ext>
            </a:extLst>
          </p:cNvPr>
          <p:cNvSpPr>
            <a:spLocks noGrp="1"/>
          </p:cNvSpPr>
          <p:nvPr>
            <p:ph type="ctrTitle"/>
          </p:nvPr>
        </p:nvSpPr>
        <p:spPr>
          <a:xfrm>
            <a:off x="838199" y="1093788"/>
            <a:ext cx="10506455" cy="2967208"/>
          </a:xfrm>
        </p:spPr>
        <p:txBody>
          <a:bodyPr>
            <a:normAutofit/>
          </a:bodyPr>
          <a:lstStyle/>
          <a:p>
            <a:pPr algn="l"/>
            <a:r>
              <a:rPr lang="en-US" sz="8000" dirty="0"/>
              <a:t>Customer Goods Ad-hoc Insights</a:t>
            </a:r>
          </a:p>
        </p:txBody>
      </p:sp>
      <p:sp>
        <p:nvSpPr>
          <p:cNvPr id="3" name="Subtitle 2">
            <a:extLst>
              <a:ext uri="{FF2B5EF4-FFF2-40B4-BE49-F238E27FC236}">
                <a16:creationId xmlns:a16="http://schemas.microsoft.com/office/drawing/2014/main" id="{DE1A91B5-5FD6-FC0C-7E47-9828EFC6DE9F}"/>
              </a:ext>
            </a:extLst>
          </p:cNvPr>
          <p:cNvSpPr>
            <a:spLocks noGrp="1"/>
          </p:cNvSpPr>
          <p:nvPr>
            <p:ph type="subTitle" idx="1"/>
          </p:nvPr>
        </p:nvSpPr>
        <p:spPr>
          <a:xfrm>
            <a:off x="7967344" y="6088590"/>
            <a:ext cx="3946779" cy="526265"/>
          </a:xfrm>
        </p:spPr>
        <p:txBody>
          <a:bodyPr>
            <a:normAutofit/>
          </a:bodyPr>
          <a:lstStyle/>
          <a:p>
            <a:pPr algn="r"/>
            <a:r>
              <a:rPr lang="en-US" sz="2200" b="1" dirty="0"/>
              <a:t>SQL Project Challenge</a:t>
            </a:r>
          </a:p>
        </p:txBody>
      </p:sp>
      <p:sp>
        <p:nvSpPr>
          <p:cNvPr id="43" name="Rectangle 42">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ubtitle 2">
            <a:extLst>
              <a:ext uri="{FF2B5EF4-FFF2-40B4-BE49-F238E27FC236}">
                <a16:creationId xmlns:a16="http://schemas.microsoft.com/office/drawing/2014/main" id="{C57EAE3E-A9ED-C612-6678-89CEC0B68DA1}"/>
              </a:ext>
            </a:extLst>
          </p:cNvPr>
          <p:cNvSpPr txBox="1">
            <a:spLocks/>
          </p:cNvSpPr>
          <p:nvPr/>
        </p:nvSpPr>
        <p:spPr>
          <a:xfrm>
            <a:off x="1106352" y="432438"/>
            <a:ext cx="1965579" cy="52626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200" b="1" dirty="0" err="1"/>
              <a:t>AtliQ</a:t>
            </a:r>
            <a:r>
              <a:rPr lang="en-US" sz="2200" b="1" dirty="0"/>
              <a:t> Hardware</a:t>
            </a:r>
          </a:p>
        </p:txBody>
      </p:sp>
      <p:pic>
        <p:nvPicPr>
          <p:cNvPr id="6" name="Picture 5" descr="A logo with a black background&#10;&#10;AI-generated content may be incorrect.">
            <a:extLst>
              <a:ext uri="{FF2B5EF4-FFF2-40B4-BE49-F238E27FC236}">
                <a16:creationId xmlns:a16="http://schemas.microsoft.com/office/drawing/2014/main" id="{733C7C03-B1C5-E0CF-1B54-F5E9B998CC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45" y="235038"/>
            <a:ext cx="739507" cy="723665"/>
          </a:xfrm>
          <a:prstGeom prst="rect">
            <a:avLst/>
          </a:prstGeom>
        </p:spPr>
      </p:pic>
      <p:pic>
        <p:nvPicPr>
          <p:cNvPr id="8" name="Picture 7" descr="A white circle with blue text&#10;&#10;AI-generated content may be incorrect.">
            <a:extLst>
              <a:ext uri="{FF2B5EF4-FFF2-40B4-BE49-F238E27FC236}">
                <a16:creationId xmlns:a16="http://schemas.microsoft.com/office/drawing/2014/main" id="{C393E1ED-9AAB-72E9-515D-6037C90977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2294" y="5912950"/>
            <a:ext cx="720090" cy="720090"/>
          </a:xfrm>
          <a:prstGeom prst="rect">
            <a:avLst/>
          </a:prstGeom>
        </p:spPr>
      </p:pic>
    </p:spTree>
    <p:extLst>
      <p:ext uri="{BB962C8B-B14F-4D97-AF65-F5344CB8AC3E}">
        <p14:creationId xmlns:p14="http://schemas.microsoft.com/office/powerpoint/2010/main" val="111598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8AE371-8D7B-8E26-30D8-FA65371A6DB4}"/>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C49D755-92F8-5437-58E5-DB5952716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22E04F-9C36-B157-5DA0-6EFE39DE5446}"/>
              </a:ext>
            </a:extLst>
          </p:cNvPr>
          <p:cNvSpPr>
            <a:spLocks noGrp="1"/>
          </p:cNvSpPr>
          <p:nvPr>
            <p:ph type="title"/>
          </p:nvPr>
        </p:nvSpPr>
        <p:spPr>
          <a:xfrm>
            <a:off x="841248" y="548640"/>
            <a:ext cx="3600860" cy="5431536"/>
          </a:xfrm>
        </p:spPr>
        <p:txBody>
          <a:bodyPr>
            <a:normAutofit/>
          </a:bodyPr>
          <a:lstStyle/>
          <a:p>
            <a:r>
              <a:rPr lang="en-US" sz="2400" b="1" dirty="0"/>
              <a:t>Request 2:</a:t>
            </a:r>
            <a:br>
              <a:rPr lang="en-US" sz="2400" dirty="0"/>
            </a:br>
            <a:br>
              <a:rPr lang="en-US" sz="2400" dirty="0"/>
            </a:br>
            <a:r>
              <a:rPr lang="en-US" sz="2400" dirty="0"/>
              <a:t> What is the percentage of unique product increase in 2021 vs. 2020? </a:t>
            </a:r>
          </a:p>
        </p:txBody>
      </p:sp>
      <p:sp>
        <p:nvSpPr>
          <p:cNvPr id="23" name="sketch line">
            <a:extLst>
              <a:ext uri="{FF2B5EF4-FFF2-40B4-BE49-F238E27FC236}">
                <a16:creationId xmlns:a16="http://schemas.microsoft.com/office/drawing/2014/main" id="{FC14D104-9A1B-0A57-79A7-A125732E0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8ABD6E9-3AA3-EF78-ADFC-DD0CBD03DC14}"/>
              </a:ext>
            </a:extLst>
          </p:cNvPr>
          <p:cNvPicPr>
            <a:picLocks noChangeAspect="1"/>
          </p:cNvPicPr>
          <p:nvPr/>
        </p:nvPicPr>
        <p:blipFill>
          <a:blip r:embed="rId2"/>
          <a:srcRect t="8280" b="19887"/>
          <a:stretch>
            <a:fillRect/>
          </a:stretch>
        </p:blipFill>
        <p:spPr>
          <a:xfrm>
            <a:off x="5217102" y="2895600"/>
            <a:ext cx="6548154" cy="635000"/>
          </a:xfrm>
          <a:prstGeom prst="rect">
            <a:avLst/>
          </a:prstGeom>
          <a:effectLst>
            <a:reflection blurRad="6350" stA="52000" endA="300" endPos="35000" dir="5400000" sy="-100000" algn="bl" rotWithShape="0"/>
          </a:effectLst>
        </p:spPr>
      </p:pic>
      <p:pic>
        <p:nvPicPr>
          <p:cNvPr id="12" name="Picture 11" descr="A logo with a black background&#10;&#10;AI-generated content may be incorrect.">
            <a:extLst>
              <a:ext uri="{FF2B5EF4-FFF2-40B4-BE49-F238E27FC236}">
                <a16:creationId xmlns:a16="http://schemas.microsoft.com/office/drawing/2014/main" id="{2E14B189-153E-2033-CD58-3D02F056D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13" name="Picture 12" descr="A white circle with blue text&#10;&#10;AI-generated content may be incorrect.">
            <a:extLst>
              <a:ext uri="{FF2B5EF4-FFF2-40B4-BE49-F238E27FC236}">
                <a16:creationId xmlns:a16="http://schemas.microsoft.com/office/drawing/2014/main" id="{1475ED83-0BDC-DEE6-B4CE-CACAEEF10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3465" y="6076253"/>
            <a:ext cx="614784" cy="614784"/>
          </a:xfrm>
          <a:prstGeom prst="rect">
            <a:avLst/>
          </a:prstGeom>
        </p:spPr>
      </p:pic>
      <p:sp>
        <p:nvSpPr>
          <p:cNvPr id="14" name="Subtitle 2">
            <a:extLst>
              <a:ext uri="{FF2B5EF4-FFF2-40B4-BE49-F238E27FC236}">
                <a16:creationId xmlns:a16="http://schemas.microsoft.com/office/drawing/2014/main" id="{69ADE94A-9DB5-15F9-BDD0-5F938DF5D0CD}"/>
              </a:ext>
            </a:extLst>
          </p:cNvPr>
          <p:cNvSpPr txBox="1">
            <a:spLocks/>
          </p:cNvSpPr>
          <p:nvPr/>
        </p:nvSpPr>
        <p:spPr>
          <a:xfrm>
            <a:off x="8837611" y="6203994"/>
            <a:ext cx="3081656" cy="526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b="1" dirty="0"/>
              <a:t>SQL Project Challenge</a:t>
            </a:r>
          </a:p>
        </p:txBody>
      </p:sp>
      <p:sp>
        <p:nvSpPr>
          <p:cNvPr id="15" name="Subtitle 2">
            <a:extLst>
              <a:ext uri="{FF2B5EF4-FFF2-40B4-BE49-F238E27FC236}">
                <a16:creationId xmlns:a16="http://schemas.microsoft.com/office/drawing/2014/main" id="{DBAA1B27-0B65-6CC9-DD51-6105E13FA80D}"/>
              </a:ext>
            </a:extLst>
          </p:cNvPr>
          <p:cNvSpPr txBox="1">
            <a:spLocks/>
          </p:cNvSpPr>
          <p:nvPr/>
        </p:nvSpPr>
        <p:spPr>
          <a:xfrm>
            <a:off x="805295" y="6262396"/>
            <a:ext cx="1595478" cy="324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b="1" dirty="0" err="1"/>
              <a:t>AtliQ</a:t>
            </a:r>
            <a:r>
              <a:rPr lang="en-US" sz="1600" b="1" dirty="0"/>
              <a:t> Hardware</a:t>
            </a:r>
          </a:p>
        </p:txBody>
      </p:sp>
    </p:spTree>
    <p:extLst>
      <p:ext uri="{BB962C8B-B14F-4D97-AF65-F5344CB8AC3E}">
        <p14:creationId xmlns:p14="http://schemas.microsoft.com/office/powerpoint/2010/main" val="406886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1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009DF5-CE9B-C8D6-53CC-CDC4322A44A0}"/>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D7461EE-D1E7-AD1B-1C51-C0114B1A6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F87BD-795A-A854-D8BB-7D87F3E7A8CF}"/>
              </a:ext>
            </a:extLst>
          </p:cNvPr>
          <p:cNvSpPr>
            <a:spLocks noGrp="1"/>
          </p:cNvSpPr>
          <p:nvPr>
            <p:ph type="title"/>
          </p:nvPr>
        </p:nvSpPr>
        <p:spPr>
          <a:xfrm>
            <a:off x="841248" y="251312"/>
            <a:ext cx="10506456" cy="1010264"/>
          </a:xfrm>
        </p:spPr>
        <p:txBody>
          <a:bodyPr anchor="ctr">
            <a:normAutofit/>
          </a:bodyPr>
          <a:lstStyle/>
          <a:p>
            <a:r>
              <a:rPr lang="en-US" dirty="0">
                <a:solidFill>
                  <a:schemeClr val="accent2"/>
                </a:solidFill>
              </a:rPr>
              <a:t>Insights</a:t>
            </a:r>
          </a:p>
        </p:txBody>
      </p:sp>
      <p:sp>
        <p:nvSpPr>
          <p:cNvPr id="19" name="Rectangle 18">
            <a:extLst>
              <a:ext uri="{FF2B5EF4-FFF2-40B4-BE49-F238E27FC236}">
                <a16:creationId xmlns:a16="http://schemas.microsoft.com/office/drawing/2014/main" id="{52073AA1-1F5E-8E89-3987-7514FC79C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127C94C7-13C7-1AB5-3BF6-4F544BE37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logo with a black background&#10;&#10;AI-generated content may be incorrect.">
            <a:extLst>
              <a:ext uri="{FF2B5EF4-FFF2-40B4-BE49-F238E27FC236}">
                <a16:creationId xmlns:a16="http://schemas.microsoft.com/office/drawing/2014/main" id="{2694EC19-8AEB-013C-6AF1-56C06140F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5" name="Picture 4" descr="A white circle with blue text&#10;&#10;AI-generated content may be incorrect.">
            <a:extLst>
              <a:ext uri="{FF2B5EF4-FFF2-40B4-BE49-F238E27FC236}">
                <a16:creationId xmlns:a16="http://schemas.microsoft.com/office/drawing/2014/main" id="{8A3400BD-E89B-4C62-CC05-F04FFC9CD7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4483" y="6045074"/>
            <a:ext cx="614784" cy="614784"/>
          </a:xfrm>
          <a:prstGeom prst="rect">
            <a:avLst/>
          </a:prstGeom>
        </p:spPr>
      </p:pic>
      <p:pic>
        <p:nvPicPr>
          <p:cNvPr id="6" name="Picture 5">
            <a:extLst>
              <a:ext uri="{FF2B5EF4-FFF2-40B4-BE49-F238E27FC236}">
                <a16:creationId xmlns:a16="http://schemas.microsoft.com/office/drawing/2014/main" id="{73496E91-4448-7DE1-7EF9-011FB6723497}"/>
              </a:ext>
            </a:extLst>
          </p:cNvPr>
          <p:cNvPicPr>
            <a:picLocks noChangeAspect="1"/>
          </p:cNvPicPr>
          <p:nvPr/>
        </p:nvPicPr>
        <p:blipFill>
          <a:blip r:embed="rId5"/>
          <a:stretch>
            <a:fillRect/>
          </a:stretch>
        </p:blipFill>
        <p:spPr>
          <a:xfrm>
            <a:off x="5432699" y="2454307"/>
            <a:ext cx="2101986" cy="34620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C1EED1AF-22D0-C8F0-6C06-8609E1ACE5C6}"/>
              </a:ext>
            </a:extLst>
          </p:cNvPr>
          <p:cNvSpPr txBox="1"/>
          <p:nvPr/>
        </p:nvSpPr>
        <p:spPr>
          <a:xfrm>
            <a:off x="731119" y="2978050"/>
            <a:ext cx="4275178" cy="1477328"/>
          </a:xfrm>
          <a:prstGeom prst="rect">
            <a:avLst/>
          </a:prstGeom>
          <a:noFill/>
        </p:spPr>
        <p:txBody>
          <a:bodyPr wrap="square">
            <a:spAutoFit/>
          </a:bodyPr>
          <a:lstStyle/>
          <a:p>
            <a:r>
              <a:rPr lang="en-US" dirty="0"/>
              <a:t>It’s a good sign that we are continuously innovating and introducing new products to the market. </a:t>
            </a:r>
            <a:r>
              <a:rPr lang="en-US" dirty="0">
                <a:solidFill>
                  <a:schemeClr val="accent2"/>
                </a:solidFill>
              </a:rPr>
              <a:t>In FY 2020</a:t>
            </a:r>
            <a:r>
              <a:rPr lang="en-US" dirty="0"/>
              <a:t>, we had a total of </a:t>
            </a:r>
            <a:r>
              <a:rPr lang="en-US" dirty="0">
                <a:solidFill>
                  <a:schemeClr val="accent2"/>
                </a:solidFill>
              </a:rPr>
              <a:t>245 products</a:t>
            </a:r>
            <a:r>
              <a:rPr lang="en-US" dirty="0"/>
              <a:t>, but in </a:t>
            </a:r>
            <a:r>
              <a:rPr lang="en-US" dirty="0">
                <a:solidFill>
                  <a:schemeClr val="accent2"/>
                </a:solidFill>
              </a:rPr>
              <a:t>FY 2021</a:t>
            </a:r>
            <a:r>
              <a:rPr lang="en-US" dirty="0"/>
              <a:t>, our </a:t>
            </a:r>
            <a:r>
              <a:rPr lang="en-US" dirty="0">
                <a:solidFill>
                  <a:schemeClr val="accent2"/>
                </a:solidFill>
              </a:rPr>
              <a:t>count increased by 36% to 334 products</a:t>
            </a:r>
          </a:p>
        </p:txBody>
      </p:sp>
      <p:pic>
        <p:nvPicPr>
          <p:cNvPr id="10" name="Picture 9">
            <a:extLst>
              <a:ext uri="{FF2B5EF4-FFF2-40B4-BE49-F238E27FC236}">
                <a16:creationId xmlns:a16="http://schemas.microsoft.com/office/drawing/2014/main" id="{F045F4FD-8CEC-24F6-11F9-B95496F4A009}"/>
              </a:ext>
            </a:extLst>
          </p:cNvPr>
          <p:cNvPicPr>
            <a:picLocks noChangeAspect="1"/>
          </p:cNvPicPr>
          <p:nvPr/>
        </p:nvPicPr>
        <p:blipFill>
          <a:blip r:embed="rId6"/>
          <a:stretch>
            <a:fillRect/>
          </a:stretch>
        </p:blipFill>
        <p:spPr>
          <a:xfrm>
            <a:off x="7961087" y="3429000"/>
            <a:ext cx="3229426" cy="285790"/>
          </a:xfrm>
          <a:prstGeom prst="rect">
            <a:avLst/>
          </a:prstGeom>
        </p:spPr>
      </p:pic>
      <p:sp>
        <p:nvSpPr>
          <p:cNvPr id="18" name="TextBox 17">
            <a:extLst>
              <a:ext uri="{FF2B5EF4-FFF2-40B4-BE49-F238E27FC236}">
                <a16:creationId xmlns:a16="http://schemas.microsoft.com/office/drawing/2014/main" id="{906303AA-2E08-B28F-E0BB-82FE2F697296}"/>
              </a:ext>
            </a:extLst>
          </p:cNvPr>
          <p:cNvSpPr txBox="1"/>
          <p:nvPr/>
        </p:nvSpPr>
        <p:spPr>
          <a:xfrm>
            <a:off x="5199001" y="1690890"/>
            <a:ext cx="1790950" cy="995422"/>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b="1" dirty="0"/>
              <a:t>36.33 %</a:t>
            </a:r>
          </a:p>
          <a:p>
            <a:pPr algn="ctr"/>
            <a:r>
              <a:rPr lang="en-US" sz="2000" b="1" dirty="0"/>
              <a:t>Increase</a:t>
            </a:r>
          </a:p>
        </p:txBody>
      </p:sp>
    </p:spTree>
    <p:extLst>
      <p:ext uri="{BB962C8B-B14F-4D97-AF65-F5344CB8AC3E}">
        <p14:creationId xmlns:p14="http://schemas.microsoft.com/office/powerpoint/2010/main" val="3158828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BFC9B2-96CF-FC26-8F14-44D0DADB745F}"/>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1F4322C-07AF-AE48-60D7-F85808E61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A0A63C-001D-BC14-A73A-9A0275492AAB}"/>
              </a:ext>
            </a:extLst>
          </p:cNvPr>
          <p:cNvSpPr>
            <a:spLocks noGrp="1"/>
          </p:cNvSpPr>
          <p:nvPr>
            <p:ph type="title"/>
          </p:nvPr>
        </p:nvSpPr>
        <p:spPr>
          <a:xfrm>
            <a:off x="841248" y="548640"/>
            <a:ext cx="3600860" cy="5431536"/>
          </a:xfrm>
        </p:spPr>
        <p:txBody>
          <a:bodyPr>
            <a:normAutofit/>
          </a:bodyPr>
          <a:lstStyle/>
          <a:p>
            <a:r>
              <a:rPr lang="en-US" sz="2400" b="1" dirty="0"/>
              <a:t>Request 3:</a:t>
            </a:r>
            <a:br>
              <a:rPr lang="en-US" sz="2400" dirty="0"/>
            </a:br>
            <a:br>
              <a:rPr lang="en-US" sz="2400" dirty="0"/>
            </a:br>
            <a:r>
              <a:rPr lang="en-US" sz="2400" dirty="0"/>
              <a:t>Provide a report with all the unique product counts for each  segment  and sort them in descending order of product counts. </a:t>
            </a:r>
          </a:p>
        </p:txBody>
      </p:sp>
      <p:sp>
        <p:nvSpPr>
          <p:cNvPr id="23" name="sketch line">
            <a:extLst>
              <a:ext uri="{FF2B5EF4-FFF2-40B4-BE49-F238E27FC236}">
                <a16:creationId xmlns:a16="http://schemas.microsoft.com/office/drawing/2014/main" id="{DD68DED9-B297-60CE-BBC3-CC056AFA2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28CAC1A-B7A6-4777-7675-627E0D62A693}"/>
              </a:ext>
            </a:extLst>
          </p:cNvPr>
          <p:cNvPicPr>
            <a:picLocks noChangeAspect="1"/>
          </p:cNvPicPr>
          <p:nvPr/>
        </p:nvPicPr>
        <p:blipFill>
          <a:blip r:embed="rId2"/>
          <a:stretch>
            <a:fillRect/>
          </a:stretch>
        </p:blipFill>
        <p:spPr>
          <a:xfrm>
            <a:off x="6096000" y="2144403"/>
            <a:ext cx="3719578" cy="2569193"/>
          </a:xfrm>
          <a:prstGeom prst="rect">
            <a:avLst/>
          </a:prstGeom>
          <a:effectLst>
            <a:reflection blurRad="6350" stA="52000" endA="300" endPos="35000" dir="5400000" sy="-100000" algn="bl" rotWithShape="0"/>
          </a:effectLst>
        </p:spPr>
      </p:pic>
      <p:pic>
        <p:nvPicPr>
          <p:cNvPr id="10" name="Picture 9" descr="A logo with a black background&#10;&#10;AI-generated content may be incorrect.">
            <a:extLst>
              <a:ext uri="{FF2B5EF4-FFF2-40B4-BE49-F238E27FC236}">
                <a16:creationId xmlns:a16="http://schemas.microsoft.com/office/drawing/2014/main" id="{BCA2A564-D623-FCE5-495E-10ED367F6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11" name="Picture 10" descr="A white circle with blue text&#10;&#10;AI-generated content may be incorrect.">
            <a:extLst>
              <a:ext uri="{FF2B5EF4-FFF2-40B4-BE49-F238E27FC236}">
                <a16:creationId xmlns:a16="http://schemas.microsoft.com/office/drawing/2014/main" id="{19E9B3AA-4E8C-3A63-F20D-92199094A8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3465" y="6076253"/>
            <a:ext cx="614784" cy="614784"/>
          </a:xfrm>
          <a:prstGeom prst="rect">
            <a:avLst/>
          </a:prstGeom>
        </p:spPr>
      </p:pic>
      <p:sp>
        <p:nvSpPr>
          <p:cNvPr id="12" name="Subtitle 2">
            <a:extLst>
              <a:ext uri="{FF2B5EF4-FFF2-40B4-BE49-F238E27FC236}">
                <a16:creationId xmlns:a16="http://schemas.microsoft.com/office/drawing/2014/main" id="{48B93E9F-8288-BEB3-F201-53CF31B38675}"/>
              </a:ext>
            </a:extLst>
          </p:cNvPr>
          <p:cNvSpPr txBox="1">
            <a:spLocks/>
          </p:cNvSpPr>
          <p:nvPr/>
        </p:nvSpPr>
        <p:spPr>
          <a:xfrm>
            <a:off x="8837611" y="6203994"/>
            <a:ext cx="3081656" cy="526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b="1" dirty="0"/>
              <a:t>SQL Project Challenge</a:t>
            </a:r>
          </a:p>
        </p:txBody>
      </p:sp>
      <p:sp>
        <p:nvSpPr>
          <p:cNvPr id="13" name="Subtitle 2">
            <a:extLst>
              <a:ext uri="{FF2B5EF4-FFF2-40B4-BE49-F238E27FC236}">
                <a16:creationId xmlns:a16="http://schemas.microsoft.com/office/drawing/2014/main" id="{E792C985-BC9A-BEE8-8CDF-E8EB5A441D59}"/>
              </a:ext>
            </a:extLst>
          </p:cNvPr>
          <p:cNvSpPr txBox="1">
            <a:spLocks/>
          </p:cNvSpPr>
          <p:nvPr/>
        </p:nvSpPr>
        <p:spPr>
          <a:xfrm>
            <a:off x="805295" y="6262396"/>
            <a:ext cx="1595478" cy="324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b="1" dirty="0" err="1"/>
              <a:t>AtliQ</a:t>
            </a:r>
            <a:r>
              <a:rPr lang="en-US" sz="1600" b="1" dirty="0"/>
              <a:t> Hardware</a:t>
            </a:r>
          </a:p>
        </p:txBody>
      </p:sp>
    </p:spTree>
    <p:extLst>
      <p:ext uri="{BB962C8B-B14F-4D97-AF65-F5344CB8AC3E}">
        <p14:creationId xmlns:p14="http://schemas.microsoft.com/office/powerpoint/2010/main" val="278131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1D4A364-7550-60FF-2198-1A9815BE8530}"/>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D4818BB-F466-E8A8-07C7-32A5DAE07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892E41-C924-4C07-9C96-525E7DC679BA}"/>
              </a:ext>
            </a:extLst>
          </p:cNvPr>
          <p:cNvSpPr>
            <a:spLocks noGrp="1"/>
          </p:cNvSpPr>
          <p:nvPr>
            <p:ph type="title"/>
          </p:nvPr>
        </p:nvSpPr>
        <p:spPr>
          <a:xfrm>
            <a:off x="841248" y="251312"/>
            <a:ext cx="10506456" cy="1010264"/>
          </a:xfrm>
        </p:spPr>
        <p:txBody>
          <a:bodyPr anchor="ctr">
            <a:normAutofit/>
          </a:bodyPr>
          <a:lstStyle/>
          <a:p>
            <a:r>
              <a:rPr lang="en-US" dirty="0">
                <a:solidFill>
                  <a:schemeClr val="accent2"/>
                </a:solidFill>
              </a:rPr>
              <a:t>Insights</a:t>
            </a:r>
          </a:p>
        </p:txBody>
      </p:sp>
      <p:sp>
        <p:nvSpPr>
          <p:cNvPr id="19" name="Rectangle 18">
            <a:extLst>
              <a:ext uri="{FF2B5EF4-FFF2-40B4-BE49-F238E27FC236}">
                <a16:creationId xmlns:a16="http://schemas.microsoft.com/office/drawing/2014/main" id="{CA062B8D-9BE1-F4FE-44BA-EFA7B84A5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E3D3DEDD-5049-0B35-3700-78DCE5BAF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logo with a black background&#10;&#10;AI-generated content may be incorrect.">
            <a:extLst>
              <a:ext uri="{FF2B5EF4-FFF2-40B4-BE49-F238E27FC236}">
                <a16:creationId xmlns:a16="http://schemas.microsoft.com/office/drawing/2014/main" id="{7B0378D2-347D-015F-FCAE-111A3518C5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5" name="Picture 4" descr="A white circle with blue text&#10;&#10;AI-generated content may be incorrect.">
            <a:extLst>
              <a:ext uri="{FF2B5EF4-FFF2-40B4-BE49-F238E27FC236}">
                <a16:creationId xmlns:a16="http://schemas.microsoft.com/office/drawing/2014/main" id="{2204365A-F000-3977-9542-2D31717A41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4483" y="6045074"/>
            <a:ext cx="614784" cy="614784"/>
          </a:xfrm>
          <a:prstGeom prst="rect">
            <a:avLst/>
          </a:prstGeom>
        </p:spPr>
      </p:pic>
      <p:pic>
        <p:nvPicPr>
          <p:cNvPr id="7" name="Picture 6">
            <a:extLst>
              <a:ext uri="{FF2B5EF4-FFF2-40B4-BE49-F238E27FC236}">
                <a16:creationId xmlns:a16="http://schemas.microsoft.com/office/drawing/2014/main" id="{23FDD1E4-A81D-C8C3-4804-6F4B268ADBD4}"/>
              </a:ext>
            </a:extLst>
          </p:cNvPr>
          <p:cNvPicPr>
            <a:picLocks noChangeAspect="1"/>
          </p:cNvPicPr>
          <p:nvPr/>
        </p:nvPicPr>
        <p:blipFill>
          <a:blip r:embed="rId5"/>
          <a:stretch>
            <a:fillRect/>
          </a:stretch>
        </p:blipFill>
        <p:spPr>
          <a:xfrm>
            <a:off x="5132012" y="1883531"/>
            <a:ext cx="5382376" cy="3677163"/>
          </a:xfrm>
          <a:prstGeom prst="rect">
            <a:avLst/>
          </a:prstGeom>
        </p:spPr>
      </p:pic>
      <p:sp>
        <p:nvSpPr>
          <p:cNvPr id="11" name="TextBox 10">
            <a:extLst>
              <a:ext uri="{FF2B5EF4-FFF2-40B4-BE49-F238E27FC236}">
                <a16:creationId xmlns:a16="http://schemas.microsoft.com/office/drawing/2014/main" id="{EDA0AEE2-6A02-A049-15A1-630E1B1F902E}"/>
              </a:ext>
            </a:extLst>
          </p:cNvPr>
          <p:cNvSpPr txBox="1"/>
          <p:nvPr/>
        </p:nvSpPr>
        <p:spPr>
          <a:xfrm>
            <a:off x="622300" y="2429450"/>
            <a:ext cx="4318000" cy="2585323"/>
          </a:xfrm>
          <a:prstGeom prst="rect">
            <a:avLst/>
          </a:prstGeom>
          <a:noFill/>
        </p:spPr>
        <p:txBody>
          <a:bodyPr wrap="square">
            <a:spAutoFit/>
          </a:bodyPr>
          <a:lstStyle/>
          <a:p>
            <a:r>
              <a:rPr lang="en-US" dirty="0"/>
              <a:t>We provide a wide range of products under the segments </a:t>
            </a:r>
            <a:r>
              <a:rPr lang="en-US" dirty="0">
                <a:solidFill>
                  <a:schemeClr val="accent2"/>
                </a:solidFill>
              </a:rPr>
              <a:t>Notebook, Peripherals, and Accessories</a:t>
            </a:r>
            <a:r>
              <a:rPr lang="en-US" dirty="0"/>
              <a:t>, with an </a:t>
            </a:r>
            <a:r>
              <a:rPr lang="en-US" dirty="0">
                <a:solidFill>
                  <a:schemeClr val="accent2"/>
                </a:solidFill>
              </a:rPr>
              <a:t>average of 110 products in each segment</a:t>
            </a:r>
            <a:r>
              <a:rPr lang="en-US" dirty="0"/>
              <a:t>. However we still need to diversify our production in the </a:t>
            </a:r>
            <a:r>
              <a:rPr lang="en-US" dirty="0">
                <a:solidFill>
                  <a:schemeClr val="accent2"/>
                </a:solidFill>
              </a:rPr>
              <a:t>Desktop, Networking, and Storage segments</a:t>
            </a:r>
            <a:r>
              <a:rPr lang="en-US" dirty="0"/>
              <a:t>, where there are just an </a:t>
            </a:r>
            <a:r>
              <a:rPr lang="en-US" dirty="0">
                <a:solidFill>
                  <a:schemeClr val="accent2"/>
                </a:solidFill>
              </a:rPr>
              <a:t>average of only 23 products per segment</a:t>
            </a:r>
          </a:p>
        </p:txBody>
      </p:sp>
    </p:spTree>
    <p:extLst>
      <p:ext uri="{BB962C8B-B14F-4D97-AF65-F5344CB8AC3E}">
        <p14:creationId xmlns:p14="http://schemas.microsoft.com/office/powerpoint/2010/main" val="810224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3E4096-F1AB-6A4F-F10B-F2D5EFC42A09}"/>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8A6A0DF-75A4-3D48-ACE1-80DD4A634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AC1806-7FE0-CFB2-77EC-94073117DFA2}"/>
              </a:ext>
            </a:extLst>
          </p:cNvPr>
          <p:cNvSpPr>
            <a:spLocks noGrp="1"/>
          </p:cNvSpPr>
          <p:nvPr>
            <p:ph type="title"/>
          </p:nvPr>
        </p:nvSpPr>
        <p:spPr>
          <a:xfrm>
            <a:off x="841248" y="548640"/>
            <a:ext cx="3600860" cy="5431536"/>
          </a:xfrm>
        </p:spPr>
        <p:txBody>
          <a:bodyPr>
            <a:normAutofit/>
          </a:bodyPr>
          <a:lstStyle/>
          <a:p>
            <a:r>
              <a:rPr lang="en-US" sz="2400" b="1" dirty="0"/>
              <a:t>Request 4:</a:t>
            </a:r>
            <a:br>
              <a:rPr lang="en-US" sz="2400" dirty="0"/>
            </a:br>
            <a:br>
              <a:rPr lang="en-US" sz="2400" dirty="0"/>
            </a:br>
            <a:r>
              <a:rPr lang="en-US" sz="2400" dirty="0"/>
              <a:t>Follow-up: Which segment had the most increase in unique products in  2021 vs 2020? </a:t>
            </a:r>
          </a:p>
        </p:txBody>
      </p:sp>
      <p:sp>
        <p:nvSpPr>
          <p:cNvPr id="23" name="sketch line">
            <a:extLst>
              <a:ext uri="{FF2B5EF4-FFF2-40B4-BE49-F238E27FC236}">
                <a16:creationId xmlns:a16="http://schemas.microsoft.com/office/drawing/2014/main" id="{6BF66D40-3041-FB57-D0D0-D8D7CE866D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BDD32BA-E8BF-E9AC-8009-7CC31DB760E6}"/>
              </a:ext>
            </a:extLst>
          </p:cNvPr>
          <p:cNvPicPr>
            <a:picLocks noChangeAspect="1"/>
          </p:cNvPicPr>
          <p:nvPr/>
        </p:nvPicPr>
        <p:blipFill>
          <a:blip r:embed="rId2"/>
          <a:srcRect t="3412" b="9659"/>
          <a:stretch>
            <a:fillRect/>
          </a:stretch>
        </p:blipFill>
        <p:spPr>
          <a:xfrm>
            <a:off x="5126418" y="2324100"/>
            <a:ext cx="6379772" cy="1943100"/>
          </a:xfrm>
          <a:prstGeom prst="rect">
            <a:avLst/>
          </a:prstGeom>
          <a:effectLst>
            <a:reflection blurRad="6350" stA="52000" endA="300" endPos="35000" dir="5400000" sy="-100000" algn="bl" rotWithShape="0"/>
          </a:effectLst>
        </p:spPr>
      </p:pic>
      <p:pic>
        <p:nvPicPr>
          <p:cNvPr id="13" name="Picture 12" descr="A logo with a black background&#10;&#10;AI-generated content may be incorrect.">
            <a:extLst>
              <a:ext uri="{FF2B5EF4-FFF2-40B4-BE49-F238E27FC236}">
                <a16:creationId xmlns:a16="http://schemas.microsoft.com/office/drawing/2014/main" id="{E2EF1A73-70FE-1A2C-E330-6EECC1825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14" name="Picture 13" descr="A white circle with blue text&#10;&#10;AI-generated content may be incorrect.">
            <a:extLst>
              <a:ext uri="{FF2B5EF4-FFF2-40B4-BE49-F238E27FC236}">
                <a16:creationId xmlns:a16="http://schemas.microsoft.com/office/drawing/2014/main" id="{C6D2C40B-9F15-5884-ABC4-0432EA13E3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3465" y="6076253"/>
            <a:ext cx="614784" cy="614784"/>
          </a:xfrm>
          <a:prstGeom prst="rect">
            <a:avLst/>
          </a:prstGeom>
        </p:spPr>
      </p:pic>
      <p:sp>
        <p:nvSpPr>
          <p:cNvPr id="15" name="Subtitle 2">
            <a:extLst>
              <a:ext uri="{FF2B5EF4-FFF2-40B4-BE49-F238E27FC236}">
                <a16:creationId xmlns:a16="http://schemas.microsoft.com/office/drawing/2014/main" id="{5162035A-31E3-BEC8-9999-7C244D2B9D53}"/>
              </a:ext>
            </a:extLst>
          </p:cNvPr>
          <p:cNvSpPr txBox="1">
            <a:spLocks/>
          </p:cNvSpPr>
          <p:nvPr/>
        </p:nvSpPr>
        <p:spPr>
          <a:xfrm>
            <a:off x="8837611" y="6203994"/>
            <a:ext cx="3081656" cy="526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b="1" dirty="0"/>
              <a:t>SQL Project Challenge</a:t>
            </a:r>
          </a:p>
        </p:txBody>
      </p:sp>
      <p:sp>
        <p:nvSpPr>
          <p:cNvPr id="16" name="Subtitle 2">
            <a:extLst>
              <a:ext uri="{FF2B5EF4-FFF2-40B4-BE49-F238E27FC236}">
                <a16:creationId xmlns:a16="http://schemas.microsoft.com/office/drawing/2014/main" id="{5736BA81-6A2A-E6D7-AA38-2E4073263C2D}"/>
              </a:ext>
            </a:extLst>
          </p:cNvPr>
          <p:cNvSpPr txBox="1">
            <a:spLocks/>
          </p:cNvSpPr>
          <p:nvPr/>
        </p:nvSpPr>
        <p:spPr>
          <a:xfrm>
            <a:off x="805295" y="6262396"/>
            <a:ext cx="1595478" cy="324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b="1" dirty="0" err="1"/>
              <a:t>AtliQ</a:t>
            </a:r>
            <a:r>
              <a:rPr lang="en-US" sz="1600" b="1" dirty="0"/>
              <a:t> Hardware</a:t>
            </a:r>
          </a:p>
        </p:txBody>
      </p:sp>
    </p:spTree>
    <p:extLst>
      <p:ext uri="{BB962C8B-B14F-4D97-AF65-F5344CB8AC3E}">
        <p14:creationId xmlns:p14="http://schemas.microsoft.com/office/powerpoint/2010/main" val="71982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16">
                                            <p:txEl>
                                              <p:pRg st="0" end="0"/>
                                            </p:txEl>
                                          </p:spTgt>
                                        </p:tgtEl>
                                        <p:attrNameLst>
                                          <p:attrName>style.visibility</p:attrName>
                                        </p:attrNameLst>
                                      </p:cBhvr>
                                      <p:to>
                                        <p:strVal val="visible"/>
                                      </p:to>
                                    </p:set>
                                    <p:animEffect transition="in" filter="fade">
                                      <p:cBhvr>
                                        <p:cTn id="10" dur="10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EDC4BF-C27E-5E1C-7DF8-702B4F4B693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21534FF-BD73-5181-B589-DA3E77F69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749F38-2060-49F3-3BE6-8DBFD3E76A96}"/>
              </a:ext>
            </a:extLst>
          </p:cNvPr>
          <p:cNvSpPr>
            <a:spLocks noGrp="1"/>
          </p:cNvSpPr>
          <p:nvPr>
            <p:ph type="title"/>
          </p:nvPr>
        </p:nvSpPr>
        <p:spPr>
          <a:xfrm>
            <a:off x="841248" y="251312"/>
            <a:ext cx="10506456" cy="1010264"/>
          </a:xfrm>
        </p:spPr>
        <p:txBody>
          <a:bodyPr anchor="ctr">
            <a:normAutofit/>
          </a:bodyPr>
          <a:lstStyle/>
          <a:p>
            <a:r>
              <a:rPr lang="en-US" dirty="0">
                <a:solidFill>
                  <a:schemeClr val="accent2"/>
                </a:solidFill>
              </a:rPr>
              <a:t>Insights</a:t>
            </a:r>
          </a:p>
        </p:txBody>
      </p:sp>
      <p:sp>
        <p:nvSpPr>
          <p:cNvPr id="19" name="Rectangle 18">
            <a:extLst>
              <a:ext uri="{FF2B5EF4-FFF2-40B4-BE49-F238E27FC236}">
                <a16:creationId xmlns:a16="http://schemas.microsoft.com/office/drawing/2014/main" id="{9203205D-6B9B-712A-8AB9-E86F865DC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9082FFBC-9B68-4A57-E690-D35BE193B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logo with a black background&#10;&#10;AI-generated content may be incorrect.">
            <a:extLst>
              <a:ext uri="{FF2B5EF4-FFF2-40B4-BE49-F238E27FC236}">
                <a16:creationId xmlns:a16="http://schemas.microsoft.com/office/drawing/2014/main" id="{EDC30507-6B01-C608-D6A2-CE3BD9BAE6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5" name="Picture 4" descr="A white circle with blue text&#10;&#10;AI-generated content may be incorrect.">
            <a:extLst>
              <a:ext uri="{FF2B5EF4-FFF2-40B4-BE49-F238E27FC236}">
                <a16:creationId xmlns:a16="http://schemas.microsoft.com/office/drawing/2014/main" id="{C2E5991A-9300-1511-405E-48B19F551F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4483" y="6045074"/>
            <a:ext cx="614784" cy="614784"/>
          </a:xfrm>
          <a:prstGeom prst="rect">
            <a:avLst/>
          </a:prstGeom>
        </p:spPr>
      </p:pic>
      <p:pic>
        <p:nvPicPr>
          <p:cNvPr id="6" name="Picture 5">
            <a:extLst>
              <a:ext uri="{FF2B5EF4-FFF2-40B4-BE49-F238E27FC236}">
                <a16:creationId xmlns:a16="http://schemas.microsoft.com/office/drawing/2014/main" id="{4B58EDDA-FE44-B89D-EF07-441106BFA2EC}"/>
              </a:ext>
            </a:extLst>
          </p:cNvPr>
          <p:cNvPicPr>
            <a:picLocks noChangeAspect="1"/>
          </p:cNvPicPr>
          <p:nvPr/>
        </p:nvPicPr>
        <p:blipFill>
          <a:blip r:embed="rId5"/>
          <a:stretch>
            <a:fillRect/>
          </a:stretch>
        </p:blipFill>
        <p:spPr>
          <a:xfrm>
            <a:off x="2885456" y="2862472"/>
            <a:ext cx="6418037" cy="2532207"/>
          </a:xfrm>
          <a:prstGeom prst="rect">
            <a:avLst/>
          </a:prstGeom>
        </p:spPr>
      </p:pic>
      <p:sp>
        <p:nvSpPr>
          <p:cNvPr id="8" name="TextBox 7">
            <a:extLst>
              <a:ext uri="{FF2B5EF4-FFF2-40B4-BE49-F238E27FC236}">
                <a16:creationId xmlns:a16="http://schemas.microsoft.com/office/drawing/2014/main" id="{A09C552B-7BF4-AF86-55C7-062CBF4E2D15}"/>
              </a:ext>
            </a:extLst>
          </p:cNvPr>
          <p:cNvSpPr txBox="1"/>
          <p:nvPr/>
        </p:nvSpPr>
        <p:spPr>
          <a:xfrm>
            <a:off x="2398288" y="1639405"/>
            <a:ext cx="7392374" cy="646331"/>
          </a:xfrm>
          <a:prstGeom prst="rect">
            <a:avLst/>
          </a:prstGeom>
          <a:noFill/>
        </p:spPr>
        <p:txBody>
          <a:bodyPr wrap="square">
            <a:spAutoFit/>
          </a:bodyPr>
          <a:lstStyle/>
          <a:p>
            <a:r>
              <a:rPr lang="en-US" dirty="0">
                <a:solidFill>
                  <a:schemeClr val="accent2"/>
                </a:solidFill>
              </a:rPr>
              <a:t>In 2021</a:t>
            </a:r>
            <a:r>
              <a:rPr lang="en-US" dirty="0"/>
              <a:t>, we were mainly focusing on diversifying our </a:t>
            </a:r>
            <a:r>
              <a:rPr lang="en-US" dirty="0">
                <a:solidFill>
                  <a:schemeClr val="accent2"/>
                </a:solidFill>
              </a:rPr>
              <a:t>accessories segment</a:t>
            </a:r>
            <a:r>
              <a:rPr lang="en-US" dirty="0"/>
              <a:t>. We introduced </a:t>
            </a:r>
            <a:r>
              <a:rPr lang="en-US" dirty="0">
                <a:solidFill>
                  <a:schemeClr val="accent2"/>
                </a:solidFill>
              </a:rPr>
              <a:t>34 new products to the market in accessories.</a:t>
            </a:r>
          </a:p>
        </p:txBody>
      </p:sp>
      <p:sp>
        <p:nvSpPr>
          <p:cNvPr id="12" name="TextBox 11">
            <a:extLst>
              <a:ext uri="{FF2B5EF4-FFF2-40B4-BE49-F238E27FC236}">
                <a16:creationId xmlns:a16="http://schemas.microsoft.com/office/drawing/2014/main" id="{8B15E402-62E9-4515-2A0A-4F6677876401}"/>
              </a:ext>
            </a:extLst>
          </p:cNvPr>
          <p:cNvSpPr txBox="1"/>
          <p:nvPr/>
        </p:nvSpPr>
        <p:spPr>
          <a:xfrm>
            <a:off x="2398288" y="6103811"/>
            <a:ext cx="7705798" cy="369332"/>
          </a:xfrm>
          <a:prstGeom prst="rect">
            <a:avLst/>
          </a:prstGeom>
          <a:noFill/>
        </p:spPr>
        <p:txBody>
          <a:bodyPr wrap="square">
            <a:spAutoFit/>
          </a:bodyPr>
          <a:lstStyle/>
          <a:p>
            <a:r>
              <a:rPr lang="en-US" sz="1800" dirty="0">
                <a:solidFill>
                  <a:schemeClr val="bg2">
                    <a:lumMod val="25000"/>
                  </a:schemeClr>
                </a:solidFill>
              </a:rPr>
              <a:t>Which segment had the most increase in unique products in  2021 vs 2020? </a:t>
            </a:r>
            <a:endParaRPr lang="en-US" dirty="0">
              <a:solidFill>
                <a:schemeClr val="bg2">
                  <a:lumMod val="25000"/>
                </a:schemeClr>
              </a:solidFill>
            </a:endParaRPr>
          </a:p>
        </p:txBody>
      </p:sp>
    </p:spTree>
    <p:extLst>
      <p:ext uri="{BB962C8B-B14F-4D97-AF65-F5344CB8AC3E}">
        <p14:creationId xmlns:p14="http://schemas.microsoft.com/office/powerpoint/2010/main" val="1217141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EDE46C-D0F6-4962-9CB2-DE796E4C5A72}"/>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65C941-2BCA-8E39-ED67-77F4AB6E6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D4477-BFA4-6242-C4DA-A39A237DA5DE}"/>
              </a:ext>
            </a:extLst>
          </p:cNvPr>
          <p:cNvSpPr>
            <a:spLocks noGrp="1"/>
          </p:cNvSpPr>
          <p:nvPr>
            <p:ph type="title"/>
          </p:nvPr>
        </p:nvSpPr>
        <p:spPr>
          <a:xfrm>
            <a:off x="841248" y="548640"/>
            <a:ext cx="3600860" cy="5431536"/>
          </a:xfrm>
        </p:spPr>
        <p:txBody>
          <a:bodyPr>
            <a:normAutofit/>
          </a:bodyPr>
          <a:lstStyle/>
          <a:p>
            <a:r>
              <a:rPr lang="en-US" sz="2400" b="1" dirty="0"/>
              <a:t>Request 5:</a:t>
            </a:r>
            <a:br>
              <a:rPr lang="en-US" sz="2400" dirty="0"/>
            </a:br>
            <a:br>
              <a:rPr lang="en-US" sz="2400" dirty="0"/>
            </a:br>
            <a:r>
              <a:rPr lang="en-US" sz="2400" dirty="0"/>
              <a:t>Get the products that have the highest and lowest manufacturing costs. </a:t>
            </a:r>
          </a:p>
        </p:txBody>
      </p:sp>
      <p:sp>
        <p:nvSpPr>
          <p:cNvPr id="23" name="sketch line">
            <a:extLst>
              <a:ext uri="{FF2B5EF4-FFF2-40B4-BE49-F238E27FC236}">
                <a16:creationId xmlns:a16="http://schemas.microsoft.com/office/drawing/2014/main" id="{00366018-032F-386F-A0BF-D033EB4E0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96B527C-2A02-BC65-375E-06E1D3F3381E}"/>
              </a:ext>
            </a:extLst>
          </p:cNvPr>
          <p:cNvPicPr>
            <a:picLocks noChangeAspect="1"/>
          </p:cNvPicPr>
          <p:nvPr/>
        </p:nvPicPr>
        <p:blipFill>
          <a:blip r:embed="rId2"/>
          <a:srcRect t="10796" b="11828"/>
          <a:stretch>
            <a:fillRect/>
          </a:stretch>
        </p:blipFill>
        <p:spPr>
          <a:xfrm>
            <a:off x="5283356" y="2946400"/>
            <a:ext cx="6224334" cy="952500"/>
          </a:xfrm>
          <a:prstGeom prst="rect">
            <a:avLst/>
          </a:prstGeom>
          <a:effectLst>
            <a:reflection blurRad="6350" stA="52000" endA="300" endPos="35000" dir="5400000" sy="-100000" algn="bl" rotWithShape="0"/>
          </a:effectLst>
        </p:spPr>
      </p:pic>
      <p:pic>
        <p:nvPicPr>
          <p:cNvPr id="10" name="Picture 9" descr="A logo with a black background&#10;&#10;AI-generated content may be incorrect.">
            <a:extLst>
              <a:ext uri="{FF2B5EF4-FFF2-40B4-BE49-F238E27FC236}">
                <a16:creationId xmlns:a16="http://schemas.microsoft.com/office/drawing/2014/main" id="{EB6AE61B-2D85-6E46-5B9E-35D66C9BB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11" name="Picture 10" descr="A white circle with blue text&#10;&#10;AI-generated content may be incorrect.">
            <a:extLst>
              <a:ext uri="{FF2B5EF4-FFF2-40B4-BE49-F238E27FC236}">
                <a16:creationId xmlns:a16="http://schemas.microsoft.com/office/drawing/2014/main" id="{D8AB0CF5-EB50-6ABB-CF32-3494D4A6D2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3465" y="6076253"/>
            <a:ext cx="614784" cy="614784"/>
          </a:xfrm>
          <a:prstGeom prst="rect">
            <a:avLst/>
          </a:prstGeom>
        </p:spPr>
      </p:pic>
      <p:sp>
        <p:nvSpPr>
          <p:cNvPr id="12" name="Subtitle 2">
            <a:extLst>
              <a:ext uri="{FF2B5EF4-FFF2-40B4-BE49-F238E27FC236}">
                <a16:creationId xmlns:a16="http://schemas.microsoft.com/office/drawing/2014/main" id="{601075E7-BE35-3D72-468B-EEBE688EF0EA}"/>
              </a:ext>
            </a:extLst>
          </p:cNvPr>
          <p:cNvSpPr txBox="1">
            <a:spLocks/>
          </p:cNvSpPr>
          <p:nvPr/>
        </p:nvSpPr>
        <p:spPr>
          <a:xfrm>
            <a:off x="8837611" y="6203994"/>
            <a:ext cx="3081656" cy="526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b="1" dirty="0"/>
              <a:t>SQL Project Challenge</a:t>
            </a:r>
          </a:p>
        </p:txBody>
      </p:sp>
      <p:sp>
        <p:nvSpPr>
          <p:cNvPr id="13" name="Subtitle 2">
            <a:extLst>
              <a:ext uri="{FF2B5EF4-FFF2-40B4-BE49-F238E27FC236}">
                <a16:creationId xmlns:a16="http://schemas.microsoft.com/office/drawing/2014/main" id="{37289111-03AC-8E30-7B83-5E8CDA33717D}"/>
              </a:ext>
            </a:extLst>
          </p:cNvPr>
          <p:cNvSpPr txBox="1">
            <a:spLocks/>
          </p:cNvSpPr>
          <p:nvPr/>
        </p:nvSpPr>
        <p:spPr>
          <a:xfrm>
            <a:off x="805295" y="6262396"/>
            <a:ext cx="1595478" cy="324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b="1" dirty="0" err="1"/>
              <a:t>AtliQ</a:t>
            </a:r>
            <a:r>
              <a:rPr lang="en-US" sz="1600" b="1" dirty="0"/>
              <a:t> Hardware</a:t>
            </a:r>
          </a:p>
        </p:txBody>
      </p:sp>
    </p:spTree>
    <p:extLst>
      <p:ext uri="{BB962C8B-B14F-4D97-AF65-F5344CB8AC3E}">
        <p14:creationId xmlns:p14="http://schemas.microsoft.com/office/powerpoint/2010/main" val="26090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AAD39D-607D-41AE-A31F-3AB57CC407C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DDE2774-CECD-FED7-FDC2-A5D11DA73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3C243-3458-4A3D-E21F-CE014B364FDA}"/>
              </a:ext>
            </a:extLst>
          </p:cNvPr>
          <p:cNvSpPr>
            <a:spLocks noGrp="1"/>
          </p:cNvSpPr>
          <p:nvPr>
            <p:ph type="title"/>
          </p:nvPr>
        </p:nvSpPr>
        <p:spPr>
          <a:xfrm>
            <a:off x="841248" y="251312"/>
            <a:ext cx="10506456" cy="1010264"/>
          </a:xfrm>
        </p:spPr>
        <p:txBody>
          <a:bodyPr anchor="ctr">
            <a:normAutofit/>
          </a:bodyPr>
          <a:lstStyle/>
          <a:p>
            <a:r>
              <a:rPr lang="en-US" dirty="0">
                <a:solidFill>
                  <a:schemeClr val="accent2"/>
                </a:solidFill>
              </a:rPr>
              <a:t>Insights</a:t>
            </a:r>
          </a:p>
        </p:txBody>
      </p:sp>
      <p:sp>
        <p:nvSpPr>
          <p:cNvPr id="19" name="Rectangle 18">
            <a:extLst>
              <a:ext uri="{FF2B5EF4-FFF2-40B4-BE49-F238E27FC236}">
                <a16:creationId xmlns:a16="http://schemas.microsoft.com/office/drawing/2014/main" id="{AD71F4B5-775B-3756-762A-103DFCBFC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4266735F-BD38-9FF8-A092-334990CEA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logo with a black background&#10;&#10;AI-generated content may be incorrect.">
            <a:extLst>
              <a:ext uri="{FF2B5EF4-FFF2-40B4-BE49-F238E27FC236}">
                <a16:creationId xmlns:a16="http://schemas.microsoft.com/office/drawing/2014/main" id="{6F65B490-8A1D-9BC8-9002-8C2EB0FE7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5" name="Picture 4" descr="A white circle with blue text&#10;&#10;AI-generated content may be incorrect.">
            <a:extLst>
              <a:ext uri="{FF2B5EF4-FFF2-40B4-BE49-F238E27FC236}">
                <a16:creationId xmlns:a16="http://schemas.microsoft.com/office/drawing/2014/main" id="{5E7F3789-C04D-2524-49E2-59F0A2A610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4483" y="6045074"/>
            <a:ext cx="614784" cy="614784"/>
          </a:xfrm>
          <a:prstGeom prst="rect">
            <a:avLst/>
          </a:prstGeom>
        </p:spPr>
      </p:pic>
      <p:pic>
        <p:nvPicPr>
          <p:cNvPr id="2050" name="Picture 2" descr="Computer Mouse Icon Vector Art, Icons, and Graphics for Free ...">
            <a:extLst>
              <a:ext uri="{FF2B5EF4-FFF2-40B4-BE49-F238E27FC236}">
                <a16:creationId xmlns:a16="http://schemas.microsoft.com/office/drawing/2014/main" id="{B139402D-4885-C364-D9C9-6C7CEF2DD8F3}"/>
              </a:ext>
            </a:extLst>
          </p:cNvPr>
          <p:cNvPicPr>
            <a:picLocks noChangeAspect="1" noChangeArrowheads="1"/>
          </p:cNvPicPr>
          <p:nvPr/>
        </p:nvPicPr>
        <p:blipFill>
          <a:blip r:embed="rId5">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6901052" y="3325908"/>
            <a:ext cx="1740662" cy="16728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omputer Icon Pc Icon Personal Computer">
            <a:extLst>
              <a:ext uri="{FF2B5EF4-FFF2-40B4-BE49-F238E27FC236}">
                <a16:creationId xmlns:a16="http://schemas.microsoft.com/office/drawing/2014/main" id="{CB1F6AF8-51DA-BEED-6A25-81A8482EC5FF}"/>
              </a:ext>
            </a:extLst>
          </p:cNvPr>
          <p:cNvPicPr>
            <a:picLocks noChangeAspect="1" noChangeArrowheads="1"/>
          </p:cNvPicPr>
          <p:nvPr/>
        </p:nvPicPr>
        <p:blipFill>
          <a:blip r:embed="rId6">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123189" y="3378513"/>
            <a:ext cx="1740662" cy="16202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24050D1-923A-99D5-B829-B1E59AF0515A}"/>
              </a:ext>
            </a:extLst>
          </p:cNvPr>
          <p:cNvSpPr txBox="1"/>
          <p:nvPr/>
        </p:nvSpPr>
        <p:spPr>
          <a:xfrm>
            <a:off x="3134866" y="3709764"/>
            <a:ext cx="2351534" cy="822305"/>
          </a:xfrm>
          <a:prstGeom prst="ellipse">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3200" b="1" dirty="0"/>
              <a:t>240.53$</a:t>
            </a:r>
          </a:p>
        </p:txBody>
      </p:sp>
      <p:sp>
        <p:nvSpPr>
          <p:cNvPr id="7" name="TextBox 6">
            <a:extLst>
              <a:ext uri="{FF2B5EF4-FFF2-40B4-BE49-F238E27FC236}">
                <a16:creationId xmlns:a16="http://schemas.microsoft.com/office/drawing/2014/main" id="{EC45F473-4393-C58E-B619-CE7E19CB4260}"/>
              </a:ext>
            </a:extLst>
          </p:cNvPr>
          <p:cNvSpPr txBox="1"/>
          <p:nvPr/>
        </p:nvSpPr>
        <p:spPr>
          <a:xfrm>
            <a:off x="9090165" y="3564013"/>
            <a:ext cx="2420110" cy="822305"/>
          </a:xfrm>
          <a:prstGeom prst="flowChartConnector">
            <a:avLst/>
          </a:prstGeom>
        </p:spPr>
        <p:style>
          <a:lnRef idx="2">
            <a:schemeClr val="accent2"/>
          </a:lnRef>
          <a:fillRef idx="1">
            <a:schemeClr val="lt1"/>
          </a:fillRef>
          <a:effectRef idx="0">
            <a:schemeClr val="accent2"/>
          </a:effectRef>
          <a:fontRef idx="minor">
            <a:schemeClr val="dk1"/>
          </a:fontRef>
        </p:style>
        <p:txBody>
          <a:bodyPr wrap="square" rtlCol="0">
            <a:spAutoFit/>
          </a:bodyPr>
          <a:lstStyle>
            <a:defPPr>
              <a:defRPr lang="en-US"/>
            </a:defPPr>
            <a:lvl1pPr>
              <a:defRPr sz="3200" b="1">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0.89$</a:t>
            </a:r>
          </a:p>
        </p:txBody>
      </p:sp>
      <p:sp>
        <p:nvSpPr>
          <p:cNvPr id="10" name="TextBox 9">
            <a:extLst>
              <a:ext uri="{FF2B5EF4-FFF2-40B4-BE49-F238E27FC236}">
                <a16:creationId xmlns:a16="http://schemas.microsoft.com/office/drawing/2014/main" id="{83127695-D3FB-053B-A152-D52AB700AB34}"/>
              </a:ext>
            </a:extLst>
          </p:cNvPr>
          <p:cNvSpPr txBox="1"/>
          <p:nvPr/>
        </p:nvSpPr>
        <p:spPr>
          <a:xfrm>
            <a:off x="1123189" y="2101376"/>
            <a:ext cx="3359911" cy="646331"/>
          </a:xfrm>
          <a:prstGeom prst="rect">
            <a:avLst/>
          </a:prstGeom>
          <a:noFill/>
        </p:spPr>
        <p:txBody>
          <a:bodyPr wrap="square">
            <a:spAutoFit/>
          </a:bodyPr>
          <a:lstStyle/>
          <a:p>
            <a:r>
              <a:rPr lang="en-US" dirty="0">
                <a:solidFill>
                  <a:schemeClr val="bg2">
                    <a:lumMod val="25000"/>
                  </a:schemeClr>
                </a:solidFill>
              </a:rPr>
              <a:t>Which of our products has the highest manufacturing cost?</a:t>
            </a:r>
          </a:p>
        </p:txBody>
      </p:sp>
      <p:sp>
        <p:nvSpPr>
          <p:cNvPr id="12" name="TextBox 11">
            <a:extLst>
              <a:ext uri="{FF2B5EF4-FFF2-40B4-BE49-F238E27FC236}">
                <a16:creationId xmlns:a16="http://schemas.microsoft.com/office/drawing/2014/main" id="{684FFD7C-B2EA-8824-82A5-406EBA04AE24}"/>
              </a:ext>
            </a:extLst>
          </p:cNvPr>
          <p:cNvSpPr txBox="1"/>
          <p:nvPr/>
        </p:nvSpPr>
        <p:spPr>
          <a:xfrm>
            <a:off x="7172465" y="2184999"/>
            <a:ext cx="3359911" cy="646331"/>
          </a:xfrm>
          <a:prstGeom prst="rect">
            <a:avLst/>
          </a:prstGeom>
          <a:noFill/>
        </p:spPr>
        <p:txBody>
          <a:bodyPr wrap="square">
            <a:spAutoFit/>
          </a:bodyPr>
          <a:lstStyle/>
          <a:p>
            <a:r>
              <a:rPr lang="en-US" dirty="0">
                <a:solidFill>
                  <a:schemeClr val="bg2">
                    <a:lumMod val="25000"/>
                  </a:schemeClr>
                </a:solidFill>
              </a:rPr>
              <a:t>Which of our products has the lowest manufacturing cost?</a:t>
            </a:r>
          </a:p>
        </p:txBody>
      </p:sp>
      <p:sp>
        <p:nvSpPr>
          <p:cNvPr id="14" name="TextBox 13">
            <a:extLst>
              <a:ext uri="{FF2B5EF4-FFF2-40B4-BE49-F238E27FC236}">
                <a16:creationId xmlns:a16="http://schemas.microsoft.com/office/drawing/2014/main" id="{9ADF3901-B9A3-B53F-9EFC-0A9BACA91773}"/>
              </a:ext>
            </a:extLst>
          </p:cNvPr>
          <p:cNvSpPr txBox="1"/>
          <p:nvPr/>
        </p:nvSpPr>
        <p:spPr>
          <a:xfrm>
            <a:off x="1518410" y="5477136"/>
            <a:ext cx="3232911" cy="646331"/>
          </a:xfrm>
          <a:prstGeom prst="rect">
            <a:avLst/>
          </a:prstGeom>
          <a:noFill/>
        </p:spPr>
        <p:txBody>
          <a:bodyPr wrap="square">
            <a:spAutoFit/>
          </a:bodyPr>
          <a:lstStyle/>
          <a:p>
            <a:pPr algn="ctr"/>
            <a:r>
              <a:rPr lang="en-US" dirty="0">
                <a:solidFill>
                  <a:schemeClr val="bg2">
                    <a:lumMod val="75000"/>
                  </a:schemeClr>
                </a:solidFill>
              </a:rPr>
              <a:t>AQ HOME Allin1 Gen 2 (Plus 3) </a:t>
            </a:r>
          </a:p>
          <a:p>
            <a:pPr algn="ctr"/>
            <a:r>
              <a:rPr lang="en-US" dirty="0">
                <a:solidFill>
                  <a:schemeClr val="accent2"/>
                </a:solidFill>
              </a:rPr>
              <a:t>Personal Desktop</a:t>
            </a:r>
          </a:p>
        </p:txBody>
      </p:sp>
      <p:sp>
        <p:nvSpPr>
          <p:cNvPr id="16" name="TextBox 15">
            <a:extLst>
              <a:ext uri="{FF2B5EF4-FFF2-40B4-BE49-F238E27FC236}">
                <a16:creationId xmlns:a16="http://schemas.microsoft.com/office/drawing/2014/main" id="{84B610D8-3D9A-AA14-FFF7-4F8B443E4555}"/>
              </a:ext>
            </a:extLst>
          </p:cNvPr>
          <p:cNvSpPr txBox="1"/>
          <p:nvPr/>
        </p:nvSpPr>
        <p:spPr>
          <a:xfrm>
            <a:off x="6845122" y="5324610"/>
            <a:ext cx="4490086" cy="646331"/>
          </a:xfrm>
          <a:prstGeom prst="rect">
            <a:avLst/>
          </a:prstGeom>
          <a:noFill/>
        </p:spPr>
        <p:txBody>
          <a:bodyPr wrap="square">
            <a:spAutoFit/>
          </a:bodyPr>
          <a:lstStyle>
            <a:defPPr>
              <a:defRPr lang="en-US"/>
            </a:defPPr>
            <a:lvl1pPr algn="ctr">
              <a:defRPr>
                <a:solidFill>
                  <a:schemeClr val="bg2">
                    <a:lumMod val="75000"/>
                  </a:schemeClr>
                </a:solidFill>
              </a:defRPr>
            </a:lvl1pPr>
          </a:lstStyle>
          <a:p>
            <a:r>
              <a:rPr lang="en-US" dirty="0"/>
              <a:t>AQ Master wired x1 </a:t>
            </a:r>
            <a:r>
              <a:rPr lang="en-US" dirty="0" err="1"/>
              <a:t>Ms</a:t>
            </a:r>
            <a:r>
              <a:rPr lang="en-US" dirty="0"/>
              <a:t> (Standard 1) </a:t>
            </a:r>
          </a:p>
          <a:p>
            <a:r>
              <a:rPr lang="en-US" dirty="0">
                <a:solidFill>
                  <a:schemeClr val="accent2"/>
                </a:solidFill>
              </a:rPr>
              <a:t>Mouse</a:t>
            </a:r>
          </a:p>
        </p:txBody>
      </p:sp>
    </p:spTree>
    <p:extLst>
      <p:ext uri="{BB962C8B-B14F-4D97-AF65-F5344CB8AC3E}">
        <p14:creationId xmlns:p14="http://schemas.microsoft.com/office/powerpoint/2010/main" val="3044309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149B53-A9A0-14D9-D517-DDC5F1F4AED7}"/>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8CAFF1A-A362-30F2-8393-DE52391B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ED36C-6240-3B1D-1535-A33E88036A62}"/>
              </a:ext>
            </a:extLst>
          </p:cNvPr>
          <p:cNvSpPr>
            <a:spLocks noGrp="1"/>
          </p:cNvSpPr>
          <p:nvPr>
            <p:ph type="title"/>
          </p:nvPr>
        </p:nvSpPr>
        <p:spPr>
          <a:xfrm>
            <a:off x="841248" y="548640"/>
            <a:ext cx="3600860" cy="5431536"/>
          </a:xfrm>
        </p:spPr>
        <p:txBody>
          <a:bodyPr>
            <a:normAutofit/>
          </a:bodyPr>
          <a:lstStyle/>
          <a:p>
            <a:r>
              <a:rPr lang="en-US" sz="2400" b="1" dirty="0"/>
              <a:t>Request 6:</a:t>
            </a:r>
            <a:br>
              <a:rPr lang="en-US" sz="2400" dirty="0"/>
            </a:br>
            <a:br>
              <a:rPr lang="en-US" sz="2400" dirty="0"/>
            </a:br>
            <a:r>
              <a:rPr lang="en-US" sz="2400" dirty="0"/>
              <a:t>Generate a report which contains the top 5 customers who received an  average high  </a:t>
            </a:r>
            <a:r>
              <a:rPr lang="en-US" sz="2400" dirty="0" err="1"/>
              <a:t>pre_invoice_discount_pct</a:t>
            </a:r>
            <a:r>
              <a:rPr lang="en-US" sz="2400" dirty="0"/>
              <a:t>  for the  fiscal  year 2021  and in the  Indian  market. </a:t>
            </a:r>
          </a:p>
        </p:txBody>
      </p:sp>
      <p:sp>
        <p:nvSpPr>
          <p:cNvPr id="23" name="sketch line">
            <a:extLst>
              <a:ext uri="{FF2B5EF4-FFF2-40B4-BE49-F238E27FC236}">
                <a16:creationId xmlns:a16="http://schemas.microsoft.com/office/drawing/2014/main" id="{F27CFE48-05DD-773E-2A72-AAD07CE2C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855AEEE-881D-6DA4-6CAA-400C52FC8BC5}"/>
              </a:ext>
            </a:extLst>
          </p:cNvPr>
          <p:cNvPicPr>
            <a:picLocks noChangeAspect="1"/>
          </p:cNvPicPr>
          <p:nvPr/>
        </p:nvPicPr>
        <p:blipFill>
          <a:blip r:embed="rId2"/>
          <a:stretch>
            <a:fillRect/>
          </a:stretch>
        </p:blipFill>
        <p:spPr>
          <a:xfrm>
            <a:off x="5303779" y="2081141"/>
            <a:ext cx="6374800" cy="1982859"/>
          </a:xfrm>
          <a:prstGeom prst="rect">
            <a:avLst/>
          </a:prstGeom>
          <a:effectLst>
            <a:reflection blurRad="6350" stA="52000" endA="300" endPos="35000" dir="5400000" sy="-100000" algn="bl" rotWithShape="0"/>
          </a:effectLst>
        </p:spPr>
      </p:pic>
      <p:pic>
        <p:nvPicPr>
          <p:cNvPr id="10" name="Picture 9" descr="A logo with a black background&#10;&#10;AI-generated content may be incorrect.">
            <a:extLst>
              <a:ext uri="{FF2B5EF4-FFF2-40B4-BE49-F238E27FC236}">
                <a16:creationId xmlns:a16="http://schemas.microsoft.com/office/drawing/2014/main" id="{DF705EB9-7B8F-ECB5-BCB5-5A2713527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11" name="Picture 10" descr="A white circle with blue text&#10;&#10;AI-generated content may be incorrect.">
            <a:extLst>
              <a:ext uri="{FF2B5EF4-FFF2-40B4-BE49-F238E27FC236}">
                <a16:creationId xmlns:a16="http://schemas.microsoft.com/office/drawing/2014/main" id="{6C796174-B4FF-DC63-4AEA-7165200E88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3465" y="6076253"/>
            <a:ext cx="614784" cy="614784"/>
          </a:xfrm>
          <a:prstGeom prst="rect">
            <a:avLst/>
          </a:prstGeom>
        </p:spPr>
      </p:pic>
      <p:sp>
        <p:nvSpPr>
          <p:cNvPr id="12" name="Subtitle 2">
            <a:extLst>
              <a:ext uri="{FF2B5EF4-FFF2-40B4-BE49-F238E27FC236}">
                <a16:creationId xmlns:a16="http://schemas.microsoft.com/office/drawing/2014/main" id="{EFBC5957-F4F8-C3D5-C57B-D221F8D64236}"/>
              </a:ext>
            </a:extLst>
          </p:cNvPr>
          <p:cNvSpPr txBox="1">
            <a:spLocks/>
          </p:cNvSpPr>
          <p:nvPr/>
        </p:nvSpPr>
        <p:spPr>
          <a:xfrm>
            <a:off x="8837611" y="6203994"/>
            <a:ext cx="3081656" cy="526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b="1" dirty="0"/>
              <a:t>SQL Project Challenge</a:t>
            </a:r>
          </a:p>
        </p:txBody>
      </p:sp>
      <p:sp>
        <p:nvSpPr>
          <p:cNvPr id="13" name="Subtitle 2">
            <a:extLst>
              <a:ext uri="{FF2B5EF4-FFF2-40B4-BE49-F238E27FC236}">
                <a16:creationId xmlns:a16="http://schemas.microsoft.com/office/drawing/2014/main" id="{FEEDF7D0-04DD-7C74-BDFE-A1E6C95BE769}"/>
              </a:ext>
            </a:extLst>
          </p:cNvPr>
          <p:cNvSpPr txBox="1">
            <a:spLocks/>
          </p:cNvSpPr>
          <p:nvPr/>
        </p:nvSpPr>
        <p:spPr>
          <a:xfrm>
            <a:off x="805295" y="6262396"/>
            <a:ext cx="1595478" cy="324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b="1" dirty="0" err="1"/>
              <a:t>AtliQ</a:t>
            </a:r>
            <a:r>
              <a:rPr lang="en-US" sz="1600" b="1" dirty="0"/>
              <a:t> Hardware</a:t>
            </a:r>
          </a:p>
        </p:txBody>
      </p:sp>
    </p:spTree>
    <p:extLst>
      <p:ext uri="{BB962C8B-B14F-4D97-AF65-F5344CB8AC3E}">
        <p14:creationId xmlns:p14="http://schemas.microsoft.com/office/powerpoint/2010/main" val="134629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F8A190-9ACC-4A1D-2153-179577EF9FA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C62DDAB-D7A3-CBDC-DD68-42E6AD26B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3DE4E1-FC87-6C94-336C-AA00B9818867}"/>
              </a:ext>
            </a:extLst>
          </p:cNvPr>
          <p:cNvSpPr>
            <a:spLocks noGrp="1"/>
          </p:cNvSpPr>
          <p:nvPr>
            <p:ph type="title"/>
          </p:nvPr>
        </p:nvSpPr>
        <p:spPr>
          <a:xfrm>
            <a:off x="841248" y="251312"/>
            <a:ext cx="10506456" cy="1010264"/>
          </a:xfrm>
        </p:spPr>
        <p:txBody>
          <a:bodyPr anchor="ctr">
            <a:normAutofit/>
          </a:bodyPr>
          <a:lstStyle/>
          <a:p>
            <a:r>
              <a:rPr lang="en-US" dirty="0">
                <a:solidFill>
                  <a:schemeClr val="accent2"/>
                </a:solidFill>
              </a:rPr>
              <a:t>Insights</a:t>
            </a:r>
          </a:p>
        </p:txBody>
      </p:sp>
      <p:sp>
        <p:nvSpPr>
          <p:cNvPr id="19" name="Rectangle 18">
            <a:extLst>
              <a:ext uri="{FF2B5EF4-FFF2-40B4-BE49-F238E27FC236}">
                <a16:creationId xmlns:a16="http://schemas.microsoft.com/office/drawing/2014/main" id="{509E496C-323B-FE92-E63C-6EF5A309CC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865ACEC9-22F7-6CC4-B136-CB59B988C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logo with a black background&#10;&#10;AI-generated content may be incorrect.">
            <a:extLst>
              <a:ext uri="{FF2B5EF4-FFF2-40B4-BE49-F238E27FC236}">
                <a16:creationId xmlns:a16="http://schemas.microsoft.com/office/drawing/2014/main" id="{41E095A3-82AE-0B19-F0BC-EAE563AA4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5" name="Picture 4" descr="A white circle with blue text&#10;&#10;AI-generated content may be incorrect.">
            <a:extLst>
              <a:ext uri="{FF2B5EF4-FFF2-40B4-BE49-F238E27FC236}">
                <a16:creationId xmlns:a16="http://schemas.microsoft.com/office/drawing/2014/main" id="{F4D85771-18CE-09CD-D8BA-3BEB3C5F0E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4483" y="6045074"/>
            <a:ext cx="614784" cy="614784"/>
          </a:xfrm>
          <a:prstGeom prst="rect">
            <a:avLst/>
          </a:prstGeom>
        </p:spPr>
      </p:pic>
      <p:pic>
        <p:nvPicPr>
          <p:cNvPr id="8" name="Picture 7">
            <a:extLst>
              <a:ext uri="{FF2B5EF4-FFF2-40B4-BE49-F238E27FC236}">
                <a16:creationId xmlns:a16="http://schemas.microsoft.com/office/drawing/2014/main" id="{C2AB5C0A-A55C-A094-B242-8F4D2CC5EFA9}"/>
              </a:ext>
            </a:extLst>
          </p:cNvPr>
          <p:cNvPicPr>
            <a:picLocks noChangeAspect="1"/>
          </p:cNvPicPr>
          <p:nvPr/>
        </p:nvPicPr>
        <p:blipFill>
          <a:blip r:embed="rId5"/>
          <a:stretch>
            <a:fillRect/>
          </a:stretch>
        </p:blipFill>
        <p:spPr>
          <a:xfrm>
            <a:off x="3402487" y="2228466"/>
            <a:ext cx="4991334" cy="3800220"/>
          </a:xfrm>
          <a:prstGeom prst="rect">
            <a:avLst/>
          </a:prstGeom>
        </p:spPr>
      </p:pic>
      <p:sp>
        <p:nvSpPr>
          <p:cNvPr id="10" name="TextBox 9">
            <a:extLst>
              <a:ext uri="{FF2B5EF4-FFF2-40B4-BE49-F238E27FC236}">
                <a16:creationId xmlns:a16="http://schemas.microsoft.com/office/drawing/2014/main" id="{3E71F959-FDF9-567A-FED1-4CED246DD667}"/>
              </a:ext>
            </a:extLst>
          </p:cNvPr>
          <p:cNvSpPr txBox="1"/>
          <p:nvPr/>
        </p:nvSpPr>
        <p:spPr>
          <a:xfrm>
            <a:off x="2601976" y="1549402"/>
            <a:ext cx="6985000" cy="923330"/>
          </a:xfrm>
          <a:prstGeom prst="rect">
            <a:avLst/>
          </a:prstGeom>
          <a:noFill/>
        </p:spPr>
        <p:txBody>
          <a:bodyPr wrap="square">
            <a:spAutoFit/>
          </a:bodyPr>
          <a:lstStyle/>
          <a:p>
            <a:r>
              <a:rPr lang="en-US" dirty="0"/>
              <a:t>In 2021, </a:t>
            </a:r>
            <a:r>
              <a:rPr lang="en-US" dirty="0">
                <a:solidFill>
                  <a:schemeClr val="accent2"/>
                </a:solidFill>
              </a:rPr>
              <a:t>we offered nearly equal pre-invoice discount percentages</a:t>
            </a:r>
            <a:r>
              <a:rPr lang="en-US" dirty="0"/>
              <a:t> to each of </a:t>
            </a:r>
            <a:r>
              <a:rPr lang="en-US" dirty="0">
                <a:solidFill>
                  <a:schemeClr val="accent2"/>
                </a:solidFill>
              </a:rPr>
              <a:t>our top 5 customers</a:t>
            </a:r>
            <a:r>
              <a:rPr lang="en-US" dirty="0"/>
              <a:t>, given that </a:t>
            </a:r>
            <a:r>
              <a:rPr lang="en-US" dirty="0">
                <a:solidFill>
                  <a:schemeClr val="accent2"/>
                </a:solidFill>
              </a:rPr>
              <a:t>Flipkart</a:t>
            </a:r>
            <a:r>
              <a:rPr lang="en-US" dirty="0"/>
              <a:t> is the most discounted customer in the </a:t>
            </a:r>
            <a:r>
              <a:rPr lang="en-US" dirty="0">
                <a:solidFill>
                  <a:schemeClr val="accent2"/>
                </a:solidFill>
              </a:rPr>
              <a:t>Indian market</a:t>
            </a:r>
            <a:r>
              <a:rPr lang="en-US" dirty="0"/>
              <a:t>, which equals </a:t>
            </a:r>
            <a:r>
              <a:rPr lang="en-US" dirty="0">
                <a:solidFill>
                  <a:schemeClr val="accent2"/>
                </a:solidFill>
              </a:rPr>
              <a:t>30.83%.</a:t>
            </a:r>
          </a:p>
        </p:txBody>
      </p:sp>
      <p:sp>
        <p:nvSpPr>
          <p:cNvPr id="12" name="TextBox 11">
            <a:extLst>
              <a:ext uri="{FF2B5EF4-FFF2-40B4-BE49-F238E27FC236}">
                <a16:creationId xmlns:a16="http://schemas.microsoft.com/office/drawing/2014/main" id="{D4F849E7-8A29-57CE-0874-4FFA1F270125}"/>
              </a:ext>
            </a:extLst>
          </p:cNvPr>
          <p:cNvSpPr txBox="1"/>
          <p:nvPr/>
        </p:nvSpPr>
        <p:spPr>
          <a:xfrm>
            <a:off x="2601976" y="6103811"/>
            <a:ext cx="7513046" cy="584775"/>
          </a:xfrm>
          <a:prstGeom prst="rect">
            <a:avLst/>
          </a:prstGeom>
          <a:noFill/>
        </p:spPr>
        <p:txBody>
          <a:bodyPr wrap="square">
            <a:spAutoFit/>
          </a:bodyPr>
          <a:lstStyle/>
          <a:p>
            <a:r>
              <a:rPr lang="en-US" sz="1600" dirty="0">
                <a:solidFill>
                  <a:schemeClr val="bg2">
                    <a:lumMod val="25000"/>
                  </a:schemeClr>
                </a:solidFill>
              </a:rPr>
              <a:t>Who are the top 5 customers for whom we offered the most pre-invoice discount percentage in 2021 and in the Indian market? </a:t>
            </a:r>
          </a:p>
        </p:txBody>
      </p:sp>
    </p:spTree>
    <p:extLst>
      <p:ext uri="{BB962C8B-B14F-4D97-AF65-F5344CB8AC3E}">
        <p14:creationId xmlns:p14="http://schemas.microsoft.com/office/powerpoint/2010/main" val="1033383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D983FBD-6CF4-520D-D978-3C5E57BF428F}"/>
              </a:ext>
            </a:extLst>
          </p:cNvPr>
          <p:cNvSpPr>
            <a:spLocks noGrp="1"/>
          </p:cNvSpPr>
          <p:nvPr>
            <p:ph type="title"/>
          </p:nvPr>
        </p:nvSpPr>
        <p:spPr>
          <a:xfrm>
            <a:off x="1115568" y="548640"/>
            <a:ext cx="10168128" cy="1179576"/>
          </a:xfrm>
        </p:spPr>
        <p:txBody>
          <a:bodyPr>
            <a:normAutofit/>
          </a:bodyPr>
          <a:lstStyle/>
          <a:p>
            <a:r>
              <a:rPr lang="en-US" sz="4000" dirty="0"/>
              <a:t>About </a:t>
            </a:r>
            <a:r>
              <a:rPr lang="en-US" sz="4000" dirty="0" err="1"/>
              <a:t>AtliQ</a:t>
            </a:r>
            <a:r>
              <a:rPr lang="en-US" sz="4000" dirty="0"/>
              <a:t> Hardware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EA008BF-DDBC-B4DD-3C2E-971FF1CE1657}"/>
              </a:ext>
            </a:extLst>
          </p:cNvPr>
          <p:cNvSpPr>
            <a:spLocks noGrp="1"/>
          </p:cNvSpPr>
          <p:nvPr>
            <p:ph idx="1"/>
          </p:nvPr>
        </p:nvSpPr>
        <p:spPr>
          <a:xfrm>
            <a:off x="1115568" y="2481943"/>
            <a:ext cx="10168128" cy="3695020"/>
          </a:xfrm>
        </p:spPr>
        <p:txBody>
          <a:bodyPr>
            <a:normAutofit/>
          </a:bodyPr>
          <a:lstStyle/>
          <a:p>
            <a:r>
              <a:rPr lang="en-US" sz="2400" b="1" dirty="0" err="1"/>
              <a:t>AtliQ</a:t>
            </a:r>
            <a:r>
              <a:rPr lang="en-US" sz="2400" b="1" dirty="0"/>
              <a:t> </a:t>
            </a:r>
            <a:r>
              <a:rPr lang="en-US" sz="2400" b="1" dirty="0" err="1"/>
              <a:t>Hardwares</a:t>
            </a:r>
            <a:r>
              <a:rPr lang="en-US" sz="2400" b="1" dirty="0"/>
              <a:t> </a:t>
            </a:r>
            <a:r>
              <a:rPr lang="en-US" sz="2400" dirty="0"/>
              <a:t>is one of the leading computer hardware producers in India and has successfully expanded its operations across multiple countries. The company is known for its innovative products and widespread presence in the global market.</a:t>
            </a:r>
          </a:p>
          <a:p>
            <a:r>
              <a:rPr lang="en-US" sz="2400" dirty="0"/>
              <a:t>However, despite its growth, </a:t>
            </a:r>
            <a:r>
              <a:rPr lang="en-US" sz="2400" b="1" dirty="0" err="1"/>
              <a:t>AtliQ</a:t>
            </a:r>
            <a:r>
              <a:rPr lang="en-US" sz="2400" b="1" dirty="0"/>
              <a:t> </a:t>
            </a:r>
            <a:r>
              <a:rPr lang="en-US" sz="2400" b="1" dirty="0" err="1"/>
              <a:t>Hardwares</a:t>
            </a:r>
            <a:r>
              <a:rPr lang="en-US" sz="2400" b="1" dirty="0"/>
              <a:t> </a:t>
            </a:r>
            <a:r>
              <a:rPr lang="en-US" sz="2400" dirty="0"/>
              <a:t>struggles with a key issue:</a:t>
            </a:r>
          </a:p>
          <a:p>
            <a:pPr marL="0" indent="0" algn="ctr">
              <a:buNone/>
            </a:pPr>
            <a:endParaRPr lang="en-US" sz="2400" b="1" dirty="0"/>
          </a:p>
          <a:p>
            <a:pPr marL="0" indent="0" algn="ctr">
              <a:buNone/>
            </a:pPr>
            <a:r>
              <a:rPr lang="en-US" sz="2400" b="1" dirty="0"/>
              <a:t>“Lack of actionable insights to make quick and smart data-driven decisions”</a:t>
            </a:r>
            <a:endParaRPr lang="en-US" sz="2200" dirty="0"/>
          </a:p>
        </p:txBody>
      </p:sp>
      <p:pic>
        <p:nvPicPr>
          <p:cNvPr id="6" name="Picture 5" descr="A logo with a black background&#10;&#10;AI-generated content may be incorrect.">
            <a:extLst>
              <a:ext uri="{FF2B5EF4-FFF2-40B4-BE49-F238E27FC236}">
                <a16:creationId xmlns:a16="http://schemas.microsoft.com/office/drawing/2014/main" id="{3576C4F7-70B1-8DB3-2808-B166C5E3E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7" name="Picture 6" descr="A white circle with blue text&#10;&#10;AI-generated content may be incorrect.">
            <a:extLst>
              <a:ext uri="{FF2B5EF4-FFF2-40B4-BE49-F238E27FC236}">
                <a16:creationId xmlns:a16="http://schemas.microsoft.com/office/drawing/2014/main" id="{2825E020-D396-4FF7-1621-DE068F0238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20547" y="6103811"/>
            <a:ext cx="614784" cy="614784"/>
          </a:xfrm>
          <a:prstGeom prst="rect">
            <a:avLst/>
          </a:prstGeom>
        </p:spPr>
      </p:pic>
      <p:sp>
        <p:nvSpPr>
          <p:cNvPr id="9" name="Subtitle 2">
            <a:extLst>
              <a:ext uri="{FF2B5EF4-FFF2-40B4-BE49-F238E27FC236}">
                <a16:creationId xmlns:a16="http://schemas.microsoft.com/office/drawing/2014/main" id="{C05BB198-713D-F523-F37E-E4F8C57EBB1F}"/>
              </a:ext>
            </a:extLst>
          </p:cNvPr>
          <p:cNvSpPr txBox="1">
            <a:spLocks/>
          </p:cNvSpPr>
          <p:nvPr/>
        </p:nvSpPr>
        <p:spPr>
          <a:xfrm>
            <a:off x="8968762" y="6248993"/>
            <a:ext cx="3081656" cy="526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b="1" dirty="0"/>
              <a:t>SQL Project Challenge</a:t>
            </a:r>
          </a:p>
        </p:txBody>
      </p:sp>
      <p:sp>
        <p:nvSpPr>
          <p:cNvPr id="11" name="Subtitle 2">
            <a:extLst>
              <a:ext uri="{FF2B5EF4-FFF2-40B4-BE49-F238E27FC236}">
                <a16:creationId xmlns:a16="http://schemas.microsoft.com/office/drawing/2014/main" id="{C54FAF8A-E0F6-B9E3-0E92-7E8EDE361505}"/>
              </a:ext>
            </a:extLst>
          </p:cNvPr>
          <p:cNvSpPr txBox="1">
            <a:spLocks/>
          </p:cNvSpPr>
          <p:nvPr/>
        </p:nvSpPr>
        <p:spPr>
          <a:xfrm>
            <a:off x="766722" y="6265819"/>
            <a:ext cx="1646278" cy="3832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b="1" dirty="0" err="1"/>
              <a:t>AtliQ</a:t>
            </a:r>
            <a:r>
              <a:rPr lang="en-US" sz="1600" b="1" dirty="0"/>
              <a:t> Hardware</a:t>
            </a:r>
          </a:p>
        </p:txBody>
      </p:sp>
    </p:spTree>
    <p:extLst>
      <p:ext uri="{BB962C8B-B14F-4D97-AF65-F5344CB8AC3E}">
        <p14:creationId xmlns:p14="http://schemas.microsoft.com/office/powerpoint/2010/main" val="100765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1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AA8C33-96DF-52A9-8FC0-6CA595364987}"/>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FBFF3A7-6A84-DF5A-ECE7-0E609EC27D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A518C-C38B-D67A-5B1E-6552257044B4}"/>
              </a:ext>
            </a:extLst>
          </p:cNvPr>
          <p:cNvSpPr>
            <a:spLocks noGrp="1"/>
          </p:cNvSpPr>
          <p:nvPr>
            <p:ph type="title"/>
          </p:nvPr>
        </p:nvSpPr>
        <p:spPr>
          <a:xfrm>
            <a:off x="841248" y="548640"/>
            <a:ext cx="3600860" cy="5431536"/>
          </a:xfrm>
        </p:spPr>
        <p:txBody>
          <a:bodyPr>
            <a:normAutofit/>
          </a:bodyPr>
          <a:lstStyle/>
          <a:p>
            <a:r>
              <a:rPr lang="en-US" sz="2400" b="1" dirty="0"/>
              <a:t>Request 7:</a:t>
            </a:r>
            <a:br>
              <a:rPr lang="en-US" sz="2400" dirty="0"/>
            </a:br>
            <a:br>
              <a:rPr lang="en-US" sz="2400" dirty="0"/>
            </a:br>
            <a:r>
              <a:rPr lang="en-US" sz="2400" dirty="0"/>
              <a:t>Get the complete report of the Gross sales amount for the customer  “</a:t>
            </a:r>
            <a:r>
              <a:rPr lang="en-US" sz="2400" dirty="0" err="1"/>
              <a:t>Atliq</a:t>
            </a:r>
            <a:r>
              <a:rPr lang="en-US" sz="2400" dirty="0"/>
              <a:t>  Exclusive”  for each month.  This analysis helps to  get an idea of low and high-performing months and take strategic decisions.  </a:t>
            </a:r>
          </a:p>
        </p:txBody>
      </p:sp>
      <p:sp>
        <p:nvSpPr>
          <p:cNvPr id="23" name="sketch line">
            <a:extLst>
              <a:ext uri="{FF2B5EF4-FFF2-40B4-BE49-F238E27FC236}">
                <a16:creationId xmlns:a16="http://schemas.microsoft.com/office/drawing/2014/main" id="{99F0A94B-1C64-F5C4-96CA-2613016083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22753B-9FD0-72C6-1CC6-190A5261F6F2}"/>
              </a:ext>
            </a:extLst>
          </p:cNvPr>
          <p:cNvPicPr>
            <a:picLocks noChangeAspect="1"/>
          </p:cNvPicPr>
          <p:nvPr/>
        </p:nvPicPr>
        <p:blipFill>
          <a:blip r:embed="rId2"/>
          <a:stretch>
            <a:fillRect/>
          </a:stretch>
        </p:blipFill>
        <p:spPr>
          <a:xfrm>
            <a:off x="5140846" y="1645750"/>
            <a:ext cx="3174684" cy="3566497"/>
          </a:xfrm>
          <a:prstGeom prst="rect">
            <a:avLst/>
          </a:prstGeom>
          <a:effectLst>
            <a:reflection blurRad="6350" stA="52000" endA="300" endPos="35000" dir="5400000" sy="-100000" algn="bl" rotWithShape="0"/>
          </a:effectLst>
        </p:spPr>
      </p:pic>
      <p:pic>
        <p:nvPicPr>
          <p:cNvPr id="7" name="Picture 6">
            <a:extLst>
              <a:ext uri="{FF2B5EF4-FFF2-40B4-BE49-F238E27FC236}">
                <a16:creationId xmlns:a16="http://schemas.microsoft.com/office/drawing/2014/main" id="{B9A7E8F2-891B-13BE-181E-ECECA9317867}"/>
              </a:ext>
            </a:extLst>
          </p:cNvPr>
          <p:cNvPicPr>
            <a:picLocks noChangeAspect="1"/>
          </p:cNvPicPr>
          <p:nvPr/>
        </p:nvPicPr>
        <p:blipFill>
          <a:blip r:embed="rId3"/>
          <a:stretch>
            <a:fillRect/>
          </a:stretch>
        </p:blipFill>
        <p:spPr>
          <a:xfrm>
            <a:off x="8532242" y="1645751"/>
            <a:ext cx="2818510" cy="3566498"/>
          </a:xfrm>
          <a:prstGeom prst="rect">
            <a:avLst/>
          </a:prstGeom>
          <a:effectLst>
            <a:reflection blurRad="6350" stA="52000" endA="300" endPos="35000" dir="5400000" sy="-100000" algn="bl" rotWithShape="0"/>
          </a:effectLst>
        </p:spPr>
      </p:pic>
      <p:pic>
        <p:nvPicPr>
          <p:cNvPr id="12" name="Picture 11" descr="A logo with a black background&#10;&#10;AI-generated content may be incorrect.">
            <a:extLst>
              <a:ext uri="{FF2B5EF4-FFF2-40B4-BE49-F238E27FC236}">
                <a16:creationId xmlns:a16="http://schemas.microsoft.com/office/drawing/2014/main" id="{DA5D91D6-29CA-B895-703B-55EBF7BB1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321" y="6183103"/>
            <a:ext cx="493989" cy="483407"/>
          </a:xfrm>
          <a:prstGeom prst="rect">
            <a:avLst/>
          </a:prstGeom>
        </p:spPr>
      </p:pic>
      <p:pic>
        <p:nvPicPr>
          <p:cNvPr id="13" name="Picture 12" descr="A white circle with blue text&#10;&#10;AI-generated content may be incorrect.">
            <a:extLst>
              <a:ext uri="{FF2B5EF4-FFF2-40B4-BE49-F238E27FC236}">
                <a16:creationId xmlns:a16="http://schemas.microsoft.com/office/drawing/2014/main" id="{CC6883E5-1F88-BEF2-D5A7-0F44D2809A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0044" y="6231807"/>
            <a:ext cx="493989" cy="493989"/>
          </a:xfrm>
          <a:prstGeom prst="rect">
            <a:avLst/>
          </a:prstGeom>
        </p:spPr>
      </p:pic>
      <p:sp>
        <p:nvSpPr>
          <p:cNvPr id="14" name="Subtitle 2">
            <a:extLst>
              <a:ext uri="{FF2B5EF4-FFF2-40B4-BE49-F238E27FC236}">
                <a16:creationId xmlns:a16="http://schemas.microsoft.com/office/drawing/2014/main" id="{4D5B04A3-F4AB-85B7-8333-A1AB77123773}"/>
              </a:ext>
            </a:extLst>
          </p:cNvPr>
          <p:cNvSpPr txBox="1">
            <a:spLocks/>
          </p:cNvSpPr>
          <p:nvPr/>
        </p:nvSpPr>
        <p:spPr>
          <a:xfrm>
            <a:off x="8977311" y="6317172"/>
            <a:ext cx="3081656" cy="526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b="1" dirty="0"/>
              <a:t>SQL Project Challenge</a:t>
            </a:r>
          </a:p>
        </p:txBody>
      </p:sp>
      <p:sp>
        <p:nvSpPr>
          <p:cNvPr id="15" name="Subtitle 2">
            <a:extLst>
              <a:ext uri="{FF2B5EF4-FFF2-40B4-BE49-F238E27FC236}">
                <a16:creationId xmlns:a16="http://schemas.microsoft.com/office/drawing/2014/main" id="{721572D5-192B-9F10-70DA-AB032E410E41}"/>
              </a:ext>
            </a:extLst>
          </p:cNvPr>
          <p:cNvSpPr txBox="1">
            <a:spLocks/>
          </p:cNvSpPr>
          <p:nvPr/>
        </p:nvSpPr>
        <p:spPr>
          <a:xfrm>
            <a:off x="675310" y="6317172"/>
            <a:ext cx="1595478" cy="324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b="1" dirty="0" err="1"/>
              <a:t>AtliQ</a:t>
            </a:r>
            <a:r>
              <a:rPr lang="en-US" sz="1600" b="1" dirty="0"/>
              <a:t> Hardware</a:t>
            </a:r>
          </a:p>
        </p:txBody>
      </p:sp>
    </p:spTree>
    <p:extLst>
      <p:ext uri="{BB962C8B-B14F-4D97-AF65-F5344CB8AC3E}">
        <p14:creationId xmlns:p14="http://schemas.microsoft.com/office/powerpoint/2010/main" val="53659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1000"/>
                                        <p:tgtEl>
                                          <p:spTgt spid="14">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15">
                                            <p:txEl>
                                              <p:pRg st="0" end="0"/>
                                            </p:txEl>
                                          </p:spTgt>
                                        </p:tgtEl>
                                        <p:attrNameLst>
                                          <p:attrName>style.visibility</p:attrName>
                                        </p:attrNameLst>
                                      </p:cBhvr>
                                      <p:to>
                                        <p:strVal val="visible"/>
                                      </p:to>
                                    </p:set>
                                    <p:animEffect transition="in" filter="fade">
                                      <p:cBhvr>
                                        <p:cTn id="10" dur="1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B37DF2-D4C5-EA48-1E82-2A75386D5D67}"/>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B6F038E-CD22-511A-7485-965FA7717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2781F-7689-2449-33D6-0F30707AADEE}"/>
              </a:ext>
            </a:extLst>
          </p:cNvPr>
          <p:cNvSpPr>
            <a:spLocks noGrp="1"/>
          </p:cNvSpPr>
          <p:nvPr>
            <p:ph type="title"/>
          </p:nvPr>
        </p:nvSpPr>
        <p:spPr>
          <a:xfrm>
            <a:off x="841248" y="251312"/>
            <a:ext cx="10506456" cy="1010264"/>
          </a:xfrm>
        </p:spPr>
        <p:txBody>
          <a:bodyPr anchor="ctr">
            <a:normAutofit/>
          </a:bodyPr>
          <a:lstStyle/>
          <a:p>
            <a:r>
              <a:rPr lang="en-US" dirty="0">
                <a:solidFill>
                  <a:schemeClr val="accent2"/>
                </a:solidFill>
              </a:rPr>
              <a:t>Insights</a:t>
            </a:r>
          </a:p>
        </p:txBody>
      </p:sp>
      <p:sp>
        <p:nvSpPr>
          <p:cNvPr id="19" name="Rectangle 18">
            <a:extLst>
              <a:ext uri="{FF2B5EF4-FFF2-40B4-BE49-F238E27FC236}">
                <a16:creationId xmlns:a16="http://schemas.microsoft.com/office/drawing/2014/main" id="{B5C61E54-E7D7-230D-0AC8-5EEFB252B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D288145-C535-6DE3-657A-E7B9F27ED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logo with a black background&#10;&#10;AI-generated content may be incorrect.">
            <a:extLst>
              <a:ext uri="{FF2B5EF4-FFF2-40B4-BE49-F238E27FC236}">
                <a16:creationId xmlns:a16="http://schemas.microsoft.com/office/drawing/2014/main" id="{26DD378F-1B95-129D-C92A-508F30AF8D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5" name="Picture 4" descr="A white circle with blue text&#10;&#10;AI-generated content may be incorrect.">
            <a:extLst>
              <a:ext uri="{FF2B5EF4-FFF2-40B4-BE49-F238E27FC236}">
                <a16:creationId xmlns:a16="http://schemas.microsoft.com/office/drawing/2014/main" id="{937D4435-AF18-BE4D-E8D8-0B7E12B7E5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4483" y="6045074"/>
            <a:ext cx="614784" cy="614784"/>
          </a:xfrm>
          <a:prstGeom prst="rect">
            <a:avLst/>
          </a:prstGeom>
        </p:spPr>
      </p:pic>
      <p:pic>
        <p:nvPicPr>
          <p:cNvPr id="6" name="Picture 5">
            <a:extLst>
              <a:ext uri="{FF2B5EF4-FFF2-40B4-BE49-F238E27FC236}">
                <a16:creationId xmlns:a16="http://schemas.microsoft.com/office/drawing/2014/main" id="{EE149D5F-DBCA-D6DE-74A8-B54B91768B3A}"/>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11200"/>
                    </a14:imgEffect>
                  </a14:imgLayer>
                </a14:imgProps>
              </a:ext>
            </a:extLst>
          </a:blip>
          <a:stretch>
            <a:fillRect/>
          </a:stretch>
        </p:blipFill>
        <p:spPr>
          <a:xfrm>
            <a:off x="1337296" y="3029974"/>
            <a:ext cx="9514355" cy="24598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F4327063-FF36-232D-6728-AC565059353F}"/>
              </a:ext>
            </a:extLst>
          </p:cNvPr>
          <p:cNvSpPr txBox="1"/>
          <p:nvPr/>
        </p:nvSpPr>
        <p:spPr>
          <a:xfrm>
            <a:off x="1681224" y="1512888"/>
            <a:ext cx="8826501" cy="1200329"/>
          </a:xfrm>
          <a:prstGeom prst="rect">
            <a:avLst/>
          </a:prstGeom>
          <a:noFill/>
        </p:spPr>
        <p:txBody>
          <a:bodyPr wrap="square">
            <a:spAutoFit/>
          </a:bodyPr>
          <a:lstStyle/>
          <a:p>
            <a:r>
              <a:rPr lang="en-US" dirty="0"/>
              <a:t>For </a:t>
            </a:r>
            <a:r>
              <a:rPr lang="en-US" dirty="0" err="1"/>
              <a:t>AtliqExclusive</a:t>
            </a:r>
            <a:r>
              <a:rPr lang="en-US" dirty="0"/>
              <a:t>, </a:t>
            </a:r>
            <a:r>
              <a:rPr lang="en-US" dirty="0">
                <a:solidFill>
                  <a:schemeClr val="accent2"/>
                </a:solidFill>
              </a:rPr>
              <a:t>November 2020 </a:t>
            </a:r>
            <a:r>
              <a:rPr lang="en-US" dirty="0"/>
              <a:t>marked the </a:t>
            </a:r>
            <a:r>
              <a:rPr lang="en-US" dirty="0">
                <a:solidFill>
                  <a:schemeClr val="accent2"/>
                </a:solidFill>
              </a:rPr>
              <a:t>highest sales, and March 2020 </a:t>
            </a:r>
            <a:r>
              <a:rPr lang="en-US" dirty="0"/>
              <a:t>marked the</a:t>
            </a:r>
            <a:r>
              <a:rPr lang="en-US" dirty="0">
                <a:solidFill>
                  <a:schemeClr val="accent2"/>
                </a:solidFill>
              </a:rPr>
              <a:t> lowest gross sales</a:t>
            </a:r>
            <a:r>
              <a:rPr lang="en-US" dirty="0"/>
              <a:t>. It’s very evident that the </a:t>
            </a:r>
            <a:r>
              <a:rPr lang="en-US" dirty="0">
                <a:solidFill>
                  <a:schemeClr val="accent2"/>
                </a:solidFill>
              </a:rPr>
              <a:t>lower sales between March and August </a:t>
            </a:r>
            <a:r>
              <a:rPr lang="en-US" dirty="0"/>
              <a:t>are because of </a:t>
            </a:r>
            <a:r>
              <a:rPr lang="en-US" dirty="0">
                <a:solidFill>
                  <a:schemeClr val="accent2"/>
                </a:solidFill>
              </a:rPr>
              <a:t>COVID-19</a:t>
            </a:r>
            <a:r>
              <a:rPr lang="en-US" dirty="0"/>
              <a:t>. However, it’s a very good sign that the </a:t>
            </a:r>
            <a:r>
              <a:rPr lang="en-US" dirty="0">
                <a:solidFill>
                  <a:schemeClr val="accent2"/>
                </a:solidFill>
              </a:rPr>
              <a:t>sales increased quickly after August </a:t>
            </a:r>
            <a:r>
              <a:rPr lang="en-US" dirty="0"/>
              <a:t>and reached the highest level since the last two years in November</a:t>
            </a:r>
          </a:p>
        </p:txBody>
      </p:sp>
    </p:spTree>
    <p:extLst>
      <p:ext uri="{BB962C8B-B14F-4D97-AF65-F5344CB8AC3E}">
        <p14:creationId xmlns:p14="http://schemas.microsoft.com/office/powerpoint/2010/main" val="1616866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AF9F57-3B4B-8AA3-86B1-EB087FF9EF0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A0317C-9839-FC92-C251-3619193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067BE2-0B57-4D98-7C73-60C539801AF0}"/>
              </a:ext>
            </a:extLst>
          </p:cNvPr>
          <p:cNvSpPr>
            <a:spLocks noGrp="1"/>
          </p:cNvSpPr>
          <p:nvPr>
            <p:ph type="title"/>
          </p:nvPr>
        </p:nvSpPr>
        <p:spPr>
          <a:xfrm>
            <a:off x="841248" y="548640"/>
            <a:ext cx="3600860" cy="5431536"/>
          </a:xfrm>
        </p:spPr>
        <p:txBody>
          <a:bodyPr>
            <a:normAutofit/>
          </a:bodyPr>
          <a:lstStyle/>
          <a:p>
            <a:r>
              <a:rPr lang="en-US" sz="2400" b="1" dirty="0"/>
              <a:t>Request 8:</a:t>
            </a:r>
            <a:br>
              <a:rPr lang="en-US" sz="2400" dirty="0"/>
            </a:br>
            <a:br>
              <a:rPr lang="en-US" sz="2400" dirty="0"/>
            </a:br>
            <a:r>
              <a:rPr lang="en-US" sz="2400" dirty="0"/>
              <a:t>In which quarter of 2020, got the maximum </a:t>
            </a:r>
            <a:r>
              <a:rPr lang="en-US" sz="2400" dirty="0" err="1"/>
              <a:t>total_sold_quantity</a:t>
            </a:r>
            <a:r>
              <a:rPr lang="en-US" sz="2400" dirty="0"/>
              <a:t>? </a:t>
            </a:r>
          </a:p>
        </p:txBody>
      </p:sp>
      <p:sp>
        <p:nvSpPr>
          <p:cNvPr id="23" name="sketch line">
            <a:extLst>
              <a:ext uri="{FF2B5EF4-FFF2-40B4-BE49-F238E27FC236}">
                <a16:creationId xmlns:a16="http://schemas.microsoft.com/office/drawing/2014/main" id="{D5A2EE6F-37C3-1BEB-45E5-FF3C05FF7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A4387FB-A033-BBF1-1EAC-8221FF72CE50}"/>
              </a:ext>
            </a:extLst>
          </p:cNvPr>
          <p:cNvPicPr>
            <a:picLocks noChangeAspect="1"/>
          </p:cNvPicPr>
          <p:nvPr/>
        </p:nvPicPr>
        <p:blipFill>
          <a:blip r:embed="rId2"/>
          <a:stretch>
            <a:fillRect/>
          </a:stretch>
        </p:blipFill>
        <p:spPr>
          <a:xfrm>
            <a:off x="5283356" y="2049399"/>
            <a:ext cx="5938113" cy="2302533"/>
          </a:xfrm>
          <a:prstGeom prst="rect">
            <a:avLst/>
          </a:prstGeom>
          <a:effectLst>
            <a:reflection blurRad="6350" stA="52000" endA="300" endPos="35000" dir="5400000" sy="-100000" algn="bl" rotWithShape="0"/>
          </a:effectLst>
        </p:spPr>
      </p:pic>
      <p:pic>
        <p:nvPicPr>
          <p:cNvPr id="11" name="Picture 10" descr="A logo with a black background&#10;&#10;AI-generated content may be incorrect.">
            <a:extLst>
              <a:ext uri="{FF2B5EF4-FFF2-40B4-BE49-F238E27FC236}">
                <a16:creationId xmlns:a16="http://schemas.microsoft.com/office/drawing/2014/main" id="{8CF5788A-56A8-E505-9C71-E5411F665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12" name="Picture 11" descr="A white circle with blue text&#10;&#10;AI-generated content may be incorrect.">
            <a:extLst>
              <a:ext uri="{FF2B5EF4-FFF2-40B4-BE49-F238E27FC236}">
                <a16:creationId xmlns:a16="http://schemas.microsoft.com/office/drawing/2014/main" id="{0158310D-7B23-D932-32D6-E4A5048BA4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3465" y="6076253"/>
            <a:ext cx="614784" cy="614784"/>
          </a:xfrm>
          <a:prstGeom prst="rect">
            <a:avLst/>
          </a:prstGeom>
        </p:spPr>
      </p:pic>
      <p:sp>
        <p:nvSpPr>
          <p:cNvPr id="13" name="Subtitle 2">
            <a:extLst>
              <a:ext uri="{FF2B5EF4-FFF2-40B4-BE49-F238E27FC236}">
                <a16:creationId xmlns:a16="http://schemas.microsoft.com/office/drawing/2014/main" id="{F96104A5-D131-C754-ECCE-F46A7067F73F}"/>
              </a:ext>
            </a:extLst>
          </p:cNvPr>
          <p:cNvSpPr txBox="1">
            <a:spLocks/>
          </p:cNvSpPr>
          <p:nvPr/>
        </p:nvSpPr>
        <p:spPr>
          <a:xfrm>
            <a:off x="8837611" y="6203994"/>
            <a:ext cx="3081656" cy="526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b="1" dirty="0"/>
              <a:t>SQL Project Challenge</a:t>
            </a:r>
          </a:p>
        </p:txBody>
      </p:sp>
      <p:sp>
        <p:nvSpPr>
          <p:cNvPr id="14" name="Subtitle 2">
            <a:extLst>
              <a:ext uri="{FF2B5EF4-FFF2-40B4-BE49-F238E27FC236}">
                <a16:creationId xmlns:a16="http://schemas.microsoft.com/office/drawing/2014/main" id="{7A783522-75A2-970D-FA9E-65BB8E285330}"/>
              </a:ext>
            </a:extLst>
          </p:cNvPr>
          <p:cNvSpPr txBox="1">
            <a:spLocks/>
          </p:cNvSpPr>
          <p:nvPr/>
        </p:nvSpPr>
        <p:spPr>
          <a:xfrm>
            <a:off x="805295" y="6262396"/>
            <a:ext cx="1595478" cy="324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b="1" dirty="0" err="1"/>
              <a:t>AtliQ</a:t>
            </a:r>
            <a:r>
              <a:rPr lang="en-US" sz="1600" b="1" dirty="0"/>
              <a:t> Hardware</a:t>
            </a:r>
          </a:p>
        </p:txBody>
      </p:sp>
    </p:spTree>
    <p:extLst>
      <p:ext uri="{BB962C8B-B14F-4D97-AF65-F5344CB8AC3E}">
        <p14:creationId xmlns:p14="http://schemas.microsoft.com/office/powerpoint/2010/main" val="162879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1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855F36-A542-88E4-7D81-B4FCCA0EAC1F}"/>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F731EB2-EC7F-618F-4A15-B13DFCEB0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0AA312-1AD9-89DC-BFEC-B6EFA4BCCCB4}"/>
              </a:ext>
            </a:extLst>
          </p:cNvPr>
          <p:cNvSpPr>
            <a:spLocks noGrp="1"/>
          </p:cNvSpPr>
          <p:nvPr>
            <p:ph type="title"/>
          </p:nvPr>
        </p:nvSpPr>
        <p:spPr>
          <a:xfrm>
            <a:off x="841248" y="251312"/>
            <a:ext cx="10506456" cy="1010264"/>
          </a:xfrm>
        </p:spPr>
        <p:txBody>
          <a:bodyPr anchor="ctr">
            <a:normAutofit/>
          </a:bodyPr>
          <a:lstStyle/>
          <a:p>
            <a:r>
              <a:rPr lang="en-US" dirty="0">
                <a:solidFill>
                  <a:schemeClr val="accent2"/>
                </a:solidFill>
              </a:rPr>
              <a:t>Insights</a:t>
            </a:r>
          </a:p>
        </p:txBody>
      </p:sp>
      <p:sp>
        <p:nvSpPr>
          <p:cNvPr id="19" name="Rectangle 18">
            <a:extLst>
              <a:ext uri="{FF2B5EF4-FFF2-40B4-BE49-F238E27FC236}">
                <a16:creationId xmlns:a16="http://schemas.microsoft.com/office/drawing/2014/main" id="{4F63C756-83A4-CA04-7CD8-6489A864F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FD5E9835-23EA-91BC-4700-77845635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logo with a black background&#10;&#10;AI-generated content may be incorrect.">
            <a:extLst>
              <a:ext uri="{FF2B5EF4-FFF2-40B4-BE49-F238E27FC236}">
                <a16:creationId xmlns:a16="http://schemas.microsoft.com/office/drawing/2014/main" id="{2553FB0B-82F0-5FCD-6B28-07F1AC61E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5" name="Picture 4" descr="A white circle with blue text&#10;&#10;AI-generated content may be incorrect.">
            <a:extLst>
              <a:ext uri="{FF2B5EF4-FFF2-40B4-BE49-F238E27FC236}">
                <a16:creationId xmlns:a16="http://schemas.microsoft.com/office/drawing/2014/main" id="{583F05C6-51D4-02B8-03D5-3F2EBB0667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4483" y="6045074"/>
            <a:ext cx="614784" cy="614784"/>
          </a:xfrm>
          <a:prstGeom prst="rect">
            <a:avLst/>
          </a:prstGeom>
        </p:spPr>
      </p:pic>
      <p:pic>
        <p:nvPicPr>
          <p:cNvPr id="8" name="Picture 7">
            <a:extLst>
              <a:ext uri="{FF2B5EF4-FFF2-40B4-BE49-F238E27FC236}">
                <a16:creationId xmlns:a16="http://schemas.microsoft.com/office/drawing/2014/main" id="{0792825D-4E4A-D5FF-1BBA-F395D726DB26}"/>
              </a:ext>
            </a:extLst>
          </p:cNvPr>
          <p:cNvPicPr>
            <a:picLocks noChangeAspect="1"/>
          </p:cNvPicPr>
          <p:nvPr/>
        </p:nvPicPr>
        <p:blipFill>
          <a:blip r:embed="rId5"/>
          <a:stretch>
            <a:fillRect/>
          </a:stretch>
        </p:blipFill>
        <p:spPr>
          <a:xfrm>
            <a:off x="3617440" y="1655390"/>
            <a:ext cx="4954072" cy="3394633"/>
          </a:xfrm>
          <a:prstGeom prst="rect">
            <a:avLst/>
          </a:prstGeom>
        </p:spPr>
      </p:pic>
      <p:sp>
        <p:nvSpPr>
          <p:cNvPr id="10" name="TextBox 9">
            <a:extLst>
              <a:ext uri="{FF2B5EF4-FFF2-40B4-BE49-F238E27FC236}">
                <a16:creationId xmlns:a16="http://schemas.microsoft.com/office/drawing/2014/main" id="{8C6654CE-339D-C667-F863-64D3CE227BF9}"/>
              </a:ext>
            </a:extLst>
          </p:cNvPr>
          <p:cNvSpPr txBox="1"/>
          <p:nvPr/>
        </p:nvSpPr>
        <p:spPr>
          <a:xfrm>
            <a:off x="431265" y="1666911"/>
            <a:ext cx="2476500" cy="923330"/>
          </a:xfrm>
          <a:prstGeom prst="rect">
            <a:avLst/>
          </a:prstGeom>
          <a:noFill/>
        </p:spPr>
        <p:txBody>
          <a:bodyPr wrap="square">
            <a:spAutoFit/>
          </a:bodyPr>
          <a:lstStyle/>
          <a:p>
            <a:r>
              <a:rPr lang="en-US" b="1" dirty="0">
                <a:solidFill>
                  <a:schemeClr val="accent2"/>
                </a:solidFill>
              </a:rPr>
              <a:t>Quarter 1 has the maximum total sold quantity </a:t>
            </a:r>
          </a:p>
        </p:txBody>
      </p:sp>
      <p:cxnSp>
        <p:nvCxnSpPr>
          <p:cNvPr id="12" name="Straight Arrow Connector 11">
            <a:extLst>
              <a:ext uri="{FF2B5EF4-FFF2-40B4-BE49-F238E27FC236}">
                <a16:creationId xmlns:a16="http://schemas.microsoft.com/office/drawing/2014/main" id="{1B822521-D510-F82A-7E6B-75FFADEA99C6}"/>
              </a:ext>
            </a:extLst>
          </p:cNvPr>
          <p:cNvCxnSpPr/>
          <p:nvPr/>
        </p:nvCxnSpPr>
        <p:spPr>
          <a:xfrm flipH="1" flipV="1">
            <a:off x="2641600" y="1905000"/>
            <a:ext cx="876300" cy="2235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6E4DA889-F726-664F-86AA-089E02D28A5A}"/>
              </a:ext>
            </a:extLst>
          </p:cNvPr>
          <p:cNvSpPr txBox="1"/>
          <p:nvPr/>
        </p:nvSpPr>
        <p:spPr>
          <a:xfrm>
            <a:off x="1443752" y="5383409"/>
            <a:ext cx="8906748" cy="1200329"/>
          </a:xfrm>
          <a:prstGeom prst="rect">
            <a:avLst/>
          </a:prstGeom>
          <a:noFill/>
        </p:spPr>
        <p:txBody>
          <a:bodyPr wrap="square">
            <a:spAutoFit/>
          </a:bodyPr>
          <a:lstStyle/>
          <a:p>
            <a:r>
              <a:rPr lang="en-US" sz="1200" dirty="0"/>
              <a:t>This again complements the previous insight. That is the effect of COVID-19 on our sales. </a:t>
            </a:r>
            <a:r>
              <a:rPr lang="en-US" sz="1200" dirty="0">
                <a:solidFill>
                  <a:schemeClr val="accent2"/>
                </a:solidFill>
              </a:rPr>
              <a:t>The sold quantity decreased to 2.1 million in quarter 3 of FY 2020, which was actually March, April, and May when COVID-19 was at its peak.</a:t>
            </a:r>
            <a:r>
              <a:rPr lang="en-US" sz="1200" dirty="0"/>
              <a:t> </a:t>
            </a:r>
          </a:p>
          <a:p>
            <a:endParaRPr lang="en-US" sz="1200" dirty="0"/>
          </a:p>
          <a:p>
            <a:r>
              <a:rPr lang="en-US" sz="1200" dirty="0"/>
              <a:t>But we started recovering very early despite the continuance of the pandemic</a:t>
            </a:r>
            <a:r>
              <a:rPr lang="en-US" sz="1200" dirty="0">
                <a:solidFill>
                  <a:schemeClr val="accent2"/>
                </a:solidFill>
              </a:rPr>
              <a:t>. This early recovery during quarter 4 is probably because of the increased need for hardware like desktops and notebooks as majority of the students began or continued to do their coursework online during this time, and there was a huge demand for computer accessories during this period</a:t>
            </a:r>
          </a:p>
        </p:txBody>
      </p:sp>
    </p:spTree>
    <p:extLst>
      <p:ext uri="{BB962C8B-B14F-4D97-AF65-F5344CB8AC3E}">
        <p14:creationId xmlns:p14="http://schemas.microsoft.com/office/powerpoint/2010/main" val="3485456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CE8FA3-072E-7DCD-1F73-B026CFAE7BE5}"/>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7F9FBD7-75BC-D58E-9056-4538EDBAF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0C2DAE-3265-523F-5E51-BF9881DEB963}"/>
              </a:ext>
            </a:extLst>
          </p:cNvPr>
          <p:cNvSpPr>
            <a:spLocks noGrp="1"/>
          </p:cNvSpPr>
          <p:nvPr>
            <p:ph type="title"/>
          </p:nvPr>
        </p:nvSpPr>
        <p:spPr>
          <a:xfrm>
            <a:off x="841248" y="548640"/>
            <a:ext cx="3600860" cy="5431536"/>
          </a:xfrm>
        </p:spPr>
        <p:txBody>
          <a:bodyPr>
            <a:normAutofit/>
          </a:bodyPr>
          <a:lstStyle/>
          <a:p>
            <a:r>
              <a:rPr lang="en-US" sz="2400" b="1" dirty="0"/>
              <a:t>Request 9:</a:t>
            </a:r>
            <a:br>
              <a:rPr lang="en-US" sz="2400" dirty="0"/>
            </a:br>
            <a:br>
              <a:rPr lang="en-US" sz="2400" dirty="0"/>
            </a:br>
            <a:r>
              <a:rPr lang="en-US" sz="2400" dirty="0"/>
              <a:t>Which channel helped to bring more gross sales in the fiscal year 2021 and the percentage of contribution? </a:t>
            </a:r>
          </a:p>
        </p:txBody>
      </p:sp>
      <p:sp>
        <p:nvSpPr>
          <p:cNvPr id="23" name="sketch line">
            <a:extLst>
              <a:ext uri="{FF2B5EF4-FFF2-40B4-BE49-F238E27FC236}">
                <a16:creationId xmlns:a16="http://schemas.microsoft.com/office/drawing/2014/main" id="{78B4F02D-FA2D-3F3A-FF69-8ADDE611A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CBE7CF7-FB22-05AE-E7D1-AFABEDB14A77}"/>
              </a:ext>
            </a:extLst>
          </p:cNvPr>
          <p:cNvPicPr>
            <a:picLocks noChangeAspect="1"/>
          </p:cNvPicPr>
          <p:nvPr/>
        </p:nvPicPr>
        <p:blipFill>
          <a:blip r:embed="rId2"/>
          <a:stretch>
            <a:fillRect/>
          </a:stretch>
        </p:blipFill>
        <p:spPr>
          <a:xfrm>
            <a:off x="5283356" y="2540454"/>
            <a:ext cx="5231513" cy="1561645"/>
          </a:xfrm>
          <a:prstGeom prst="rect">
            <a:avLst/>
          </a:prstGeom>
          <a:effectLst>
            <a:reflection blurRad="6350" stA="52000" endA="300" endPos="35000" dir="5400000" sy="-100000" algn="bl" rotWithShape="0"/>
          </a:effectLst>
        </p:spPr>
      </p:pic>
      <p:pic>
        <p:nvPicPr>
          <p:cNvPr id="10" name="Picture 9" descr="A logo with a black background&#10;&#10;AI-generated content may be incorrect.">
            <a:extLst>
              <a:ext uri="{FF2B5EF4-FFF2-40B4-BE49-F238E27FC236}">
                <a16:creationId xmlns:a16="http://schemas.microsoft.com/office/drawing/2014/main" id="{240F7225-1904-68FB-2A64-302141B64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11" name="Picture 10" descr="A white circle with blue text&#10;&#10;AI-generated content may be incorrect.">
            <a:extLst>
              <a:ext uri="{FF2B5EF4-FFF2-40B4-BE49-F238E27FC236}">
                <a16:creationId xmlns:a16="http://schemas.microsoft.com/office/drawing/2014/main" id="{08C485C4-7785-18D7-F80E-D2945BB50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3465" y="6076253"/>
            <a:ext cx="614784" cy="614784"/>
          </a:xfrm>
          <a:prstGeom prst="rect">
            <a:avLst/>
          </a:prstGeom>
        </p:spPr>
      </p:pic>
      <p:sp>
        <p:nvSpPr>
          <p:cNvPr id="12" name="Subtitle 2">
            <a:extLst>
              <a:ext uri="{FF2B5EF4-FFF2-40B4-BE49-F238E27FC236}">
                <a16:creationId xmlns:a16="http://schemas.microsoft.com/office/drawing/2014/main" id="{6042EC03-1522-D1FC-E860-E9E0BDD21DF0}"/>
              </a:ext>
            </a:extLst>
          </p:cNvPr>
          <p:cNvSpPr txBox="1">
            <a:spLocks/>
          </p:cNvSpPr>
          <p:nvPr/>
        </p:nvSpPr>
        <p:spPr>
          <a:xfrm>
            <a:off x="8837611" y="6203994"/>
            <a:ext cx="3081656" cy="526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b="1" dirty="0"/>
              <a:t>SQL Project Challenge</a:t>
            </a:r>
          </a:p>
        </p:txBody>
      </p:sp>
      <p:sp>
        <p:nvSpPr>
          <p:cNvPr id="13" name="Subtitle 2">
            <a:extLst>
              <a:ext uri="{FF2B5EF4-FFF2-40B4-BE49-F238E27FC236}">
                <a16:creationId xmlns:a16="http://schemas.microsoft.com/office/drawing/2014/main" id="{56EF5004-C326-CB40-B8FD-25E5302C7050}"/>
              </a:ext>
            </a:extLst>
          </p:cNvPr>
          <p:cNvSpPr txBox="1">
            <a:spLocks/>
          </p:cNvSpPr>
          <p:nvPr/>
        </p:nvSpPr>
        <p:spPr>
          <a:xfrm>
            <a:off x="805295" y="6262396"/>
            <a:ext cx="1595478" cy="324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b="1" dirty="0" err="1"/>
              <a:t>AtliQ</a:t>
            </a:r>
            <a:r>
              <a:rPr lang="en-US" sz="1600" b="1" dirty="0"/>
              <a:t> Hardware</a:t>
            </a:r>
          </a:p>
        </p:txBody>
      </p:sp>
    </p:spTree>
    <p:extLst>
      <p:ext uri="{BB962C8B-B14F-4D97-AF65-F5344CB8AC3E}">
        <p14:creationId xmlns:p14="http://schemas.microsoft.com/office/powerpoint/2010/main" val="343933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F53229-989A-BC8F-E2B4-1384C63F552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6C075C4-451D-D4CF-6161-620BC35FB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7DBCF6-3B5F-77B3-5305-23BD329FBDC5}"/>
              </a:ext>
            </a:extLst>
          </p:cNvPr>
          <p:cNvSpPr>
            <a:spLocks noGrp="1"/>
          </p:cNvSpPr>
          <p:nvPr>
            <p:ph type="title"/>
          </p:nvPr>
        </p:nvSpPr>
        <p:spPr>
          <a:xfrm>
            <a:off x="841248" y="251312"/>
            <a:ext cx="10506456" cy="1010264"/>
          </a:xfrm>
        </p:spPr>
        <p:txBody>
          <a:bodyPr anchor="ctr">
            <a:normAutofit/>
          </a:bodyPr>
          <a:lstStyle/>
          <a:p>
            <a:r>
              <a:rPr lang="en-US" dirty="0">
                <a:solidFill>
                  <a:schemeClr val="accent2"/>
                </a:solidFill>
              </a:rPr>
              <a:t>Insights</a:t>
            </a:r>
          </a:p>
        </p:txBody>
      </p:sp>
      <p:sp>
        <p:nvSpPr>
          <p:cNvPr id="19" name="Rectangle 18">
            <a:extLst>
              <a:ext uri="{FF2B5EF4-FFF2-40B4-BE49-F238E27FC236}">
                <a16:creationId xmlns:a16="http://schemas.microsoft.com/office/drawing/2014/main" id="{72D87070-8F0E-A8A8-4D16-85FDB0E86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FD308BA2-204C-ECA7-D357-276B89AC51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logo with a black background&#10;&#10;AI-generated content may be incorrect.">
            <a:extLst>
              <a:ext uri="{FF2B5EF4-FFF2-40B4-BE49-F238E27FC236}">
                <a16:creationId xmlns:a16="http://schemas.microsoft.com/office/drawing/2014/main" id="{F8030258-830B-264B-D536-4D2B5A5143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5" name="Picture 4" descr="A white circle with blue text&#10;&#10;AI-generated content may be incorrect.">
            <a:extLst>
              <a:ext uri="{FF2B5EF4-FFF2-40B4-BE49-F238E27FC236}">
                <a16:creationId xmlns:a16="http://schemas.microsoft.com/office/drawing/2014/main" id="{FD113D7C-A22B-45C7-B01A-C8F0B1BBDC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4483" y="6045074"/>
            <a:ext cx="614784" cy="614784"/>
          </a:xfrm>
          <a:prstGeom prst="rect">
            <a:avLst/>
          </a:prstGeom>
        </p:spPr>
      </p:pic>
      <p:pic>
        <p:nvPicPr>
          <p:cNvPr id="6" name="Picture 5">
            <a:extLst>
              <a:ext uri="{FF2B5EF4-FFF2-40B4-BE49-F238E27FC236}">
                <a16:creationId xmlns:a16="http://schemas.microsoft.com/office/drawing/2014/main" id="{BD506F26-42EC-5664-FC7A-D4A4A1FC5986}"/>
              </a:ext>
            </a:extLst>
          </p:cNvPr>
          <p:cNvPicPr>
            <a:picLocks noChangeAspect="1"/>
          </p:cNvPicPr>
          <p:nvPr/>
        </p:nvPicPr>
        <p:blipFill>
          <a:blip r:embed="rId5"/>
          <a:stretch>
            <a:fillRect/>
          </a:stretch>
        </p:blipFill>
        <p:spPr>
          <a:xfrm>
            <a:off x="3523923" y="3103398"/>
            <a:ext cx="4686954" cy="2715004"/>
          </a:xfrm>
          <a:prstGeom prst="rect">
            <a:avLst/>
          </a:prstGeom>
        </p:spPr>
      </p:pic>
      <p:sp>
        <p:nvSpPr>
          <p:cNvPr id="8" name="TextBox 7">
            <a:extLst>
              <a:ext uri="{FF2B5EF4-FFF2-40B4-BE49-F238E27FC236}">
                <a16:creationId xmlns:a16="http://schemas.microsoft.com/office/drawing/2014/main" id="{C134C62F-4A44-98B2-99E8-BE198A833AB7}"/>
              </a:ext>
            </a:extLst>
          </p:cNvPr>
          <p:cNvSpPr txBox="1"/>
          <p:nvPr/>
        </p:nvSpPr>
        <p:spPr>
          <a:xfrm>
            <a:off x="2819400" y="1789610"/>
            <a:ext cx="6096000" cy="923330"/>
          </a:xfrm>
          <a:prstGeom prst="rect">
            <a:avLst/>
          </a:prstGeom>
          <a:noFill/>
        </p:spPr>
        <p:txBody>
          <a:bodyPr wrap="square">
            <a:spAutoFit/>
          </a:bodyPr>
          <a:lstStyle/>
          <a:p>
            <a:r>
              <a:rPr lang="en-US" dirty="0">
                <a:solidFill>
                  <a:schemeClr val="accent2"/>
                </a:solidFill>
              </a:rPr>
              <a:t>The majority of our sales</a:t>
            </a:r>
            <a:r>
              <a:rPr lang="en-US" dirty="0"/>
              <a:t> took place via </a:t>
            </a:r>
            <a:r>
              <a:rPr lang="en-US" dirty="0">
                <a:solidFill>
                  <a:schemeClr val="accent2"/>
                </a:solidFill>
              </a:rPr>
              <a:t>retailers</a:t>
            </a:r>
            <a:r>
              <a:rPr lang="en-US" dirty="0"/>
              <a:t>, which is </a:t>
            </a:r>
            <a:r>
              <a:rPr lang="en-US" dirty="0">
                <a:solidFill>
                  <a:schemeClr val="accent2"/>
                </a:solidFill>
              </a:rPr>
              <a:t>75% of the total sales</a:t>
            </a:r>
            <a:r>
              <a:rPr lang="en-US" dirty="0"/>
              <a:t>. Only a very small percentage of our sales happened through direct and distributor channels</a:t>
            </a:r>
          </a:p>
        </p:txBody>
      </p:sp>
      <p:sp>
        <p:nvSpPr>
          <p:cNvPr id="10" name="TextBox 9">
            <a:extLst>
              <a:ext uri="{FF2B5EF4-FFF2-40B4-BE49-F238E27FC236}">
                <a16:creationId xmlns:a16="http://schemas.microsoft.com/office/drawing/2014/main" id="{BFACF32F-F258-DA04-4D5E-7AF0DD230BDE}"/>
              </a:ext>
            </a:extLst>
          </p:cNvPr>
          <p:cNvSpPr txBox="1"/>
          <p:nvPr/>
        </p:nvSpPr>
        <p:spPr>
          <a:xfrm>
            <a:off x="3184367" y="5916472"/>
            <a:ext cx="6096000" cy="584775"/>
          </a:xfrm>
          <a:prstGeom prst="rect">
            <a:avLst/>
          </a:prstGeom>
          <a:noFill/>
        </p:spPr>
        <p:txBody>
          <a:bodyPr wrap="square">
            <a:spAutoFit/>
          </a:bodyPr>
          <a:lstStyle/>
          <a:p>
            <a:r>
              <a:rPr lang="en-US" sz="1600" dirty="0">
                <a:solidFill>
                  <a:schemeClr val="bg2">
                    <a:lumMod val="25000"/>
                  </a:schemeClr>
                </a:solidFill>
              </a:rPr>
              <a:t>In FY 2021, How are our sales distributed among the different channels through which we sell our products?</a:t>
            </a:r>
          </a:p>
        </p:txBody>
      </p:sp>
    </p:spTree>
    <p:extLst>
      <p:ext uri="{BB962C8B-B14F-4D97-AF65-F5344CB8AC3E}">
        <p14:creationId xmlns:p14="http://schemas.microsoft.com/office/powerpoint/2010/main" val="2751967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831C19-3328-1573-2801-06FFFD3ABEF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AEE11FE-5C1A-63C2-B3AA-94471F417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EC1701-BA51-50BD-DBD3-4FE338FFB53F}"/>
              </a:ext>
            </a:extLst>
          </p:cNvPr>
          <p:cNvSpPr>
            <a:spLocks noGrp="1"/>
          </p:cNvSpPr>
          <p:nvPr>
            <p:ph type="title"/>
          </p:nvPr>
        </p:nvSpPr>
        <p:spPr>
          <a:xfrm>
            <a:off x="841248" y="548640"/>
            <a:ext cx="3600860" cy="5431536"/>
          </a:xfrm>
        </p:spPr>
        <p:txBody>
          <a:bodyPr>
            <a:normAutofit/>
          </a:bodyPr>
          <a:lstStyle/>
          <a:p>
            <a:r>
              <a:rPr lang="en-US" sz="2400" b="1" dirty="0"/>
              <a:t>Request 10:</a:t>
            </a:r>
            <a:br>
              <a:rPr lang="en-US" sz="2400" dirty="0"/>
            </a:br>
            <a:br>
              <a:rPr lang="en-US" sz="2400" dirty="0"/>
            </a:br>
            <a:r>
              <a:rPr lang="en-US" sz="2400" dirty="0"/>
              <a:t>Get the Top 3 products in each division that have a high </a:t>
            </a:r>
            <a:r>
              <a:rPr lang="en-US" sz="2400" dirty="0" err="1"/>
              <a:t>total_sold_quantity</a:t>
            </a:r>
            <a:r>
              <a:rPr lang="en-US" sz="2400" dirty="0"/>
              <a:t> in the </a:t>
            </a:r>
            <a:r>
              <a:rPr lang="en-US" sz="2400" dirty="0" err="1"/>
              <a:t>fiscal_year</a:t>
            </a:r>
            <a:r>
              <a:rPr lang="en-US" sz="2400" dirty="0"/>
              <a:t> 2021? </a:t>
            </a:r>
          </a:p>
        </p:txBody>
      </p:sp>
      <p:sp>
        <p:nvSpPr>
          <p:cNvPr id="23" name="sketch line">
            <a:extLst>
              <a:ext uri="{FF2B5EF4-FFF2-40B4-BE49-F238E27FC236}">
                <a16:creationId xmlns:a16="http://schemas.microsoft.com/office/drawing/2014/main" id="{7AA5C591-8638-BE1D-04AD-54DD82827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A9F0094-2147-7328-D091-035BD782CE17}"/>
              </a:ext>
            </a:extLst>
          </p:cNvPr>
          <p:cNvPicPr>
            <a:picLocks noChangeAspect="1"/>
          </p:cNvPicPr>
          <p:nvPr/>
        </p:nvPicPr>
        <p:blipFill>
          <a:blip r:embed="rId2"/>
          <a:stretch>
            <a:fillRect/>
          </a:stretch>
        </p:blipFill>
        <p:spPr>
          <a:xfrm>
            <a:off x="5283356" y="2181960"/>
            <a:ext cx="6538155" cy="2494080"/>
          </a:xfrm>
          <a:prstGeom prst="rect">
            <a:avLst/>
          </a:prstGeom>
          <a:effectLst>
            <a:reflection blurRad="6350" stA="52000" endA="300" endPos="35000" dir="5400000" sy="-100000" algn="bl" rotWithShape="0"/>
          </a:effectLst>
        </p:spPr>
      </p:pic>
      <p:pic>
        <p:nvPicPr>
          <p:cNvPr id="10" name="Picture 9" descr="A logo with a black background&#10;&#10;AI-generated content may be incorrect.">
            <a:extLst>
              <a:ext uri="{FF2B5EF4-FFF2-40B4-BE49-F238E27FC236}">
                <a16:creationId xmlns:a16="http://schemas.microsoft.com/office/drawing/2014/main" id="{FCE984F9-FE09-D4BB-964A-3ED0BC0C5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11" name="Picture 10" descr="A white circle with blue text&#10;&#10;AI-generated content may be incorrect.">
            <a:extLst>
              <a:ext uri="{FF2B5EF4-FFF2-40B4-BE49-F238E27FC236}">
                <a16:creationId xmlns:a16="http://schemas.microsoft.com/office/drawing/2014/main" id="{2A40C16E-AB82-639C-1185-FDD0BC9634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3465" y="6076253"/>
            <a:ext cx="614784" cy="614784"/>
          </a:xfrm>
          <a:prstGeom prst="rect">
            <a:avLst/>
          </a:prstGeom>
        </p:spPr>
      </p:pic>
      <p:sp>
        <p:nvSpPr>
          <p:cNvPr id="12" name="Subtitle 2">
            <a:extLst>
              <a:ext uri="{FF2B5EF4-FFF2-40B4-BE49-F238E27FC236}">
                <a16:creationId xmlns:a16="http://schemas.microsoft.com/office/drawing/2014/main" id="{DF796100-2220-411C-6A22-3D071BF948C6}"/>
              </a:ext>
            </a:extLst>
          </p:cNvPr>
          <p:cNvSpPr txBox="1">
            <a:spLocks/>
          </p:cNvSpPr>
          <p:nvPr/>
        </p:nvSpPr>
        <p:spPr>
          <a:xfrm>
            <a:off x="8837611" y="6203994"/>
            <a:ext cx="3081656" cy="526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b="1" dirty="0"/>
              <a:t>SQL Project Challenge</a:t>
            </a:r>
          </a:p>
        </p:txBody>
      </p:sp>
      <p:sp>
        <p:nvSpPr>
          <p:cNvPr id="13" name="Subtitle 2">
            <a:extLst>
              <a:ext uri="{FF2B5EF4-FFF2-40B4-BE49-F238E27FC236}">
                <a16:creationId xmlns:a16="http://schemas.microsoft.com/office/drawing/2014/main" id="{BAF9278B-C3B9-B6C9-E74E-ACDC8E498CF8}"/>
              </a:ext>
            </a:extLst>
          </p:cNvPr>
          <p:cNvSpPr txBox="1">
            <a:spLocks/>
          </p:cNvSpPr>
          <p:nvPr/>
        </p:nvSpPr>
        <p:spPr>
          <a:xfrm>
            <a:off x="805295" y="6262396"/>
            <a:ext cx="1595478" cy="324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b="1" dirty="0" err="1"/>
              <a:t>AtliQ</a:t>
            </a:r>
            <a:r>
              <a:rPr lang="en-US" sz="1600" b="1" dirty="0"/>
              <a:t> Hardware</a:t>
            </a:r>
          </a:p>
        </p:txBody>
      </p:sp>
    </p:spTree>
    <p:extLst>
      <p:ext uri="{BB962C8B-B14F-4D97-AF65-F5344CB8AC3E}">
        <p14:creationId xmlns:p14="http://schemas.microsoft.com/office/powerpoint/2010/main" val="269654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4BBCA9-700C-FE54-5D5F-B24230C2CA47}"/>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5757CA9-8A57-CAE6-4A99-014C3B8C4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58E566-5966-38B5-8FCA-84029911F709}"/>
              </a:ext>
            </a:extLst>
          </p:cNvPr>
          <p:cNvSpPr>
            <a:spLocks noGrp="1"/>
          </p:cNvSpPr>
          <p:nvPr>
            <p:ph type="title"/>
          </p:nvPr>
        </p:nvSpPr>
        <p:spPr>
          <a:xfrm>
            <a:off x="841248" y="251312"/>
            <a:ext cx="10506456" cy="1010264"/>
          </a:xfrm>
        </p:spPr>
        <p:txBody>
          <a:bodyPr anchor="ctr">
            <a:normAutofit/>
          </a:bodyPr>
          <a:lstStyle/>
          <a:p>
            <a:r>
              <a:rPr lang="en-US" dirty="0">
                <a:solidFill>
                  <a:schemeClr val="accent2"/>
                </a:solidFill>
              </a:rPr>
              <a:t>Insights</a:t>
            </a:r>
          </a:p>
        </p:txBody>
      </p:sp>
      <p:sp>
        <p:nvSpPr>
          <p:cNvPr id="19" name="Rectangle 18">
            <a:extLst>
              <a:ext uri="{FF2B5EF4-FFF2-40B4-BE49-F238E27FC236}">
                <a16:creationId xmlns:a16="http://schemas.microsoft.com/office/drawing/2014/main" id="{10E160F6-45BA-AB38-5109-763B583A3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C36C81E6-2D13-DAAA-B23F-00C550750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logo with a black background&#10;&#10;AI-generated content may be incorrect.">
            <a:extLst>
              <a:ext uri="{FF2B5EF4-FFF2-40B4-BE49-F238E27FC236}">
                <a16:creationId xmlns:a16="http://schemas.microsoft.com/office/drawing/2014/main" id="{54B389DF-A09E-BA19-A31B-A44C611EE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5" name="Picture 4" descr="A white circle with blue text&#10;&#10;AI-generated content may be incorrect.">
            <a:extLst>
              <a:ext uri="{FF2B5EF4-FFF2-40B4-BE49-F238E27FC236}">
                <a16:creationId xmlns:a16="http://schemas.microsoft.com/office/drawing/2014/main" id="{C31925F9-92BB-5FB4-9517-2D182DFCE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4483" y="6045074"/>
            <a:ext cx="614784" cy="614784"/>
          </a:xfrm>
          <a:prstGeom prst="rect">
            <a:avLst/>
          </a:prstGeom>
        </p:spPr>
      </p:pic>
      <p:pic>
        <p:nvPicPr>
          <p:cNvPr id="10" name="Picture 9">
            <a:extLst>
              <a:ext uri="{FF2B5EF4-FFF2-40B4-BE49-F238E27FC236}">
                <a16:creationId xmlns:a16="http://schemas.microsoft.com/office/drawing/2014/main" id="{3CFCDE7A-090B-E60D-C997-126A79796851}"/>
              </a:ext>
            </a:extLst>
          </p:cNvPr>
          <p:cNvPicPr>
            <a:picLocks noChangeAspect="1"/>
          </p:cNvPicPr>
          <p:nvPr/>
        </p:nvPicPr>
        <p:blipFill>
          <a:blip r:embed="rId5"/>
          <a:stretch>
            <a:fillRect/>
          </a:stretch>
        </p:blipFill>
        <p:spPr>
          <a:xfrm>
            <a:off x="4811672" y="3218211"/>
            <a:ext cx="2415147" cy="2648871"/>
          </a:xfrm>
          <a:prstGeom prst="rect">
            <a:avLst/>
          </a:prstGeom>
        </p:spPr>
      </p:pic>
      <p:pic>
        <p:nvPicPr>
          <p:cNvPr id="12" name="Picture 11">
            <a:extLst>
              <a:ext uri="{FF2B5EF4-FFF2-40B4-BE49-F238E27FC236}">
                <a16:creationId xmlns:a16="http://schemas.microsoft.com/office/drawing/2014/main" id="{FD752074-9F4A-8375-F1D4-BF07F445AB4A}"/>
              </a:ext>
            </a:extLst>
          </p:cNvPr>
          <p:cNvPicPr>
            <a:picLocks noChangeAspect="1"/>
          </p:cNvPicPr>
          <p:nvPr/>
        </p:nvPicPr>
        <p:blipFill>
          <a:blip r:embed="rId6"/>
          <a:stretch>
            <a:fillRect/>
          </a:stretch>
        </p:blipFill>
        <p:spPr>
          <a:xfrm>
            <a:off x="990497" y="3073705"/>
            <a:ext cx="2490277" cy="2811603"/>
          </a:xfrm>
          <a:prstGeom prst="rect">
            <a:avLst/>
          </a:prstGeom>
        </p:spPr>
      </p:pic>
      <p:pic>
        <p:nvPicPr>
          <p:cNvPr id="14" name="Picture 13">
            <a:extLst>
              <a:ext uri="{FF2B5EF4-FFF2-40B4-BE49-F238E27FC236}">
                <a16:creationId xmlns:a16="http://schemas.microsoft.com/office/drawing/2014/main" id="{EA137187-B14D-92A4-F99D-4B5AF80423DF}"/>
              </a:ext>
            </a:extLst>
          </p:cNvPr>
          <p:cNvPicPr>
            <a:picLocks noChangeAspect="1"/>
          </p:cNvPicPr>
          <p:nvPr/>
        </p:nvPicPr>
        <p:blipFill>
          <a:blip r:embed="rId7"/>
          <a:stretch>
            <a:fillRect/>
          </a:stretch>
        </p:blipFill>
        <p:spPr>
          <a:xfrm>
            <a:off x="8731164" y="3093913"/>
            <a:ext cx="2366127" cy="2648871"/>
          </a:xfrm>
          <a:prstGeom prst="rect">
            <a:avLst/>
          </a:prstGeom>
        </p:spPr>
      </p:pic>
      <p:sp>
        <p:nvSpPr>
          <p:cNvPr id="16" name="TextBox 15">
            <a:extLst>
              <a:ext uri="{FF2B5EF4-FFF2-40B4-BE49-F238E27FC236}">
                <a16:creationId xmlns:a16="http://schemas.microsoft.com/office/drawing/2014/main" id="{FC3DE90B-1517-29B7-27FE-1A3A15452C8E}"/>
              </a:ext>
            </a:extLst>
          </p:cNvPr>
          <p:cNvSpPr txBox="1"/>
          <p:nvPr/>
        </p:nvSpPr>
        <p:spPr>
          <a:xfrm>
            <a:off x="787401" y="1735800"/>
            <a:ext cx="2693373" cy="1200329"/>
          </a:xfrm>
          <a:prstGeom prst="rect">
            <a:avLst/>
          </a:prstGeom>
          <a:noFill/>
        </p:spPr>
        <p:txBody>
          <a:bodyPr wrap="square">
            <a:spAutoFit/>
          </a:bodyPr>
          <a:lstStyle/>
          <a:p>
            <a:r>
              <a:rPr lang="en-US" dirty="0"/>
              <a:t>The top 3 selling products in </a:t>
            </a:r>
            <a:r>
              <a:rPr lang="en-US" dirty="0">
                <a:solidFill>
                  <a:schemeClr val="accent2"/>
                </a:solidFill>
              </a:rPr>
              <a:t>N&amp;S</a:t>
            </a:r>
            <a:r>
              <a:rPr lang="en-US" dirty="0"/>
              <a:t> were pen drives, which were around </a:t>
            </a:r>
            <a:r>
              <a:rPr lang="en-US" dirty="0">
                <a:solidFill>
                  <a:schemeClr val="accent2"/>
                </a:solidFill>
              </a:rPr>
              <a:t>7 lakh in quantity</a:t>
            </a:r>
          </a:p>
        </p:txBody>
      </p:sp>
      <p:sp>
        <p:nvSpPr>
          <p:cNvPr id="20" name="TextBox 19">
            <a:extLst>
              <a:ext uri="{FF2B5EF4-FFF2-40B4-BE49-F238E27FC236}">
                <a16:creationId xmlns:a16="http://schemas.microsoft.com/office/drawing/2014/main" id="{D7AE955A-87CB-2C80-75A4-ACB1086CFC0A}"/>
              </a:ext>
            </a:extLst>
          </p:cNvPr>
          <p:cNvSpPr txBox="1"/>
          <p:nvPr/>
        </p:nvSpPr>
        <p:spPr>
          <a:xfrm>
            <a:off x="4471271" y="1735800"/>
            <a:ext cx="2971800" cy="1200329"/>
          </a:xfrm>
          <a:prstGeom prst="rect">
            <a:avLst/>
          </a:prstGeom>
          <a:noFill/>
        </p:spPr>
        <p:txBody>
          <a:bodyPr wrap="square">
            <a:spAutoFit/>
          </a:bodyPr>
          <a:lstStyle/>
          <a:p>
            <a:r>
              <a:rPr lang="en-US" dirty="0"/>
              <a:t>The top 3 selling products in P&amp;A were </a:t>
            </a:r>
            <a:r>
              <a:rPr lang="en-US" dirty="0">
                <a:solidFill>
                  <a:schemeClr val="accent2"/>
                </a:solidFill>
              </a:rPr>
              <a:t>mouse</a:t>
            </a:r>
            <a:r>
              <a:rPr lang="en-US" dirty="0"/>
              <a:t>, which were around </a:t>
            </a:r>
            <a:r>
              <a:rPr lang="en-US" dirty="0">
                <a:solidFill>
                  <a:schemeClr val="accent2"/>
                </a:solidFill>
              </a:rPr>
              <a:t>4 lakh in quantity.</a:t>
            </a:r>
          </a:p>
        </p:txBody>
      </p:sp>
      <p:sp>
        <p:nvSpPr>
          <p:cNvPr id="23" name="TextBox 22">
            <a:extLst>
              <a:ext uri="{FF2B5EF4-FFF2-40B4-BE49-F238E27FC236}">
                <a16:creationId xmlns:a16="http://schemas.microsoft.com/office/drawing/2014/main" id="{6366046E-ECDB-39CC-C7C1-089D2048F128}"/>
              </a:ext>
            </a:extLst>
          </p:cNvPr>
          <p:cNvSpPr txBox="1"/>
          <p:nvPr/>
        </p:nvSpPr>
        <p:spPr>
          <a:xfrm>
            <a:off x="8331635" y="1701442"/>
            <a:ext cx="2971800" cy="1200329"/>
          </a:xfrm>
          <a:prstGeom prst="rect">
            <a:avLst/>
          </a:prstGeom>
          <a:noFill/>
        </p:spPr>
        <p:txBody>
          <a:bodyPr wrap="square">
            <a:spAutoFit/>
          </a:bodyPr>
          <a:lstStyle/>
          <a:p>
            <a:r>
              <a:rPr lang="en-US" dirty="0"/>
              <a:t>The top 3 selling products in PC were </a:t>
            </a:r>
            <a:r>
              <a:rPr lang="en-US" dirty="0">
                <a:solidFill>
                  <a:schemeClr val="accent2"/>
                </a:solidFill>
              </a:rPr>
              <a:t>personal laptops</a:t>
            </a:r>
            <a:r>
              <a:rPr lang="en-US" dirty="0"/>
              <a:t>, which were around </a:t>
            </a:r>
            <a:r>
              <a:rPr lang="en-US" dirty="0">
                <a:solidFill>
                  <a:schemeClr val="accent2"/>
                </a:solidFill>
              </a:rPr>
              <a:t>17000 in quantity</a:t>
            </a:r>
          </a:p>
        </p:txBody>
      </p:sp>
      <p:sp>
        <p:nvSpPr>
          <p:cNvPr id="25" name="TextBox 24">
            <a:extLst>
              <a:ext uri="{FF2B5EF4-FFF2-40B4-BE49-F238E27FC236}">
                <a16:creationId xmlns:a16="http://schemas.microsoft.com/office/drawing/2014/main" id="{FC072C4C-AF03-957A-5CEB-8F06CFE2AA9D}"/>
              </a:ext>
            </a:extLst>
          </p:cNvPr>
          <p:cNvSpPr txBox="1"/>
          <p:nvPr/>
        </p:nvSpPr>
        <p:spPr>
          <a:xfrm>
            <a:off x="2759002" y="6217886"/>
            <a:ext cx="8044148" cy="338554"/>
          </a:xfrm>
          <a:prstGeom prst="rect">
            <a:avLst/>
          </a:prstGeom>
          <a:noFill/>
        </p:spPr>
        <p:txBody>
          <a:bodyPr wrap="square">
            <a:spAutoFit/>
          </a:bodyPr>
          <a:lstStyle/>
          <a:p>
            <a:r>
              <a:rPr lang="en-US" sz="1600" dirty="0">
                <a:solidFill>
                  <a:schemeClr val="bg2">
                    <a:lumMod val="25000"/>
                  </a:schemeClr>
                </a:solidFill>
              </a:rPr>
              <a:t>Which are the top 3 selling products in each of </a:t>
            </a:r>
            <a:r>
              <a:rPr lang="en-US" sz="1600" dirty="0" err="1">
                <a:solidFill>
                  <a:schemeClr val="bg2">
                    <a:lumMod val="25000"/>
                  </a:schemeClr>
                </a:solidFill>
              </a:rPr>
              <a:t>Atliq’s</a:t>
            </a:r>
            <a:r>
              <a:rPr lang="en-US" sz="1600" dirty="0">
                <a:solidFill>
                  <a:schemeClr val="bg2">
                    <a:lumMod val="25000"/>
                  </a:schemeClr>
                </a:solidFill>
              </a:rPr>
              <a:t> product lines in FY 2021?</a:t>
            </a:r>
          </a:p>
        </p:txBody>
      </p:sp>
    </p:spTree>
    <p:extLst>
      <p:ext uri="{BB962C8B-B14F-4D97-AF65-F5344CB8AC3E}">
        <p14:creationId xmlns:p14="http://schemas.microsoft.com/office/powerpoint/2010/main" val="410535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9C607B-66F4-1D69-93C8-D5EA7F78A04D}"/>
              </a:ext>
            </a:extLst>
          </p:cNvPr>
          <p:cNvSpPr>
            <a:spLocks noGrp="1"/>
          </p:cNvSpPr>
          <p:nvPr>
            <p:ph type="title"/>
          </p:nvPr>
        </p:nvSpPr>
        <p:spPr>
          <a:xfrm>
            <a:off x="1115568" y="548640"/>
            <a:ext cx="10168128" cy="1179576"/>
          </a:xfrm>
        </p:spPr>
        <p:txBody>
          <a:bodyPr>
            <a:normAutofit/>
          </a:bodyPr>
          <a:lstStyle/>
          <a:p>
            <a:r>
              <a:rPr lang="en-US" sz="4000" dirty="0"/>
              <a:t>Problem Statement</a:t>
            </a:r>
          </a:p>
        </p:txBody>
      </p:sp>
      <p:sp>
        <p:nvSpPr>
          <p:cNvPr id="15" name="Rectangle 1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1">
            <a:extLst>
              <a:ext uri="{FF2B5EF4-FFF2-40B4-BE49-F238E27FC236}">
                <a16:creationId xmlns:a16="http://schemas.microsoft.com/office/drawing/2014/main" id="{C893BE15-4B19-4F0F-3DBF-6007BB4985D4}"/>
              </a:ext>
            </a:extLst>
          </p:cNvPr>
          <p:cNvSpPr>
            <a:spLocks noGrp="1" noChangeArrowheads="1"/>
          </p:cNvSpPr>
          <p:nvPr>
            <p:ph idx="1"/>
          </p:nvPr>
        </p:nvSpPr>
        <p:spPr bwMode="auto">
          <a:xfrm>
            <a:off x="626850" y="2276856"/>
            <a:ext cx="10656846" cy="390010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indent="0">
              <a:buNone/>
            </a:pPr>
            <a:r>
              <a:rPr lang="en-US" sz="2400" dirty="0"/>
              <a:t>As the company scaled, leadership noticed they were missing </a:t>
            </a:r>
            <a:r>
              <a:rPr lang="en-US" sz="2400" b="1" dirty="0"/>
              <a:t>key business insights</a:t>
            </a:r>
            <a:r>
              <a:rPr lang="en-US" sz="2400" dirty="0"/>
              <a:t> needed for:</a:t>
            </a:r>
          </a:p>
          <a:p>
            <a:r>
              <a:rPr lang="en-US" sz="2400" dirty="0"/>
              <a:t>Strategic planning</a:t>
            </a:r>
          </a:p>
          <a:p>
            <a:r>
              <a:rPr lang="en-US" sz="2400" dirty="0"/>
              <a:t>Sales performance tracking</a:t>
            </a:r>
          </a:p>
          <a:p>
            <a:r>
              <a:rPr lang="en-US" sz="2400" dirty="0"/>
              <a:t>Cost optimization</a:t>
            </a:r>
          </a:p>
          <a:p>
            <a:r>
              <a:rPr lang="en-US" sz="2400" dirty="0"/>
              <a:t>Customer segmentation</a:t>
            </a:r>
          </a:p>
          <a:p>
            <a:pPr marL="0" indent="0">
              <a:buNone/>
            </a:pPr>
            <a:r>
              <a:rPr lang="en-US" sz="2400" dirty="0"/>
              <a:t>To improve decision-making and data utilization, the management decided to </a:t>
            </a:r>
            <a:r>
              <a:rPr lang="en-US" sz="2400" b="1" dirty="0"/>
              <a:t>expand their data analytics team</a:t>
            </a:r>
            <a:r>
              <a:rPr lang="en-US" sz="2400" dirty="0"/>
              <a:t> by hiring junior data analysts.</a:t>
            </a:r>
          </a:p>
        </p:txBody>
      </p:sp>
      <p:pic>
        <p:nvPicPr>
          <p:cNvPr id="12" name="Picture 11" descr="A logo with a black background&#10;&#10;AI-generated content may be incorrect.">
            <a:extLst>
              <a:ext uri="{FF2B5EF4-FFF2-40B4-BE49-F238E27FC236}">
                <a16:creationId xmlns:a16="http://schemas.microsoft.com/office/drawing/2014/main" id="{673ABEE2-CCC9-DB0B-7750-04273C39B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14" name="Picture 13" descr="A white circle with blue text&#10;&#10;AI-generated content may be incorrect.">
            <a:extLst>
              <a:ext uri="{FF2B5EF4-FFF2-40B4-BE49-F238E27FC236}">
                <a16:creationId xmlns:a16="http://schemas.microsoft.com/office/drawing/2014/main" id="{626FDF57-9169-6D92-19AB-B9DDA5920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3465" y="6076253"/>
            <a:ext cx="614784" cy="614784"/>
          </a:xfrm>
          <a:prstGeom prst="rect">
            <a:avLst/>
          </a:prstGeom>
        </p:spPr>
      </p:pic>
      <p:sp>
        <p:nvSpPr>
          <p:cNvPr id="16" name="Subtitle 2">
            <a:extLst>
              <a:ext uri="{FF2B5EF4-FFF2-40B4-BE49-F238E27FC236}">
                <a16:creationId xmlns:a16="http://schemas.microsoft.com/office/drawing/2014/main" id="{449118F6-C9E4-DF71-EEA4-439892EB332F}"/>
              </a:ext>
            </a:extLst>
          </p:cNvPr>
          <p:cNvSpPr txBox="1">
            <a:spLocks/>
          </p:cNvSpPr>
          <p:nvPr/>
        </p:nvSpPr>
        <p:spPr>
          <a:xfrm>
            <a:off x="8837611" y="6203994"/>
            <a:ext cx="3081656" cy="526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b="1" dirty="0"/>
              <a:t>SQL Project Challenge</a:t>
            </a:r>
          </a:p>
        </p:txBody>
      </p:sp>
      <p:sp>
        <p:nvSpPr>
          <p:cNvPr id="17" name="Subtitle 2">
            <a:extLst>
              <a:ext uri="{FF2B5EF4-FFF2-40B4-BE49-F238E27FC236}">
                <a16:creationId xmlns:a16="http://schemas.microsoft.com/office/drawing/2014/main" id="{3A870223-0C41-8332-32BA-645F0CB67C8F}"/>
              </a:ext>
            </a:extLst>
          </p:cNvPr>
          <p:cNvSpPr txBox="1">
            <a:spLocks/>
          </p:cNvSpPr>
          <p:nvPr/>
        </p:nvSpPr>
        <p:spPr>
          <a:xfrm>
            <a:off x="805295" y="6262396"/>
            <a:ext cx="1595478" cy="324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b="1" dirty="0" err="1"/>
              <a:t>AtliQ</a:t>
            </a:r>
            <a:r>
              <a:rPr lang="en-US" sz="1600" b="1" dirty="0"/>
              <a:t> Hardware</a:t>
            </a:r>
          </a:p>
        </p:txBody>
      </p:sp>
    </p:spTree>
    <p:extLst>
      <p:ext uri="{BB962C8B-B14F-4D97-AF65-F5344CB8AC3E}">
        <p14:creationId xmlns:p14="http://schemas.microsoft.com/office/powerpoint/2010/main" val="162603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10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14EE89-3F44-16C8-9E90-3EB521FE9829}"/>
              </a:ext>
            </a:extLst>
          </p:cNvPr>
          <p:cNvSpPr>
            <a:spLocks noGrp="1"/>
          </p:cNvSpPr>
          <p:nvPr>
            <p:ph type="title"/>
          </p:nvPr>
        </p:nvSpPr>
        <p:spPr>
          <a:xfrm>
            <a:off x="841248" y="251312"/>
            <a:ext cx="10506456" cy="1010264"/>
          </a:xfrm>
        </p:spPr>
        <p:txBody>
          <a:bodyPr anchor="ctr">
            <a:normAutofit/>
          </a:bodyPr>
          <a:lstStyle/>
          <a:p>
            <a:r>
              <a:rPr lang="en-US" dirty="0"/>
              <a:t>Objective of the Challenge</a:t>
            </a:r>
          </a:p>
        </p:txBody>
      </p:sp>
      <p:sp>
        <p:nvSpPr>
          <p:cNvPr id="19" name="Rectangle 18">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6" name="Rectangle 1">
            <a:extLst>
              <a:ext uri="{FF2B5EF4-FFF2-40B4-BE49-F238E27FC236}">
                <a16:creationId xmlns:a16="http://schemas.microsoft.com/office/drawing/2014/main" id="{6859DE2D-5FC4-E8A4-00E3-C8A478270349}"/>
              </a:ext>
            </a:extLst>
          </p:cNvPr>
          <p:cNvGraphicFramePr>
            <a:graphicFrameLocks noGrp="1"/>
          </p:cNvGraphicFramePr>
          <p:nvPr>
            <p:ph idx="1"/>
            <p:extLst>
              <p:ext uri="{D42A27DB-BD31-4B8C-83A1-F6EECF244321}">
                <p14:modId xmlns:p14="http://schemas.microsoft.com/office/powerpoint/2010/main" val="2714376577"/>
              </p:ext>
            </p:extLst>
          </p:nvPr>
        </p:nvGraphicFramePr>
        <p:xfrm>
          <a:off x="1104900" y="2984672"/>
          <a:ext cx="10506456" cy="3622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1">
            <a:extLst>
              <a:ext uri="{FF2B5EF4-FFF2-40B4-BE49-F238E27FC236}">
                <a16:creationId xmlns:a16="http://schemas.microsoft.com/office/drawing/2014/main" id="{47D724E5-42F9-18FA-D933-5BF80A17E6B8}"/>
              </a:ext>
            </a:extLst>
          </p:cNvPr>
          <p:cNvSpPr>
            <a:spLocks noChangeArrowheads="1"/>
          </p:cNvSpPr>
          <p:nvPr/>
        </p:nvSpPr>
        <p:spPr bwMode="auto">
          <a:xfrm>
            <a:off x="841248" y="1784343"/>
            <a:ext cx="1050645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analyze operational and sales data using SQL queries and deliver key business insights for leadership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focus areas included:</a:t>
            </a:r>
          </a:p>
        </p:txBody>
      </p:sp>
      <p:pic>
        <p:nvPicPr>
          <p:cNvPr id="4" name="Picture 3" descr="A logo with a black background&#10;&#10;AI-generated content may be incorrect.">
            <a:extLst>
              <a:ext uri="{FF2B5EF4-FFF2-40B4-BE49-F238E27FC236}">
                <a16:creationId xmlns:a16="http://schemas.microsoft.com/office/drawing/2014/main" id="{B514C25F-07EF-A730-E05F-D6FD7FBD33F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5" name="Picture 4" descr="A white circle with blue text&#10;&#10;AI-generated content may be incorrect.">
            <a:extLst>
              <a:ext uri="{FF2B5EF4-FFF2-40B4-BE49-F238E27FC236}">
                <a16:creationId xmlns:a16="http://schemas.microsoft.com/office/drawing/2014/main" id="{0AF348F8-E7E2-6B2F-8AB9-1EB2ED16A65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04483" y="6045074"/>
            <a:ext cx="614784" cy="614784"/>
          </a:xfrm>
          <a:prstGeom prst="rect">
            <a:avLst/>
          </a:prstGeom>
        </p:spPr>
      </p:pic>
    </p:spTree>
    <p:extLst>
      <p:ext uri="{BB962C8B-B14F-4D97-AF65-F5344CB8AC3E}">
        <p14:creationId xmlns:p14="http://schemas.microsoft.com/office/powerpoint/2010/main" val="2438276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C9506B-46F5-F3D8-121E-349B80396AA1}"/>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131A8A8-7ED7-C6F3-242D-BD561BF40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37D4D-450C-B00A-06B0-B845712860E0}"/>
              </a:ext>
            </a:extLst>
          </p:cNvPr>
          <p:cNvSpPr>
            <a:spLocks noGrp="1"/>
          </p:cNvSpPr>
          <p:nvPr>
            <p:ph type="title"/>
          </p:nvPr>
        </p:nvSpPr>
        <p:spPr>
          <a:xfrm>
            <a:off x="841248" y="251312"/>
            <a:ext cx="10506456" cy="1010264"/>
          </a:xfrm>
        </p:spPr>
        <p:txBody>
          <a:bodyPr anchor="ctr">
            <a:normAutofit/>
          </a:bodyPr>
          <a:lstStyle/>
          <a:p>
            <a:r>
              <a:rPr lang="en-US" b="1" dirty="0" err="1"/>
              <a:t>Atliq’s</a:t>
            </a:r>
            <a:r>
              <a:rPr lang="en-US" b="1" dirty="0"/>
              <a:t> Product Lines</a:t>
            </a:r>
            <a:endParaRPr lang="en-US" dirty="0"/>
          </a:p>
        </p:txBody>
      </p:sp>
      <p:sp>
        <p:nvSpPr>
          <p:cNvPr id="19" name="Rectangle 18">
            <a:extLst>
              <a:ext uri="{FF2B5EF4-FFF2-40B4-BE49-F238E27FC236}">
                <a16:creationId xmlns:a16="http://schemas.microsoft.com/office/drawing/2014/main" id="{BAF37AB8-2EDA-4A29-3027-EAE8B2BA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F1CA2245-8BC1-D434-F5F2-4282F622EE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cxnSp>
        <p:nvCxnSpPr>
          <p:cNvPr id="7" name="Straight Connector 6">
            <a:extLst>
              <a:ext uri="{FF2B5EF4-FFF2-40B4-BE49-F238E27FC236}">
                <a16:creationId xmlns:a16="http://schemas.microsoft.com/office/drawing/2014/main" id="{DBBA47FE-0278-727E-2F3C-3DA6AB6293CB}"/>
              </a:ext>
            </a:extLst>
          </p:cNvPr>
          <p:cNvCxnSpPr>
            <a:cxnSpLocks/>
          </p:cNvCxnSpPr>
          <p:nvPr/>
        </p:nvCxnSpPr>
        <p:spPr>
          <a:xfrm>
            <a:off x="10544580" y="3156713"/>
            <a:ext cx="2003" cy="2017438"/>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DE52A8F1-4618-63C0-8F0B-95ED77F62130}"/>
              </a:ext>
            </a:extLst>
          </p:cNvPr>
          <p:cNvCxnSpPr>
            <a:cxnSpLocks/>
          </p:cNvCxnSpPr>
          <p:nvPr/>
        </p:nvCxnSpPr>
        <p:spPr>
          <a:xfrm flipH="1">
            <a:off x="10546583" y="3814452"/>
            <a:ext cx="2732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135659D-3EC6-12C2-3A75-F0780199EFBD}"/>
              </a:ext>
            </a:extLst>
          </p:cNvPr>
          <p:cNvCxnSpPr>
            <a:cxnSpLocks/>
          </p:cNvCxnSpPr>
          <p:nvPr/>
        </p:nvCxnSpPr>
        <p:spPr>
          <a:xfrm flipH="1">
            <a:off x="10533094" y="4713374"/>
            <a:ext cx="2732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5D283F6-0C0C-B3AA-35FC-58194D68F77B}"/>
              </a:ext>
            </a:extLst>
          </p:cNvPr>
          <p:cNvCxnSpPr>
            <a:cxnSpLocks/>
          </p:cNvCxnSpPr>
          <p:nvPr/>
        </p:nvCxnSpPr>
        <p:spPr>
          <a:xfrm flipH="1">
            <a:off x="10316106" y="1887701"/>
            <a:ext cx="70926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5933CD2-D58A-3BB0-B75D-972FB28E240D}"/>
              </a:ext>
            </a:extLst>
          </p:cNvPr>
          <p:cNvCxnSpPr>
            <a:cxnSpLocks/>
          </p:cNvCxnSpPr>
          <p:nvPr/>
        </p:nvCxnSpPr>
        <p:spPr>
          <a:xfrm>
            <a:off x="11025372" y="1884046"/>
            <a:ext cx="0" cy="6794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127DA0E-2A46-F729-7681-40997933D2FE}"/>
              </a:ext>
            </a:extLst>
          </p:cNvPr>
          <p:cNvCxnSpPr>
            <a:cxnSpLocks/>
          </p:cNvCxnSpPr>
          <p:nvPr/>
        </p:nvCxnSpPr>
        <p:spPr>
          <a:xfrm flipH="1">
            <a:off x="8555664" y="3895392"/>
            <a:ext cx="45925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119256-5C22-9B8E-E02F-81280E9A63AF}"/>
              </a:ext>
            </a:extLst>
          </p:cNvPr>
          <p:cNvCxnSpPr>
            <a:cxnSpLocks/>
            <a:stCxn id="46" idx="1"/>
          </p:cNvCxnSpPr>
          <p:nvPr/>
        </p:nvCxnSpPr>
        <p:spPr>
          <a:xfrm flipH="1">
            <a:off x="8794842" y="1884046"/>
            <a:ext cx="66903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435E3C2-912B-4A2C-9D67-A3549067B43E}"/>
              </a:ext>
            </a:extLst>
          </p:cNvPr>
          <p:cNvCxnSpPr>
            <a:cxnSpLocks/>
          </p:cNvCxnSpPr>
          <p:nvPr/>
        </p:nvCxnSpPr>
        <p:spPr>
          <a:xfrm>
            <a:off x="8794842" y="1884046"/>
            <a:ext cx="1" cy="7278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92EA60B-2B01-B125-7E51-9487E7F03F8E}"/>
              </a:ext>
            </a:extLst>
          </p:cNvPr>
          <p:cNvCxnSpPr>
            <a:cxnSpLocks/>
          </p:cNvCxnSpPr>
          <p:nvPr/>
        </p:nvCxnSpPr>
        <p:spPr>
          <a:xfrm>
            <a:off x="8555664" y="3194724"/>
            <a:ext cx="7140" cy="98536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39DAB00-7492-DE9C-36D7-DB9C8E6C5916}"/>
              </a:ext>
            </a:extLst>
          </p:cNvPr>
          <p:cNvCxnSpPr>
            <a:cxnSpLocks/>
          </p:cNvCxnSpPr>
          <p:nvPr/>
        </p:nvCxnSpPr>
        <p:spPr>
          <a:xfrm flipH="1">
            <a:off x="6522260" y="3308048"/>
            <a:ext cx="11063" cy="28140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C4A8D9F-45D2-13AA-46D4-42F0FB1E0D82}"/>
              </a:ext>
            </a:extLst>
          </p:cNvPr>
          <p:cNvCxnSpPr>
            <a:cxnSpLocks/>
          </p:cNvCxnSpPr>
          <p:nvPr/>
        </p:nvCxnSpPr>
        <p:spPr>
          <a:xfrm flipH="1">
            <a:off x="6535326" y="3965787"/>
            <a:ext cx="2732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54C4AB0D-A50F-8662-78A0-63871D7FF3E1}"/>
              </a:ext>
            </a:extLst>
          </p:cNvPr>
          <p:cNvCxnSpPr>
            <a:cxnSpLocks/>
          </p:cNvCxnSpPr>
          <p:nvPr/>
        </p:nvCxnSpPr>
        <p:spPr>
          <a:xfrm flipH="1">
            <a:off x="6521837" y="4864709"/>
            <a:ext cx="2732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98C49F6-DE0F-B651-6FAA-13A08DBD0058}"/>
              </a:ext>
            </a:extLst>
          </p:cNvPr>
          <p:cNvCxnSpPr>
            <a:cxnSpLocks/>
          </p:cNvCxnSpPr>
          <p:nvPr/>
        </p:nvCxnSpPr>
        <p:spPr>
          <a:xfrm flipH="1">
            <a:off x="6533323" y="5796001"/>
            <a:ext cx="2732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58E0D2E-BA01-A789-203B-47228BA3F6F8}"/>
              </a:ext>
            </a:extLst>
          </p:cNvPr>
          <p:cNvCxnSpPr>
            <a:cxnSpLocks/>
          </p:cNvCxnSpPr>
          <p:nvPr/>
        </p:nvCxnSpPr>
        <p:spPr>
          <a:xfrm flipH="1">
            <a:off x="6304849" y="2039036"/>
            <a:ext cx="70926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314C3E8-956B-F782-16F0-F3A34F6E25B6}"/>
              </a:ext>
            </a:extLst>
          </p:cNvPr>
          <p:cNvCxnSpPr>
            <a:cxnSpLocks/>
          </p:cNvCxnSpPr>
          <p:nvPr/>
        </p:nvCxnSpPr>
        <p:spPr>
          <a:xfrm>
            <a:off x="7014115" y="2035381"/>
            <a:ext cx="0" cy="6794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374F716-9A97-237E-3C9C-E229FEC63D21}"/>
              </a:ext>
            </a:extLst>
          </p:cNvPr>
          <p:cNvCxnSpPr>
            <a:cxnSpLocks/>
          </p:cNvCxnSpPr>
          <p:nvPr/>
        </p:nvCxnSpPr>
        <p:spPr>
          <a:xfrm flipH="1">
            <a:off x="4507878" y="5942111"/>
            <a:ext cx="4440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9D288F15-6969-3C8C-DB8C-0A4B4AD66597}"/>
              </a:ext>
            </a:extLst>
          </p:cNvPr>
          <p:cNvCxnSpPr>
            <a:cxnSpLocks/>
            <a:stCxn id="61" idx="1"/>
          </p:cNvCxnSpPr>
          <p:nvPr/>
        </p:nvCxnSpPr>
        <p:spPr>
          <a:xfrm flipH="1">
            <a:off x="4507878" y="5027711"/>
            <a:ext cx="4440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959339A-482F-8E31-4DD2-242CA2F78A07}"/>
              </a:ext>
            </a:extLst>
          </p:cNvPr>
          <p:cNvCxnSpPr>
            <a:cxnSpLocks/>
          </p:cNvCxnSpPr>
          <p:nvPr/>
        </p:nvCxnSpPr>
        <p:spPr>
          <a:xfrm flipH="1">
            <a:off x="4492681" y="3998271"/>
            <a:ext cx="459254" cy="0"/>
          </a:xfrm>
          <a:prstGeom prst="line">
            <a:avLst/>
          </a:prstGeom>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54BCBB88-9549-20E9-C17E-92772DA6F032}"/>
              </a:ext>
            </a:extLst>
          </p:cNvPr>
          <p:cNvSpPr/>
          <p:nvPr/>
        </p:nvSpPr>
        <p:spPr>
          <a:xfrm>
            <a:off x="1088857" y="1848734"/>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D0A4B58-E753-C294-7EB5-CC69F503A092}"/>
              </a:ext>
            </a:extLst>
          </p:cNvPr>
          <p:cNvSpPr txBox="1"/>
          <p:nvPr/>
        </p:nvSpPr>
        <p:spPr>
          <a:xfrm>
            <a:off x="1156983" y="1975322"/>
            <a:ext cx="1052864" cy="369332"/>
          </a:xfrm>
          <a:prstGeom prst="rect">
            <a:avLst/>
          </a:prstGeom>
          <a:noFill/>
        </p:spPr>
        <p:txBody>
          <a:bodyPr wrap="square" rtlCol="0">
            <a:spAutoFit/>
          </a:bodyPr>
          <a:lstStyle/>
          <a:p>
            <a:pPr algn="ctr"/>
            <a:r>
              <a:rPr lang="en-US" b="1" dirty="0">
                <a:solidFill>
                  <a:schemeClr val="bg1"/>
                </a:solidFill>
              </a:rPr>
              <a:t>PC</a:t>
            </a:r>
          </a:p>
        </p:txBody>
      </p:sp>
      <p:sp>
        <p:nvSpPr>
          <p:cNvPr id="30" name="Rectangle 29">
            <a:extLst>
              <a:ext uri="{FF2B5EF4-FFF2-40B4-BE49-F238E27FC236}">
                <a16:creationId xmlns:a16="http://schemas.microsoft.com/office/drawing/2014/main" id="{B93746DF-AEBD-2946-E9C0-5FFF89233B36}"/>
              </a:ext>
            </a:extLst>
          </p:cNvPr>
          <p:cNvSpPr/>
          <p:nvPr/>
        </p:nvSpPr>
        <p:spPr>
          <a:xfrm>
            <a:off x="166436" y="2816837"/>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BB6E63B-AFB7-F766-60A5-978F4BBE3E65}"/>
              </a:ext>
            </a:extLst>
          </p:cNvPr>
          <p:cNvSpPr/>
          <p:nvPr/>
        </p:nvSpPr>
        <p:spPr>
          <a:xfrm>
            <a:off x="2402308" y="2816837"/>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94D7C22-08E5-29E3-D8EC-5FCF745D11D8}"/>
              </a:ext>
            </a:extLst>
          </p:cNvPr>
          <p:cNvSpPr/>
          <p:nvPr/>
        </p:nvSpPr>
        <p:spPr>
          <a:xfrm>
            <a:off x="2761243" y="3784438"/>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286B4C4-8551-9E5C-91FB-BE6D5670F6C4}"/>
              </a:ext>
            </a:extLst>
          </p:cNvPr>
          <p:cNvSpPr/>
          <p:nvPr/>
        </p:nvSpPr>
        <p:spPr>
          <a:xfrm>
            <a:off x="513348" y="4945730"/>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0216F98-72CA-5A3D-8C79-55A48664C81C}"/>
              </a:ext>
            </a:extLst>
          </p:cNvPr>
          <p:cNvSpPr/>
          <p:nvPr/>
        </p:nvSpPr>
        <p:spPr>
          <a:xfrm>
            <a:off x="531394" y="3842340"/>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C13B6B-D59E-724E-AB57-416964FB6FF3}"/>
              </a:ext>
            </a:extLst>
          </p:cNvPr>
          <p:cNvSpPr/>
          <p:nvPr/>
        </p:nvSpPr>
        <p:spPr>
          <a:xfrm>
            <a:off x="2761243" y="4694320"/>
            <a:ext cx="122162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8E58BBB-BBC5-D448-DF6B-DC9503AC31A9}"/>
              </a:ext>
            </a:extLst>
          </p:cNvPr>
          <p:cNvSpPr/>
          <p:nvPr/>
        </p:nvSpPr>
        <p:spPr>
          <a:xfrm>
            <a:off x="2772323" y="5599102"/>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8B7873A2-810A-7146-7BF8-9C53FB9E991A}"/>
              </a:ext>
            </a:extLst>
          </p:cNvPr>
          <p:cNvSpPr/>
          <p:nvPr/>
        </p:nvSpPr>
        <p:spPr>
          <a:xfrm>
            <a:off x="5288878" y="1690688"/>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84D1316-FE4D-81ED-D059-F38FE6331CD0}"/>
              </a:ext>
            </a:extLst>
          </p:cNvPr>
          <p:cNvSpPr txBox="1"/>
          <p:nvPr/>
        </p:nvSpPr>
        <p:spPr>
          <a:xfrm>
            <a:off x="5357004" y="1817276"/>
            <a:ext cx="1052864" cy="369332"/>
          </a:xfrm>
          <a:prstGeom prst="rect">
            <a:avLst/>
          </a:prstGeom>
          <a:noFill/>
        </p:spPr>
        <p:txBody>
          <a:bodyPr wrap="square" rtlCol="0">
            <a:spAutoFit/>
          </a:bodyPr>
          <a:lstStyle/>
          <a:p>
            <a:pPr algn="ctr"/>
            <a:r>
              <a:rPr lang="en-US" b="1" dirty="0">
                <a:solidFill>
                  <a:schemeClr val="bg1"/>
                </a:solidFill>
              </a:rPr>
              <a:t>P &amp; A</a:t>
            </a:r>
          </a:p>
        </p:txBody>
      </p:sp>
      <p:sp>
        <p:nvSpPr>
          <p:cNvPr id="39" name="Rectangle 38">
            <a:extLst>
              <a:ext uri="{FF2B5EF4-FFF2-40B4-BE49-F238E27FC236}">
                <a16:creationId xmlns:a16="http://schemas.microsoft.com/office/drawing/2014/main" id="{04C96737-463B-10CB-0234-5D1E0F7E92F1}"/>
              </a:ext>
            </a:extLst>
          </p:cNvPr>
          <p:cNvSpPr/>
          <p:nvPr/>
        </p:nvSpPr>
        <p:spPr>
          <a:xfrm>
            <a:off x="4220186" y="2715879"/>
            <a:ext cx="1344921"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80A3D35-99CC-2951-13C1-A7E3249F77E2}"/>
              </a:ext>
            </a:extLst>
          </p:cNvPr>
          <p:cNvSpPr/>
          <p:nvPr/>
        </p:nvSpPr>
        <p:spPr>
          <a:xfrm>
            <a:off x="6349669" y="2704996"/>
            <a:ext cx="1344921"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F34E2F1-08FA-D452-5FA5-B2F7F7AF6D0D}"/>
              </a:ext>
            </a:extLst>
          </p:cNvPr>
          <p:cNvSpPr/>
          <p:nvPr/>
        </p:nvSpPr>
        <p:spPr>
          <a:xfrm>
            <a:off x="6720630" y="3675650"/>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72F7670-FD0A-8C4F-498A-3908E6BAE276}"/>
              </a:ext>
            </a:extLst>
          </p:cNvPr>
          <p:cNvSpPr/>
          <p:nvPr/>
        </p:nvSpPr>
        <p:spPr>
          <a:xfrm>
            <a:off x="4923921" y="4669538"/>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65F84D59-C026-A501-EEA6-09CD347EED1B}"/>
              </a:ext>
            </a:extLst>
          </p:cNvPr>
          <p:cNvSpPr/>
          <p:nvPr/>
        </p:nvSpPr>
        <p:spPr>
          <a:xfrm>
            <a:off x="4923923" y="3645443"/>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722B34C2-FBA4-D4E4-C7DB-075CC9ADA4BA}"/>
              </a:ext>
            </a:extLst>
          </p:cNvPr>
          <p:cNvSpPr/>
          <p:nvPr/>
        </p:nvSpPr>
        <p:spPr>
          <a:xfrm>
            <a:off x="6720630" y="4598789"/>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DBA054D-E54E-241E-601A-B5FC0DD79B31}"/>
              </a:ext>
            </a:extLst>
          </p:cNvPr>
          <p:cNvSpPr/>
          <p:nvPr/>
        </p:nvSpPr>
        <p:spPr>
          <a:xfrm>
            <a:off x="4923921" y="5599102"/>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4E8BBCD-8A42-5D9F-3FF5-EE4435719DCD}"/>
              </a:ext>
            </a:extLst>
          </p:cNvPr>
          <p:cNvSpPr/>
          <p:nvPr/>
        </p:nvSpPr>
        <p:spPr>
          <a:xfrm>
            <a:off x="9463879" y="1572791"/>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23CC2FD6-4835-28F9-FF17-1292180D996B}"/>
              </a:ext>
            </a:extLst>
          </p:cNvPr>
          <p:cNvSpPr txBox="1"/>
          <p:nvPr/>
        </p:nvSpPr>
        <p:spPr>
          <a:xfrm>
            <a:off x="9532005" y="1699379"/>
            <a:ext cx="1052864" cy="369332"/>
          </a:xfrm>
          <a:prstGeom prst="rect">
            <a:avLst/>
          </a:prstGeom>
          <a:noFill/>
        </p:spPr>
        <p:txBody>
          <a:bodyPr wrap="square" rtlCol="0">
            <a:spAutoFit/>
          </a:bodyPr>
          <a:lstStyle/>
          <a:p>
            <a:pPr algn="ctr"/>
            <a:r>
              <a:rPr lang="en-US" b="1" dirty="0">
                <a:solidFill>
                  <a:schemeClr val="bg1"/>
                </a:solidFill>
              </a:rPr>
              <a:t>PC</a:t>
            </a:r>
          </a:p>
        </p:txBody>
      </p:sp>
      <p:sp>
        <p:nvSpPr>
          <p:cNvPr id="48" name="Rectangle 47">
            <a:extLst>
              <a:ext uri="{FF2B5EF4-FFF2-40B4-BE49-F238E27FC236}">
                <a16:creationId xmlns:a16="http://schemas.microsoft.com/office/drawing/2014/main" id="{F020FA6D-3B99-FE1E-CB58-3E9085F1DD89}"/>
              </a:ext>
            </a:extLst>
          </p:cNvPr>
          <p:cNvSpPr/>
          <p:nvPr/>
        </p:nvSpPr>
        <p:spPr>
          <a:xfrm>
            <a:off x="8380638" y="2579433"/>
            <a:ext cx="134993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FB4AD6A-3673-2C8F-E3D7-2516F62C2B91}"/>
              </a:ext>
            </a:extLst>
          </p:cNvPr>
          <p:cNvSpPr/>
          <p:nvPr/>
        </p:nvSpPr>
        <p:spPr>
          <a:xfrm>
            <a:off x="10316106" y="2569753"/>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04688B8-ACD8-0D0D-9816-A404C31ED6E1}"/>
              </a:ext>
            </a:extLst>
          </p:cNvPr>
          <p:cNvSpPr/>
          <p:nvPr/>
        </p:nvSpPr>
        <p:spPr>
          <a:xfrm>
            <a:off x="10762288" y="3413188"/>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06ACBF88-A9BB-868C-5F76-937ACDB9B797}"/>
              </a:ext>
            </a:extLst>
          </p:cNvPr>
          <p:cNvSpPr/>
          <p:nvPr/>
        </p:nvSpPr>
        <p:spPr>
          <a:xfrm>
            <a:off x="8705891" y="3527546"/>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9777EF2-7AC0-6F3C-5C6C-6FFD982CBC6F}"/>
              </a:ext>
            </a:extLst>
          </p:cNvPr>
          <p:cNvSpPr/>
          <p:nvPr/>
        </p:nvSpPr>
        <p:spPr>
          <a:xfrm>
            <a:off x="10762288" y="4461061"/>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770F69B-DC9F-CFA6-98BA-D6E39AF98483}"/>
              </a:ext>
            </a:extLst>
          </p:cNvPr>
          <p:cNvSpPr/>
          <p:nvPr/>
        </p:nvSpPr>
        <p:spPr>
          <a:xfrm>
            <a:off x="6783797" y="5608658"/>
            <a:ext cx="1189118" cy="6225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6E78F1E5-1556-E07A-13E3-F6DAA7DB9AD8}"/>
              </a:ext>
            </a:extLst>
          </p:cNvPr>
          <p:cNvSpPr txBox="1"/>
          <p:nvPr/>
        </p:nvSpPr>
        <p:spPr>
          <a:xfrm>
            <a:off x="50553" y="2945661"/>
            <a:ext cx="1420884" cy="369332"/>
          </a:xfrm>
          <a:prstGeom prst="rect">
            <a:avLst/>
          </a:prstGeom>
          <a:noFill/>
        </p:spPr>
        <p:txBody>
          <a:bodyPr wrap="square" rtlCol="0">
            <a:spAutoFit/>
          </a:bodyPr>
          <a:lstStyle/>
          <a:p>
            <a:pPr algn="ctr"/>
            <a:r>
              <a:rPr lang="en-US" b="1" dirty="0">
                <a:solidFill>
                  <a:schemeClr val="bg1"/>
                </a:solidFill>
              </a:rPr>
              <a:t>Desktop </a:t>
            </a:r>
          </a:p>
        </p:txBody>
      </p:sp>
      <p:sp>
        <p:nvSpPr>
          <p:cNvPr id="55" name="TextBox 54">
            <a:extLst>
              <a:ext uri="{FF2B5EF4-FFF2-40B4-BE49-F238E27FC236}">
                <a16:creationId xmlns:a16="http://schemas.microsoft.com/office/drawing/2014/main" id="{0053222A-9461-DD6F-DD88-AB7B9CEA16F7}"/>
              </a:ext>
            </a:extLst>
          </p:cNvPr>
          <p:cNvSpPr txBox="1"/>
          <p:nvPr/>
        </p:nvSpPr>
        <p:spPr>
          <a:xfrm>
            <a:off x="292215" y="3814730"/>
            <a:ext cx="1593284" cy="646331"/>
          </a:xfrm>
          <a:prstGeom prst="rect">
            <a:avLst/>
          </a:prstGeom>
          <a:noFill/>
        </p:spPr>
        <p:txBody>
          <a:bodyPr wrap="square" rtlCol="0">
            <a:spAutoFit/>
          </a:bodyPr>
          <a:lstStyle/>
          <a:p>
            <a:pPr algn="ctr"/>
            <a:r>
              <a:rPr lang="en-US" b="1" dirty="0">
                <a:solidFill>
                  <a:schemeClr val="bg1"/>
                </a:solidFill>
              </a:rPr>
              <a:t>Business Laptop </a:t>
            </a:r>
          </a:p>
        </p:txBody>
      </p:sp>
      <p:sp>
        <p:nvSpPr>
          <p:cNvPr id="56" name="TextBox 55">
            <a:extLst>
              <a:ext uri="{FF2B5EF4-FFF2-40B4-BE49-F238E27FC236}">
                <a16:creationId xmlns:a16="http://schemas.microsoft.com/office/drawing/2014/main" id="{519FC631-B8EA-0896-3E95-B4D82422C35C}"/>
              </a:ext>
            </a:extLst>
          </p:cNvPr>
          <p:cNvSpPr txBox="1"/>
          <p:nvPr/>
        </p:nvSpPr>
        <p:spPr>
          <a:xfrm>
            <a:off x="347365" y="4945572"/>
            <a:ext cx="1521083" cy="646331"/>
          </a:xfrm>
          <a:prstGeom prst="rect">
            <a:avLst/>
          </a:prstGeom>
          <a:noFill/>
        </p:spPr>
        <p:txBody>
          <a:bodyPr wrap="square" rtlCol="0">
            <a:spAutoFit/>
          </a:bodyPr>
          <a:lstStyle/>
          <a:p>
            <a:pPr algn="ctr"/>
            <a:r>
              <a:rPr lang="en-US" b="1" dirty="0">
                <a:solidFill>
                  <a:schemeClr val="bg1"/>
                </a:solidFill>
              </a:rPr>
              <a:t>Personal Laptop </a:t>
            </a:r>
          </a:p>
        </p:txBody>
      </p:sp>
      <p:sp>
        <p:nvSpPr>
          <p:cNvPr id="57" name="TextBox 56">
            <a:extLst>
              <a:ext uri="{FF2B5EF4-FFF2-40B4-BE49-F238E27FC236}">
                <a16:creationId xmlns:a16="http://schemas.microsoft.com/office/drawing/2014/main" id="{2BB4A6F6-8987-2D40-24DE-84B96AA1174E}"/>
              </a:ext>
            </a:extLst>
          </p:cNvPr>
          <p:cNvSpPr txBox="1"/>
          <p:nvPr/>
        </p:nvSpPr>
        <p:spPr>
          <a:xfrm>
            <a:off x="2336855" y="2945661"/>
            <a:ext cx="1320024" cy="369332"/>
          </a:xfrm>
          <a:prstGeom prst="rect">
            <a:avLst/>
          </a:prstGeom>
          <a:noFill/>
        </p:spPr>
        <p:txBody>
          <a:bodyPr wrap="square" rtlCol="0">
            <a:spAutoFit/>
          </a:bodyPr>
          <a:lstStyle/>
          <a:p>
            <a:pPr algn="ctr"/>
            <a:r>
              <a:rPr lang="en-US" b="1" dirty="0">
                <a:solidFill>
                  <a:schemeClr val="bg1"/>
                </a:solidFill>
              </a:rPr>
              <a:t>Notebook </a:t>
            </a:r>
          </a:p>
        </p:txBody>
      </p:sp>
      <p:sp>
        <p:nvSpPr>
          <p:cNvPr id="58" name="TextBox 57">
            <a:extLst>
              <a:ext uri="{FF2B5EF4-FFF2-40B4-BE49-F238E27FC236}">
                <a16:creationId xmlns:a16="http://schemas.microsoft.com/office/drawing/2014/main" id="{06065CA9-1D73-1292-AAD6-C46E9ED41045}"/>
              </a:ext>
            </a:extLst>
          </p:cNvPr>
          <p:cNvSpPr txBox="1"/>
          <p:nvPr/>
        </p:nvSpPr>
        <p:spPr>
          <a:xfrm>
            <a:off x="4119875" y="2838267"/>
            <a:ext cx="1500723" cy="369332"/>
          </a:xfrm>
          <a:prstGeom prst="rect">
            <a:avLst/>
          </a:prstGeom>
          <a:noFill/>
        </p:spPr>
        <p:txBody>
          <a:bodyPr wrap="square" rtlCol="0">
            <a:spAutoFit/>
          </a:bodyPr>
          <a:lstStyle/>
          <a:p>
            <a:pPr algn="ctr"/>
            <a:r>
              <a:rPr lang="en-US" b="1" dirty="0">
                <a:solidFill>
                  <a:schemeClr val="bg1"/>
                </a:solidFill>
              </a:rPr>
              <a:t>Peripheral </a:t>
            </a:r>
          </a:p>
        </p:txBody>
      </p:sp>
      <p:sp>
        <p:nvSpPr>
          <p:cNvPr id="59" name="TextBox 58">
            <a:extLst>
              <a:ext uri="{FF2B5EF4-FFF2-40B4-BE49-F238E27FC236}">
                <a16:creationId xmlns:a16="http://schemas.microsoft.com/office/drawing/2014/main" id="{8EB6ED15-3F4A-EE46-21B0-8777CA6B6501}"/>
              </a:ext>
            </a:extLst>
          </p:cNvPr>
          <p:cNvSpPr txBox="1"/>
          <p:nvPr/>
        </p:nvSpPr>
        <p:spPr>
          <a:xfrm>
            <a:off x="6206128" y="2835735"/>
            <a:ext cx="1660455" cy="338554"/>
          </a:xfrm>
          <a:prstGeom prst="rect">
            <a:avLst/>
          </a:prstGeom>
          <a:noFill/>
        </p:spPr>
        <p:txBody>
          <a:bodyPr wrap="square" rtlCol="0">
            <a:spAutoFit/>
          </a:bodyPr>
          <a:lstStyle/>
          <a:p>
            <a:pPr algn="ctr"/>
            <a:r>
              <a:rPr lang="en-US" sz="1600" b="1" dirty="0">
                <a:solidFill>
                  <a:schemeClr val="bg1"/>
                </a:solidFill>
              </a:rPr>
              <a:t>Accessories </a:t>
            </a:r>
          </a:p>
        </p:txBody>
      </p:sp>
      <p:sp>
        <p:nvSpPr>
          <p:cNvPr id="60" name="TextBox 59">
            <a:extLst>
              <a:ext uri="{FF2B5EF4-FFF2-40B4-BE49-F238E27FC236}">
                <a16:creationId xmlns:a16="http://schemas.microsoft.com/office/drawing/2014/main" id="{EB910654-0A82-2DA0-3040-5C03D22678C2}"/>
              </a:ext>
            </a:extLst>
          </p:cNvPr>
          <p:cNvSpPr txBox="1"/>
          <p:nvPr/>
        </p:nvSpPr>
        <p:spPr>
          <a:xfrm>
            <a:off x="4843602" y="3640977"/>
            <a:ext cx="1217851" cy="646331"/>
          </a:xfrm>
          <a:prstGeom prst="rect">
            <a:avLst/>
          </a:prstGeom>
          <a:noFill/>
        </p:spPr>
        <p:txBody>
          <a:bodyPr wrap="square" rtlCol="0">
            <a:spAutoFit/>
          </a:bodyPr>
          <a:lstStyle/>
          <a:p>
            <a:pPr algn="ctr"/>
            <a:r>
              <a:rPr lang="en-US" b="1" dirty="0">
                <a:solidFill>
                  <a:schemeClr val="bg1"/>
                </a:solidFill>
              </a:rPr>
              <a:t>Graphic Card</a:t>
            </a:r>
          </a:p>
        </p:txBody>
      </p:sp>
      <p:sp>
        <p:nvSpPr>
          <p:cNvPr id="61" name="TextBox 60">
            <a:extLst>
              <a:ext uri="{FF2B5EF4-FFF2-40B4-BE49-F238E27FC236}">
                <a16:creationId xmlns:a16="http://schemas.microsoft.com/office/drawing/2014/main" id="{AA63C25A-CF74-468B-A702-DFDED4E7E795}"/>
              </a:ext>
            </a:extLst>
          </p:cNvPr>
          <p:cNvSpPr txBox="1"/>
          <p:nvPr/>
        </p:nvSpPr>
        <p:spPr>
          <a:xfrm>
            <a:off x="4951935" y="4704545"/>
            <a:ext cx="1052864" cy="646331"/>
          </a:xfrm>
          <a:prstGeom prst="rect">
            <a:avLst/>
          </a:prstGeom>
          <a:noFill/>
        </p:spPr>
        <p:txBody>
          <a:bodyPr wrap="square" rtlCol="0">
            <a:spAutoFit/>
          </a:bodyPr>
          <a:lstStyle/>
          <a:p>
            <a:pPr algn="ctr"/>
            <a:r>
              <a:rPr lang="en-US" b="1" dirty="0">
                <a:solidFill>
                  <a:schemeClr val="bg1"/>
                </a:solidFill>
              </a:rPr>
              <a:t>Internal HDD</a:t>
            </a:r>
          </a:p>
        </p:txBody>
      </p:sp>
      <p:sp>
        <p:nvSpPr>
          <p:cNvPr id="62" name="TextBox 61">
            <a:extLst>
              <a:ext uri="{FF2B5EF4-FFF2-40B4-BE49-F238E27FC236}">
                <a16:creationId xmlns:a16="http://schemas.microsoft.com/office/drawing/2014/main" id="{AE4D2826-ABF6-B770-4AE2-1957A789D373}"/>
              </a:ext>
            </a:extLst>
          </p:cNvPr>
          <p:cNvSpPr txBox="1"/>
          <p:nvPr/>
        </p:nvSpPr>
        <p:spPr>
          <a:xfrm>
            <a:off x="6722633" y="3802239"/>
            <a:ext cx="1052864" cy="369332"/>
          </a:xfrm>
          <a:prstGeom prst="rect">
            <a:avLst/>
          </a:prstGeom>
          <a:noFill/>
        </p:spPr>
        <p:txBody>
          <a:bodyPr wrap="square" rtlCol="0">
            <a:spAutoFit/>
          </a:bodyPr>
          <a:lstStyle/>
          <a:p>
            <a:pPr algn="ctr"/>
            <a:r>
              <a:rPr lang="en-US" b="1" dirty="0">
                <a:solidFill>
                  <a:schemeClr val="bg1"/>
                </a:solidFill>
              </a:rPr>
              <a:t>PC</a:t>
            </a:r>
          </a:p>
        </p:txBody>
      </p:sp>
      <p:sp>
        <p:nvSpPr>
          <p:cNvPr id="63" name="TextBox 62">
            <a:extLst>
              <a:ext uri="{FF2B5EF4-FFF2-40B4-BE49-F238E27FC236}">
                <a16:creationId xmlns:a16="http://schemas.microsoft.com/office/drawing/2014/main" id="{05916C3D-27B3-ADBF-1637-42A99B5681DA}"/>
              </a:ext>
            </a:extLst>
          </p:cNvPr>
          <p:cNvSpPr txBox="1"/>
          <p:nvPr/>
        </p:nvSpPr>
        <p:spPr>
          <a:xfrm>
            <a:off x="6720630" y="4749488"/>
            <a:ext cx="1052864" cy="369332"/>
          </a:xfrm>
          <a:prstGeom prst="rect">
            <a:avLst/>
          </a:prstGeom>
          <a:noFill/>
        </p:spPr>
        <p:txBody>
          <a:bodyPr wrap="square" rtlCol="0">
            <a:spAutoFit/>
          </a:bodyPr>
          <a:lstStyle/>
          <a:p>
            <a:pPr algn="ctr"/>
            <a:r>
              <a:rPr lang="en-US" b="1" dirty="0">
                <a:solidFill>
                  <a:schemeClr val="bg1"/>
                </a:solidFill>
              </a:rPr>
              <a:t>PC</a:t>
            </a:r>
          </a:p>
        </p:txBody>
      </p:sp>
      <p:sp>
        <p:nvSpPr>
          <p:cNvPr id="64" name="TextBox 63">
            <a:extLst>
              <a:ext uri="{FF2B5EF4-FFF2-40B4-BE49-F238E27FC236}">
                <a16:creationId xmlns:a16="http://schemas.microsoft.com/office/drawing/2014/main" id="{6F964D48-52B5-76C9-18EE-641349E3FBD4}"/>
              </a:ext>
            </a:extLst>
          </p:cNvPr>
          <p:cNvSpPr txBox="1"/>
          <p:nvPr/>
        </p:nvSpPr>
        <p:spPr>
          <a:xfrm>
            <a:off x="6843951" y="5778789"/>
            <a:ext cx="1052864" cy="369332"/>
          </a:xfrm>
          <a:prstGeom prst="rect">
            <a:avLst/>
          </a:prstGeom>
          <a:noFill/>
        </p:spPr>
        <p:txBody>
          <a:bodyPr wrap="square" rtlCol="0">
            <a:spAutoFit/>
          </a:bodyPr>
          <a:lstStyle/>
          <a:p>
            <a:pPr algn="ctr"/>
            <a:r>
              <a:rPr lang="en-US" b="1" dirty="0">
                <a:solidFill>
                  <a:schemeClr val="bg1"/>
                </a:solidFill>
              </a:rPr>
              <a:t>PC</a:t>
            </a:r>
          </a:p>
        </p:txBody>
      </p:sp>
      <p:sp>
        <p:nvSpPr>
          <p:cNvPr id="65" name="TextBox 64">
            <a:extLst>
              <a:ext uri="{FF2B5EF4-FFF2-40B4-BE49-F238E27FC236}">
                <a16:creationId xmlns:a16="http://schemas.microsoft.com/office/drawing/2014/main" id="{F95EBAE3-59EB-8C57-EFEC-9C6BC7DDA36C}"/>
              </a:ext>
            </a:extLst>
          </p:cNvPr>
          <p:cNvSpPr txBox="1"/>
          <p:nvPr/>
        </p:nvSpPr>
        <p:spPr>
          <a:xfrm>
            <a:off x="4951935" y="5608658"/>
            <a:ext cx="1052864" cy="646331"/>
          </a:xfrm>
          <a:prstGeom prst="rect">
            <a:avLst/>
          </a:prstGeom>
          <a:noFill/>
        </p:spPr>
        <p:txBody>
          <a:bodyPr wrap="square" rtlCol="0">
            <a:spAutoFit/>
          </a:bodyPr>
          <a:lstStyle/>
          <a:p>
            <a:pPr algn="ctr"/>
            <a:r>
              <a:rPr lang="en-US" b="1" dirty="0">
                <a:solidFill>
                  <a:schemeClr val="bg1"/>
                </a:solidFill>
              </a:rPr>
              <a:t>Motherboard </a:t>
            </a:r>
          </a:p>
        </p:txBody>
      </p:sp>
      <p:sp>
        <p:nvSpPr>
          <p:cNvPr id="66" name="TextBox 65">
            <a:extLst>
              <a:ext uri="{FF2B5EF4-FFF2-40B4-BE49-F238E27FC236}">
                <a16:creationId xmlns:a16="http://schemas.microsoft.com/office/drawing/2014/main" id="{7B7D86D8-C4D7-FE42-6781-C81D1746BCAD}"/>
              </a:ext>
            </a:extLst>
          </p:cNvPr>
          <p:cNvSpPr txBox="1"/>
          <p:nvPr/>
        </p:nvSpPr>
        <p:spPr>
          <a:xfrm>
            <a:off x="8256913" y="2736511"/>
            <a:ext cx="1596197" cy="369332"/>
          </a:xfrm>
          <a:prstGeom prst="rect">
            <a:avLst/>
          </a:prstGeom>
          <a:noFill/>
        </p:spPr>
        <p:txBody>
          <a:bodyPr wrap="square" rtlCol="0">
            <a:spAutoFit/>
          </a:bodyPr>
          <a:lstStyle/>
          <a:p>
            <a:pPr algn="ctr"/>
            <a:r>
              <a:rPr lang="en-US" b="1" dirty="0">
                <a:solidFill>
                  <a:schemeClr val="bg1"/>
                </a:solidFill>
              </a:rPr>
              <a:t>Networking</a:t>
            </a:r>
          </a:p>
        </p:txBody>
      </p:sp>
      <p:sp>
        <p:nvSpPr>
          <p:cNvPr id="67" name="TextBox 66">
            <a:extLst>
              <a:ext uri="{FF2B5EF4-FFF2-40B4-BE49-F238E27FC236}">
                <a16:creationId xmlns:a16="http://schemas.microsoft.com/office/drawing/2014/main" id="{04B62352-18ED-2437-22AC-B559D6A35B8F}"/>
              </a:ext>
            </a:extLst>
          </p:cNvPr>
          <p:cNvSpPr txBox="1"/>
          <p:nvPr/>
        </p:nvSpPr>
        <p:spPr>
          <a:xfrm>
            <a:off x="8577644" y="3533762"/>
            <a:ext cx="1390658" cy="646331"/>
          </a:xfrm>
          <a:prstGeom prst="rect">
            <a:avLst/>
          </a:prstGeom>
          <a:noFill/>
        </p:spPr>
        <p:txBody>
          <a:bodyPr wrap="square" rtlCol="0">
            <a:spAutoFit/>
          </a:bodyPr>
          <a:lstStyle/>
          <a:p>
            <a:pPr algn="ctr"/>
            <a:r>
              <a:rPr lang="en-US" b="1" dirty="0">
                <a:solidFill>
                  <a:schemeClr val="bg1"/>
                </a:solidFill>
              </a:rPr>
              <a:t>WIFI Extender </a:t>
            </a:r>
          </a:p>
        </p:txBody>
      </p:sp>
      <p:sp>
        <p:nvSpPr>
          <p:cNvPr id="68" name="TextBox 67">
            <a:extLst>
              <a:ext uri="{FF2B5EF4-FFF2-40B4-BE49-F238E27FC236}">
                <a16:creationId xmlns:a16="http://schemas.microsoft.com/office/drawing/2014/main" id="{3F6B1589-DE28-F989-3C14-9B154820D54F}"/>
              </a:ext>
            </a:extLst>
          </p:cNvPr>
          <p:cNvSpPr txBox="1"/>
          <p:nvPr/>
        </p:nvSpPr>
        <p:spPr>
          <a:xfrm>
            <a:off x="10384233" y="2717838"/>
            <a:ext cx="1052864" cy="369332"/>
          </a:xfrm>
          <a:prstGeom prst="rect">
            <a:avLst/>
          </a:prstGeom>
          <a:noFill/>
        </p:spPr>
        <p:txBody>
          <a:bodyPr wrap="square" rtlCol="0">
            <a:spAutoFit/>
          </a:bodyPr>
          <a:lstStyle/>
          <a:p>
            <a:pPr algn="ctr"/>
            <a:r>
              <a:rPr lang="en-US" b="1" dirty="0">
                <a:solidFill>
                  <a:schemeClr val="bg1"/>
                </a:solidFill>
              </a:rPr>
              <a:t>Storage</a:t>
            </a:r>
          </a:p>
        </p:txBody>
      </p:sp>
      <p:sp>
        <p:nvSpPr>
          <p:cNvPr id="69" name="TextBox 68">
            <a:extLst>
              <a:ext uri="{FF2B5EF4-FFF2-40B4-BE49-F238E27FC236}">
                <a16:creationId xmlns:a16="http://schemas.microsoft.com/office/drawing/2014/main" id="{01197FB3-41A7-5413-D109-F1C32B09729E}"/>
              </a:ext>
            </a:extLst>
          </p:cNvPr>
          <p:cNvSpPr txBox="1"/>
          <p:nvPr/>
        </p:nvSpPr>
        <p:spPr>
          <a:xfrm>
            <a:off x="10777786" y="3446275"/>
            <a:ext cx="1052864" cy="646331"/>
          </a:xfrm>
          <a:prstGeom prst="rect">
            <a:avLst/>
          </a:prstGeom>
          <a:noFill/>
        </p:spPr>
        <p:txBody>
          <a:bodyPr wrap="square" rtlCol="0">
            <a:spAutoFit/>
          </a:bodyPr>
          <a:lstStyle/>
          <a:p>
            <a:pPr algn="ctr"/>
            <a:r>
              <a:rPr lang="en-US" b="1" dirty="0">
                <a:solidFill>
                  <a:schemeClr val="bg1"/>
                </a:solidFill>
              </a:rPr>
              <a:t>External SSD</a:t>
            </a:r>
          </a:p>
        </p:txBody>
      </p:sp>
      <p:sp>
        <p:nvSpPr>
          <p:cNvPr id="70" name="TextBox 69">
            <a:extLst>
              <a:ext uri="{FF2B5EF4-FFF2-40B4-BE49-F238E27FC236}">
                <a16:creationId xmlns:a16="http://schemas.microsoft.com/office/drawing/2014/main" id="{2CB33FA5-611D-3E04-CF73-A755C0829432}"/>
              </a:ext>
            </a:extLst>
          </p:cNvPr>
          <p:cNvSpPr txBox="1"/>
          <p:nvPr/>
        </p:nvSpPr>
        <p:spPr>
          <a:xfrm>
            <a:off x="10622075" y="4472489"/>
            <a:ext cx="1521083" cy="646331"/>
          </a:xfrm>
          <a:prstGeom prst="rect">
            <a:avLst/>
          </a:prstGeom>
          <a:noFill/>
        </p:spPr>
        <p:txBody>
          <a:bodyPr wrap="square" rtlCol="0">
            <a:spAutoFit/>
          </a:bodyPr>
          <a:lstStyle/>
          <a:p>
            <a:pPr algn="ctr"/>
            <a:r>
              <a:rPr lang="en-US" b="1" dirty="0">
                <a:solidFill>
                  <a:schemeClr val="bg1"/>
                </a:solidFill>
              </a:rPr>
              <a:t>USB Flash Drives</a:t>
            </a:r>
          </a:p>
        </p:txBody>
      </p:sp>
      <p:sp>
        <p:nvSpPr>
          <p:cNvPr id="71" name="TextBox 70">
            <a:extLst>
              <a:ext uri="{FF2B5EF4-FFF2-40B4-BE49-F238E27FC236}">
                <a16:creationId xmlns:a16="http://schemas.microsoft.com/office/drawing/2014/main" id="{639EE030-6D40-1EFB-71BF-2977FAB55282}"/>
              </a:ext>
            </a:extLst>
          </p:cNvPr>
          <p:cNvSpPr txBox="1"/>
          <p:nvPr/>
        </p:nvSpPr>
        <p:spPr>
          <a:xfrm>
            <a:off x="2575415" y="4694867"/>
            <a:ext cx="1593284" cy="646331"/>
          </a:xfrm>
          <a:prstGeom prst="rect">
            <a:avLst/>
          </a:prstGeom>
          <a:noFill/>
        </p:spPr>
        <p:txBody>
          <a:bodyPr wrap="square" rtlCol="0">
            <a:spAutoFit/>
          </a:bodyPr>
          <a:lstStyle/>
          <a:p>
            <a:pPr algn="ctr"/>
            <a:r>
              <a:rPr lang="en-US" b="1" dirty="0">
                <a:solidFill>
                  <a:schemeClr val="bg1"/>
                </a:solidFill>
              </a:rPr>
              <a:t>Business Laptop </a:t>
            </a:r>
          </a:p>
        </p:txBody>
      </p:sp>
      <p:sp>
        <p:nvSpPr>
          <p:cNvPr id="72" name="TextBox 71">
            <a:extLst>
              <a:ext uri="{FF2B5EF4-FFF2-40B4-BE49-F238E27FC236}">
                <a16:creationId xmlns:a16="http://schemas.microsoft.com/office/drawing/2014/main" id="{326BD389-1274-A8CD-30E2-F30FC3D53E82}"/>
              </a:ext>
            </a:extLst>
          </p:cNvPr>
          <p:cNvSpPr txBox="1"/>
          <p:nvPr/>
        </p:nvSpPr>
        <p:spPr>
          <a:xfrm>
            <a:off x="2566603" y="5607624"/>
            <a:ext cx="1521083" cy="646331"/>
          </a:xfrm>
          <a:prstGeom prst="rect">
            <a:avLst/>
          </a:prstGeom>
          <a:noFill/>
        </p:spPr>
        <p:txBody>
          <a:bodyPr wrap="square" rtlCol="0">
            <a:spAutoFit/>
          </a:bodyPr>
          <a:lstStyle/>
          <a:p>
            <a:pPr algn="ctr"/>
            <a:r>
              <a:rPr lang="en-US" b="1" dirty="0">
                <a:solidFill>
                  <a:schemeClr val="bg1"/>
                </a:solidFill>
              </a:rPr>
              <a:t>Personal Laptop </a:t>
            </a:r>
          </a:p>
        </p:txBody>
      </p:sp>
      <p:sp>
        <p:nvSpPr>
          <p:cNvPr id="73" name="TextBox 72">
            <a:extLst>
              <a:ext uri="{FF2B5EF4-FFF2-40B4-BE49-F238E27FC236}">
                <a16:creationId xmlns:a16="http://schemas.microsoft.com/office/drawing/2014/main" id="{4C281DF6-E6F7-D2D2-D9C3-B6208B0F1BE7}"/>
              </a:ext>
            </a:extLst>
          </p:cNvPr>
          <p:cNvSpPr txBox="1"/>
          <p:nvPr/>
        </p:nvSpPr>
        <p:spPr>
          <a:xfrm>
            <a:off x="2536853" y="3763575"/>
            <a:ext cx="1521083" cy="646331"/>
          </a:xfrm>
          <a:prstGeom prst="rect">
            <a:avLst/>
          </a:prstGeom>
          <a:noFill/>
        </p:spPr>
        <p:txBody>
          <a:bodyPr wrap="square" rtlCol="0">
            <a:spAutoFit/>
          </a:bodyPr>
          <a:lstStyle/>
          <a:p>
            <a:pPr algn="ctr"/>
            <a:r>
              <a:rPr lang="en-US" b="1" dirty="0">
                <a:solidFill>
                  <a:schemeClr val="bg1"/>
                </a:solidFill>
              </a:rPr>
              <a:t>Gaming Laptop </a:t>
            </a:r>
          </a:p>
        </p:txBody>
      </p:sp>
      <p:cxnSp>
        <p:nvCxnSpPr>
          <p:cNvPr id="74" name="Straight Connector 73">
            <a:extLst>
              <a:ext uri="{FF2B5EF4-FFF2-40B4-BE49-F238E27FC236}">
                <a16:creationId xmlns:a16="http://schemas.microsoft.com/office/drawing/2014/main" id="{776BEF6F-B071-7976-80E4-0F6503BF1F27}"/>
              </a:ext>
            </a:extLst>
          </p:cNvPr>
          <p:cNvCxnSpPr>
            <a:stCxn id="28" idx="1"/>
          </p:cNvCxnSpPr>
          <p:nvPr/>
        </p:nvCxnSpPr>
        <p:spPr>
          <a:xfrm flipH="1" flipV="1">
            <a:off x="531394" y="2159988"/>
            <a:ext cx="557463"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BB94EB2A-5D45-C858-B12C-18975317E8AA}"/>
              </a:ext>
            </a:extLst>
          </p:cNvPr>
          <p:cNvCxnSpPr/>
          <p:nvPr/>
        </p:nvCxnSpPr>
        <p:spPr>
          <a:xfrm>
            <a:off x="531394" y="2159988"/>
            <a:ext cx="0" cy="69442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7CEC36E1-922D-C9A5-FF2F-FE8B1D35465E}"/>
              </a:ext>
            </a:extLst>
          </p:cNvPr>
          <p:cNvCxnSpPr>
            <a:cxnSpLocks/>
          </p:cNvCxnSpPr>
          <p:nvPr/>
        </p:nvCxnSpPr>
        <p:spPr>
          <a:xfrm>
            <a:off x="292215" y="3437228"/>
            <a:ext cx="0" cy="2131012"/>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260632E8-A1E5-D800-944E-B618929C0742}"/>
              </a:ext>
            </a:extLst>
          </p:cNvPr>
          <p:cNvCxnSpPr>
            <a:cxnSpLocks/>
            <a:endCxn id="55" idx="1"/>
          </p:cNvCxnSpPr>
          <p:nvPr/>
        </p:nvCxnSpPr>
        <p:spPr>
          <a:xfrm flipH="1">
            <a:off x="292215" y="4137895"/>
            <a:ext cx="2732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DE63C965-7DA1-1403-4944-3C8844788A22}"/>
              </a:ext>
            </a:extLst>
          </p:cNvPr>
          <p:cNvCxnSpPr>
            <a:cxnSpLocks/>
          </p:cNvCxnSpPr>
          <p:nvPr/>
        </p:nvCxnSpPr>
        <p:spPr>
          <a:xfrm flipH="1">
            <a:off x="272269" y="5232458"/>
            <a:ext cx="2732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6D86559B-3895-D86F-8C3B-B0195F3A79A3}"/>
              </a:ext>
            </a:extLst>
          </p:cNvPr>
          <p:cNvCxnSpPr>
            <a:cxnSpLocks/>
          </p:cNvCxnSpPr>
          <p:nvPr/>
        </p:nvCxnSpPr>
        <p:spPr>
          <a:xfrm flipH="1">
            <a:off x="2495386" y="3429000"/>
            <a:ext cx="11063" cy="2814078"/>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5A25F2A7-5E4C-A011-4C6C-2BDBD75B9730}"/>
              </a:ext>
            </a:extLst>
          </p:cNvPr>
          <p:cNvCxnSpPr>
            <a:cxnSpLocks/>
          </p:cNvCxnSpPr>
          <p:nvPr/>
        </p:nvCxnSpPr>
        <p:spPr>
          <a:xfrm flipH="1">
            <a:off x="2508452" y="4086739"/>
            <a:ext cx="2732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D0474C56-B6E7-A56D-E84F-F53FEAFB1983}"/>
              </a:ext>
            </a:extLst>
          </p:cNvPr>
          <p:cNvCxnSpPr>
            <a:cxnSpLocks/>
          </p:cNvCxnSpPr>
          <p:nvPr/>
        </p:nvCxnSpPr>
        <p:spPr>
          <a:xfrm flipH="1">
            <a:off x="2494963" y="4985661"/>
            <a:ext cx="2732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83A45D4B-4C79-F25B-0BFA-C0DA8FC83983}"/>
              </a:ext>
            </a:extLst>
          </p:cNvPr>
          <p:cNvCxnSpPr>
            <a:cxnSpLocks/>
          </p:cNvCxnSpPr>
          <p:nvPr/>
        </p:nvCxnSpPr>
        <p:spPr>
          <a:xfrm flipH="1">
            <a:off x="2506449" y="5916953"/>
            <a:ext cx="2732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30FC8AFA-3585-06D5-6422-A51BE285B9B3}"/>
              </a:ext>
            </a:extLst>
          </p:cNvPr>
          <p:cNvCxnSpPr>
            <a:cxnSpLocks/>
            <a:endCxn id="28" idx="3"/>
          </p:cNvCxnSpPr>
          <p:nvPr/>
        </p:nvCxnSpPr>
        <p:spPr>
          <a:xfrm flipH="1">
            <a:off x="2277975" y="2159988"/>
            <a:ext cx="709266"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248CD347-0FAF-956B-55A3-009E71AA5563}"/>
              </a:ext>
            </a:extLst>
          </p:cNvPr>
          <p:cNvCxnSpPr>
            <a:cxnSpLocks/>
          </p:cNvCxnSpPr>
          <p:nvPr/>
        </p:nvCxnSpPr>
        <p:spPr>
          <a:xfrm>
            <a:off x="2987241" y="2156333"/>
            <a:ext cx="0" cy="679402"/>
          </a:xfrm>
          <a:prstGeom prst="line">
            <a:avLst/>
          </a:prstGeom>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57F4F883-7F1E-7F92-DC8A-A4B1FF4AEEFD}"/>
              </a:ext>
            </a:extLst>
          </p:cNvPr>
          <p:cNvCxnSpPr>
            <a:cxnSpLocks/>
          </p:cNvCxnSpPr>
          <p:nvPr/>
        </p:nvCxnSpPr>
        <p:spPr>
          <a:xfrm flipH="1" flipV="1">
            <a:off x="4731860" y="2020363"/>
            <a:ext cx="557463"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D126D1F-ABB8-2388-06FD-F03A64238604}"/>
              </a:ext>
            </a:extLst>
          </p:cNvPr>
          <p:cNvCxnSpPr>
            <a:cxnSpLocks/>
          </p:cNvCxnSpPr>
          <p:nvPr/>
        </p:nvCxnSpPr>
        <p:spPr>
          <a:xfrm>
            <a:off x="4731860" y="2020363"/>
            <a:ext cx="0" cy="694420"/>
          </a:xfrm>
          <a:prstGeom prst="line">
            <a:avLst/>
          </a:prstGeom>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3DB674A9-6843-7E6A-9329-1AE3C4C01745}"/>
              </a:ext>
            </a:extLst>
          </p:cNvPr>
          <p:cNvCxnSpPr>
            <a:cxnSpLocks/>
          </p:cNvCxnSpPr>
          <p:nvPr/>
        </p:nvCxnSpPr>
        <p:spPr>
          <a:xfrm>
            <a:off x="4492681" y="3297603"/>
            <a:ext cx="15197" cy="2945475"/>
          </a:xfrm>
          <a:prstGeom prst="line">
            <a:avLst/>
          </a:prstGeom>
        </p:spPr>
        <p:style>
          <a:lnRef idx="2">
            <a:schemeClr val="accent1"/>
          </a:lnRef>
          <a:fillRef idx="0">
            <a:schemeClr val="accent1"/>
          </a:fillRef>
          <a:effectRef idx="1">
            <a:schemeClr val="accent1"/>
          </a:effectRef>
          <a:fontRef idx="minor">
            <a:schemeClr val="tx1"/>
          </a:fontRef>
        </p:style>
      </p:cxnSp>
      <p:pic>
        <p:nvPicPr>
          <p:cNvPr id="88" name="Picture 87" descr="A logo with a black background&#10;&#10;AI-generated content may be incorrect.">
            <a:extLst>
              <a:ext uri="{FF2B5EF4-FFF2-40B4-BE49-F238E27FC236}">
                <a16:creationId xmlns:a16="http://schemas.microsoft.com/office/drawing/2014/main" id="{1984C2C0-2475-DAD9-0710-7AD25DAA28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89" name="Picture 88" descr="A white circle with blue text&#10;&#10;AI-generated content may be incorrect.">
            <a:extLst>
              <a:ext uri="{FF2B5EF4-FFF2-40B4-BE49-F238E27FC236}">
                <a16:creationId xmlns:a16="http://schemas.microsoft.com/office/drawing/2014/main" id="{1F9D835E-FD57-44BC-EC71-CEFEF545C3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4483" y="6045074"/>
            <a:ext cx="614784" cy="614784"/>
          </a:xfrm>
          <a:prstGeom prst="rect">
            <a:avLst/>
          </a:prstGeom>
        </p:spPr>
      </p:pic>
    </p:spTree>
    <p:extLst>
      <p:ext uri="{BB962C8B-B14F-4D97-AF65-F5344CB8AC3E}">
        <p14:creationId xmlns:p14="http://schemas.microsoft.com/office/powerpoint/2010/main" val="2325352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70771E-83DA-6DD0-D955-A20E2E5473B2}"/>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D6750E2-386D-0302-4B8C-9B745602E5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5F02E-A056-2A3E-6A0C-94AE784B75E1}"/>
              </a:ext>
            </a:extLst>
          </p:cNvPr>
          <p:cNvSpPr>
            <a:spLocks noGrp="1"/>
          </p:cNvSpPr>
          <p:nvPr>
            <p:ph type="title"/>
          </p:nvPr>
        </p:nvSpPr>
        <p:spPr>
          <a:xfrm>
            <a:off x="841248" y="548640"/>
            <a:ext cx="3600860" cy="5431536"/>
          </a:xfrm>
        </p:spPr>
        <p:txBody>
          <a:bodyPr>
            <a:normAutofit/>
          </a:bodyPr>
          <a:lstStyle/>
          <a:p>
            <a:r>
              <a:rPr lang="en-US" sz="5400" dirty="0"/>
              <a:t>Dataset Overview</a:t>
            </a:r>
          </a:p>
        </p:txBody>
      </p:sp>
      <p:sp>
        <p:nvSpPr>
          <p:cNvPr id="23" name="sketch line">
            <a:extLst>
              <a:ext uri="{FF2B5EF4-FFF2-40B4-BE49-F238E27FC236}">
                <a16:creationId xmlns:a16="http://schemas.microsoft.com/office/drawing/2014/main" id="{5F7CEBA9-DB56-757B-2435-A1069F680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E89473A-D030-3C8F-C614-A9FE72805749}"/>
              </a:ext>
            </a:extLst>
          </p:cNvPr>
          <p:cNvPicPr>
            <a:picLocks noChangeAspect="1"/>
          </p:cNvPicPr>
          <p:nvPr/>
        </p:nvPicPr>
        <p:blipFill>
          <a:blip r:embed="rId3"/>
          <a:stretch>
            <a:fillRect/>
          </a:stretch>
        </p:blipFill>
        <p:spPr>
          <a:xfrm>
            <a:off x="5180211" y="705721"/>
            <a:ext cx="6621937" cy="5117374"/>
          </a:xfrm>
          <a:prstGeom prst="rect">
            <a:avLst/>
          </a:prstGeom>
        </p:spPr>
      </p:pic>
      <p:pic>
        <p:nvPicPr>
          <p:cNvPr id="8" name="Picture 7" descr="A logo with a black background&#10;&#10;AI-generated content may be incorrect.">
            <a:extLst>
              <a:ext uri="{FF2B5EF4-FFF2-40B4-BE49-F238E27FC236}">
                <a16:creationId xmlns:a16="http://schemas.microsoft.com/office/drawing/2014/main" id="{42FCEE46-8E14-3D9A-55C3-5DF20B03FC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259" y="185324"/>
            <a:ext cx="493989" cy="483407"/>
          </a:xfrm>
          <a:prstGeom prst="rect">
            <a:avLst/>
          </a:prstGeom>
        </p:spPr>
      </p:pic>
      <p:pic>
        <p:nvPicPr>
          <p:cNvPr id="9" name="Picture 8" descr="A white circle with blue text&#10;&#10;AI-generated content may be incorrect.">
            <a:extLst>
              <a:ext uri="{FF2B5EF4-FFF2-40B4-BE49-F238E27FC236}">
                <a16:creationId xmlns:a16="http://schemas.microsoft.com/office/drawing/2014/main" id="{F1099B39-F27A-F011-0533-B761D49C3D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53179" y="6076253"/>
            <a:ext cx="614784" cy="614784"/>
          </a:xfrm>
          <a:prstGeom prst="rect">
            <a:avLst/>
          </a:prstGeom>
        </p:spPr>
      </p:pic>
      <p:sp>
        <p:nvSpPr>
          <p:cNvPr id="10" name="Subtitle 2">
            <a:extLst>
              <a:ext uri="{FF2B5EF4-FFF2-40B4-BE49-F238E27FC236}">
                <a16:creationId xmlns:a16="http://schemas.microsoft.com/office/drawing/2014/main" id="{9397EE19-5034-3516-4F2A-6014D9A46F69}"/>
              </a:ext>
            </a:extLst>
          </p:cNvPr>
          <p:cNvSpPr txBox="1">
            <a:spLocks/>
          </p:cNvSpPr>
          <p:nvPr/>
        </p:nvSpPr>
        <p:spPr>
          <a:xfrm>
            <a:off x="9017063" y="6203994"/>
            <a:ext cx="3081656" cy="526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b="1" dirty="0"/>
              <a:t>SQL Project Challenge</a:t>
            </a:r>
          </a:p>
        </p:txBody>
      </p:sp>
      <p:sp>
        <p:nvSpPr>
          <p:cNvPr id="11" name="Subtitle 2">
            <a:extLst>
              <a:ext uri="{FF2B5EF4-FFF2-40B4-BE49-F238E27FC236}">
                <a16:creationId xmlns:a16="http://schemas.microsoft.com/office/drawing/2014/main" id="{99435B42-77F2-98A2-E06B-777D342244B8}"/>
              </a:ext>
            </a:extLst>
          </p:cNvPr>
          <p:cNvSpPr txBox="1">
            <a:spLocks/>
          </p:cNvSpPr>
          <p:nvPr/>
        </p:nvSpPr>
        <p:spPr>
          <a:xfrm>
            <a:off x="508237" y="318245"/>
            <a:ext cx="1965579" cy="5262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b="1" dirty="0" err="1"/>
              <a:t>AtliQ</a:t>
            </a:r>
            <a:r>
              <a:rPr lang="en-US" sz="1600" b="1" dirty="0"/>
              <a:t> Hardware</a:t>
            </a:r>
          </a:p>
        </p:txBody>
      </p:sp>
    </p:spTree>
    <p:extLst>
      <p:ext uri="{BB962C8B-B14F-4D97-AF65-F5344CB8AC3E}">
        <p14:creationId xmlns:p14="http://schemas.microsoft.com/office/powerpoint/2010/main" val="105099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1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BB0640-C727-BDDC-38B0-EE42D9302105}"/>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C761B7A0-0846-BEF0-F6A9-7573EE109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CC89F9-D93C-E746-E8FB-B2EF9009F493}"/>
              </a:ext>
            </a:extLst>
          </p:cNvPr>
          <p:cNvSpPr>
            <a:spLocks noGrp="1"/>
          </p:cNvSpPr>
          <p:nvPr>
            <p:ph type="ctrTitle"/>
          </p:nvPr>
        </p:nvSpPr>
        <p:spPr>
          <a:xfrm>
            <a:off x="838199" y="1093788"/>
            <a:ext cx="10506455" cy="2967208"/>
          </a:xfrm>
        </p:spPr>
        <p:txBody>
          <a:bodyPr>
            <a:normAutofit/>
          </a:bodyPr>
          <a:lstStyle/>
          <a:p>
            <a:r>
              <a:rPr lang="en-US" dirty="0"/>
              <a:t>Ad-hoc request, queries and visualization </a:t>
            </a:r>
          </a:p>
        </p:txBody>
      </p:sp>
      <p:sp>
        <p:nvSpPr>
          <p:cNvPr id="43" name="Rectangle 42">
            <a:extLst>
              <a:ext uri="{FF2B5EF4-FFF2-40B4-BE49-F238E27FC236}">
                <a16:creationId xmlns:a16="http://schemas.microsoft.com/office/drawing/2014/main" id="{ED033027-768C-EF07-9879-724BEEEE9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A6D170F4-AA89-3A16-5604-466A6E5C6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ubtitle 2">
            <a:extLst>
              <a:ext uri="{FF2B5EF4-FFF2-40B4-BE49-F238E27FC236}">
                <a16:creationId xmlns:a16="http://schemas.microsoft.com/office/drawing/2014/main" id="{9616BC67-3A47-FAE8-92C8-AB812ACB1BE8}"/>
              </a:ext>
            </a:extLst>
          </p:cNvPr>
          <p:cNvSpPr>
            <a:spLocks noGrp="1"/>
          </p:cNvSpPr>
          <p:nvPr>
            <p:ph type="subTitle" idx="1"/>
          </p:nvPr>
        </p:nvSpPr>
        <p:spPr>
          <a:xfrm>
            <a:off x="7827644" y="5764212"/>
            <a:ext cx="3946779" cy="526265"/>
          </a:xfrm>
        </p:spPr>
        <p:txBody>
          <a:bodyPr>
            <a:normAutofit/>
          </a:bodyPr>
          <a:lstStyle/>
          <a:p>
            <a:pPr algn="r"/>
            <a:r>
              <a:rPr lang="en-US" sz="2200" b="1" dirty="0"/>
              <a:t>SQL Project Challenge</a:t>
            </a:r>
          </a:p>
        </p:txBody>
      </p:sp>
      <p:sp>
        <p:nvSpPr>
          <p:cNvPr id="10" name="Subtitle 2">
            <a:extLst>
              <a:ext uri="{FF2B5EF4-FFF2-40B4-BE49-F238E27FC236}">
                <a16:creationId xmlns:a16="http://schemas.microsoft.com/office/drawing/2014/main" id="{240D9049-70DE-B9CC-BBFD-096E8ABDBCBF}"/>
              </a:ext>
            </a:extLst>
          </p:cNvPr>
          <p:cNvSpPr txBox="1">
            <a:spLocks/>
          </p:cNvSpPr>
          <p:nvPr/>
        </p:nvSpPr>
        <p:spPr>
          <a:xfrm>
            <a:off x="1207952" y="531123"/>
            <a:ext cx="1965579" cy="52626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2200" b="1" dirty="0" err="1"/>
              <a:t>AtliQ</a:t>
            </a:r>
            <a:r>
              <a:rPr lang="en-US" sz="2200" b="1" dirty="0"/>
              <a:t> Hardware</a:t>
            </a:r>
          </a:p>
        </p:txBody>
      </p:sp>
      <p:pic>
        <p:nvPicPr>
          <p:cNvPr id="11" name="Picture 10" descr="A logo with a black background&#10;&#10;AI-generated content may be incorrect.">
            <a:extLst>
              <a:ext uri="{FF2B5EF4-FFF2-40B4-BE49-F238E27FC236}">
                <a16:creationId xmlns:a16="http://schemas.microsoft.com/office/drawing/2014/main" id="{65E6165B-6E8F-BCC8-24E6-388E799038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445" y="333723"/>
            <a:ext cx="739507" cy="723665"/>
          </a:xfrm>
          <a:prstGeom prst="rect">
            <a:avLst/>
          </a:prstGeom>
        </p:spPr>
      </p:pic>
      <p:pic>
        <p:nvPicPr>
          <p:cNvPr id="12" name="Picture 11" descr="A white circle with blue text&#10;&#10;AI-generated content may be incorrect.">
            <a:extLst>
              <a:ext uri="{FF2B5EF4-FFF2-40B4-BE49-F238E27FC236}">
                <a16:creationId xmlns:a16="http://schemas.microsoft.com/office/drawing/2014/main" id="{CAB20D6F-0EF3-BB7A-EFEE-51EAE05B9E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3394" y="5570387"/>
            <a:ext cx="720090" cy="720090"/>
          </a:xfrm>
          <a:prstGeom prst="rect">
            <a:avLst/>
          </a:prstGeom>
        </p:spPr>
      </p:pic>
    </p:spTree>
    <p:extLst>
      <p:ext uri="{BB962C8B-B14F-4D97-AF65-F5344CB8AC3E}">
        <p14:creationId xmlns:p14="http://schemas.microsoft.com/office/powerpoint/2010/main" val="140813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000"/>
                                        <p:tgtEl>
                                          <p:spTgt spid="9">
                                            <p:txEl>
                                              <p:pRg st="0" end="0"/>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1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750F48-1AFC-AD0C-5D8E-75439233935B}"/>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CDA02A8-7F69-5E8F-9CFE-E1888AFB6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215E16-6F60-1778-05B9-5A9EDA7679CB}"/>
              </a:ext>
            </a:extLst>
          </p:cNvPr>
          <p:cNvSpPr>
            <a:spLocks noGrp="1"/>
          </p:cNvSpPr>
          <p:nvPr>
            <p:ph type="title"/>
          </p:nvPr>
        </p:nvSpPr>
        <p:spPr>
          <a:xfrm>
            <a:off x="841248" y="548640"/>
            <a:ext cx="3600860" cy="5431536"/>
          </a:xfrm>
        </p:spPr>
        <p:txBody>
          <a:bodyPr>
            <a:normAutofit/>
          </a:bodyPr>
          <a:lstStyle/>
          <a:p>
            <a:r>
              <a:rPr lang="en-US" sz="2400" b="1" dirty="0"/>
              <a:t>Request 1:</a:t>
            </a:r>
            <a:br>
              <a:rPr lang="en-US" sz="2400" dirty="0"/>
            </a:br>
            <a:br>
              <a:rPr lang="en-US" sz="2400" dirty="0"/>
            </a:br>
            <a:r>
              <a:rPr lang="en-US" sz="2400" dirty="0"/>
              <a:t>Provide the list of markets in which customer  "</a:t>
            </a:r>
            <a:r>
              <a:rPr lang="en-US" sz="2400" dirty="0" err="1"/>
              <a:t>Atliq</a:t>
            </a:r>
            <a:r>
              <a:rPr lang="en-US" sz="2400" dirty="0"/>
              <a:t>  Exclusive"  operates its business in the  APAC  region. </a:t>
            </a:r>
          </a:p>
        </p:txBody>
      </p:sp>
      <p:sp>
        <p:nvSpPr>
          <p:cNvPr id="23" name="sketch line">
            <a:extLst>
              <a:ext uri="{FF2B5EF4-FFF2-40B4-BE49-F238E27FC236}">
                <a16:creationId xmlns:a16="http://schemas.microsoft.com/office/drawing/2014/main" id="{718EAE63-39C3-05C5-EF59-CC22EA13F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81B2D1A-8F5B-A203-8D67-18D898D60344}"/>
              </a:ext>
            </a:extLst>
          </p:cNvPr>
          <p:cNvPicPr>
            <a:picLocks noChangeAspect="1"/>
          </p:cNvPicPr>
          <p:nvPr/>
        </p:nvPicPr>
        <p:blipFill>
          <a:blip r:embed="rId2"/>
          <a:stretch>
            <a:fillRect/>
          </a:stretch>
        </p:blipFill>
        <p:spPr>
          <a:xfrm>
            <a:off x="6599960" y="1329531"/>
            <a:ext cx="2359101" cy="3869753"/>
          </a:xfrm>
          <a:prstGeom prst="rect">
            <a:avLst/>
          </a:prstGeom>
          <a:effectLst>
            <a:reflection blurRad="6350" stA="52000" endA="300" endPos="35000" dir="5400000" sy="-100000" algn="bl" rotWithShape="0"/>
          </a:effectLst>
        </p:spPr>
      </p:pic>
      <p:pic>
        <p:nvPicPr>
          <p:cNvPr id="11" name="Picture 10" descr="A logo with a black background&#10;&#10;AI-generated content may be incorrect.">
            <a:extLst>
              <a:ext uri="{FF2B5EF4-FFF2-40B4-BE49-F238E27FC236}">
                <a16:creationId xmlns:a16="http://schemas.microsoft.com/office/drawing/2014/main" id="{0DB5E280-9B63-7E4E-73CB-FB43EE09B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12" name="Picture 11" descr="A white circle with blue text&#10;&#10;AI-generated content may be incorrect.">
            <a:extLst>
              <a:ext uri="{FF2B5EF4-FFF2-40B4-BE49-F238E27FC236}">
                <a16:creationId xmlns:a16="http://schemas.microsoft.com/office/drawing/2014/main" id="{FA4D9A48-381B-C869-87C0-3D8351429C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3465" y="6076253"/>
            <a:ext cx="614784" cy="614784"/>
          </a:xfrm>
          <a:prstGeom prst="rect">
            <a:avLst/>
          </a:prstGeom>
        </p:spPr>
      </p:pic>
      <p:sp>
        <p:nvSpPr>
          <p:cNvPr id="13" name="Subtitle 2">
            <a:extLst>
              <a:ext uri="{FF2B5EF4-FFF2-40B4-BE49-F238E27FC236}">
                <a16:creationId xmlns:a16="http://schemas.microsoft.com/office/drawing/2014/main" id="{C00BE8F1-CF2A-85DE-B4F1-C82BCAD67350}"/>
              </a:ext>
            </a:extLst>
          </p:cNvPr>
          <p:cNvSpPr txBox="1">
            <a:spLocks/>
          </p:cNvSpPr>
          <p:nvPr/>
        </p:nvSpPr>
        <p:spPr>
          <a:xfrm>
            <a:off x="8837611" y="6203994"/>
            <a:ext cx="3081656" cy="5262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600" b="1" dirty="0"/>
              <a:t>SQL Project Challenge</a:t>
            </a:r>
          </a:p>
        </p:txBody>
      </p:sp>
      <p:sp>
        <p:nvSpPr>
          <p:cNvPr id="14" name="Subtitle 2">
            <a:extLst>
              <a:ext uri="{FF2B5EF4-FFF2-40B4-BE49-F238E27FC236}">
                <a16:creationId xmlns:a16="http://schemas.microsoft.com/office/drawing/2014/main" id="{EF88361A-864C-D407-3484-4324CA9C0F89}"/>
              </a:ext>
            </a:extLst>
          </p:cNvPr>
          <p:cNvSpPr txBox="1">
            <a:spLocks/>
          </p:cNvSpPr>
          <p:nvPr/>
        </p:nvSpPr>
        <p:spPr>
          <a:xfrm>
            <a:off x="805295" y="6262396"/>
            <a:ext cx="1595478" cy="3248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600" b="1" dirty="0" err="1"/>
              <a:t>AtliQ</a:t>
            </a:r>
            <a:r>
              <a:rPr lang="en-US" sz="1600" b="1" dirty="0"/>
              <a:t> Hardware</a:t>
            </a:r>
          </a:p>
        </p:txBody>
      </p:sp>
    </p:spTree>
    <p:extLst>
      <p:ext uri="{BB962C8B-B14F-4D97-AF65-F5344CB8AC3E}">
        <p14:creationId xmlns:p14="http://schemas.microsoft.com/office/powerpoint/2010/main" val="301114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1000"/>
                                        <p:tgtEl>
                                          <p:spTgt spid="13">
                                            <p:txEl>
                                              <p:pRg st="0" end="0"/>
                                            </p:txEl>
                                          </p:spTgt>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1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E1BE5F-0357-831C-F9A5-68501A49D158}"/>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7CF5C5E-BA4D-6B68-8C87-A34BD9FC3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156F47-4FE0-44FF-E131-32967D5BD997}"/>
              </a:ext>
            </a:extLst>
          </p:cNvPr>
          <p:cNvSpPr>
            <a:spLocks noGrp="1"/>
          </p:cNvSpPr>
          <p:nvPr>
            <p:ph type="title"/>
          </p:nvPr>
        </p:nvSpPr>
        <p:spPr>
          <a:xfrm>
            <a:off x="841248" y="251312"/>
            <a:ext cx="10506456" cy="1010264"/>
          </a:xfrm>
        </p:spPr>
        <p:txBody>
          <a:bodyPr anchor="ctr">
            <a:normAutofit/>
          </a:bodyPr>
          <a:lstStyle/>
          <a:p>
            <a:r>
              <a:rPr lang="en-US" dirty="0">
                <a:solidFill>
                  <a:schemeClr val="accent2"/>
                </a:solidFill>
              </a:rPr>
              <a:t>Insights</a:t>
            </a:r>
          </a:p>
        </p:txBody>
      </p:sp>
      <p:sp>
        <p:nvSpPr>
          <p:cNvPr id="19" name="Rectangle 18">
            <a:extLst>
              <a:ext uri="{FF2B5EF4-FFF2-40B4-BE49-F238E27FC236}">
                <a16:creationId xmlns:a16="http://schemas.microsoft.com/office/drawing/2014/main" id="{7E126857-B140-D326-6AF8-05030EE93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C145DAA-F80A-940E-07F0-545F10FA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logo with a black background&#10;&#10;AI-generated content may be incorrect.">
            <a:extLst>
              <a:ext uri="{FF2B5EF4-FFF2-40B4-BE49-F238E27FC236}">
                <a16:creationId xmlns:a16="http://schemas.microsoft.com/office/drawing/2014/main" id="{6B57228E-AA92-E8B2-ADFA-A6A80748FA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33" y="6103811"/>
            <a:ext cx="493989" cy="483407"/>
          </a:xfrm>
          <a:prstGeom prst="rect">
            <a:avLst/>
          </a:prstGeom>
        </p:spPr>
      </p:pic>
      <p:pic>
        <p:nvPicPr>
          <p:cNvPr id="5" name="Picture 4" descr="A white circle with blue text&#10;&#10;AI-generated content may be incorrect.">
            <a:extLst>
              <a:ext uri="{FF2B5EF4-FFF2-40B4-BE49-F238E27FC236}">
                <a16:creationId xmlns:a16="http://schemas.microsoft.com/office/drawing/2014/main" id="{5B28205C-4752-F3E1-FA5A-E3245A11A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04483" y="6045074"/>
            <a:ext cx="614784" cy="614784"/>
          </a:xfrm>
          <a:prstGeom prst="rect">
            <a:avLst/>
          </a:prstGeom>
        </p:spPr>
      </p:pic>
      <p:pic>
        <p:nvPicPr>
          <p:cNvPr id="10" name="Picture 9" descr="A map of the world with different colored circles&#10;&#10;AI-generated content may be incorrect.">
            <a:extLst>
              <a:ext uri="{FF2B5EF4-FFF2-40B4-BE49-F238E27FC236}">
                <a16:creationId xmlns:a16="http://schemas.microsoft.com/office/drawing/2014/main" id="{97F09DB7-1682-9050-374A-2B1175ACA6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2987" y="2283854"/>
            <a:ext cx="5762978" cy="34142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TextBox 11">
            <a:extLst>
              <a:ext uri="{FF2B5EF4-FFF2-40B4-BE49-F238E27FC236}">
                <a16:creationId xmlns:a16="http://schemas.microsoft.com/office/drawing/2014/main" id="{EFC7B213-125E-2ED2-F1E2-1A3C98066735}"/>
              </a:ext>
            </a:extLst>
          </p:cNvPr>
          <p:cNvSpPr txBox="1"/>
          <p:nvPr/>
        </p:nvSpPr>
        <p:spPr>
          <a:xfrm>
            <a:off x="1727200" y="1776946"/>
            <a:ext cx="9385300" cy="369332"/>
          </a:xfrm>
          <a:prstGeom prst="rect">
            <a:avLst/>
          </a:prstGeom>
          <a:noFill/>
        </p:spPr>
        <p:txBody>
          <a:bodyPr wrap="square">
            <a:spAutoFit/>
          </a:bodyPr>
          <a:lstStyle/>
          <a:p>
            <a:r>
              <a:rPr lang="en-US" b="1" dirty="0"/>
              <a:t>In the APAC region, our Exclusive store has established its presence in 8 major markets.</a:t>
            </a:r>
          </a:p>
        </p:txBody>
      </p:sp>
    </p:spTree>
    <p:extLst>
      <p:ext uri="{BB962C8B-B14F-4D97-AF65-F5344CB8AC3E}">
        <p14:creationId xmlns:p14="http://schemas.microsoft.com/office/powerpoint/2010/main" val="939897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324</TotalTime>
  <Words>1133</Words>
  <Application>Microsoft Office PowerPoint</Application>
  <PresentationFormat>Widescreen</PresentationFormat>
  <Paragraphs>142</Paragraphs>
  <Slides>27</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Aptos</vt:lpstr>
      <vt:lpstr>Aptos Display</vt:lpstr>
      <vt:lpstr>Arial</vt:lpstr>
      <vt:lpstr>Calibri</vt:lpstr>
      <vt:lpstr>Office Theme</vt:lpstr>
      <vt:lpstr>Office Theme</vt:lpstr>
      <vt:lpstr>Customer Goods Ad-hoc Insights</vt:lpstr>
      <vt:lpstr>About AtliQ Hardware</vt:lpstr>
      <vt:lpstr>Problem Statement</vt:lpstr>
      <vt:lpstr>Objective of the Challenge</vt:lpstr>
      <vt:lpstr>Atliq’s Product Lines</vt:lpstr>
      <vt:lpstr>Dataset Overview</vt:lpstr>
      <vt:lpstr>Ad-hoc request, queries and visualization </vt:lpstr>
      <vt:lpstr>Request 1:  Provide the list of markets in which customer  "Atliq  Exclusive"  operates its business in the  APAC  region. </vt:lpstr>
      <vt:lpstr>Insights</vt:lpstr>
      <vt:lpstr>Request 2:   What is the percentage of unique product increase in 2021 vs. 2020? </vt:lpstr>
      <vt:lpstr>Insights</vt:lpstr>
      <vt:lpstr>Request 3:  Provide a report with all the unique product counts for each  segment  and sort them in descending order of product counts. </vt:lpstr>
      <vt:lpstr>Insights</vt:lpstr>
      <vt:lpstr>Request 4:  Follow-up: Which segment had the most increase in unique products in  2021 vs 2020? </vt:lpstr>
      <vt:lpstr>Insights</vt:lpstr>
      <vt:lpstr>Request 5:  Get the products that have the highest and lowest manufacturing costs. </vt:lpstr>
      <vt:lpstr>Insights</vt:lpstr>
      <vt:lpstr>Request 6:  Generate a report which contains the top 5 customers who received an  average high  pre_invoice_discount_pct  for the  fiscal  year 2021  and in the  Indian  market. </vt:lpstr>
      <vt:lpstr>Insights</vt:lpstr>
      <vt:lpstr>Request 7:  Get the complete report of the Gross sales amount for the customer  “Atliq  Exclusive”  for each month.  This analysis helps to  get an idea of low and high-performing months and take strategic decisions.  </vt:lpstr>
      <vt:lpstr>Insights</vt:lpstr>
      <vt:lpstr>Request 8:  In which quarter of 2020, got the maximum total_sold_quantity? </vt:lpstr>
      <vt:lpstr>Insights</vt:lpstr>
      <vt:lpstr>Request 9:  Which channel helped to bring more gross sales in the fiscal year 2021 and the percentage of contribution? </vt:lpstr>
      <vt:lpstr>Insights</vt:lpstr>
      <vt:lpstr>Request 10:  Get the Top 3 products in each division that have a high total_sold_quantity in the fiscal_year 2021? </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Maira Nawaz</dc:creator>
  <cp:lastModifiedBy>Maira Nawaz</cp:lastModifiedBy>
  <cp:revision>6</cp:revision>
  <dcterms:created xsi:type="dcterms:W3CDTF">2025-04-14T18:17:42Z</dcterms:created>
  <dcterms:modified xsi:type="dcterms:W3CDTF">2025-07-11T09:21:13Z</dcterms:modified>
</cp:coreProperties>
</file>