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4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85B7B-455A-4160-AC53-9C8B197F291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F9E74-B050-4864-91EE-B01DF44C9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8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57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F7DE8-0675-2F2B-5713-27A8FB68D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90AFD8-7C95-A512-7F84-9EDE20F9E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8817C-D347-AC8C-ACA6-8A70CE98A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77F94-5E94-9806-E336-E8B3DEC56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7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AB52B-FF64-940C-4D6F-C4CCE686E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EB7D8A-9994-E149-6C5B-149FB5B0F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9706A-FD76-1174-F804-C5AB79F40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3E6DB-3632-54FC-428C-437EAFCAB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60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6FEF1-41DE-4F9A-BE28-673EF7E65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D6A6AD-B197-2249-A7A3-6C9682907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629BE-20B9-0172-DB05-96AE50F8A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C11F1-D00E-3408-C264-44520C1A3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8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4E70C-7093-0F96-6637-6BC150504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D987A-764F-16F1-D338-751E46D9B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4BBD1-ADCA-DA90-2795-8D99F722A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0568F-5313-35AB-3778-33E8C41B0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1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0C321-2248-B4A8-A391-78A3A8E4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2B8F3-1D2E-A668-CDD8-2308E7FEE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C7A07E-1CC3-4177-F844-E6E5C648A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0A93-0775-8311-FEB8-FF729741D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5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D03F6-E679-A6A0-4811-C45F90E86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28403-B856-2A45-8818-B9FD87CCB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412BA-3BF8-880F-6504-065C40B20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1FCBA-F516-28C4-CE12-64F7FDD23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5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BFAC-0761-A977-6C03-DF38881EC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303C8-5604-C0BC-48AA-0BE7CDE6C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1036CF-2C3E-3F2D-5E55-39722A6F4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F116A-3228-70B4-2515-103F49734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0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8061B-E687-D216-8E8D-B052DA10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65917-175E-E837-6B58-EEE565E85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1C53B3-4C2A-0E19-9299-A85969328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4B8FE-A24A-8F86-7D89-6E5606512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8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89B53-2F80-BA89-36C8-B6F844C5E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44374E-BC81-8246-7E39-3D8CE6D76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C1741-76DB-F4D6-4674-0D27A28CE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7CB88-B48E-0463-8174-2ED5B38A4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140E6-CBD7-BBBF-D2AA-B7B200080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8213B-C5A1-FD05-8163-41781ED8B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BF20C-7108-96E7-513A-DB31E6D38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25500-EF80-D719-DE0C-C063B2D15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60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B726-FD98-47D1-A50F-49D16945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85A2F-B3C4-F9F2-BE1F-28F673FFA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813B5-B025-081C-561C-466A08D7C3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D6A6D-6A47-A9E1-C538-BFDC490D0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93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23563-B65A-87D4-923C-F3756F47F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C539A-8C45-F03B-0786-3831667DB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43A1F-8476-9C67-06D4-F0387A2B9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F0236-168A-3EC7-BC2B-A70DE3DB0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FDD0-A8BC-8C75-0C18-2BE899A72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8460BC-C8FE-46C5-CA99-1C6692B074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C389E2-C579-BAFE-DC1F-88BA525B3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A1B27-9785-21E7-CC7B-9928C959A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50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068B8-BB49-CA9F-E414-0258CF3A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73FAB-B50E-9FD2-6808-A9CFCDAAC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228F9-77F0-E737-1E7D-EA51DAA10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1EC63-08D6-29B1-8DC5-63F797F6A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F9E74-B050-4864-91EE-B01DF44C9E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14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C44D-5CE6-66FA-6B37-08DFC6BF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D98D-5DC3-A174-CE81-275BB2DAA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4841-7F75-417A-B807-F855CD56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8A50-2DE0-2622-963C-CA273049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98D31-61A0-1268-1799-2778EF68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94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2B0D-F4E3-E51C-898B-9A16ABF80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DE839-2F34-4F6E-9145-7060E4C36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24DF-3879-074E-8D38-19777F84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0AE62-DCE3-8B57-1D68-8C773359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5E24-4C8E-1593-C583-5252E5A7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59EAB-6670-F318-D052-7A11AEEA8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AA681-2F07-4794-E7CE-C70BC8F48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1133-5C68-2835-52B7-20277FD9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6B8A-ABC2-46AC-AFE5-DFFD05E8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56AA-EE1C-0902-97EC-89BFE771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597D-A0F8-7908-2CE5-5C0C4C036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2BD5-BFC3-0550-950F-3FF6962F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1AD43-77D6-2155-8485-5A73AB9F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749A-8B38-9BBD-FD8B-EF1E60F0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A548C-EAC3-0FA9-3A44-A3A358DC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2B4F-036B-25CD-75B1-703EAFD4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CA6F2-28C0-1D96-C170-33A0E062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2D896-7DB9-7DCC-1269-688F6D80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9CA6-4164-9384-10B7-C11FB8D4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7BEA7-D1C7-DA6C-6CCA-73DA4EA2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69B2-8790-B3FF-5A13-73922552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722F-142E-6DD7-48B1-E63EAD3A8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DD3BA-7DCA-896D-2A59-9CE7083FC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0062D-E776-68C1-CC24-280911D7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563C2-9082-210A-847B-6C671609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1D126-9063-77B0-F10A-BD3AB29B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9885-0586-E8BC-FB64-71D21C87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DB031-A2E4-5E59-30AF-F73F98B31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FA695-B2EE-A655-859F-2F3A5E798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B7DC9-57EA-1274-BCBA-D7103E6EC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0AA75-11AA-8D76-6CC4-0C994C8CB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047CD-5191-CF7B-7808-D60236DE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F2F4B-7E58-803B-8BFC-17FF0123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8814A-C24C-9A63-E437-01BA7942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D90C-F3AB-3251-5335-630E976C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A84F74-41D4-2E7E-A510-4B38733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8D405-CB6A-C906-9711-5DD1A0ED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FE232-CB2D-2138-2BC5-E790496C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5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103C5-A36A-4E48-67E0-62BC381C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B60290-EFEC-B164-8866-7C461DAC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C0614-479F-B14E-CE6E-7508F835A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8E63-49CC-FFB5-D57E-A4315CF0C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7D00-2C7D-A9A6-9A41-04C476A0A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00ABC-EBF0-0860-3A80-8A2111128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31F7-6A13-13EF-5B41-9BBF82F0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AFD4B-96DF-22C8-6BBD-F60345CE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1A6F5-3580-246C-7C54-3542F656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635F-8265-8482-5825-607C159A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07A25-8775-E0A5-494B-8442FE9C4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8265F-E43B-C235-EFDB-2C6AB42A1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A2D8B-27D0-3BBD-183F-4AC3E218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1F78E-749E-8B89-2708-C6CE77BE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879F-4C59-52D7-2817-9B08BF06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B1E1D-A467-25A1-092E-A6F6E0F8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B7EC3-B99A-9EF1-9DEC-5F219192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C24A-601D-7E90-CFA7-CCC520785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A28B5-1F25-46DF-8283-77DB376C40D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820C4-E851-F573-2567-90823DEB9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F843-AD5D-0744-0F84-23CBD55D1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122AF-9891-450E-80C4-741788421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16E53-05FB-6C47-57E1-DE93EAAD9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Pre &amp; Post 5G Launch (AtliQo)- KPI Comparison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6E015-D071-F9D6-E304-B5B4D4B51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Insights &amp; Recommendations for Business Recovery</a:t>
            </a:r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FA557-AC7E-D50E-280A-4212B937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5530DE-3DD1-F42A-743E-1548881D6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25A94-9141-9646-0E79-09969C02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Creating </a:t>
            </a:r>
            <a:r>
              <a:rPr lang="en-US" sz="6600" dirty="0" err="1"/>
              <a:t>fact_market_share</a:t>
            </a:r>
            <a:r>
              <a:rPr lang="en-US" sz="6600" dirty="0"/>
              <a:t>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EFBEA15-3289-9A7F-4838-71572B3F7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59E099-7D13-DD9A-0E9E-421320A0F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4" y="2793373"/>
            <a:ext cx="6013167" cy="2847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5E711-CDE6-C320-26E6-7E17C56C7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415" y="2283014"/>
            <a:ext cx="3888357" cy="37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8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DCABD-525D-6F2C-35B4-8C3CB12E1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408C139-0DED-4DB3-B364-86830160A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D5B5B-0B04-1543-902F-0B3D250E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Creating </a:t>
            </a:r>
            <a:r>
              <a:rPr lang="en-US" sz="6600" dirty="0" err="1"/>
              <a:t>fact_market_share</a:t>
            </a:r>
            <a:r>
              <a:rPr lang="en-US" sz="6600" dirty="0"/>
              <a:t>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8728C75B-BFBF-138C-8F0E-EE5AB77E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BB57A-3EBA-780A-C53B-93DBBA27A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51" y="2769374"/>
            <a:ext cx="5191850" cy="2372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AE11E7-ADE8-6522-E370-88B29F69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612" y="2283014"/>
            <a:ext cx="303889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7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41E688-5299-48BE-30E0-D132A2B4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570422C-9B70-74E9-4940-8273DEFFA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4CF8C-E7E4-49CA-0B4B-6ECCE87B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1. Total Revenue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8A781B74-AFA9-A839-DAC8-D72425560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02EC8-634F-7A9B-41EE-91980986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47" y="3308885"/>
            <a:ext cx="4505954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7D245-910A-8699-AF8A-E9200792B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645" y="2979542"/>
            <a:ext cx="2481349" cy="157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1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13DCC-E9AD-B698-7AF5-C7F948FC7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585D2F-ABDB-09FB-EE12-3310DFF1F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01920-1832-C2D2-BCFD-72D6084D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2. Avg Revenue 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E9BA057-8E2A-D7A5-525C-D9327EB38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32283F-F10A-58CD-0ACE-CD7F603B6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35" y="3057610"/>
            <a:ext cx="5896496" cy="1750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07D608-A158-DA91-51F5-6FE595C4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920" y="3222710"/>
            <a:ext cx="2821699" cy="157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284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B09B9-B769-1D65-3613-0742B60B5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BA6852-EEAC-84FE-181A-8A112991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00CAF-D494-F202-E9AC-8E3BE4C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3. Average Revenue Per User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13096D-E6C6-7FCD-4041-47D72D33D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39E5D-08D2-C2DB-0EC7-47B99F053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296" y="2929616"/>
            <a:ext cx="4080626" cy="1821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F0793-C625-88F5-33C4-B9644126D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4419" y="3091580"/>
            <a:ext cx="2972677" cy="165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30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A2B16-1B1F-DE48-1EA0-E3BFE3529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DD4D9DA-00FF-C676-E8EE-9F1F547A0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2B356C-9E8D-331F-630D-B5C7BDC4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 4. Total Active Users 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3BB904D-9613-8F3C-3F7D-1213D553F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33DF7-8F20-2951-8B87-73A45F8D8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78" y="2951063"/>
            <a:ext cx="5182323" cy="1390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3C086D-EE63-BBA0-7470-C0E48D6DC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283" y="2810808"/>
            <a:ext cx="2687717" cy="16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53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E3BD39-E25A-CE8D-9A9B-AC4D4E1A7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408E9D-108F-321D-0CD2-12797A2E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5976E-2855-9236-2B92-D53657D2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5. Total Unsubscribed Users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A372D10D-5C26-590A-2668-41B497B21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21EB7-254F-2FD3-55F7-7B59CE4CC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95" y="2495374"/>
            <a:ext cx="6697010" cy="1419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1C89D-3D03-DEF5-5D46-1E7C2CA80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312" y="4541200"/>
            <a:ext cx="301877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0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888AA-766D-4B28-CCBF-09C237D03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9A2E03-042F-5DFE-D5CC-959098701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92F55-D6B3-00C8-71B9-1E23A180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6. Monthly active users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08502D24-54D1-4207-D3C6-F964F435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9EB7F-04A1-A640-E018-2BE01252F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52" y="2643078"/>
            <a:ext cx="7487695" cy="1571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19C6B-14C6-A61B-A707-1F7E0C112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26" y="4469466"/>
            <a:ext cx="2763949" cy="11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2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2A3BB-3963-4156-5C80-241B8969F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7F14825-E11E-6C0A-570F-FE65472E6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4F8D5-B8F2-D7DA-FEA7-DBB7EC19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dirty="0"/>
              <a:t> 7. Market Share %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0B60A587-3F17-7B4C-699D-ACE27252A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E3651-32C9-B273-C29F-873801C7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592" y="2432554"/>
            <a:ext cx="5144218" cy="1571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BE141-5EEF-FDD3-D2B3-31C09455F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724" y="4329668"/>
            <a:ext cx="2351954" cy="160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3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E94AD-A08C-5096-E780-344FED35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C083BE4-9B1F-284E-5C94-519AEDAF9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E3D72A-35B2-7841-790B-72E030F7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0" y="457200"/>
            <a:ext cx="11197519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dirty="0"/>
              <a:t>8. Revenue Before 5G and After 5G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FEC5478D-55FE-F778-1FD2-50068EDE5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2AD0B-017B-C4BD-6D23-120608AC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44" y="2128656"/>
            <a:ext cx="7449590" cy="260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928D3-00C4-834B-D20B-008A03FB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285" y="4729344"/>
            <a:ext cx="3016381" cy="152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9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8CD70-9B2C-970A-0199-2343A2DF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Overview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059F48-E46B-69C7-5AA5-896F053B1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5G launched in May 2022.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Notable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decline in active users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revenue growth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post-launch.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Objective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Pre-5G (Jan–Apr)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Post-5G (Jun–Sep)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KPIs to uncover root causes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08768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341AE-371C-8FF3-87E0-8279B49DB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D40B71-B9C1-6F1A-8902-73BD54CE1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36592-845B-106A-B874-FA79D2CD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b="1" dirty="0"/>
              <a:t>9. ARPU Before 5G and After 5G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7C4861-FC78-DAAB-D01F-2E4F89D6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FFA9B-CD53-F42C-2680-BC642E0B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468" y="2228682"/>
            <a:ext cx="7259063" cy="2400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BCDA1-43ED-255D-C6C1-6EF763810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919" y="4989028"/>
            <a:ext cx="3216162" cy="13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8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AA1E0A-F524-7025-D8E7-DC3C6B97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84D8211-E760-1EF6-EF45-D6504C403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F203A-A104-F3F8-C5F3-46C161B7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0" y="457200"/>
            <a:ext cx="12188951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/>
              <a:t>10. Active Users Before 5G and After 5G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189ED0D-FA7D-53FE-06B5-85E0C1924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DEB7E-FAB6-799F-DBFB-AE6E823E1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601" y="2190577"/>
            <a:ext cx="7325747" cy="2476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128B36-0F3B-8F3B-55A5-9051B4A9B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79" y="4851860"/>
            <a:ext cx="3826792" cy="154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2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911B29-5120-7B43-F72D-AF2C86AD2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C586DAF-95A6-1FEF-CC75-6F66334B9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9F127-085C-218A-002E-095A772E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" y="482069"/>
            <a:ext cx="12188951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800" b="1" dirty="0"/>
              <a:t>11. Unsubscribed users Before 5G and After 5G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B71FC48-E623-B973-137C-23D50DD15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EFD50-67C1-3901-E4D8-4FDDB97DC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892" y="2233445"/>
            <a:ext cx="7297168" cy="2391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454FAC-CFFE-629E-4CD3-821FDA96A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672" y="4874385"/>
            <a:ext cx="3720655" cy="131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4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14179-20D4-0A47-B99D-6F549543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17E21A1-7780-5DDB-A609-7D137442B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8B077-9D57-19F6-D1AD-E884A4D8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" y="482069"/>
            <a:ext cx="12188951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/>
              <a:t>Key Insights: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7B49231-9F63-ADE2-675E-D115CDEF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47895A-CBA8-E6E3-BD43-89A523F8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76" y="2412171"/>
            <a:ext cx="10947400" cy="3349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Decline in Total Revenue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Active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post-5G launch.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ARPU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(Average Revenue Per User) dropped significantly, indicating reduced customer spending or plan downgrade.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Unsubscribed users increased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dissatisfaction or poor customer retention.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Share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declined, suggesting competitors capitalized 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AtliQo's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transition phase.</a:t>
            </a:r>
          </a:p>
        </p:txBody>
      </p:sp>
    </p:spTree>
    <p:extLst>
      <p:ext uri="{BB962C8B-B14F-4D97-AF65-F5344CB8AC3E}">
        <p14:creationId xmlns:p14="http://schemas.microsoft.com/office/powerpoint/2010/main" val="115315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1D09F-592E-D988-2295-AE5A2E0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BFBBE3B-ABFB-E03E-680F-3863ABE7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CEF2F-6EAE-F00C-C4A4-4E2CC6FB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" y="482069"/>
            <a:ext cx="12188951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/>
              <a:t>Recommendations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631856D-67D6-6E62-9BC9-FD158D40A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C1DBC4-8B23-4568-5ED6-FD877A21A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70" y="2173758"/>
            <a:ext cx="10713212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Re-evaluate 5G Pricing Strategy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Align plan pricing with customer expectations and competitor offerings.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Initiatives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Launch loyalty programs or exclusive offers for long-term users.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Quality Feedback Loop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 NPS and churn data to identify 5G service pain points.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Aggressive Marketing Campaigns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Focus on cities and demographics with largest churn rates.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Segmented Plans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Offer customizable plans based on usage patterns post-5G.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Onboarding Experience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 smooth migration to 5G with better support and incentives.</a:t>
            </a:r>
          </a:p>
        </p:txBody>
      </p:sp>
    </p:spTree>
    <p:extLst>
      <p:ext uri="{BB962C8B-B14F-4D97-AF65-F5344CB8AC3E}">
        <p14:creationId xmlns:p14="http://schemas.microsoft.com/office/powerpoint/2010/main" val="124315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E5BA2-17C4-ACDC-F146-CB6A73006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16C52-5F11-89E0-70B3-D2698F7C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Dataset Overview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1B9637-D0B1-E258-1E1F-ACCE344E0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 have provided 6 CSV files: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dim_cities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dim_date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dim_plan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fact_atliqo_metrics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fact_market_share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6.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fact_plan_revenue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9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F341C-ADCF-0A84-AF39-82D99DC67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DB6A99-A3B0-C2B5-6C2D-5E01641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1F18E-603D-0C85-30F2-366BA7BE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KPI’S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00C366CB-F436-5367-5D61-3807A251C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79D79F-ECAE-8F6A-419C-0B9723541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Total Revenue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Avg Revenue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Average Revenue Per User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Total Active Users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Total Unsubscribed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Monthly active users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Market Share %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Revenue Before 5G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Revenue After 5G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ARPU Before 5G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ARPU After 5G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Active Users Before 5G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Active Users After 5G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Unsubscribed users Before 5G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Unsubscribed users After 5G</a:t>
            </a:r>
          </a:p>
        </p:txBody>
      </p:sp>
    </p:spTree>
    <p:extLst>
      <p:ext uri="{BB962C8B-B14F-4D97-AF65-F5344CB8AC3E}">
        <p14:creationId xmlns:p14="http://schemas.microsoft.com/office/powerpoint/2010/main" val="131098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BBADD-6D36-DF78-7C57-C0D012705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D21B33-0A33-48D6-F24A-97B3373AF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2155E-F09B-725A-EC23-EE25C100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Creating Database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9F23237-385B-3C78-4AD0-588F22E16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5B510-29A6-B83B-3E93-4D50404D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49" y="3270220"/>
            <a:ext cx="9405549" cy="8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7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6CC2A-FAF5-6C6D-61A3-951A42F51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138C9-5F6C-3456-C7A5-6C90B9946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Creating dim_cities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32220-2E9A-564F-B967-6C160457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45"/>
          <a:stretch/>
        </p:blipFill>
        <p:spPr>
          <a:xfrm>
            <a:off x="1424165" y="2943010"/>
            <a:ext cx="5022355" cy="18118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CA6A8-E5DA-1FB2-FC7A-42957F77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692" y="2283014"/>
            <a:ext cx="2073409" cy="382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7831E-6C80-8C9A-9813-EC33D360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A33A12-A24F-0766-B49A-C47AA525B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D2B60-9BB2-F371-56E6-77C56F89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Creating </a:t>
            </a:r>
            <a:r>
              <a:rPr lang="en-US" sz="6600" dirty="0" err="1"/>
              <a:t>dim_date</a:t>
            </a:r>
            <a:r>
              <a:rPr lang="en-US" sz="6600" dirty="0"/>
              <a:t>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A073AC2-B7A4-D059-07D8-9877C3501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A4D4B-7AEE-22E2-14D2-C0F081A0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4" y="2921817"/>
            <a:ext cx="4591691" cy="206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309B9E-60E8-8788-46DE-457D1D20B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7344"/>
            <a:ext cx="4617830" cy="27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9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FA9B8-2CE4-BDB9-87E6-66116C19A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374400-AC93-388B-084A-5169B792F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5E133-695B-8E3B-7688-17A172CE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Creating </a:t>
            </a:r>
            <a:r>
              <a:rPr lang="en-US" sz="6600" dirty="0" err="1"/>
              <a:t>dim_plan</a:t>
            </a:r>
            <a:r>
              <a:rPr lang="en-US" sz="6600" dirty="0"/>
              <a:t>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E9C17404-917C-B46B-A13D-348DEDA1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E3E4B-2274-469A-AA63-7AA9E03C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60" y="3125062"/>
            <a:ext cx="3972479" cy="1238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CC327-FC9F-CD3A-07D8-B5872B4E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1470"/>
            <a:ext cx="3972479" cy="353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8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99454-9E28-C677-A463-290324606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CD2145C-BA88-6E9B-4F64-B6FD29D54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248BE-3A47-F1FD-E2B0-208979166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6600" dirty="0"/>
              <a:t>Creating </a:t>
            </a:r>
            <a:r>
              <a:rPr lang="en-US" sz="6600" dirty="0" err="1"/>
              <a:t>fact_atliqo_metrics</a:t>
            </a:r>
            <a:r>
              <a:rPr lang="en-US" sz="6600" dirty="0"/>
              <a:t> Table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BD3BB66E-3BCD-8274-1A68-0CB795115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264D5-DE5D-0F57-DBE1-47C198AEA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54" y="2252808"/>
            <a:ext cx="5509847" cy="30784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F4D356-1CB1-C52A-D913-35C21558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792" y="2624304"/>
            <a:ext cx="6163535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3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421</Words>
  <Application>Microsoft Office PowerPoint</Application>
  <PresentationFormat>Widescreen</PresentationFormat>
  <Paragraphs>75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Times New Roman</vt:lpstr>
      <vt:lpstr>Wingdings</vt:lpstr>
      <vt:lpstr>Office Theme</vt:lpstr>
      <vt:lpstr>Pre &amp; Post 5G Launch (AtliQo)- KPI Comparison Report </vt:lpstr>
      <vt:lpstr>Overview</vt:lpstr>
      <vt:lpstr>Dataset Overview</vt:lpstr>
      <vt:lpstr>KPI’S</vt:lpstr>
      <vt:lpstr>Creating Database</vt:lpstr>
      <vt:lpstr>Creating dim_cities Table</vt:lpstr>
      <vt:lpstr>Creating dim_date Table</vt:lpstr>
      <vt:lpstr>Creating dim_plan Table</vt:lpstr>
      <vt:lpstr>Creating fact_atliqo_metrics Table</vt:lpstr>
      <vt:lpstr>Creating fact_market_share Table</vt:lpstr>
      <vt:lpstr>Creating fact_market_share Table</vt:lpstr>
      <vt:lpstr>1. Total Revenue</vt:lpstr>
      <vt:lpstr>2. Avg Revenue </vt:lpstr>
      <vt:lpstr>3. Average Revenue Per User</vt:lpstr>
      <vt:lpstr> 4. Total Active Users </vt:lpstr>
      <vt:lpstr>5. Total Unsubscribed Users</vt:lpstr>
      <vt:lpstr>6. Monthly active users</vt:lpstr>
      <vt:lpstr> 7. Market Share %</vt:lpstr>
      <vt:lpstr>8. Revenue Before 5G and After 5G</vt:lpstr>
      <vt:lpstr>9. ARPU Before 5G and After 5G</vt:lpstr>
      <vt:lpstr>10. Active Users Before 5G and After 5G</vt:lpstr>
      <vt:lpstr>11. Unsubscribed users Before 5G and After 5G</vt:lpstr>
      <vt:lpstr>Key Insights: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Maira Nawaz</dc:creator>
  <cp:lastModifiedBy>Maira Nawaz</cp:lastModifiedBy>
  <cp:revision>2</cp:revision>
  <dcterms:created xsi:type="dcterms:W3CDTF">2025-05-02T09:32:35Z</dcterms:created>
  <dcterms:modified xsi:type="dcterms:W3CDTF">2025-05-02T11:27:42Z</dcterms:modified>
</cp:coreProperties>
</file>