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C779-AF3C-4CFA-A797-BC743E536C3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5143-F3AF-482F-9E0C-918315C2C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9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C779-AF3C-4CFA-A797-BC743E536C3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5143-F3AF-482F-9E0C-918315C2C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7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C779-AF3C-4CFA-A797-BC743E536C3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5143-F3AF-482F-9E0C-918315C2C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6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C779-AF3C-4CFA-A797-BC743E536C3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5143-F3AF-482F-9E0C-918315C2C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7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C779-AF3C-4CFA-A797-BC743E536C3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5143-F3AF-482F-9E0C-918315C2C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9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C779-AF3C-4CFA-A797-BC743E536C3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5143-F3AF-482F-9E0C-918315C2C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3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C779-AF3C-4CFA-A797-BC743E536C3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5143-F3AF-482F-9E0C-918315C2C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2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C779-AF3C-4CFA-A797-BC743E536C3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5143-F3AF-482F-9E0C-918315C2C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4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C779-AF3C-4CFA-A797-BC743E536C3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5143-F3AF-482F-9E0C-918315C2C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3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C779-AF3C-4CFA-A797-BC743E536C3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5143-F3AF-482F-9E0C-918315C2C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8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C779-AF3C-4CFA-A797-BC743E536C3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5143-F3AF-482F-9E0C-918315C2C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3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BC779-AF3C-4CFA-A797-BC743E536C3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95143-F3AF-482F-9E0C-918315C2C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2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Introduction to HTML and CSS: Tags, Attributes, and Styling Methods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910218"/>
            <a:ext cx="9144000" cy="87852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By Asad Khan</a:t>
            </a:r>
          </a:p>
          <a:p>
            <a:pPr algn="l"/>
            <a:r>
              <a:rPr lang="en-US" sz="2000" dirty="0" smtClean="0"/>
              <a:t>Date: 15-08-2024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066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="1" smtClean="0"/>
              <a:t>nternal </a:t>
            </a:r>
            <a:r>
              <a:rPr lang="en-US" b="1" dirty="0" smtClean="0"/>
              <a:t>CSS (Using `&lt;style&gt;` Tag)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Internal CSS is placed within a `&lt;style&gt;` tag inside the `&lt;head&gt;` section of the HTML document. It is used to style elements on the same page.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&lt;!-- Internal CSS Example --&gt;</a:t>
            </a:r>
          </a:p>
          <a:p>
            <a:pPr marL="0" indent="0">
              <a:buNone/>
            </a:pPr>
            <a:r>
              <a:rPr lang="en-US" dirty="0" smtClean="0"/>
              <a:t>&lt;!</a:t>
            </a:r>
            <a:r>
              <a:rPr lang="en-US" dirty="0"/>
              <a:t>DOCTYPE html&gt;</a:t>
            </a:r>
          </a:p>
          <a:p>
            <a:pPr marL="0" indent="0">
              <a:buNone/>
            </a:pPr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9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71" y="205830"/>
            <a:ext cx="10515600" cy="6560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&lt;head&gt;</a:t>
            </a:r>
          </a:p>
          <a:p>
            <a:pPr marL="0" indent="0">
              <a:buNone/>
            </a:pPr>
            <a:r>
              <a:rPr lang="en-US" sz="2000" dirty="0" smtClean="0"/>
              <a:t>   &lt;meta charset="UTF-8"&gt;</a:t>
            </a:r>
          </a:p>
          <a:p>
            <a:pPr marL="0" indent="0">
              <a:buNone/>
            </a:pPr>
            <a:r>
              <a:rPr lang="en-US" sz="2000" dirty="0" smtClean="0"/>
              <a:t>  &lt;meta name="viewport" content="width=device-width, initial-scale=1.0"&gt;</a:t>
            </a:r>
          </a:p>
          <a:p>
            <a:pPr marL="0" indent="0">
              <a:buNone/>
            </a:pPr>
            <a:r>
              <a:rPr lang="en-US" sz="2000" dirty="0" smtClean="0"/>
              <a:t>  &lt;title&gt;Internal CSS Example&lt;/title&gt;</a:t>
            </a:r>
          </a:p>
          <a:p>
            <a:pPr marL="0" indent="0">
              <a:buNone/>
            </a:pPr>
            <a:r>
              <a:rPr lang="en-US" sz="2000" dirty="0" smtClean="0"/>
              <a:t>    &lt;style&gt;</a:t>
            </a:r>
          </a:p>
          <a:p>
            <a:pPr marL="0" indent="0">
              <a:buNone/>
            </a:pPr>
            <a:r>
              <a:rPr lang="en-US" sz="2000" dirty="0" smtClean="0"/>
              <a:t>        p {</a:t>
            </a:r>
          </a:p>
          <a:p>
            <a:pPr marL="0" indent="0">
              <a:buNone/>
            </a:pPr>
            <a:r>
              <a:rPr lang="en-US" sz="2000" dirty="0" smtClean="0"/>
              <a:t>            color: green;</a:t>
            </a:r>
          </a:p>
          <a:p>
            <a:pPr marL="0" indent="0">
              <a:buNone/>
            </a:pPr>
            <a:r>
              <a:rPr lang="en-US" sz="2000" dirty="0" smtClean="0"/>
              <a:t>            font-size: 18px;</a:t>
            </a:r>
          </a:p>
          <a:p>
            <a:pPr marL="0" indent="0">
              <a:buNone/>
            </a:pPr>
            <a:r>
              <a:rPr lang="en-US" sz="2000" dirty="0" smtClean="0"/>
              <a:t>        }</a:t>
            </a:r>
          </a:p>
          <a:p>
            <a:pPr marL="0" indent="0">
              <a:buNone/>
            </a:pPr>
            <a:r>
              <a:rPr lang="en-US" sz="2000" dirty="0" smtClean="0"/>
              <a:t>    &lt;/style&gt;</a:t>
            </a:r>
          </a:p>
          <a:p>
            <a:pPr marL="0" indent="0">
              <a:buNone/>
            </a:pPr>
            <a:r>
              <a:rPr lang="en-US" sz="2000" dirty="0" smtClean="0"/>
              <a:t>&lt;/head&gt;</a:t>
            </a:r>
          </a:p>
          <a:p>
            <a:pPr marL="0" indent="0"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None/>
            </a:pPr>
            <a:r>
              <a:rPr lang="en-US" sz="2000" dirty="0" smtClean="0"/>
              <a:t>    &lt;p&gt;This text is styled with internal CSS.&lt;/p&gt;</a:t>
            </a:r>
          </a:p>
          <a:p>
            <a:pPr marL="0" indent="0">
              <a:buNone/>
            </a:pPr>
            <a:r>
              <a:rPr lang="en-US" sz="2000" dirty="0" smtClean="0"/>
              <a:t>&lt;/body&gt;</a:t>
            </a:r>
          </a:p>
          <a:p>
            <a:pPr marL="0" indent="0">
              <a:buNone/>
            </a:pPr>
            <a:r>
              <a:rPr lang="en-US" sz="2000" dirty="0" smtClean="0"/>
              <a:t>&lt;/html&gt;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47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External CSS is defined in a separate `.</a:t>
            </a:r>
            <a:r>
              <a:rPr lang="en-US" dirty="0" err="1" smtClean="0"/>
              <a:t>css</a:t>
            </a:r>
            <a:r>
              <a:rPr lang="en-US" dirty="0" smtClean="0"/>
              <a:t>` file and linked to the HTML document using the `&lt;link&gt;` tag within the `&lt;head&gt;` section. This method is preferred for styling multiple pages consistently.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HTML File:</a:t>
            </a:r>
          </a:p>
          <a:p>
            <a:pPr algn="just"/>
            <a:r>
              <a:rPr lang="en-US" dirty="0" smtClean="0">
                <a:solidFill>
                  <a:schemeClr val="accent2"/>
                </a:solidFill>
              </a:rPr>
              <a:t>&lt;!-- External CSS Example --&gt;</a:t>
            </a:r>
          </a:p>
          <a:p>
            <a:pPr algn="just"/>
            <a:r>
              <a:rPr lang="en-US" dirty="0" smtClean="0"/>
              <a:t>&lt;!DOCTYPE html&gt;</a:t>
            </a:r>
          </a:p>
          <a:p>
            <a:pPr algn="just"/>
            <a:r>
              <a:rPr lang="en-US" dirty="0" smtClean="0"/>
              <a:t>&lt;html </a:t>
            </a:r>
            <a:r>
              <a:rPr lang="en-US" dirty="0" err="1" smtClean="0"/>
              <a:t>lang</a:t>
            </a:r>
            <a:r>
              <a:rPr lang="en-US" dirty="0" smtClean="0"/>
              <a:t>="</a:t>
            </a:r>
            <a:r>
              <a:rPr lang="en-US" dirty="0" err="1" smtClean="0"/>
              <a:t>en</a:t>
            </a:r>
            <a:r>
              <a:rPr lang="en-US" dirty="0" smtClean="0"/>
              <a:t>"&gt;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9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8011"/>
            <a:ext cx="10515600" cy="5758952"/>
          </a:xfrm>
        </p:spPr>
        <p:txBody>
          <a:bodyPr/>
          <a:lstStyle/>
          <a:p>
            <a:pPr algn="just"/>
            <a:r>
              <a:rPr lang="en-US" dirty="0" smtClean="0"/>
              <a:t>&lt;head&gt;</a:t>
            </a:r>
          </a:p>
          <a:p>
            <a:pPr algn="just"/>
            <a:r>
              <a:rPr lang="en-US" dirty="0" smtClean="0"/>
              <a:t>    &lt;meta charset="UTF-8"&gt;</a:t>
            </a:r>
          </a:p>
          <a:p>
            <a:pPr algn="just"/>
            <a:r>
              <a:rPr lang="en-US" dirty="0" smtClean="0"/>
              <a:t>    &lt;meta name="viewport" content="width=device-width, initial-scale=1.0"&gt;</a:t>
            </a:r>
          </a:p>
          <a:p>
            <a:pPr algn="just"/>
            <a:r>
              <a:rPr lang="en-US" dirty="0" smtClean="0"/>
              <a:t>    &lt;title&gt;External CSS Example&lt;/title&gt;</a:t>
            </a:r>
          </a:p>
          <a:p>
            <a:pPr algn="just"/>
            <a:r>
              <a:rPr lang="en-US" dirty="0" smtClean="0"/>
              <a:t>    &lt;link </a:t>
            </a:r>
            <a:r>
              <a:rPr lang="en-US" dirty="0" err="1" smtClean="0"/>
              <a:t>rel</a:t>
            </a:r>
            <a:r>
              <a:rPr lang="en-US" dirty="0" smtClean="0"/>
              <a:t>="stylesheet" </a:t>
            </a:r>
            <a:r>
              <a:rPr lang="en-US" dirty="0" err="1" smtClean="0"/>
              <a:t>href</a:t>
            </a:r>
            <a:r>
              <a:rPr lang="en-US" dirty="0" smtClean="0"/>
              <a:t>="styles.css"&gt;</a:t>
            </a:r>
          </a:p>
          <a:p>
            <a:pPr algn="just"/>
            <a:r>
              <a:rPr lang="en-US" dirty="0" smtClean="0"/>
              <a:t>&lt;/head&gt;</a:t>
            </a:r>
          </a:p>
          <a:p>
            <a:pPr algn="just"/>
            <a:r>
              <a:rPr lang="en-US" dirty="0" smtClean="0"/>
              <a:t>&lt;body&gt;</a:t>
            </a:r>
          </a:p>
          <a:p>
            <a:pPr algn="just"/>
            <a:r>
              <a:rPr lang="en-US" dirty="0" smtClean="0"/>
              <a:t>    &lt;p&gt;This text is styled with external CSS.&lt;/p&gt;</a:t>
            </a:r>
          </a:p>
          <a:p>
            <a:pPr algn="just"/>
            <a:r>
              <a:rPr lang="en-US" dirty="0" smtClean="0"/>
              <a:t>&lt;/body&gt;</a:t>
            </a:r>
          </a:p>
          <a:p>
            <a:pPr algn="just"/>
            <a:r>
              <a:rPr lang="en-US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15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"/>
            <a:ext cx="10515600" cy="6033272"/>
          </a:xfrm>
        </p:spPr>
        <p:txBody>
          <a:bodyPr/>
          <a:lstStyle/>
          <a:p>
            <a:r>
              <a:rPr lang="en-US" dirty="0" smtClean="0"/>
              <a:t>External CSS File (styles.css):</a:t>
            </a:r>
          </a:p>
          <a:p>
            <a:endParaRPr lang="en-US" dirty="0" smtClean="0"/>
          </a:p>
          <a:p>
            <a:r>
              <a:rPr lang="en-US" dirty="0" smtClean="0"/>
              <a:t>/* styles.css */</a:t>
            </a:r>
          </a:p>
          <a:p>
            <a:r>
              <a:rPr lang="en-US" dirty="0" smtClean="0"/>
              <a:t>p {</a:t>
            </a:r>
          </a:p>
          <a:p>
            <a:r>
              <a:rPr lang="en-US" dirty="0" smtClean="0"/>
              <a:t>    color: red;</a:t>
            </a:r>
          </a:p>
          <a:p>
            <a:r>
              <a:rPr lang="en-US" dirty="0" smtClean="0"/>
              <a:t>    font-size: 16px;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 smtClean="0"/>
              <a:t>Summary:</a:t>
            </a:r>
          </a:p>
          <a:p>
            <a:r>
              <a:rPr lang="en-US" dirty="0" smtClean="0"/>
              <a:t>- Inline CSS: Best for quick, specific styling of individual elements.</a:t>
            </a:r>
          </a:p>
          <a:p>
            <a:r>
              <a:rPr lang="en-US" dirty="0" smtClean="0"/>
              <a:t>- Internal CSS: Good for styling a single page with multiple elements.</a:t>
            </a:r>
          </a:p>
          <a:p>
            <a:r>
              <a:rPr lang="en-US" dirty="0" smtClean="0"/>
              <a:t>- External CSS: Ideal for applying consistent styles across multiple pages.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5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 tag</a:t>
            </a:r>
          </a:p>
          <a:p>
            <a:r>
              <a:rPr lang="en-US" dirty="0" smtClean="0"/>
              <a:t>HTML is not case sensitive</a:t>
            </a:r>
          </a:p>
          <a:p>
            <a:r>
              <a:rPr lang="en-US" dirty="0" smtClean="0"/>
              <a:t>Anchor tag</a:t>
            </a:r>
          </a:p>
          <a:p>
            <a:r>
              <a:rPr lang="en-US" dirty="0" smtClean="0"/>
              <a:t>Image tag</a:t>
            </a:r>
          </a:p>
          <a:p>
            <a:r>
              <a:rPr lang="en-US" dirty="0" smtClean="0"/>
              <a:t>Pre tag</a:t>
            </a:r>
          </a:p>
          <a:p>
            <a:r>
              <a:rPr lang="en-US" dirty="0" smtClean="0"/>
              <a:t>CSS and  how to include CSS to HTML page</a:t>
            </a:r>
          </a:p>
          <a:p>
            <a:r>
              <a:rPr lang="en-US" dirty="0" smtClean="0"/>
              <a:t>CSS color and background-color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Comments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part of code that should not be parsed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&lt;!-- This is an HTML Comment --&gt;</a:t>
            </a:r>
          </a:p>
          <a:p>
            <a:r>
              <a:rPr lang="en-US" dirty="0" smtClean="0"/>
              <a:t>This comment effectively communicates that the content within the comment tag is not meant to be processed by the browser.</a:t>
            </a:r>
          </a:p>
          <a:p>
            <a:r>
              <a:rPr lang="en-US" b="1" dirty="0" smtClean="0"/>
              <a:t>For example:</a:t>
            </a:r>
          </a:p>
          <a:p>
            <a:pPr marL="0" indent="0">
              <a:buNone/>
            </a:pPr>
            <a:r>
              <a:rPr lang="en-US" dirty="0"/>
              <a:t>&lt;body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i="1" dirty="0" smtClean="0"/>
              <a:t>&lt;!--  This section contains the anchor tag and image tag examples --&gt;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      &lt;a </a:t>
            </a:r>
            <a:r>
              <a:rPr lang="en-US" i="1" dirty="0" err="1"/>
              <a:t>href</a:t>
            </a:r>
            <a:r>
              <a:rPr lang="en-US" dirty="0"/>
              <a:t>="https://www.google.com.pk/"&gt;Google&lt;/a&gt;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   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i="1" dirty="0" err="1"/>
              <a:t>src</a:t>
            </a:r>
            <a:r>
              <a:rPr lang="en-US" dirty="0"/>
              <a:t>="/google.png" </a:t>
            </a:r>
            <a:r>
              <a:rPr lang="en-US" i="1" dirty="0"/>
              <a:t>alt</a:t>
            </a:r>
            <a:r>
              <a:rPr lang="en-US" dirty="0"/>
              <a:t>="</a:t>
            </a:r>
            <a:r>
              <a:rPr lang="en-US" dirty="0" err="1"/>
              <a:t>GoogleImage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8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is NOT case sensitive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&lt;html&gt; = &lt;HTML</a:t>
            </a:r>
            <a:r>
              <a:rPr lang="en-US" dirty="0" smtClean="0"/>
              <a:t>&gt;</a:t>
            </a:r>
          </a:p>
          <a:p>
            <a:r>
              <a:rPr lang="en-US" dirty="0"/>
              <a:t>&lt;p&gt; = &lt;P&gt;</a:t>
            </a:r>
          </a:p>
          <a:p>
            <a:r>
              <a:rPr lang="en-US" dirty="0"/>
              <a:t>&lt;head&gt; = &lt;HEAD</a:t>
            </a:r>
            <a:r>
              <a:rPr lang="en-US" dirty="0" smtClean="0"/>
              <a:t>&gt;</a:t>
            </a:r>
          </a:p>
          <a:p>
            <a:r>
              <a:rPr lang="en-US" dirty="0"/>
              <a:t>&lt;body&gt; = &lt;BODY&gt;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9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are used to add more information to the </a:t>
            </a:r>
            <a:r>
              <a:rPr lang="en-US" dirty="0" smtClean="0"/>
              <a:t>tag</a:t>
            </a:r>
          </a:p>
          <a:p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In this case, the `</a:t>
            </a:r>
            <a:r>
              <a:rPr lang="en-US" dirty="0" err="1" smtClean="0"/>
              <a:t>lang</a:t>
            </a:r>
            <a:r>
              <a:rPr lang="en-US" dirty="0" smtClean="0"/>
              <a:t>="</a:t>
            </a:r>
            <a:r>
              <a:rPr lang="en-US" dirty="0" err="1" smtClean="0"/>
              <a:t>en</a:t>
            </a:r>
            <a:r>
              <a:rPr lang="en-US" dirty="0" smtClean="0"/>
              <a:t>"` attribute specifies the language of the document as English.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6292"/>
          </a:xfrm>
        </p:spPr>
        <p:txBody>
          <a:bodyPr/>
          <a:lstStyle/>
          <a:p>
            <a:r>
              <a:rPr lang="en-US" dirty="0"/>
              <a:t>Anchor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&lt;!-- Used to add links to your page --&gt;</a:t>
            </a:r>
          </a:p>
          <a:p>
            <a:pPr marL="0" indent="0"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="https://google.com"&gt;Google&lt;/a&gt;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href</a:t>
            </a:r>
            <a:r>
              <a:rPr lang="en-US" dirty="0" smtClean="0"/>
              <a:t> attribute specifies the URL of the page the link goes to.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&lt;!-- Opens the link in a new tab/window --&gt;</a:t>
            </a:r>
          </a:p>
          <a:p>
            <a:pPr marL="0" indent="0"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="https://google.com" target="_blank"&gt;Google&lt;/a&gt;</a:t>
            </a:r>
          </a:p>
          <a:p>
            <a:r>
              <a:rPr lang="en-US" dirty="0" smtClean="0"/>
              <a:t>target="_blank" : is used to open the link in a new tab or window.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&lt;!-- Clickable image that links to another page --&gt;</a:t>
            </a:r>
          </a:p>
          <a:p>
            <a:pPr marL="0" indent="0"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="https://google.com"&gt;&lt;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="link" alt="Clickable Image"&gt;&lt;/a&gt;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9525" y="39688"/>
            <a:ext cx="190500" cy="814387"/>
            <a:chOff x="14522" y="278"/>
            <a:chExt cx="301" cy="1283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14672" y="1561"/>
              <a:ext cx="0" cy="0"/>
            </a:xfrm>
            <a:prstGeom prst="line">
              <a:avLst/>
            </a:prstGeom>
            <a:noFill/>
            <a:ln w="4766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14559" y="315"/>
              <a:ext cx="225" cy="151"/>
            </a:xfrm>
            <a:custGeom>
              <a:avLst/>
              <a:gdLst>
                <a:gd name="T0" fmla="+- 0 14560 14560"/>
                <a:gd name="T1" fmla="*/ T0 w 225"/>
                <a:gd name="T2" fmla="+- 0 466 315"/>
                <a:gd name="T3" fmla="*/ 466 h 151"/>
                <a:gd name="T4" fmla="+- 0 14672 14560"/>
                <a:gd name="T5" fmla="*/ T4 w 225"/>
                <a:gd name="T6" fmla="+- 0 315 315"/>
                <a:gd name="T7" fmla="*/ 315 h 151"/>
                <a:gd name="T8" fmla="+- 0 14785 14560"/>
                <a:gd name="T9" fmla="*/ T8 w 225"/>
                <a:gd name="T10" fmla="+- 0 466 315"/>
                <a:gd name="T11" fmla="*/ 466 h 15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</a:cxnLst>
              <a:rect l="0" t="0" r="r" b="b"/>
              <a:pathLst>
                <a:path w="225" h="151">
                  <a:moveTo>
                    <a:pt x="0" y="151"/>
                  </a:moveTo>
                  <a:lnTo>
                    <a:pt x="112" y="0"/>
                  </a:lnTo>
                  <a:lnTo>
                    <a:pt x="225" y="151"/>
                  </a:lnTo>
                </a:path>
              </a:pathLst>
            </a:custGeom>
            <a:noFill/>
            <a:ln w="4763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66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&lt;!-- Used to add images to your web page --&gt;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="/google.png" alt="</a:t>
            </a:r>
            <a:r>
              <a:rPr lang="en-US" dirty="0" err="1" smtClean="0"/>
              <a:t>GoogleImage</a:t>
            </a:r>
            <a:r>
              <a:rPr lang="en-US" dirty="0" smtClean="0"/>
              <a:t>"&gt;</a:t>
            </a:r>
          </a:p>
          <a:p>
            <a:r>
              <a:rPr lang="en-US" dirty="0"/>
              <a:t>`</a:t>
            </a:r>
            <a:r>
              <a:rPr lang="en-US" dirty="0" err="1" smtClean="0"/>
              <a:t>src</a:t>
            </a:r>
            <a:r>
              <a:rPr lang="en-US" dirty="0" smtClean="0"/>
              <a:t>` attribute: Specifies the path to the image file.</a:t>
            </a:r>
          </a:p>
          <a:p>
            <a:r>
              <a:rPr lang="en-US" dirty="0" smtClean="0"/>
              <a:t>`alt` attribute: Provides alternative text if the image cannot be displayed and is important for accessibility.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&lt;!-- Used to display text as it is (without ignoring spaces &amp; next line) --&gt;</a:t>
            </a:r>
          </a:p>
          <a:p>
            <a:pPr marL="0" indent="0">
              <a:buNone/>
            </a:pPr>
            <a:r>
              <a:rPr lang="en-US" dirty="0" smtClean="0"/>
              <a:t>  &lt;pre&gt;This</a:t>
            </a:r>
          </a:p>
          <a:p>
            <a:pPr marL="0" indent="0">
              <a:buNone/>
            </a:pPr>
            <a:r>
              <a:rPr lang="en-US" dirty="0" smtClean="0"/>
              <a:t>         is a sample text.</a:t>
            </a:r>
          </a:p>
          <a:p>
            <a:pPr marL="0" indent="0">
              <a:buNone/>
            </a:pPr>
            <a:r>
              <a:rPr lang="en-US" dirty="0" smtClean="0"/>
              <a:t>   &lt;/pre&gt;</a:t>
            </a:r>
          </a:p>
          <a:p>
            <a:r>
              <a:rPr lang="en-US" dirty="0" smtClean="0"/>
              <a:t>This will render the text with the exact spacing and line breaks as shown in the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CSS (Cascading Style Sheets) is a language used to describe the style and layout of a document written in HTML. It controls how HTML elements are displayed on the screen, including aspects like colors, fonts, spacing, and positioning.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b="1" dirty="0" smtClean="0"/>
              <a:t>Inline CSS</a:t>
            </a:r>
          </a:p>
          <a:p>
            <a:r>
              <a:rPr lang="en-US" dirty="0" smtClean="0"/>
              <a:t>Inline CSS is used to apply styles directly within an HTML element using the `style` attribute.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&lt;!-- Inline CSS Example --&gt;</a:t>
            </a:r>
          </a:p>
          <a:p>
            <a:pPr marL="0" indent="0">
              <a:buNone/>
            </a:pPr>
            <a:r>
              <a:rPr lang="en-US" dirty="0" smtClean="0"/>
              <a:t>&lt;p style="color: blue; font-size: 20px;"&gt;This text is styled with inline CSS.&lt;/p&gt;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854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 to HTML and CSS: Tags, Attributes, and Styling Methods</vt:lpstr>
      <vt:lpstr>Content</vt:lpstr>
      <vt:lpstr>Comments in HTML</vt:lpstr>
      <vt:lpstr>HTML is NOT case sensitive</vt:lpstr>
      <vt:lpstr>HTML Attributes</vt:lpstr>
      <vt:lpstr>Anchor Tag</vt:lpstr>
      <vt:lpstr>Image Tag</vt:lpstr>
      <vt:lpstr>Pre tag</vt:lpstr>
      <vt:lpstr>Cascading Style Sheet</vt:lpstr>
      <vt:lpstr>Internal CSS (Using `&lt;style&gt;` Tag)</vt:lpstr>
      <vt:lpstr>PowerPoint Presentation</vt:lpstr>
      <vt:lpstr>External CSS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tags and CSS</dc:title>
  <dc:creator>USER</dc:creator>
  <cp:lastModifiedBy>USER</cp:lastModifiedBy>
  <cp:revision>11</cp:revision>
  <dcterms:created xsi:type="dcterms:W3CDTF">2024-08-17T06:32:34Z</dcterms:created>
  <dcterms:modified xsi:type="dcterms:W3CDTF">2024-08-17T10:16:55Z</dcterms:modified>
</cp:coreProperties>
</file>