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read Bermingham" userId="aa04beaa092828df" providerId="LiveId" clId="{5C126617-A4DB-43D7-92DC-C5C413EF3380}"/>
    <pc:docChg chg="custSel modSld">
      <pc:chgData name="Mairead Bermingham" userId="aa04beaa092828df" providerId="LiveId" clId="{5C126617-A4DB-43D7-92DC-C5C413EF3380}" dt="2023-08-14T23:26:15.300" v="17" actId="122"/>
      <pc:docMkLst>
        <pc:docMk/>
      </pc:docMkLst>
      <pc:sldChg chg="modSp mod">
        <pc:chgData name="Mairead Bermingham" userId="aa04beaa092828df" providerId="LiveId" clId="{5C126617-A4DB-43D7-92DC-C5C413EF3380}" dt="2023-08-14T23:26:15.300" v="17" actId="122"/>
        <pc:sldMkLst>
          <pc:docMk/>
          <pc:sldMk cId="3240894124" sldId="256"/>
        </pc:sldMkLst>
        <pc:graphicFrameChg chg="modGraphic">
          <ac:chgData name="Mairead Bermingham" userId="aa04beaa092828df" providerId="LiveId" clId="{5C126617-A4DB-43D7-92DC-C5C413EF3380}" dt="2023-08-14T23:26:15.300" v="17" actId="122"/>
          <ac:graphicFrameMkLst>
            <pc:docMk/>
            <pc:sldMk cId="3240894124" sldId="256"/>
            <ac:graphicFrameMk id="6" creationId="{D938E7BE-6260-2CBC-F4A9-DC943CC70E3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F9AF-2A87-95C4-D08A-FFACC5DBE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AAEB3-2B2D-3193-F167-39BC4D632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48BB-B1D0-ECD7-DFBC-0DE993DD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A411-2462-A350-DF51-37BF6119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31E4-9A72-832A-716B-BB6959F9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3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79DE-A7C8-658E-C8CF-FD529F79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C5EFC-F026-F5D9-D2D2-6E2396750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C7EE-5EE5-2FFD-B609-EAE78334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ABD1-52F8-C92F-4F88-3DE594EE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FBD3-B9F6-71F8-57D5-DFCF1EA9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4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587EE-06EB-1018-17A6-17DA4FBFA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BFC41-7459-B8E6-DAA0-1EBF416C2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1BDE-40A5-7E45-AED1-D58D9BA5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AD02-1058-60CB-ACAF-CF849191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8272-CA5B-FC9F-42D7-3FD2656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8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EFC7-1997-7754-1B6B-034A210F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81DB-93AC-A612-3D4D-5F4AABC2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F1ACE-78C4-69E3-32BD-63873635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AAD8-55C5-2DEC-BC2A-E0915AD4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9DFC-22B9-4115-B03D-321560F8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60F8-BC39-5703-832B-B1EA7428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B629-54CD-C4FE-9CDE-1FA02940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3C77-1BDC-3F84-3C16-9CC90136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CCB2-5EC6-CD5F-0BBC-BA140FAF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EAD6-9B0F-B016-C9E6-AFB93520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40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5A17-089E-B3CE-9FB5-256726D9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7107-14B2-FAB7-212E-D206C72A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66E16-5CB3-59ED-D423-42C7C57A5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A059-388B-504F-874F-501FADD6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FC759-ED82-523B-F528-30318DE6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B4216-BBD6-BAFD-E018-33C5BE4E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9D55-480E-B06B-B539-24970AD0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1DD8B-0AAD-0261-AE17-4BF23C7B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0011-1AAB-FB4D-A486-53018054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5AF07-CB94-7471-1418-1FBE471A4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41402-3992-46EE-6473-8BB47CF37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7ECD5-3B4D-82CD-7C81-58A8EB49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EE0F1-F2DD-67EC-96FA-48D7FF7C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E5E52-B4FD-639C-A5AC-0BABC1C4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9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3D49-DF68-8EC2-9FD9-AE69DB1B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A79C1-79FF-1B33-4CDB-C2327B61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665AD-6B67-EDBB-810A-01A5C75A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DD894-4F52-478C-5E18-1BBB94D8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1E077-2C21-D83C-C503-185EC473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93284-A592-C731-334E-969E4815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0430-2B98-F2BA-A5C6-351B4E1D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34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3D84-C3A7-7724-CD16-C6EFF4F9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781B-7E31-BD45-D571-642A16CE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E5F3D-1778-D6AC-5BB1-0ABFEFBDF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C5547-F876-EF9A-8B1A-4B5017FF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EC430-5A24-EBED-7A4E-0EC4302D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12274-C43A-35BC-38BD-10A22F5F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5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1330-20A7-32A8-7D4E-27205FFE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1C4CD-8B19-8CF2-4A59-14B36A62C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83A9-56C6-3EF2-B0DE-6990EFCD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1490-5809-D900-DA6A-01557729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D82F-9C9F-DC06-A5F1-4D04EBD2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F696-5F90-73D8-92CC-D10ABCBE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3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9A205-5F31-176F-C0C4-1677A84E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63DF-381F-0FBD-C526-6151AB9B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3888-B650-561E-F606-9454D66DF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6296-8040-4500-992D-4C9391EB44C1}" type="datetimeFigureOut">
              <a:rPr lang="en-GB" smtClean="0"/>
              <a:t>15/08/2023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01269-C36B-4E0D-72B1-018E8A39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21B6-34A3-C5D1-ED86-2B7472336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916E-B117-48EE-9EE3-B9FEA7C73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4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38E7BE-6260-2CBC-F4A9-DC943CC70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794"/>
              </p:ext>
            </p:extLst>
          </p:nvPr>
        </p:nvGraphicFramePr>
        <p:xfrm>
          <a:off x="140678" y="90903"/>
          <a:ext cx="11859065" cy="6642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3826">
                  <a:extLst>
                    <a:ext uri="{9D8B030D-6E8A-4147-A177-3AD203B41FA5}">
                      <a16:colId xmlns:a16="http://schemas.microsoft.com/office/drawing/2014/main" val="1043390058"/>
                    </a:ext>
                  </a:extLst>
                </a:gridCol>
                <a:gridCol w="2901566">
                  <a:extLst>
                    <a:ext uri="{9D8B030D-6E8A-4147-A177-3AD203B41FA5}">
                      <a16:colId xmlns:a16="http://schemas.microsoft.com/office/drawing/2014/main" val="1169086744"/>
                    </a:ext>
                  </a:extLst>
                </a:gridCol>
                <a:gridCol w="4406355">
                  <a:extLst>
                    <a:ext uri="{9D8B030D-6E8A-4147-A177-3AD203B41FA5}">
                      <a16:colId xmlns:a16="http://schemas.microsoft.com/office/drawing/2014/main" val="550339954"/>
                    </a:ext>
                  </a:extLst>
                </a:gridCol>
                <a:gridCol w="2337318">
                  <a:extLst>
                    <a:ext uri="{9D8B030D-6E8A-4147-A177-3AD203B41FA5}">
                      <a16:colId xmlns:a16="http://schemas.microsoft.com/office/drawing/2014/main" val="3344560657"/>
                    </a:ext>
                  </a:extLst>
                </a:gridCol>
              </a:tblGrid>
              <a:tr h="2365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Weekday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A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B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A &amp; B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extLst>
                  <a:ext uri="{0D108BD9-81ED-4DB2-BD59-A6C34878D82A}">
                    <a16:rowId xmlns:a16="http://schemas.microsoft.com/office/drawing/2014/main" val="577613610"/>
                  </a:ext>
                </a:extLst>
              </a:tr>
              <a:tr h="731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Monday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 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Astronomical point: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Actual relative to required nursing workforce 1.79 on 9/12/2023.</a:t>
                      </a:r>
                      <a:endParaRPr lang="en-GB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 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extLst>
                  <a:ext uri="{0D108BD9-81ED-4DB2-BD59-A6C34878D82A}">
                    <a16:rowId xmlns:a16="http://schemas.microsoft.com/office/drawing/2014/main" val="1974942943"/>
                  </a:ext>
                </a:extLst>
              </a:tr>
              <a:tr h="1339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Tuesday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 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Weigh of variance Actual relative to required nursing workforce below the threshold.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Astronomical point: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 relative to required nursing workforce 0.65 on 31/12/2023.</a:t>
                      </a:r>
                      <a:endParaRPr lang="en-GB" sz="16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 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extLst>
                  <a:ext uri="{0D108BD9-81ED-4DB2-BD59-A6C34878D82A}">
                    <a16:rowId xmlns:a16="http://schemas.microsoft.com/office/drawing/2014/main" val="3892277775"/>
                  </a:ext>
                </a:extLst>
              </a:tr>
              <a:tr h="731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Wednesday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 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 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Poor Skill mix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Inconsistent data collection.</a:t>
                      </a:r>
                      <a:endParaRPr lang="en-GB" sz="16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extLst>
                  <a:ext uri="{0D108BD9-81ED-4DB2-BD59-A6C34878D82A}">
                    <a16:rowId xmlns:a16="http://schemas.microsoft.com/office/drawing/2014/main" val="4154464946"/>
                  </a:ext>
                </a:extLst>
              </a:tr>
              <a:tr h="119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Thursday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Weigh of variance Actual relative to required nursing workforce below the threshold.</a:t>
                      </a:r>
                      <a:endParaRPr lang="en-GB" sz="16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Weigh of variance Actual relative to required nursing workforce below the threshold.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Astronomical point: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Skill mix &gt; 0.65 on 12/1/2023 &amp; 19/1/2023.</a:t>
                      </a:r>
                      <a:endParaRPr lang="en-GB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Good Skill mix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Inconsistent data collection.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extLst>
                  <a:ext uri="{0D108BD9-81ED-4DB2-BD59-A6C34878D82A}">
                    <a16:rowId xmlns:a16="http://schemas.microsoft.com/office/drawing/2014/main" val="2887969610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Friday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 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 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Poor Skill mix.</a:t>
                      </a:r>
                      <a:endParaRPr lang="en-GB" sz="16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extLst>
                  <a:ext uri="{0D108BD9-81ED-4DB2-BD59-A6C34878D82A}">
                    <a16:rowId xmlns:a16="http://schemas.microsoft.com/office/drawing/2014/main" val="3856652857"/>
                  </a:ext>
                </a:extLst>
              </a:tr>
              <a:tr h="731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Saturday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Astronomical point: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Collection interval of 3 days on 14/1/2023.*</a:t>
                      </a:r>
                      <a:endParaRPr lang="en-GB" sz="16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 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>
                          <a:effectLst/>
                          <a:latin typeface="+mn-lt"/>
                        </a:rPr>
                        <a:t> </a:t>
                      </a:r>
                      <a:endParaRPr lang="en-GB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extLst>
                  <a:ext uri="{0D108BD9-81ED-4DB2-BD59-A6C34878D82A}">
                    <a16:rowId xmlns:a16="http://schemas.microsoft.com/office/drawing/2014/main" val="1089789855"/>
                  </a:ext>
                </a:extLst>
              </a:tr>
              <a:tr h="1227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Sunday</a:t>
                      </a:r>
                      <a:endParaRPr lang="en-GB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Astronomical points: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Skill mix of 0.33 on 22/1/2023.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Actual relative to required nursing workforce 1.62 on 22/12/2023.</a:t>
                      </a:r>
                      <a:endParaRPr lang="en-GB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effectLst/>
                          <a:latin typeface="+mn-lt"/>
                        </a:rPr>
                        <a:t>Astronomical points: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Skill mix of 0.33 on 29/1/2023.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Actual relative to required nursing workforce 1.76 on 29/12/2023.</a:t>
                      </a:r>
                      <a:endParaRPr lang="en-GB" sz="16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Poor Skill mix.</a:t>
                      </a:r>
                      <a:endParaRPr lang="en-GB" sz="16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80" marR="47880" marT="0" marB="0"/>
                </a:tc>
                <a:extLst>
                  <a:ext uri="{0D108BD9-81ED-4DB2-BD59-A6C34878D82A}">
                    <a16:rowId xmlns:a16="http://schemas.microsoft.com/office/drawing/2014/main" val="201529224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ADD93B3-D945-958B-2176-FADB5AE4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8" y="4962237"/>
            <a:ext cx="189913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*Data collected on that day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9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179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 Bermingham</dc:creator>
  <cp:lastModifiedBy>Mairead Bermingham</cp:lastModifiedBy>
  <cp:revision>1</cp:revision>
  <dcterms:created xsi:type="dcterms:W3CDTF">2023-08-14T15:41:31Z</dcterms:created>
  <dcterms:modified xsi:type="dcterms:W3CDTF">2023-08-14T23:26:20Z</dcterms:modified>
</cp:coreProperties>
</file>