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arlow" charset="1" panose="00000500000000000000"/>
      <p:regular r:id="rId10"/>
    </p:embeddedFont>
    <p:embeddedFont>
      <p:font typeface="Barlow Bold" charset="1" panose="00000800000000000000"/>
      <p:regular r:id="rId11"/>
    </p:embeddedFont>
    <p:embeddedFont>
      <p:font typeface="Barlow Italics" charset="1" panose="00000500000000000000"/>
      <p:regular r:id="rId12"/>
    </p:embeddedFont>
    <p:embeddedFont>
      <p:font typeface="Barlow Bold Italics" charset="1" panose="00000800000000000000"/>
      <p:regular r:id="rId13"/>
    </p:embeddedFont>
    <p:embeddedFont>
      <p:font typeface="Barlow Thin" charset="1" panose="00000300000000000000"/>
      <p:regular r:id="rId14"/>
    </p:embeddedFont>
    <p:embeddedFont>
      <p:font typeface="Barlow Thin Italics" charset="1" panose="00000300000000000000"/>
      <p:regular r:id="rId15"/>
    </p:embeddedFont>
    <p:embeddedFont>
      <p:font typeface="Barlow Extra-Light" charset="1" panose="00000300000000000000"/>
      <p:regular r:id="rId16"/>
    </p:embeddedFont>
    <p:embeddedFont>
      <p:font typeface="Barlow Extra-Light Italics" charset="1" panose="00000300000000000000"/>
      <p:regular r:id="rId17"/>
    </p:embeddedFont>
    <p:embeddedFont>
      <p:font typeface="Barlow Light" charset="1" panose="00000400000000000000"/>
      <p:regular r:id="rId18"/>
    </p:embeddedFont>
    <p:embeddedFont>
      <p:font typeface="Barlow Light Italics" charset="1" panose="00000400000000000000"/>
      <p:regular r:id="rId19"/>
    </p:embeddedFont>
    <p:embeddedFont>
      <p:font typeface="Barlow Medium" charset="1" panose="00000600000000000000"/>
      <p:regular r:id="rId20"/>
    </p:embeddedFont>
    <p:embeddedFont>
      <p:font typeface="Barlow Medium Italics" charset="1" panose="00000600000000000000"/>
      <p:regular r:id="rId21"/>
    </p:embeddedFont>
    <p:embeddedFont>
      <p:font typeface="Barlow Semi-Bold" charset="1" panose="00000700000000000000"/>
      <p:regular r:id="rId22"/>
    </p:embeddedFont>
    <p:embeddedFont>
      <p:font typeface="Barlow Semi-Bold Italics" charset="1" panose="00000700000000000000"/>
      <p:regular r:id="rId23"/>
    </p:embeddedFont>
    <p:embeddedFont>
      <p:font typeface="Barlow Ultra-Bold" charset="1" panose="00000900000000000000"/>
      <p:regular r:id="rId24"/>
    </p:embeddedFont>
    <p:embeddedFont>
      <p:font typeface="Barlow Ultra-Bold Italics" charset="1" panose="00000900000000000000"/>
      <p:regular r:id="rId25"/>
    </p:embeddedFont>
    <p:embeddedFont>
      <p:font typeface="Barlow Heavy" charset="1" panose="00000A00000000000000"/>
      <p:regular r:id="rId26"/>
    </p:embeddedFont>
    <p:embeddedFont>
      <p:font typeface="Barlow Heavy Italics" charset="1" panose="00000A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36" Target="slides/slide9.xml" Type="http://schemas.openxmlformats.org/officeDocument/2006/relationships/slide"/><Relationship Id="rId37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49996" y="-41740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254195" y="-1193095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44998" y="3178750"/>
            <a:ext cx="14998005" cy="2516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7"/>
              </a:lnSpc>
            </a:pPr>
            <a:r>
              <a:rPr lang="en-US" sz="15613">
                <a:solidFill>
                  <a:srgbClr val="FFFFFF"/>
                </a:solidFill>
                <a:latin typeface="Barlow Bold"/>
              </a:rPr>
              <a:t>Aula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364413" y="4518528"/>
            <a:ext cx="7559174" cy="1872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23"/>
              </a:lnSpc>
            </a:pPr>
            <a:r>
              <a:rPr lang="en-US" sz="11556">
                <a:solidFill>
                  <a:srgbClr val="FFFFFF"/>
                </a:solidFill>
                <a:latin typeface="Barlow Semi-Bold Italics"/>
              </a:rPr>
              <a:t>2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114764" y="6391056"/>
            <a:ext cx="2058472" cy="558361"/>
          </a:xfrm>
          <a:custGeom>
            <a:avLst/>
            <a:gdLst/>
            <a:ahLst/>
            <a:cxnLst/>
            <a:rect r="r" b="b" t="t" l="l"/>
            <a:pathLst>
              <a:path h="558361" w="2058472">
                <a:moveTo>
                  <a:pt x="0" y="0"/>
                </a:moveTo>
                <a:lnTo>
                  <a:pt x="2058472" y="0"/>
                </a:lnTo>
                <a:lnTo>
                  <a:pt x="2058472" y="558360"/>
                </a:lnTo>
                <a:lnTo>
                  <a:pt x="0" y="5583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905859">
            <a:off x="12712759" y="6578049"/>
            <a:ext cx="7300452" cy="4114800"/>
          </a:xfrm>
          <a:custGeom>
            <a:avLst/>
            <a:gdLst/>
            <a:ahLst/>
            <a:cxnLst/>
            <a:rect r="r" b="b" t="t" l="l"/>
            <a:pathLst>
              <a:path h="4114800" w="7300452">
                <a:moveTo>
                  <a:pt x="0" y="0"/>
                </a:moveTo>
                <a:lnTo>
                  <a:pt x="7300451" y="0"/>
                </a:lnTo>
                <a:lnTo>
                  <a:pt x="73004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670323">
            <a:off x="-1829068" y="-672774"/>
            <a:ext cx="7300452" cy="4114800"/>
          </a:xfrm>
          <a:custGeom>
            <a:avLst/>
            <a:gdLst/>
            <a:ahLst/>
            <a:cxnLst/>
            <a:rect r="r" b="b" t="t" l="l"/>
            <a:pathLst>
              <a:path h="4114800" w="7300452">
                <a:moveTo>
                  <a:pt x="0" y="0"/>
                </a:moveTo>
                <a:lnTo>
                  <a:pt x="7300452" y="0"/>
                </a:lnTo>
                <a:lnTo>
                  <a:pt x="7300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3366054" y="7235732"/>
            <a:ext cx="11455856" cy="830549"/>
            <a:chOff x="0" y="0"/>
            <a:chExt cx="3017180" cy="21874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017180" cy="218745"/>
            </a:xfrm>
            <a:custGeom>
              <a:avLst/>
              <a:gdLst/>
              <a:ahLst/>
              <a:cxnLst/>
              <a:rect r="r" b="b" t="t" l="l"/>
              <a:pathLst>
                <a:path h="218745" w="3017180">
                  <a:moveTo>
                    <a:pt x="34466" y="0"/>
                  </a:moveTo>
                  <a:lnTo>
                    <a:pt x="2982714" y="0"/>
                  </a:lnTo>
                  <a:cubicBezTo>
                    <a:pt x="2991855" y="0"/>
                    <a:pt x="3000622" y="3631"/>
                    <a:pt x="3007085" y="10095"/>
                  </a:cubicBezTo>
                  <a:cubicBezTo>
                    <a:pt x="3013549" y="16559"/>
                    <a:pt x="3017180" y="25325"/>
                    <a:pt x="3017180" y="34466"/>
                  </a:cubicBezTo>
                  <a:lnTo>
                    <a:pt x="3017180" y="184279"/>
                  </a:lnTo>
                  <a:cubicBezTo>
                    <a:pt x="3017180" y="193420"/>
                    <a:pt x="3013549" y="202187"/>
                    <a:pt x="3007085" y="208651"/>
                  </a:cubicBezTo>
                  <a:cubicBezTo>
                    <a:pt x="3000622" y="215114"/>
                    <a:pt x="2991855" y="218745"/>
                    <a:pt x="2982714" y="218745"/>
                  </a:cubicBezTo>
                  <a:lnTo>
                    <a:pt x="34466" y="218745"/>
                  </a:lnTo>
                  <a:cubicBezTo>
                    <a:pt x="25325" y="218745"/>
                    <a:pt x="16559" y="215114"/>
                    <a:pt x="10095" y="208651"/>
                  </a:cubicBezTo>
                  <a:cubicBezTo>
                    <a:pt x="3631" y="202187"/>
                    <a:pt x="0" y="193420"/>
                    <a:pt x="0" y="184279"/>
                  </a:cubicBezTo>
                  <a:lnTo>
                    <a:pt x="0" y="34466"/>
                  </a:lnTo>
                  <a:cubicBezTo>
                    <a:pt x="0" y="25325"/>
                    <a:pt x="3631" y="16559"/>
                    <a:pt x="10095" y="10095"/>
                  </a:cubicBezTo>
                  <a:cubicBezTo>
                    <a:pt x="16559" y="3631"/>
                    <a:pt x="25325" y="0"/>
                    <a:pt x="34466" y="0"/>
                  </a:cubicBezTo>
                  <a:close/>
                </a:path>
              </a:pathLst>
            </a:custGeom>
            <a:solidFill>
              <a:srgbClr val="404664"/>
            </a:solidFill>
            <a:ln w="66675">
              <a:solidFill>
                <a:srgbClr val="06D0C4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751423" y="7217581"/>
            <a:ext cx="8685118" cy="636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2"/>
              </a:lnSpc>
            </a:pPr>
            <a:r>
              <a:rPr lang="en-US" sz="3893" spc="15">
                <a:solidFill>
                  <a:srgbClr val="FFFFFF"/>
                </a:solidFill>
                <a:latin typeface="Barlow"/>
              </a:rPr>
              <a:t>GIT, MVC, AMBIENTE, E TESTES HTTP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463187">
            <a:off x="12850391" y="-164247"/>
            <a:ext cx="7315200" cy="2926080"/>
          </a:xfrm>
          <a:custGeom>
            <a:avLst/>
            <a:gdLst/>
            <a:ahLst/>
            <a:cxnLst/>
            <a:rect r="r" b="b" t="t" l="l"/>
            <a:pathLst>
              <a:path h="2926080" w="7315200">
                <a:moveTo>
                  <a:pt x="0" y="0"/>
                </a:moveTo>
                <a:lnTo>
                  <a:pt x="7315200" y="0"/>
                </a:lnTo>
                <a:lnTo>
                  <a:pt x="731520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463187">
            <a:off x="-1121433" y="8808359"/>
            <a:ext cx="3657600" cy="1463040"/>
          </a:xfrm>
          <a:custGeom>
            <a:avLst/>
            <a:gdLst/>
            <a:ahLst/>
            <a:cxnLst/>
            <a:rect r="r" b="b" t="t" l="l"/>
            <a:pathLst>
              <a:path h="1463040" w="3657600">
                <a:moveTo>
                  <a:pt x="0" y="0"/>
                </a:moveTo>
                <a:lnTo>
                  <a:pt x="3657600" y="0"/>
                </a:lnTo>
                <a:lnTo>
                  <a:pt x="3657600" y="1463040"/>
                </a:lnTo>
                <a:lnTo>
                  <a:pt x="0" y="1463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463187">
            <a:off x="15818153" y="-395038"/>
            <a:ext cx="3657600" cy="1463040"/>
          </a:xfrm>
          <a:custGeom>
            <a:avLst/>
            <a:gdLst/>
            <a:ahLst/>
            <a:cxnLst/>
            <a:rect r="r" b="b" t="t" l="l"/>
            <a:pathLst>
              <a:path h="1463040" w="3657600">
                <a:moveTo>
                  <a:pt x="0" y="0"/>
                </a:moveTo>
                <a:lnTo>
                  <a:pt x="3657600" y="0"/>
                </a:lnTo>
                <a:lnTo>
                  <a:pt x="3657600" y="1463040"/>
                </a:lnTo>
                <a:lnTo>
                  <a:pt x="0" y="1463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393204"/>
            <a:ext cx="13872395" cy="2869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788"/>
              </a:lnSpc>
            </a:pPr>
            <a:r>
              <a:rPr lang="en-US" sz="12692">
                <a:solidFill>
                  <a:srgbClr val="FFFFFF"/>
                </a:solidFill>
                <a:latin typeface="Barlow Bold Italics"/>
              </a:rPr>
              <a:t>Preparação de ambiente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130697"/>
            <a:ext cx="15479291" cy="61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9"/>
              </a:lnSpc>
            </a:pPr>
            <a:r>
              <a:rPr lang="en-US" sz="4447" spc="17">
                <a:solidFill>
                  <a:srgbClr val="FFFFFF"/>
                </a:solidFill>
                <a:latin typeface="Barlow"/>
              </a:rPr>
              <a:t>Estrutura de pastas ou pacotes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326568"/>
            <a:ext cx="15479291" cy="61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9"/>
              </a:lnSpc>
            </a:pPr>
            <a:r>
              <a:rPr lang="en-US" sz="4447" spc="17">
                <a:solidFill>
                  <a:srgbClr val="FFFFFF"/>
                </a:solidFill>
                <a:latin typeface="Barlow"/>
              </a:rPr>
              <a:t>MVC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525717"/>
            <a:ext cx="15479291" cy="61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9"/>
              </a:lnSpc>
            </a:pPr>
            <a:r>
              <a:rPr lang="en-US" sz="4447" spc="17">
                <a:solidFill>
                  <a:srgbClr val="FFFFFF"/>
                </a:solidFill>
                <a:latin typeface="Barlow"/>
              </a:rPr>
              <a:t>H2 database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463187">
            <a:off x="12850391" y="-164247"/>
            <a:ext cx="7315200" cy="2926080"/>
          </a:xfrm>
          <a:custGeom>
            <a:avLst/>
            <a:gdLst/>
            <a:ahLst/>
            <a:cxnLst/>
            <a:rect r="r" b="b" t="t" l="l"/>
            <a:pathLst>
              <a:path h="2926080" w="7315200">
                <a:moveTo>
                  <a:pt x="0" y="0"/>
                </a:moveTo>
                <a:lnTo>
                  <a:pt x="7315200" y="0"/>
                </a:lnTo>
                <a:lnTo>
                  <a:pt x="731520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463187">
            <a:off x="-1121433" y="8808359"/>
            <a:ext cx="3657600" cy="1463040"/>
          </a:xfrm>
          <a:custGeom>
            <a:avLst/>
            <a:gdLst/>
            <a:ahLst/>
            <a:cxnLst/>
            <a:rect r="r" b="b" t="t" l="l"/>
            <a:pathLst>
              <a:path h="1463040" w="3657600">
                <a:moveTo>
                  <a:pt x="0" y="0"/>
                </a:moveTo>
                <a:lnTo>
                  <a:pt x="3657600" y="0"/>
                </a:lnTo>
                <a:lnTo>
                  <a:pt x="3657600" y="1463040"/>
                </a:lnTo>
                <a:lnTo>
                  <a:pt x="0" y="1463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463187">
            <a:off x="15818153" y="-395038"/>
            <a:ext cx="3657600" cy="1463040"/>
          </a:xfrm>
          <a:custGeom>
            <a:avLst/>
            <a:gdLst/>
            <a:ahLst/>
            <a:cxnLst/>
            <a:rect r="r" b="b" t="t" l="l"/>
            <a:pathLst>
              <a:path h="1463040" w="3657600">
                <a:moveTo>
                  <a:pt x="0" y="0"/>
                </a:moveTo>
                <a:lnTo>
                  <a:pt x="3657600" y="0"/>
                </a:lnTo>
                <a:lnTo>
                  <a:pt x="3657600" y="1463040"/>
                </a:lnTo>
                <a:lnTo>
                  <a:pt x="0" y="1463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393204"/>
            <a:ext cx="13872395" cy="1507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788"/>
              </a:lnSpc>
            </a:pPr>
            <a:r>
              <a:rPr lang="en-US" sz="12692">
                <a:solidFill>
                  <a:srgbClr val="FFFFFF"/>
                </a:solidFill>
                <a:latin typeface="Barlow Bold Italics"/>
              </a:rPr>
              <a:t>GIT e GitHub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934826"/>
            <a:ext cx="15479291" cy="61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9"/>
              </a:lnSpc>
            </a:pPr>
            <a:r>
              <a:rPr lang="en-US" sz="4447" spc="17">
                <a:solidFill>
                  <a:srgbClr val="FFFFFF"/>
                </a:solidFill>
                <a:latin typeface="Barlow"/>
              </a:rPr>
              <a:t>Versionamento de código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130697"/>
            <a:ext cx="15479291" cy="61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9"/>
              </a:lnSpc>
            </a:pPr>
            <a:r>
              <a:rPr lang="en-US" sz="4447" spc="17">
                <a:solidFill>
                  <a:srgbClr val="FFFFFF"/>
                </a:solidFill>
                <a:latin typeface="Barlow"/>
              </a:rPr>
              <a:t>Prevenção ou contorno de erros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326568"/>
            <a:ext cx="15479291" cy="61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9"/>
              </a:lnSpc>
            </a:pPr>
            <a:r>
              <a:rPr lang="en-US" sz="4447" spc="17">
                <a:solidFill>
                  <a:srgbClr val="FFFFFF"/>
                </a:solidFill>
                <a:latin typeface="Barlow"/>
              </a:rPr>
              <a:t>Trabalho em equipe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7525717"/>
            <a:ext cx="15479291" cy="61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9"/>
              </a:lnSpc>
            </a:pPr>
            <a:r>
              <a:rPr lang="en-US" sz="4447" spc="17">
                <a:solidFill>
                  <a:srgbClr val="FFFFFF"/>
                </a:solidFill>
                <a:latin typeface="Barlow"/>
              </a:rPr>
              <a:t>Praticidade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463187">
            <a:off x="12850391" y="-164247"/>
            <a:ext cx="7315200" cy="2926080"/>
          </a:xfrm>
          <a:custGeom>
            <a:avLst/>
            <a:gdLst/>
            <a:ahLst/>
            <a:cxnLst/>
            <a:rect r="r" b="b" t="t" l="l"/>
            <a:pathLst>
              <a:path h="2926080" w="7315200">
                <a:moveTo>
                  <a:pt x="0" y="0"/>
                </a:moveTo>
                <a:lnTo>
                  <a:pt x="7315200" y="0"/>
                </a:lnTo>
                <a:lnTo>
                  <a:pt x="731520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463187">
            <a:off x="-1121433" y="8808359"/>
            <a:ext cx="3657600" cy="1463040"/>
          </a:xfrm>
          <a:custGeom>
            <a:avLst/>
            <a:gdLst/>
            <a:ahLst/>
            <a:cxnLst/>
            <a:rect r="r" b="b" t="t" l="l"/>
            <a:pathLst>
              <a:path h="1463040" w="3657600">
                <a:moveTo>
                  <a:pt x="0" y="0"/>
                </a:moveTo>
                <a:lnTo>
                  <a:pt x="3657600" y="0"/>
                </a:lnTo>
                <a:lnTo>
                  <a:pt x="3657600" y="1463040"/>
                </a:lnTo>
                <a:lnTo>
                  <a:pt x="0" y="1463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463187">
            <a:off x="15818153" y="-395038"/>
            <a:ext cx="3657600" cy="1463040"/>
          </a:xfrm>
          <a:custGeom>
            <a:avLst/>
            <a:gdLst/>
            <a:ahLst/>
            <a:cxnLst/>
            <a:rect r="r" b="b" t="t" l="l"/>
            <a:pathLst>
              <a:path h="1463040" w="3657600">
                <a:moveTo>
                  <a:pt x="0" y="0"/>
                </a:moveTo>
                <a:lnTo>
                  <a:pt x="3657600" y="0"/>
                </a:lnTo>
                <a:lnTo>
                  <a:pt x="3657600" y="1463040"/>
                </a:lnTo>
                <a:lnTo>
                  <a:pt x="0" y="1463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393204"/>
            <a:ext cx="13872395" cy="1507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788"/>
              </a:lnSpc>
            </a:pPr>
            <a:r>
              <a:rPr lang="en-US" sz="12692">
                <a:solidFill>
                  <a:srgbClr val="FFFFFF"/>
                </a:solidFill>
                <a:latin typeface="Barlow Bold Italics"/>
              </a:rPr>
              <a:t>GIT e GitHub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934826"/>
            <a:ext cx="15479291" cy="61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9"/>
              </a:lnSpc>
            </a:pPr>
            <a:r>
              <a:rPr lang="en-US" sz="4447" spc="17">
                <a:solidFill>
                  <a:srgbClr val="FFFFFF"/>
                </a:solidFill>
                <a:latin typeface="Barlow"/>
              </a:rPr>
              <a:t>Git Bash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130697"/>
            <a:ext cx="15479291" cy="61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9"/>
              </a:lnSpc>
            </a:pPr>
            <a:r>
              <a:rPr lang="en-US" sz="4447" spc="17">
                <a:solidFill>
                  <a:srgbClr val="FFFFFF"/>
                </a:solidFill>
                <a:latin typeface="Barlow"/>
              </a:rPr>
              <a:t>git config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326568"/>
            <a:ext cx="15479291" cy="61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9"/>
              </a:lnSpc>
            </a:pPr>
            <a:r>
              <a:rPr lang="en-US" sz="4447" spc="17">
                <a:solidFill>
                  <a:srgbClr val="FFFFFF"/>
                </a:solidFill>
                <a:latin typeface="Barlow"/>
              </a:rPr>
              <a:t>commit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7525717"/>
            <a:ext cx="15479291" cy="61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9"/>
              </a:lnSpc>
            </a:pPr>
            <a:r>
              <a:rPr lang="en-US" sz="4447" spc="17">
                <a:solidFill>
                  <a:srgbClr val="FFFFFF"/>
                </a:solidFill>
                <a:latin typeface="Barlow"/>
              </a:rPr>
              <a:t>push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8724866"/>
            <a:ext cx="15479291" cy="61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9"/>
              </a:lnSpc>
            </a:pPr>
            <a:r>
              <a:rPr lang="en-US" sz="4447" spc="17">
                <a:solidFill>
                  <a:srgbClr val="FFFFFF"/>
                </a:solidFill>
                <a:latin typeface="Barlow"/>
              </a:rPr>
              <a:t>clone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463187">
            <a:off x="12850391" y="-164247"/>
            <a:ext cx="7315200" cy="2926080"/>
          </a:xfrm>
          <a:custGeom>
            <a:avLst/>
            <a:gdLst/>
            <a:ahLst/>
            <a:cxnLst/>
            <a:rect r="r" b="b" t="t" l="l"/>
            <a:pathLst>
              <a:path h="2926080" w="7315200">
                <a:moveTo>
                  <a:pt x="0" y="0"/>
                </a:moveTo>
                <a:lnTo>
                  <a:pt x="7315200" y="0"/>
                </a:lnTo>
                <a:lnTo>
                  <a:pt x="731520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463187">
            <a:off x="-1121433" y="8808359"/>
            <a:ext cx="3657600" cy="1463040"/>
          </a:xfrm>
          <a:custGeom>
            <a:avLst/>
            <a:gdLst/>
            <a:ahLst/>
            <a:cxnLst/>
            <a:rect r="r" b="b" t="t" l="l"/>
            <a:pathLst>
              <a:path h="1463040" w="3657600">
                <a:moveTo>
                  <a:pt x="0" y="0"/>
                </a:moveTo>
                <a:lnTo>
                  <a:pt x="3657600" y="0"/>
                </a:lnTo>
                <a:lnTo>
                  <a:pt x="3657600" y="1463040"/>
                </a:lnTo>
                <a:lnTo>
                  <a:pt x="0" y="1463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463187">
            <a:off x="15818153" y="-395038"/>
            <a:ext cx="3657600" cy="1463040"/>
          </a:xfrm>
          <a:custGeom>
            <a:avLst/>
            <a:gdLst/>
            <a:ahLst/>
            <a:cxnLst/>
            <a:rect r="r" b="b" t="t" l="l"/>
            <a:pathLst>
              <a:path h="1463040" w="3657600">
                <a:moveTo>
                  <a:pt x="0" y="0"/>
                </a:moveTo>
                <a:lnTo>
                  <a:pt x="3657600" y="0"/>
                </a:lnTo>
                <a:lnTo>
                  <a:pt x="3657600" y="1463040"/>
                </a:lnTo>
                <a:lnTo>
                  <a:pt x="0" y="1463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393204"/>
            <a:ext cx="13872395" cy="1507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788"/>
              </a:lnSpc>
            </a:pPr>
            <a:r>
              <a:rPr lang="en-US" sz="12692">
                <a:solidFill>
                  <a:srgbClr val="FFFFFF"/>
                </a:solidFill>
                <a:latin typeface="Barlow Bold Italics"/>
              </a:rPr>
              <a:t>GIT e GitHub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934826"/>
            <a:ext cx="15479291" cy="61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9"/>
              </a:lnSpc>
            </a:pPr>
            <a:r>
              <a:rPr lang="en-US" sz="4447" spc="17">
                <a:solidFill>
                  <a:srgbClr val="FFFFFF"/>
                </a:solidFill>
                <a:latin typeface="Barlow"/>
              </a:rPr>
              <a:t>Git + VS Code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130697"/>
            <a:ext cx="15479291" cy="61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9"/>
              </a:lnSpc>
            </a:pPr>
            <a:r>
              <a:rPr lang="en-US" sz="4447" spc="17">
                <a:solidFill>
                  <a:srgbClr val="FFFFFF"/>
                </a:solidFill>
                <a:latin typeface="Barlow"/>
              </a:rPr>
              <a:t>Uso de branchs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326568"/>
            <a:ext cx="15479291" cy="61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9"/>
              </a:lnSpc>
            </a:pPr>
            <a:r>
              <a:rPr lang="en-US" sz="4447" spc="17">
                <a:solidFill>
                  <a:srgbClr val="FFFFFF"/>
                </a:solidFill>
                <a:latin typeface="Barlow"/>
              </a:rPr>
              <a:t>merge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7525717"/>
            <a:ext cx="15479291" cy="61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9"/>
              </a:lnSpc>
            </a:pPr>
            <a:r>
              <a:rPr lang="en-US" sz="4447" spc="17">
                <a:solidFill>
                  <a:srgbClr val="FFFFFF"/>
                </a:solidFill>
                <a:latin typeface="Barlow"/>
              </a:rPr>
              <a:t>Conflitos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463187">
            <a:off x="12850391" y="-164247"/>
            <a:ext cx="7315200" cy="2926080"/>
          </a:xfrm>
          <a:custGeom>
            <a:avLst/>
            <a:gdLst/>
            <a:ahLst/>
            <a:cxnLst/>
            <a:rect r="r" b="b" t="t" l="l"/>
            <a:pathLst>
              <a:path h="2926080" w="7315200">
                <a:moveTo>
                  <a:pt x="0" y="0"/>
                </a:moveTo>
                <a:lnTo>
                  <a:pt x="7315200" y="0"/>
                </a:lnTo>
                <a:lnTo>
                  <a:pt x="731520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463187">
            <a:off x="-1121433" y="8808359"/>
            <a:ext cx="3657600" cy="1463040"/>
          </a:xfrm>
          <a:custGeom>
            <a:avLst/>
            <a:gdLst/>
            <a:ahLst/>
            <a:cxnLst/>
            <a:rect r="r" b="b" t="t" l="l"/>
            <a:pathLst>
              <a:path h="1463040" w="3657600">
                <a:moveTo>
                  <a:pt x="0" y="0"/>
                </a:moveTo>
                <a:lnTo>
                  <a:pt x="3657600" y="0"/>
                </a:lnTo>
                <a:lnTo>
                  <a:pt x="3657600" y="1463040"/>
                </a:lnTo>
                <a:lnTo>
                  <a:pt x="0" y="1463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463187">
            <a:off x="15818153" y="-395038"/>
            <a:ext cx="3657600" cy="1463040"/>
          </a:xfrm>
          <a:custGeom>
            <a:avLst/>
            <a:gdLst/>
            <a:ahLst/>
            <a:cxnLst/>
            <a:rect r="r" b="b" t="t" l="l"/>
            <a:pathLst>
              <a:path h="1463040" w="3657600">
                <a:moveTo>
                  <a:pt x="0" y="0"/>
                </a:moveTo>
                <a:lnTo>
                  <a:pt x="3657600" y="0"/>
                </a:lnTo>
                <a:lnTo>
                  <a:pt x="3657600" y="1463040"/>
                </a:lnTo>
                <a:lnTo>
                  <a:pt x="0" y="1463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393204"/>
            <a:ext cx="13872395" cy="1507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788"/>
              </a:lnSpc>
            </a:pPr>
            <a:r>
              <a:rPr lang="en-US" sz="12692">
                <a:solidFill>
                  <a:srgbClr val="FFFFFF"/>
                </a:solidFill>
                <a:latin typeface="Barlow Bold Italics"/>
              </a:rPr>
              <a:t>MVC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934826"/>
            <a:ext cx="15479291" cy="61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9"/>
              </a:lnSpc>
            </a:pPr>
            <a:r>
              <a:rPr lang="en-US" sz="4447" spc="17">
                <a:solidFill>
                  <a:srgbClr val="FFFFFF"/>
                </a:solidFill>
                <a:latin typeface="Barlow"/>
              </a:rPr>
              <a:t>Model, View, Controller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130697"/>
            <a:ext cx="15479291" cy="61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9"/>
              </a:lnSpc>
            </a:pPr>
            <a:r>
              <a:rPr lang="en-US" sz="4447" spc="17">
                <a:solidFill>
                  <a:srgbClr val="FFFFFF"/>
                </a:solidFill>
                <a:latin typeface="Barlow"/>
              </a:rPr>
              <a:t>Classes, Front-end, Acesso HTTP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326568"/>
            <a:ext cx="15479291" cy="61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9"/>
              </a:lnSpc>
            </a:pPr>
            <a:r>
              <a:rPr lang="en-US" sz="4447" spc="17">
                <a:solidFill>
                  <a:srgbClr val="FFFFFF"/>
                </a:solidFill>
                <a:latin typeface="Barlow"/>
              </a:rPr>
              <a:t>Arquitetura de projeto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7525717"/>
            <a:ext cx="15479291" cy="61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9"/>
              </a:lnSpc>
            </a:pPr>
            <a:r>
              <a:rPr lang="en-US" sz="4447" spc="17">
                <a:solidFill>
                  <a:srgbClr val="FFFFFF"/>
                </a:solidFill>
                <a:latin typeface="Barlow"/>
              </a:rPr>
              <a:t>Anotações no Spring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463187">
            <a:off x="12850391" y="-164247"/>
            <a:ext cx="7315200" cy="2926080"/>
          </a:xfrm>
          <a:custGeom>
            <a:avLst/>
            <a:gdLst/>
            <a:ahLst/>
            <a:cxnLst/>
            <a:rect r="r" b="b" t="t" l="l"/>
            <a:pathLst>
              <a:path h="2926080" w="7315200">
                <a:moveTo>
                  <a:pt x="0" y="0"/>
                </a:moveTo>
                <a:lnTo>
                  <a:pt x="7315200" y="0"/>
                </a:lnTo>
                <a:lnTo>
                  <a:pt x="731520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463187">
            <a:off x="-1121433" y="8808359"/>
            <a:ext cx="3657600" cy="1463040"/>
          </a:xfrm>
          <a:custGeom>
            <a:avLst/>
            <a:gdLst/>
            <a:ahLst/>
            <a:cxnLst/>
            <a:rect r="r" b="b" t="t" l="l"/>
            <a:pathLst>
              <a:path h="1463040" w="3657600">
                <a:moveTo>
                  <a:pt x="0" y="0"/>
                </a:moveTo>
                <a:lnTo>
                  <a:pt x="3657600" y="0"/>
                </a:lnTo>
                <a:lnTo>
                  <a:pt x="3657600" y="1463040"/>
                </a:lnTo>
                <a:lnTo>
                  <a:pt x="0" y="1463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463187">
            <a:off x="15818153" y="-395038"/>
            <a:ext cx="3657600" cy="1463040"/>
          </a:xfrm>
          <a:custGeom>
            <a:avLst/>
            <a:gdLst/>
            <a:ahLst/>
            <a:cxnLst/>
            <a:rect r="r" b="b" t="t" l="l"/>
            <a:pathLst>
              <a:path h="1463040" w="3657600">
                <a:moveTo>
                  <a:pt x="0" y="0"/>
                </a:moveTo>
                <a:lnTo>
                  <a:pt x="3657600" y="0"/>
                </a:lnTo>
                <a:lnTo>
                  <a:pt x="3657600" y="1463040"/>
                </a:lnTo>
                <a:lnTo>
                  <a:pt x="0" y="1463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393204"/>
            <a:ext cx="13872395" cy="1507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788"/>
              </a:lnSpc>
            </a:pPr>
            <a:r>
              <a:rPr lang="en-US" sz="12692">
                <a:solidFill>
                  <a:srgbClr val="FFFFFF"/>
                </a:solidFill>
                <a:latin typeface="Barlow Bold Italics"/>
              </a:rPr>
              <a:t>Testes HTTP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934826"/>
            <a:ext cx="15479291" cy="61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9"/>
              </a:lnSpc>
            </a:pPr>
            <a:r>
              <a:rPr lang="en-US" sz="4447" spc="17">
                <a:solidFill>
                  <a:srgbClr val="FFFFFF"/>
                </a:solidFill>
                <a:latin typeface="Barlow"/>
              </a:rPr>
              <a:t>Postman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130697"/>
            <a:ext cx="15479291" cy="61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9"/>
              </a:lnSpc>
            </a:pPr>
            <a:r>
              <a:rPr lang="en-US" sz="4447" spc="17">
                <a:solidFill>
                  <a:srgbClr val="FFFFFF"/>
                </a:solidFill>
                <a:latin typeface="Barlow"/>
              </a:rPr>
              <a:t>Insomnia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326568"/>
            <a:ext cx="15479291" cy="61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9"/>
              </a:lnSpc>
            </a:pPr>
            <a:r>
              <a:rPr lang="en-US" sz="4447" spc="17">
                <a:solidFill>
                  <a:srgbClr val="FFFFFF"/>
                </a:solidFill>
                <a:latin typeface="Barlow"/>
              </a:rPr>
              <a:t>Praticidade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7525717"/>
            <a:ext cx="15479291" cy="61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9"/>
              </a:lnSpc>
            </a:pPr>
            <a:r>
              <a:rPr lang="en-US" sz="4447" spc="17">
                <a:solidFill>
                  <a:srgbClr val="FFFFFF"/>
                </a:solidFill>
                <a:latin typeface="Barlow"/>
              </a:rPr>
              <a:t>Prevenção de erros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463187">
            <a:off x="12850391" y="-164247"/>
            <a:ext cx="7315200" cy="2926080"/>
          </a:xfrm>
          <a:custGeom>
            <a:avLst/>
            <a:gdLst/>
            <a:ahLst/>
            <a:cxnLst/>
            <a:rect r="r" b="b" t="t" l="l"/>
            <a:pathLst>
              <a:path h="2926080" w="7315200">
                <a:moveTo>
                  <a:pt x="0" y="0"/>
                </a:moveTo>
                <a:lnTo>
                  <a:pt x="7315200" y="0"/>
                </a:lnTo>
                <a:lnTo>
                  <a:pt x="731520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463187">
            <a:off x="-1121433" y="8808359"/>
            <a:ext cx="3657600" cy="1463040"/>
          </a:xfrm>
          <a:custGeom>
            <a:avLst/>
            <a:gdLst/>
            <a:ahLst/>
            <a:cxnLst/>
            <a:rect r="r" b="b" t="t" l="l"/>
            <a:pathLst>
              <a:path h="1463040" w="3657600">
                <a:moveTo>
                  <a:pt x="0" y="0"/>
                </a:moveTo>
                <a:lnTo>
                  <a:pt x="3657600" y="0"/>
                </a:lnTo>
                <a:lnTo>
                  <a:pt x="3657600" y="1463040"/>
                </a:lnTo>
                <a:lnTo>
                  <a:pt x="0" y="1463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463187">
            <a:off x="15818153" y="-395038"/>
            <a:ext cx="3657600" cy="1463040"/>
          </a:xfrm>
          <a:custGeom>
            <a:avLst/>
            <a:gdLst/>
            <a:ahLst/>
            <a:cxnLst/>
            <a:rect r="r" b="b" t="t" l="l"/>
            <a:pathLst>
              <a:path h="1463040" w="3657600">
                <a:moveTo>
                  <a:pt x="0" y="0"/>
                </a:moveTo>
                <a:lnTo>
                  <a:pt x="3657600" y="0"/>
                </a:lnTo>
                <a:lnTo>
                  <a:pt x="3657600" y="1463040"/>
                </a:lnTo>
                <a:lnTo>
                  <a:pt x="0" y="1463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393204"/>
            <a:ext cx="13872395" cy="1507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788"/>
              </a:lnSpc>
            </a:pPr>
            <a:r>
              <a:rPr lang="en-US" sz="12692">
                <a:solidFill>
                  <a:srgbClr val="FFFFFF"/>
                </a:solidFill>
                <a:latin typeface="Barlow Bold Italics"/>
              </a:rPr>
              <a:t>Testes HTTP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934826"/>
            <a:ext cx="15479291" cy="61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9"/>
              </a:lnSpc>
            </a:pPr>
            <a:r>
              <a:rPr lang="en-US" sz="4447" spc="17">
                <a:solidFill>
                  <a:srgbClr val="FFFFFF"/>
                </a:solidFill>
                <a:latin typeface="Barlow"/>
              </a:rPr>
              <a:t>Verificar funcionalidades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130697"/>
            <a:ext cx="15479291" cy="61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9"/>
              </a:lnSpc>
            </a:pPr>
            <a:r>
              <a:rPr lang="en-US" sz="4447" spc="17">
                <a:solidFill>
                  <a:srgbClr val="FFFFFF"/>
                </a:solidFill>
                <a:latin typeface="Barlow"/>
              </a:rPr>
              <a:t>Forçar erros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326568"/>
            <a:ext cx="15479291" cy="61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9"/>
              </a:lnSpc>
            </a:pPr>
            <a:r>
              <a:rPr lang="en-US" sz="4447" spc="17">
                <a:solidFill>
                  <a:srgbClr val="FFFFFF"/>
                </a:solidFill>
                <a:latin typeface="Barlow"/>
              </a:rPr>
              <a:t>Testes back-end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463187">
            <a:off x="12850391" y="-164247"/>
            <a:ext cx="7315200" cy="2926080"/>
          </a:xfrm>
          <a:custGeom>
            <a:avLst/>
            <a:gdLst/>
            <a:ahLst/>
            <a:cxnLst/>
            <a:rect r="r" b="b" t="t" l="l"/>
            <a:pathLst>
              <a:path h="2926080" w="7315200">
                <a:moveTo>
                  <a:pt x="0" y="0"/>
                </a:moveTo>
                <a:lnTo>
                  <a:pt x="7315200" y="0"/>
                </a:lnTo>
                <a:lnTo>
                  <a:pt x="731520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463187">
            <a:off x="-1121433" y="8808359"/>
            <a:ext cx="3657600" cy="1463040"/>
          </a:xfrm>
          <a:custGeom>
            <a:avLst/>
            <a:gdLst/>
            <a:ahLst/>
            <a:cxnLst/>
            <a:rect r="r" b="b" t="t" l="l"/>
            <a:pathLst>
              <a:path h="1463040" w="3657600">
                <a:moveTo>
                  <a:pt x="0" y="0"/>
                </a:moveTo>
                <a:lnTo>
                  <a:pt x="3657600" y="0"/>
                </a:lnTo>
                <a:lnTo>
                  <a:pt x="3657600" y="1463040"/>
                </a:lnTo>
                <a:lnTo>
                  <a:pt x="0" y="1463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463187">
            <a:off x="15818153" y="-395038"/>
            <a:ext cx="3657600" cy="1463040"/>
          </a:xfrm>
          <a:custGeom>
            <a:avLst/>
            <a:gdLst/>
            <a:ahLst/>
            <a:cxnLst/>
            <a:rect r="r" b="b" t="t" l="l"/>
            <a:pathLst>
              <a:path h="1463040" w="3657600">
                <a:moveTo>
                  <a:pt x="0" y="0"/>
                </a:moveTo>
                <a:lnTo>
                  <a:pt x="3657600" y="0"/>
                </a:lnTo>
                <a:lnTo>
                  <a:pt x="3657600" y="1463040"/>
                </a:lnTo>
                <a:lnTo>
                  <a:pt x="0" y="1463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393204"/>
            <a:ext cx="13872395" cy="2869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788"/>
              </a:lnSpc>
            </a:pPr>
            <a:r>
              <a:rPr lang="en-US" sz="12692">
                <a:solidFill>
                  <a:srgbClr val="FFFFFF"/>
                </a:solidFill>
                <a:latin typeface="Barlow Bold Italics"/>
              </a:rPr>
              <a:t>Preparação de ambiente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130697"/>
            <a:ext cx="15479291" cy="61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9"/>
              </a:lnSpc>
            </a:pPr>
            <a:r>
              <a:rPr lang="en-US" sz="4447" spc="17">
                <a:solidFill>
                  <a:srgbClr val="FFFFFF"/>
                </a:solidFill>
                <a:latin typeface="Barlow"/>
              </a:rPr>
              <a:t>Eclipse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326568"/>
            <a:ext cx="15479291" cy="61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9"/>
              </a:lnSpc>
            </a:pPr>
            <a:r>
              <a:rPr lang="en-US" sz="4447" spc="17">
                <a:solidFill>
                  <a:srgbClr val="FFFFFF"/>
                </a:solidFill>
                <a:latin typeface="Barlow"/>
              </a:rPr>
              <a:t>Spring initializr ou STS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525717"/>
            <a:ext cx="15479291" cy="61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9"/>
              </a:lnSpc>
            </a:pPr>
            <a:r>
              <a:rPr lang="en-US" sz="4447" spc="17">
                <a:solidFill>
                  <a:srgbClr val="FFFFFF"/>
                </a:solidFill>
                <a:latin typeface="Barlow"/>
              </a:rPr>
              <a:t>Postman ou Insomnia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8724866"/>
            <a:ext cx="15479291" cy="61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9"/>
              </a:lnSpc>
            </a:pPr>
            <a:r>
              <a:rPr lang="en-US" sz="4447" spc="17">
                <a:solidFill>
                  <a:srgbClr val="FFFFFF"/>
                </a:solidFill>
                <a:latin typeface="Barlow"/>
              </a:rPr>
              <a:t>Bibliotecas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463187">
            <a:off x="12850391" y="-164247"/>
            <a:ext cx="7315200" cy="2926080"/>
          </a:xfrm>
          <a:custGeom>
            <a:avLst/>
            <a:gdLst/>
            <a:ahLst/>
            <a:cxnLst/>
            <a:rect r="r" b="b" t="t" l="l"/>
            <a:pathLst>
              <a:path h="2926080" w="7315200">
                <a:moveTo>
                  <a:pt x="0" y="0"/>
                </a:moveTo>
                <a:lnTo>
                  <a:pt x="7315200" y="0"/>
                </a:lnTo>
                <a:lnTo>
                  <a:pt x="731520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463187">
            <a:off x="-1121433" y="8808359"/>
            <a:ext cx="3657600" cy="1463040"/>
          </a:xfrm>
          <a:custGeom>
            <a:avLst/>
            <a:gdLst/>
            <a:ahLst/>
            <a:cxnLst/>
            <a:rect r="r" b="b" t="t" l="l"/>
            <a:pathLst>
              <a:path h="1463040" w="3657600">
                <a:moveTo>
                  <a:pt x="0" y="0"/>
                </a:moveTo>
                <a:lnTo>
                  <a:pt x="3657600" y="0"/>
                </a:lnTo>
                <a:lnTo>
                  <a:pt x="3657600" y="1463040"/>
                </a:lnTo>
                <a:lnTo>
                  <a:pt x="0" y="1463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463187">
            <a:off x="15818153" y="-395038"/>
            <a:ext cx="3657600" cy="1463040"/>
          </a:xfrm>
          <a:custGeom>
            <a:avLst/>
            <a:gdLst/>
            <a:ahLst/>
            <a:cxnLst/>
            <a:rect r="r" b="b" t="t" l="l"/>
            <a:pathLst>
              <a:path h="1463040" w="3657600">
                <a:moveTo>
                  <a:pt x="0" y="0"/>
                </a:moveTo>
                <a:lnTo>
                  <a:pt x="3657600" y="0"/>
                </a:lnTo>
                <a:lnTo>
                  <a:pt x="3657600" y="1463040"/>
                </a:lnTo>
                <a:lnTo>
                  <a:pt x="0" y="1463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393204"/>
            <a:ext cx="13872395" cy="2869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788"/>
              </a:lnSpc>
            </a:pPr>
            <a:r>
              <a:rPr lang="en-US" sz="12692">
                <a:solidFill>
                  <a:srgbClr val="FFFFFF"/>
                </a:solidFill>
                <a:latin typeface="Barlow Bold Italics"/>
              </a:rPr>
              <a:t>Preparação de ambiente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130697"/>
            <a:ext cx="15479291" cy="61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9"/>
              </a:lnSpc>
            </a:pPr>
            <a:r>
              <a:rPr lang="en-US" sz="4447" spc="17">
                <a:solidFill>
                  <a:srgbClr val="FFFFFF"/>
                </a:solidFill>
                <a:latin typeface="Barlow"/>
              </a:rPr>
              <a:t>Java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326568"/>
            <a:ext cx="15479291" cy="61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9"/>
              </a:lnSpc>
            </a:pPr>
            <a:r>
              <a:rPr lang="en-US" sz="4447" spc="17">
                <a:solidFill>
                  <a:srgbClr val="FFFFFF"/>
                </a:solidFill>
                <a:latin typeface="Barlow"/>
              </a:rPr>
              <a:t>Maven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525717"/>
            <a:ext cx="15479291" cy="61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9"/>
              </a:lnSpc>
            </a:pPr>
            <a:r>
              <a:rPr lang="en-US" sz="4447" spc="17">
                <a:solidFill>
                  <a:srgbClr val="FFFFFF"/>
                </a:solidFill>
                <a:latin typeface="Barlow"/>
              </a:rPr>
              <a:t>Path no sistema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DAFnt4zhwhU</dc:identifier>
  <dcterms:modified xsi:type="dcterms:W3CDTF">2011-08-01T06:04:30Z</dcterms:modified>
  <cp:revision>1</cp:revision>
  <dc:title>Aula</dc:title>
</cp:coreProperties>
</file>