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Architects Daughter"/>
      <p:regular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XUGrmdD2EjgdkOavpWY9pR+IG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illSans-regular.fntdata"/><Relationship Id="rId23" Type="http://schemas.openxmlformats.org/officeDocument/2006/relationships/font" Target="fonts/ArchitectsDaugh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8d2eeb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838d2eeb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838d2eeb4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2072" lvl="0" marL="457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72"/>
              <a:buChar char="◼"/>
              <a:defRPr/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298703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8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8" name="Google Shape;88;p2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27" name="Google Shape;27;p19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29" name="Google Shape;29;p19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2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5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2072" lvl="0" marL="4572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2072" lvl="0" marL="4572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8d2eeb44_0_0"/>
          <p:cNvSpPr txBox="1"/>
          <p:nvPr>
            <p:ph idx="1" type="body"/>
          </p:nvPr>
        </p:nvSpPr>
        <p:spPr>
          <a:xfrm>
            <a:off x="581200" y="627955"/>
            <a:ext cx="11029500" cy="5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115" name="Google Shape;115;g838d2eeb4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00" y="627950"/>
            <a:ext cx="4442499" cy="50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838d2eeb44_0_0"/>
          <p:cNvSpPr txBox="1"/>
          <p:nvPr/>
        </p:nvSpPr>
        <p:spPr>
          <a:xfrm>
            <a:off x="5684700" y="2164825"/>
            <a:ext cx="52551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ame: MAISA BASHER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Major: Computer Science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Freshman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581192" y="702156"/>
            <a:ext cx="11029616" cy="562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 sz="2800"/>
              <a:t>CRYPTOGRAPHY</a:t>
            </a:r>
            <a:endParaRPr/>
          </a:p>
        </p:txBody>
      </p:sp>
      <p:pic>
        <p:nvPicPr>
          <p:cNvPr descr="A group of people posing for a photo&#10;&#10;Description automatically generated" id="223" name="Google Shape;22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432560"/>
            <a:ext cx="10869128" cy="479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/>
              <a:t>CRYPTOGRAPHY</a:t>
            </a:r>
            <a:endParaRPr/>
          </a:p>
        </p:txBody>
      </p:sp>
      <p:sp>
        <p:nvSpPr>
          <p:cNvPr id="229" name="Google Shape;229;p9"/>
          <p:cNvSpPr txBox="1"/>
          <p:nvPr>
            <p:ph idx="1" type="body"/>
          </p:nvPr>
        </p:nvSpPr>
        <p:spPr>
          <a:xfrm>
            <a:off x="581192" y="1311965"/>
            <a:ext cx="4650765" cy="46633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51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5677231" y="2321781"/>
            <a:ext cx="4802588" cy="39087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2" r="0" t="-308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1311965" y="4492487"/>
            <a:ext cx="2759103" cy="12324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581193" y="729658"/>
            <a:ext cx="11029616" cy="5584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 sz="2800"/>
              <a:t>CRYPTOGRAPHY</a:t>
            </a:r>
            <a:endParaRPr/>
          </a:p>
        </p:txBody>
      </p:sp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581193" y="1455089"/>
            <a:ext cx="5194767" cy="52876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83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238" name="Google Shape;238;p10"/>
          <p:cNvSpPr txBox="1"/>
          <p:nvPr>
            <p:ph idx="2" type="body"/>
          </p:nvPr>
        </p:nvSpPr>
        <p:spPr>
          <a:xfrm>
            <a:off x="6416038" y="1657847"/>
            <a:ext cx="5194769" cy="48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F75E7"/>
              </a:buClr>
              <a:buSzPts val="1472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🡺 p = 5 and q = 11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920"/>
              </a:spcBef>
              <a:spcAft>
                <a:spcPts val="0"/>
              </a:spcAft>
              <a:buClr>
                <a:srgbClr val="CF75E7"/>
              </a:buClr>
              <a:buSzPts val="1472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🡺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n= 5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11= 55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920"/>
              </a:spcBef>
              <a:spcAft>
                <a:spcPts val="0"/>
              </a:spcAft>
              <a:buClr>
                <a:srgbClr val="CF75E7"/>
              </a:buClr>
              <a:buSzPts val="1472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🡺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φ(N)= (5-1)(11-1)=40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920"/>
              </a:spcBef>
              <a:spcAft>
                <a:spcPts val="0"/>
              </a:spcAft>
              <a:buClr>
                <a:srgbClr val="CF75E7"/>
              </a:buClr>
              <a:buSzPts val="1472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🡺 e = 3</a:t>
            </a:r>
            <a:endParaRPr/>
          </a:p>
          <a:p>
            <a:pPr indent="-212527" lvl="0" marL="306000" rtl="0" algn="l">
              <a:lnSpc>
                <a:spcPct val="200000"/>
              </a:lnSpc>
              <a:spcBef>
                <a:spcPts val="920"/>
              </a:spcBef>
              <a:spcAft>
                <a:spcPts val="0"/>
              </a:spcAft>
              <a:buClr>
                <a:srgbClr val="CF75E7"/>
              </a:buClr>
              <a:buSzPts val="1472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920"/>
              </a:spcBef>
              <a:spcAft>
                <a:spcPts val="0"/>
              </a:spcAft>
              <a:buClr>
                <a:srgbClr val="CF75E7"/>
              </a:buClr>
              <a:buSzPts val="1472"/>
              <a:buNone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🡺 d = 27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>
            <p:ph type="title"/>
          </p:nvPr>
        </p:nvSpPr>
        <p:spPr>
          <a:xfrm>
            <a:off x="581192" y="702157"/>
            <a:ext cx="11029616" cy="403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20"/>
              <a:buFont typeface="Arial"/>
              <a:buNone/>
            </a:pPr>
            <a:r>
              <a:rPr b="1" lang="en-US" sz="2268"/>
              <a:t>CRYPTOGRAPHY</a:t>
            </a:r>
            <a:endParaRPr sz="2268"/>
          </a:p>
        </p:txBody>
      </p:sp>
      <p:sp>
        <p:nvSpPr>
          <p:cNvPr id="248" name="Google Shape;248;p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65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52" name="Google Shape;252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698" y="3162347"/>
            <a:ext cx="4748741" cy="207880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 txBox="1"/>
          <p:nvPr>
            <p:ph idx="4" type="body"/>
          </p:nvPr>
        </p:nvSpPr>
        <p:spPr>
          <a:xfrm>
            <a:off x="6335805" y="2180496"/>
            <a:ext cx="5275001" cy="4045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F75E7"/>
              </a:buClr>
              <a:buSzPts val="138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820"/>
              </a:spcBef>
              <a:spcAft>
                <a:spcPts val="0"/>
              </a:spcAft>
              <a:buClr>
                <a:srgbClr val="CF75E7"/>
              </a:buClr>
              <a:buSzPts val="1012"/>
              <a:buNone/>
            </a:pPr>
            <a:r>
              <a:t/>
            </a:r>
            <a:endParaRPr baseline="30000" i="1" sz="1100"/>
          </a:p>
        </p:txBody>
      </p:sp>
      <p:sp>
        <p:nvSpPr>
          <p:cNvPr id="254" name="Google Shape;254;p11"/>
          <p:cNvSpPr txBox="1"/>
          <p:nvPr/>
        </p:nvSpPr>
        <p:spPr>
          <a:xfrm>
            <a:off x="6798365" y="2321781"/>
            <a:ext cx="4452731" cy="222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send the message “HI” again!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key (e, n) = (3, 55)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 (p, q) = (5, 11)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446533" y="1280160"/>
            <a:ext cx="5404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CIPHER OPERATION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>
            <a:off x="581193" y="729658"/>
            <a:ext cx="11029616" cy="5421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/>
              <a:t>CRYPTOGRAPHY</a:t>
            </a:r>
            <a:endParaRPr b="1"/>
          </a:p>
        </p:txBody>
      </p:sp>
      <p:sp>
        <p:nvSpPr>
          <p:cNvPr id="261" name="Google Shape;261;p12"/>
          <p:cNvSpPr txBox="1"/>
          <p:nvPr>
            <p:ph idx="1" type="body"/>
          </p:nvPr>
        </p:nvSpPr>
        <p:spPr>
          <a:xfrm>
            <a:off x="581191" y="1851701"/>
            <a:ext cx="5194769" cy="542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/>
              <a:t> </a:t>
            </a:r>
            <a:endParaRPr b="1" i="1"/>
          </a:p>
        </p:txBody>
      </p:sp>
      <p:sp>
        <p:nvSpPr>
          <p:cNvPr id="262" name="Google Shape;262;p12"/>
          <p:cNvSpPr txBox="1"/>
          <p:nvPr>
            <p:ph idx="2" type="body"/>
          </p:nvPr>
        </p:nvSpPr>
        <p:spPr>
          <a:xfrm>
            <a:off x="574535" y="2379058"/>
            <a:ext cx="4108783" cy="3859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/>
              <a:t>Accordingly Alice sends Bob the message: 17 14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263" name="Google Shape;263;p12"/>
          <p:cNvSpPr txBox="1"/>
          <p:nvPr>
            <p:ph idx="4" type="body"/>
          </p:nvPr>
        </p:nvSpPr>
        <p:spPr>
          <a:xfrm>
            <a:off x="4683318" y="1760810"/>
            <a:ext cx="6999052" cy="486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H and I are encoded 			     since they are the eighth and ninth letters in the alphabet corresponding </a:t>
            </a:r>
            <a:endParaRPr/>
          </a:p>
          <a:p>
            <a:pPr indent="-306000" lvl="0" marL="30600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▪"/>
            </a:pPr>
            <a:r>
              <a:rPr b="1" lang="en-US"/>
              <a:t> H: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	C = 8</a:t>
            </a:r>
            <a:r>
              <a:rPr baseline="30000" lang="en-US"/>
              <a:t>3</a:t>
            </a:r>
            <a:r>
              <a:rPr lang="en-US"/>
              <a:t> mod 55 = 512 mod 55 =17</a:t>
            </a:r>
            <a:endParaRPr/>
          </a:p>
          <a:p>
            <a:pPr indent="-306000" lvl="0" marL="30600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▪"/>
            </a:pPr>
            <a:r>
              <a:rPr b="1" lang="en-US"/>
              <a:t> I: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	C= 9</a:t>
            </a:r>
            <a:r>
              <a:rPr baseline="30000" lang="en-US"/>
              <a:t>3</a:t>
            </a:r>
            <a:r>
              <a:rPr lang="en-US"/>
              <a:t> mod 55 = 729 mod 55= 14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574535" y="1391478"/>
            <a:ext cx="3743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CIPHER OPERATION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755373" y="3132814"/>
            <a:ext cx="3179197" cy="968511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 = M</a:t>
            </a:r>
            <a:r>
              <a:rPr b="1" baseline="30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6672096" y="2229971"/>
            <a:ext cx="1510748" cy="568519"/>
          </a:xfrm>
          <a:prstGeom prst="ellipse">
            <a:avLst/>
          </a:prstGeom>
          <a:solidFill>
            <a:srgbClr val="92D050"/>
          </a:solidFill>
          <a:ln cap="rnd" cmpd="sng" w="222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and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title"/>
          </p:nvPr>
        </p:nvSpPr>
        <p:spPr>
          <a:xfrm>
            <a:off x="581193" y="729658"/>
            <a:ext cx="11029616" cy="5421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/>
              <a:t>CRYPTOGRAPHY</a:t>
            </a:r>
            <a:endParaRPr b="1"/>
          </a:p>
        </p:txBody>
      </p:sp>
      <p:sp>
        <p:nvSpPr>
          <p:cNvPr id="272" name="Google Shape;272;p13"/>
          <p:cNvSpPr txBox="1"/>
          <p:nvPr>
            <p:ph idx="1" type="body"/>
          </p:nvPr>
        </p:nvSpPr>
        <p:spPr>
          <a:xfrm>
            <a:off x="581191" y="1851701"/>
            <a:ext cx="5194769" cy="542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/>
              <a:t> </a:t>
            </a:r>
            <a:endParaRPr b="1" i="1"/>
          </a:p>
        </p:txBody>
      </p:sp>
      <p:sp>
        <p:nvSpPr>
          <p:cNvPr id="273" name="Google Shape;273;p13"/>
          <p:cNvSpPr txBox="1"/>
          <p:nvPr>
            <p:ph idx="2" type="body"/>
          </p:nvPr>
        </p:nvSpPr>
        <p:spPr>
          <a:xfrm>
            <a:off x="574536" y="1760810"/>
            <a:ext cx="3798682" cy="44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/>
              <a:t>Accordingly Bobs sends Alice the message: 8 9, which corresponds to the letters “HI”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 txBox="1"/>
          <p:nvPr>
            <p:ph idx="4" type="body"/>
          </p:nvPr>
        </p:nvSpPr>
        <p:spPr>
          <a:xfrm>
            <a:off x="4317558" y="1760810"/>
            <a:ext cx="7293252" cy="48665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1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275" name="Google Shape;275;p13"/>
          <p:cNvSpPr txBox="1"/>
          <p:nvPr/>
        </p:nvSpPr>
        <p:spPr>
          <a:xfrm>
            <a:off x="574535" y="1391478"/>
            <a:ext cx="3743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CIPHER OPERATION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755373" y="3132814"/>
            <a:ext cx="3179197" cy="968511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Decryption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 = C</a:t>
            </a:r>
            <a:r>
              <a:rPr b="1" baseline="30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8499945" y="3563837"/>
            <a:ext cx="1510748" cy="568519"/>
          </a:xfrm>
          <a:prstGeom prst="ellipse">
            <a:avLst/>
          </a:prstGeom>
          <a:solidFill>
            <a:srgbClr val="92D050"/>
          </a:solidFill>
          <a:ln cap="rnd" cmpd="sng" w="222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mod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8499945" y="5490777"/>
            <a:ext cx="1510748" cy="568519"/>
          </a:xfrm>
          <a:prstGeom prst="ellipse">
            <a:avLst/>
          </a:prstGeom>
          <a:solidFill>
            <a:srgbClr val="92D050"/>
          </a:solidFill>
          <a:ln cap="rnd" cmpd="sng" w="222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mod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581192" y="2019631"/>
            <a:ext cx="11029500" cy="395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Cryptography Defined/Brief History. https://www.laits.utexas.edu/~anorman/BUS.FOR/course.mat/SSim/history.html. Accessed 31 Jan. 2020.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“Frequency Analysis.” Privacy Canada, https://privacycanada.net/attack-vectors/frequency-analysis/. Accessed 31 Jan. 2020.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Susanna S. Epp. Discrete Mathematics with Applications 4</a:t>
            </a:r>
            <a:r>
              <a:rPr baseline="30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Edition. Cengage Learning; 004 edition (August 4, 2010)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581192" y="702156"/>
            <a:ext cx="11029500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/>
              <a:t>CRYPTOGRAPHY</a:t>
            </a:r>
            <a:endParaRPr b="1" sz="2400"/>
          </a:p>
        </p:txBody>
      </p:sp>
      <p:sp>
        <p:nvSpPr>
          <p:cNvPr id="285" name="Google Shape;285;p14"/>
          <p:cNvSpPr/>
          <p:nvPr/>
        </p:nvSpPr>
        <p:spPr>
          <a:xfrm>
            <a:off x="644056" y="1415332"/>
            <a:ext cx="6847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CITED: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581200" y="627955"/>
            <a:ext cx="11029500" cy="5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5684700" y="2164825"/>
            <a:ext cx="52551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Quyen Pham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Major: Computer Science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Sophomore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smiling for the camera&#10;&#10;Description automatically generated" id="124" name="Google Shape;1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42" y="719666"/>
            <a:ext cx="4548926" cy="602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>
            <p:ph type="title"/>
          </p:nvPr>
        </p:nvSpPr>
        <p:spPr>
          <a:xfrm>
            <a:off x="98725" y="885350"/>
            <a:ext cx="88956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AAF0"/>
              </a:buClr>
              <a:buSzPts val="6000"/>
              <a:buFont typeface="Architects Daughter"/>
              <a:buNone/>
            </a:pPr>
            <a:r>
              <a:rPr b="1" lang="en-US" sz="3600">
                <a:solidFill>
                  <a:srgbClr val="EFEFEF"/>
                </a:solidFill>
              </a:rPr>
              <a:t>14 th Annual Georgia state Undergraduate Research Conference</a:t>
            </a:r>
            <a:r>
              <a:rPr b="1" lang="en-US" sz="6000">
                <a:solidFill>
                  <a:srgbClr val="EFEFEF"/>
                </a:solidFill>
              </a:rPr>
              <a:t> </a:t>
            </a:r>
            <a:endParaRPr b="1" sz="60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AAF0"/>
              </a:buClr>
              <a:buSzPts val="6000"/>
              <a:buFont typeface="Architects Daughter"/>
              <a:buNone/>
            </a:pPr>
            <a:r>
              <a:t/>
            </a:r>
            <a:endParaRPr b="1" sz="6000">
              <a:solidFill>
                <a:srgbClr val="E1AAF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AAF0"/>
              </a:buClr>
              <a:buSzPts val="6000"/>
              <a:buFont typeface="Architects Daughter"/>
              <a:buNone/>
            </a:pPr>
            <a:r>
              <a:rPr b="1" lang="en-US" sz="6000">
                <a:solidFill>
                  <a:srgbClr val="E1AAF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CRYPTOGRAPHY</a:t>
            </a:r>
            <a:br>
              <a:rPr lang="en-US" sz="6000">
                <a:solidFill>
                  <a:schemeClr val="lt1"/>
                </a:solidFill>
              </a:rPr>
            </a:br>
            <a:r>
              <a:rPr lang="en-US" sz="6000">
                <a:solidFill>
                  <a:schemeClr val="lt1"/>
                </a:solidFill>
              </a:rPr>
              <a:t>   </a:t>
            </a:r>
            <a:r>
              <a:rPr lang="en-US" sz="3000">
                <a:solidFill>
                  <a:schemeClr val="lt1"/>
                </a:solidFill>
              </a:rPr>
              <a:t>From CAESAR CIPHER to RSA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AAF0"/>
              </a:buClr>
              <a:buSzPts val="6000"/>
              <a:buFont typeface="Architects Daughter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AAF0"/>
              </a:buClr>
              <a:buSzPts val="6000"/>
              <a:buFont typeface="Architects Daughter"/>
              <a:buNone/>
            </a:pPr>
            <a:r>
              <a:rPr lang="en-US" sz="3000">
                <a:solidFill>
                  <a:schemeClr val="lt1"/>
                </a:solidFill>
              </a:rPr>
              <a:t>Quyen Pham &amp; Maisa Basher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AAF0"/>
              </a:buClr>
              <a:buSzPts val="6000"/>
              <a:buFont typeface="Architects Daughter"/>
              <a:buNone/>
            </a:pPr>
            <a:r>
              <a:rPr lang="en-US" sz="3000">
                <a:solidFill>
                  <a:schemeClr val="lt1"/>
                </a:solidFill>
              </a:rPr>
              <a:t>Advisor: professor Muiny Somaya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 b="0" l="29175" r="37594" t="0"/>
          <a:stretch/>
        </p:blipFill>
        <p:spPr>
          <a:xfrm>
            <a:off x="8994450" y="0"/>
            <a:ext cx="31975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title"/>
          </p:nvPr>
        </p:nvSpPr>
        <p:spPr>
          <a:xfrm>
            <a:off x="413468" y="702156"/>
            <a:ext cx="11197340" cy="649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b="1" lang="en-US" sz="3000"/>
              <a:t>CRYPTOGRAPHY</a:t>
            </a:r>
            <a:endParaRPr/>
          </a:p>
        </p:txBody>
      </p:sp>
      <p:sp>
        <p:nvSpPr>
          <p:cNvPr id="143" name="Google Shape;143;p1"/>
          <p:cNvSpPr txBox="1"/>
          <p:nvPr>
            <p:ph idx="1" type="body"/>
          </p:nvPr>
        </p:nvSpPr>
        <p:spPr>
          <a:xfrm>
            <a:off x="413468" y="1407381"/>
            <a:ext cx="11101923" cy="329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9347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12527" lvl="0" marL="30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Objectives:</a:t>
            </a:r>
            <a:endParaRPr/>
          </a:p>
          <a:p>
            <a:pPr indent="-212526" lvl="0" marL="30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	1. </a:t>
            </a:r>
            <a:r>
              <a:rPr lang="en-US">
                <a:solidFill>
                  <a:srgbClr val="000000"/>
                </a:solidFill>
              </a:rPr>
              <a:t>Confidentiality</a:t>
            </a:r>
            <a:endParaRPr>
              <a:solidFill>
                <a:srgbClr val="000000"/>
              </a:solidFill>
            </a:endParaRPr>
          </a:p>
          <a:p>
            <a:pPr indent="0" lvl="0" marL="55067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000000"/>
                </a:solidFill>
              </a:rPr>
              <a:t>	2. Integrity</a:t>
            </a:r>
            <a:endParaRPr/>
          </a:p>
          <a:p>
            <a:pPr indent="0" lvl="0" marL="55067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000000"/>
                </a:solidFill>
              </a:rPr>
              <a:t>	3. Non-repudiation</a:t>
            </a:r>
            <a:endParaRPr/>
          </a:p>
          <a:p>
            <a:pPr indent="0" lvl="0" marL="55067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000000"/>
                </a:solidFill>
              </a:rPr>
              <a:t>	4. Authentication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581192" y="702156"/>
            <a:ext cx="11029616" cy="641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/>
              <a:t>CRYPTOGRAPHY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581192" y="1439186"/>
            <a:ext cx="11029615" cy="453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b="1" lang="en-US" u="sng"/>
              <a:t>CEASER CIPHER OPERATION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-212527" lvl="0" marL="30600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30600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2800"/>
          </a:p>
          <a:p>
            <a:pPr indent="-212527" lvl="0" marL="30600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descr="sendmsgimages (1).jpg" id="150" name="Google Shape;1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53849"/>
            <a:ext cx="2526771" cy="2375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g.jpg" id="151" name="Google Shape;15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083" y="3872774"/>
            <a:ext cx="1536700" cy="88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76"/>
              </a:srgbClr>
            </a:outerShdw>
          </a:effectLst>
        </p:spPr>
      </p:pic>
      <p:pic>
        <p:nvPicPr>
          <p:cNvPr descr="images.jpg" id="152" name="Google Shape;15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22224" y="3087420"/>
            <a:ext cx="196327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ef2.jpg" id="153" name="Google Shape;15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9888" y="1742163"/>
            <a:ext cx="19240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used-face-cartoon-artist-vector-illustration-design-103221971.jpg" id="154" name="Google Shape;15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5252" y="1473413"/>
            <a:ext cx="2312125" cy="181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"/>
          <p:cNvSpPr txBox="1"/>
          <p:nvPr/>
        </p:nvSpPr>
        <p:spPr>
          <a:xfrm>
            <a:off x="672353" y="3953435"/>
            <a:ext cx="1546412" cy="376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PLAIN TEXT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9184342" y="4061012"/>
            <a:ext cx="1398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PLAIN TEXT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5015753" y="3334870"/>
            <a:ext cx="2257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CYPHER TEXT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6938682" y="4276165"/>
            <a:ext cx="2138083" cy="658906"/>
          </a:xfrm>
          <a:prstGeom prst="ellipse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Decryption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353235" y="4289612"/>
            <a:ext cx="2191871" cy="726141"/>
          </a:xfrm>
          <a:prstGeom prst="ellipse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581193" y="729658"/>
            <a:ext cx="11029616" cy="709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/>
              <a:t>CRYPTOGRAPHY</a:t>
            </a:r>
            <a:endParaRPr/>
          </a:p>
        </p:txBody>
      </p:sp>
      <p:sp>
        <p:nvSpPr>
          <p:cNvPr id="165" name="Google Shape;165;p4"/>
          <p:cNvSpPr txBox="1"/>
          <p:nvPr>
            <p:ph idx="3" type="body"/>
          </p:nvPr>
        </p:nvSpPr>
        <p:spPr>
          <a:xfrm>
            <a:off x="6416039" y="1562181"/>
            <a:ext cx="5194770" cy="76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458608" y="1761291"/>
            <a:ext cx="35043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CEASER CIPHER </a:t>
            </a: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SETTING-UP: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2553" y="2452728"/>
            <a:ext cx="8197793" cy="337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/>
              <a:t>CRYPTOGRAPHY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581192" y="1431235"/>
            <a:ext cx="11029615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 u="sng"/>
              <a:t>CEASER CIPHER OPERATION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/>
              <a:t>Let’s send the message “HI” 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3232089" y="2611210"/>
            <a:ext cx="1129085" cy="321932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 (8)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8421674" y="2678445"/>
            <a:ext cx="1129086" cy="321932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(9)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3753053" y="3053871"/>
            <a:ext cx="854764" cy="610263"/>
          </a:xfrm>
          <a:prstGeom prst="straightConnector1">
            <a:avLst/>
          </a:prstGeom>
          <a:noFill/>
          <a:ln cap="rnd" cmpd="sng" w="12700">
            <a:solidFill>
              <a:srgbClr val="C457E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5"/>
          <p:cNvCxnSpPr/>
          <p:nvPr/>
        </p:nvCxnSpPr>
        <p:spPr>
          <a:xfrm>
            <a:off x="9308591" y="2926644"/>
            <a:ext cx="854764" cy="610263"/>
          </a:xfrm>
          <a:prstGeom prst="straightConnector1">
            <a:avLst/>
          </a:prstGeom>
          <a:noFill/>
          <a:ln cap="rnd" cmpd="sng" w="12700">
            <a:solidFill>
              <a:srgbClr val="C457E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5"/>
          <p:cNvSpPr txBox="1"/>
          <p:nvPr/>
        </p:nvSpPr>
        <p:spPr>
          <a:xfrm>
            <a:off x="7036160" y="3044109"/>
            <a:ext cx="897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894422" y="3800028"/>
            <a:ext cx="1171494" cy="432832"/>
          </a:xfrm>
          <a:prstGeom prst="rect">
            <a:avLst/>
          </a:prstGeom>
          <a:solidFill>
            <a:srgbClr val="92D050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(11)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651665" y="3651432"/>
            <a:ext cx="1184744" cy="432832"/>
          </a:xfrm>
          <a:prstGeom prst="rect">
            <a:avLst/>
          </a:prstGeom>
          <a:solidFill>
            <a:srgbClr val="92D050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 (12)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5"/>
          <p:cNvCxnSpPr/>
          <p:nvPr/>
        </p:nvCxnSpPr>
        <p:spPr>
          <a:xfrm rot="5400000">
            <a:off x="3819945" y="4415283"/>
            <a:ext cx="733964" cy="682133"/>
          </a:xfrm>
          <a:prstGeom prst="straightConnector1">
            <a:avLst/>
          </a:prstGeom>
          <a:noFill/>
          <a:ln cap="rnd" cmpd="sng" w="12700">
            <a:solidFill>
              <a:srgbClr val="C457E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5"/>
          <p:cNvSpPr/>
          <p:nvPr/>
        </p:nvSpPr>
        <p:spPr>
          <a:xfrm>
            <a:off x="3070723" y="5331646"/>
            <a:ext cx="1184745" cy="321932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 (8)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5"/>
          <p:cNvCxnSpPr/>
          <p:nvPr/>
        </p:nvCxnSpPr>
        <p:spPr>
          <a:xfrm flipH="1">
            <a:off x="9439837" y="4443153"/>
            <a:ext cx="806541" cy="801199"/>
          </a:xfrm>
          <a:prstGeom prst="straightConnector1">
            <a:avLst/>
          </a:prstGeom>
          <a:noFill/>
          <a:ln cap="rnd" cmpd="sng" w="12700">
            <a:solidFill>
              <a:srgbClr val="C457E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5"/>
          <p:cNvSpPr/>
          <p:nvPr/>
        </p:nvSpPr>
        <p:spPr>
          <a:xfrm>
            <a:off x="8620335" y="5496924"/>
            <a:ext cx="1129085" cy="321932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(9)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6894349" y="4490243"/>
            <a:ext cx="612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5716327" y="3244334"/>
            <a:ext cx="759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Cartoons saying HI&quot;" id="187" name="Google Shape;187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 flipH="1">
            <a:off x="2339787" y="3652221"/>
            <a:ext cx="45719" cy="45719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658907" y="4356847"/>
            <a:ext cx="2191870" cy="6992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179E7"/>
              </a:gs>
              <a:gs pos="84000">
                <a:srgbClr val="6E35D0"/>
              </a:gs>
              <a:gs pos="100000">
                <a:srgbClr val="6E35D0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Decryption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M=(C-3)mod26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591672" y="2958354"/>
            <a:ext cx="2111188" cy="76648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Encyption</a:t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C=(M+3)mod26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4639234" y="2971800"/>
            <a:ext cx="2407025" cy="4572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 cap="rnd" cmpd="sng" w="22225">
            <a:solidFill>
              <a:srgbClr val="975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C=(8+3)mod26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4531660" y="4585447"/>
            <a:ext cx="2151530" cy="484094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A179E7"/>
              </a:gs>
              <a:gs pos="84000">
                <a:srgbClr val="6E35D0"/>
              </a:gs>
              <a:gs pos="100000">
                <a:srgbClr val="6E35D0"/>
              </a:gs>
            </a:gsLst>
            <a:lin ang="5400000" scaled="0"/>
          </a:gradFill>
          <a:ln cap="rnd" cmpd="sng" w="12700">
            <a:solidFill>
              <a:srgbClr val="773CD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M=(11-3)mod26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 txBox="1"/>
          <p:nvPr>
            <p:ph type="title"/>
          </p:nvPr>
        </p:nvSpPr>
        <p:spPr>
          <a:xfrm>
            <a:off x="609906" y="702156"/>
            <a:ext cx="3588383" cy="59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b="1" lang="en-US"/>
              <a:t>CRYPTOGRAPHY</a:t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609906" y="2340864"/>
            <a:ext cx="3911294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b="1" lang="en-US" u="sng"/>
              <a:t>DISADVANTAGES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b="1" lang="en-US" sz="1700"/>
              <a:t>1. Symmetry of the encrypted and decrypted functions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b="1" lang="en-US" sz="1700"/>
              <a:t>2. Letter of frequency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u="sng"/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9436" y="1552945"/>
            <a:ext cx="6149497" cy="398911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 txBox="1"/>
          <p:nvPr/>
        </p:nvSpPr>
        <p:spPr>
          <a:xfrm>
            <a:off x="10328744" y="5542059"/>
            <a:ext cx="1038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3841415" y="1495750"/>
            <a:ext cx="12180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5939624" y="5542059"/>
            <a:ext cx="4738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Letter of Frequency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>
            <p:ph type="title"/>
          </p:nvPr>
        </p:nvSpPr>
        <p:spPr>
          <a:xfrm>
            <a:off x="581192" y="1009398"/>
            <a:ext cx="6823988" cy="3453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AAF0"/>
              </a:buClr>
              <a:buSzPts val="6000"/>
              <a:buFont typeface="Architects Daughter"/>
              <a:buNone/>
            </a:pPr>
            <a:r>
              <a:rPr b="1" lang="en-US" sz="6000">
                <a:solidFill>
                  <a:srgbClr val="E1AAF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CRYPTOGRAPHY</a:t>
            </a:r>
            <a:br>
              <a:rPr lang="en-US" sz="6000">
                <a:solidFill>
                  <a:schemeClr val="lt1"/>
                </a:solidFill>
              </a:rPr>
            </a:br>
            <a:br>
              <a:rPr lang="en-US" sz="6000">
                <a:solidFill>
                  <a:schemeClr val="lt1"/>
                </a:solidFill>
              </a:rPr>
            </a:br>
            <a:r>
              <a:rPr lang="en-US" sz="6000">
                <a:solidFill>
                  <a:schemeClr val="lt1"/>
                </a:solidFill>
              </a:rPr>
              <a:t>THE RSA CIPHER</a:t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29175" r="37594" t="0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2020-01-31T17:51:02Z</dcterms:created>
  <dc:creator>Quyen Pham</dc:creator>
</cp:coreProperties>
</file>