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d62adf5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d62adf5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037036757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037036757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037036757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037036757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d62adf572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d62adf572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d62adf572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d62adf572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2053def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2053def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14400" rtl="0" algn="l">
              <a:lnSpc>
                <a:spcPct val="115000"/>
              </a:lnSpc>
              <a:spcBef>
                <a:spcPts val="1200"/>
              </a:spcBef>
              <a:spcAft>
                <a:spcPts val="0"/>
              </a:spcAft>
              <a:buClr>
                <a:schemeClr val="dk1"/>
              </a:buClr>
              <a:buSzPts val="1200"/>
              <a:buChar char="●"/>
            </a:pPr>
            <a:r>
              <a:rPr lang="iw" sz="1200">
                <a:solidFill>
                  <a:schemeClr val="dk1"/>
                </a:solidFill>
              </a:rPr>
              <a:t>In this example, the player named "Seren" is not new to the game, as indicated by their level being 5. Since Seren has progressed to a higher level, the reinforcement learning (RL) model recognizes their experience and provides a more challenging hint: "The process starts with 'photo,' which means light, and ends with a term related to making something." This hint requires the player to connect more advanced concepts, making it suitable for someone at a higher skill level.</a:t>
            </a:r>
            <a:endParaRPr sz="1200">
              <a:solidFill>
                <a:schemeClr val="dk1"/>
              </a:solidFill>
            </a:endParaRPr>
          </a:p>
          <a:p>
            <a:pPr indent="0" lvl="0" marL="914400" rtl="0" algn="l">
              <a:lnSpc>
                <a:spcPct val="115000"/>
              </a:lnSpc>
              <a:spcBef>
                <a:spcPts val="1200"/>
              </a:spcBef>
              <a:spcAft>
                <a:spcPts val="1200"/>
              </a:spcAft>
              <a:buClr>
                <a:schemeClr val="dk1"/>
              </a:buClr>
              <a:buSzPts val="1100"/>
              <a:buFont typeface="Arial"/>
              <a:buNone/>
            </a:pPr>
            <a:r>
              <a:rPr lang="iw" sz="1200">
                <a:solidFill>
                  <a:schemeClr val="dk1"/>
                </a:solidFill>
              </a:rPr>
              <a:t>The RL system adjusts the difficulty of hints based on the player's level, performance, and history. It also takes into account the time taken (in this case, 1 minute and 41 seconds) and the number of attempts to decide on the next hint's complexity. Additionally, the RL model understands that this hint might be considered hard for Seren, but it could be easy for another player at a different skill level. This dynamic adjustment ensures that hints are tailored not just to the player's current level but also to their individual learning pace and ability.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2053def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2053def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14400" rtl="0" algn="l">
              <a:lnSpc>
                <a:spcPct val="115000"/>
              </a:lnSpc>
              <a:spcBef>
                <a:spcPts val="1200"/>
              </a:spcBef>
              <a:spcAft>
                <a:spcPts val="0"/>
              </a:spcAft>
              <a:buClr>
                <a:schemeClr val="dk1"/>
              </a:buClr>
              <a:buSzPts val="1200"/>
              <a:buChar char="●"/>
            </a:pPr>
            <a:r>
              <a:rPr lang="iw" sz="1200">
                <a:solidFill>
                  <a:schemeClr val="dk1"/>
                </a:solidFill>
              </a:rPr>
              <a:t>In the text displayed at the bottom, it congratulates the player, "Seren," for successfully solving the current challenge: "Well done! You've won a house! Keep going to conquer even more!" This message serves as motivation for the player to continue progressing through the game.</a:t>
            </a:r>
            <a:endParaRPr sz="1200">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iw" sz="1200">
                <a:solidFill>
                  <a:schemeClr val="dk1"/>
                </a:solidFill>
              </a:rPr>
              <a:t>The subsequent line, "Number of your houses: 3," indicates that Seren has already solved three houses in total. Each house represents a set of challenges or quizzes that the player has successfully completed. This running count serves as a way for the player to track their progress and achievements in the game, providing a sense of accomplishment and encouraging them to keep pushing forward to conquer additional houses.</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e1e9be0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e1e9be0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0370367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0370367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d62adf572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d62adf572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d62adf572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d62adf572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d62adf57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d62adf57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037036757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037036757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2d323b4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2d323b4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0475c38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0475c38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d62adf57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d62adf57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d62adf57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d62adf57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w" sz="1300">
                <a:solidFill>
                  <a:srgbClr val="0D0D0D"/>
                </a:solidFill>
                <a:latin typeface="Merriweather"/>
                <a:ea typeface="Merriweather"/>
                <a:cs typeface="Merriweather"/>
                <a:sym typeface="Merriweather"/>
              </a:rPr>
              <a:t>Nowadays, it's common for everyone to spend their free time using smartphones and playing video games, which are often games of little importance to adults, seen as a waste of time without a clear goal, and contribute to a lack of knowledge in many fields.</a:t>
            </a:r>
            <a:endParaRPr>
              <a:solidFill>
                <a:srgbClr val="0D0D0D"/>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0370367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0370367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d62adf57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d62adf57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d62adf572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d62adf572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house of riddles integrates a reinforcement learning model designed to analyze the players' answers. By learning patterns from previous game sessions, the model adapts tips to choose the correct answer. This ML feature acts as a support system, pushing players unfamiliar with the game and rewarding those who demonstrate consistent skill.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d62adf572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d62adf572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e1e9be0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e1e9be0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hyperlink" Target="mailto:MosheSu@braude.ac.il" TargetMode="External"/><Relationship Id="rId5" Type="http://schemas.openxmlformats.org/officeDocument/2006/relationships/hyperlink" Target="mailto:seren.hanany@e.braude.ac.il" TargetMode="External"/><Relationship Id="rId6" Type="http://schemas.openxmlformats.org/officeDocument/2006/relationships/hyperlink" Target="mailto:maisalon.safory@e.braude.ac.i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5YJntL2JnDHZEBQ3pUxdiuXUS2xVQ7ke/view" TargetMode="Externa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3"/>
          <p:cNvPicPr preferRelativeResize="0"/>
          <p:nvPr/>
        </p:nvPicPr>
        <p:blipFill rotWithShape="1">
          <a:blip r:embed="rId3">
            <a:alphaModFix/>
          </a:blip>
          <a:srcRect b="0" l="0" r="0" t="0"/>
          <a:stretch/>
        </p:blipFill>
        <p:spPr>
          <a:xfrm>
            <a:off x="0" y="0"/>
            <a:ext cx="3285101" cy="775450"/>
          </a:xfrm>
          <a:prstGeom prst="rect">
            <a:avLst/>
          </a:prstGeom>
          <a:noFill/>
          <a:ln>
            <a:noFill/>
          </a:ln>
          <a:effectLst>
            <a:outerShdw blurRad="57150" rotWithShape="0" algn="bl" dir="5400000" dist="19050">
              <a:srgbClr val="FFFFFF">
                <a:alpha val="50000"/>
              </a:srgbClr>
            </a:outerShdw>
          </a:effectLst>
        </p:spPr>
      </p:pic>
      <p:sp>
        <p:nvSpPr>
          <p:cNvPr id="65" name="Google Shape;65;p13"/>
          <p:cNvSpPr txBox="1"/>
          <p:nvPr/>
        </p:nvSpPr>
        <p:spPr>
          <a:xfrm>
            <a:off x="129825" y="1317400"/>
            <a:ext cx="4166400" cy="8727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1200"/>
              </a:spcBef>
              <a:spcAft>
                <a:spcPts val="0"/>
              </a:spcAft>
              <a:buNone/>
            </a:pPr>
            <a:r>
              <a:rPr b="1" lang="iw" sz="1000">
                <a:solidFill>
                  <a:srgbClr val="FFFFFF"/>
                </a:solidFill>
              </a:rPr>
              <a:t>Software Engineering Department</a:t>
            </a:r>
            <a:br>
              <a:rPr b="1" lang="iw" sz="1000">
                <a:solidFill>
                  <a:srgbClr val="FFFFFF"/>
                </a:solidFill>
              </a:rPr>
            </a:br>
            <a:r>
              <a:rPr b="1" lang="iw" sz="1000">
                <a:solidFill>
                  <a:srgbClr val="FFFFFF"/>
                </a:solidFill>
              </a:rPr>
              <a:t> ORT Braude College</a:t>
            </a:r>
            <a:endParaRPr b="1" sz="1000">
              <a:solidFill>
                <a:srgbClr val="FFFFFF"/>
              </a:solidFill>
            </a:endParaRPr>
          </a:p>
          <a:p>
            <a:pPr indent="0" lvl="0" marL="0" rtl="0" algn="ctr">
              <a:lnSpc>
                <a:spcPct val="115000"/>
              </a:lnSpc>
              <a:spcBef>
                <a:spcPts val="1200"/>
              </a:spcBef>
              <a:spcAft>
                <a:spcPts val="0"/>
              </a:spcAft>
              <a:buNone/>
            </a:pPr>
            <a:r>
              <a:rPr b="1" lang="iw" sz="1000">
                <a:solidFill>
                  <a:srgbClr val="FFFFFF"/>
                </a:solidFill>
              </a:rPr>
              <a:t>Capstone Project Phase B – 61998</a:t>
            </a:r>
            <a:endParaRPr b="1" sz="1300">
              <a:solidFill>
                <a:srgbClr val="FFFFFF"/>
              </a:solidFill>
              <a:latin typeface="Roboto"/>
              <a:ea typeface="Roboto"/>
              <a:cs typeface="Roboto"/>
              <a:sym typeface="Roboto"/>
            </a:endParaRPr>
          </a:p>
        </p:txBody>
      </p:sp>
      <p:sp>
        <p:nvSpPr>
          <p:cNvPr id="66" name="Google Shape;66;p13"/>
          <p:cNvSpPr txBox="1"/>
          <p:nvPr/>
        </p:nvSpPr>
        <p:spPr>
          <a:xfrm>
            <a:off x="-274125" y="2470600"/>
            <a:ext cx="4974300" cy="939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iw" sz="2000">
                <a:solidFill>
                  <a:srgbClr val="FFFFFF"/>
                </a:solidFill>
              </a:rPr>
              <a:t>House of Riddles using ML</a:t>
            </a:r>
            <a:endParaRPr b="1" sz="2000">
              <a:solidFill>
                <a:srgbClr val="FFFFFF"/>
              </a:solidFill>
            </a:endParaRPr>
          </a:p>
          <a:p>
            <a:pPr indent="0" lvl="0" marL="1371600" rtl="0" algn="l">
              <a:lnSpc>
                <a:spcPct val="115000"/>
              </a:lnSpc>
              <a:spcBef>
                <a:spcPts val="1200"/>
              </a:spcBef>
              <a:spcAft>
                <a:spcPts val="0"/>
              </a:spcAft>
              <a:buNone/>
            </a:pPr>
            <a:r>
              <a:rPr b="1" lang="iw" sz="1600">
                <a:solidFill>
                  <a:srgbClr val="FFFFFF"/>
                </a:solidFill>
              </a:rPr>
              <a:t>         24-1-D-42</a:t>
            </a:r>
            <a:endParaRPr>
              <a:solidFill>
                <a:srgbClr val="FFFFFF"/>
              </a:solidFill>
            </a:endParaRPr>
          </a:p>
        </p:txBody>
      </p:sp>
      <p:sp>
        <p:nvSpPr>
          <p:cNvPr id="67" name="Google Shape;67;p13"/>
          <p:cNvSpPr txBox="1"/>
          <p:nvPr/>
        </p:nvSpPr>
        <p:spPr>
          <a:xfrm>
            <a:off x="4999850" y="846750"/>
            <a:ext cx="3575400" cy="3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rPr b="1" lang="iw" sz="1600"/>
              <a:t>Supervisor</a:t>
            </a:r>
            <a:endParaRPr b="1" sz="1600"/>
          </a:p>
          <a:p>
            <a:pPr indent="0" lvl="0" marL="0" rtl="0" algn="l">
              <a:lnSpc>
                <a:spcPct val="115000"/>
              </a:lnSpc>
              <a:spcBef>
                <a:spcPts val="0"/>
              </a:spcBef>
              <a:spcAft>
                <a:spcPts val="0"/>
              </a:spcAft>
              <a:buNone/>
            </a:pPr>
            <a:r>
              <a:rPr b="1" lang="iw" sz="1300"/>
              <a:t>     </a:t>
            </a:r>
            <a:endParaRPr b="1" sz="1300"/>
          </a:p>
          <a:p>
            <a:pPr indent="0" lvl="0" marL="0" rtl="0" algn="l">
              <a:lnSpc>
                <a:spcPct val="115000"/>
              </a:lnSpc>
              <a:spcBef>
                <a:spcPts val="0"/>
              </a:spcBef>
              <a:spcAft>
                <a:spcPts val="0"/>
              </a:spcAft>
              <a:buNone/>
            </a:pPr>
            <a:r>
              <a:rPr b="1" lang="iw" sz="1300"/>
              <a:t>PhD. Moshe Sulamy</a:t>
            </a:r>
            <a:endParaRPr b="1" sz="1300"/>
          </a:p>
          <a:p>
            <a:pPr indent="0" lvl="0" marL="0" rtl="0" algn="l">
              <a:lnSpc>
                <a:spcPct val="115384"/>
              </a:lnSpc>
              <a:spcBef>
                <a:spcPts val="1400"/>
              </a:spcBef>
              <a:spcAft>
                <a:spcPts val="0"/>
              </a:spcAft>
              <a:buNone/>
            </a:pPr>
            <a:r>
              <a:rPr b="1" lang="iw" sz="1300" u="sng">
                <a:hlinkClick r:id="rId4"/>
              </a:rPr>
              <a:t>MosheSu@braude.ac.il</a:t>
            </a:r>
            <a:endParaRPr b="1" sz="13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rPr b="1" lang="iw" sz="1600"/>
              <a:t>Students</a:t>
            </a:r>
            <a:endParaRPr b="1" sz="1600"/>
          </a:p>
          <a:p>
            <a:pPr indent="0" lvl="0" marL="0" rtl="0" algn="ctr">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iw" sz="1300"/>
              <a:t>Seren Hanany </a:t>
            </a:r>
            <a:r>
              <a:rPr b="1" lang="iw" sz="1300" u="sng">
                <a:hlinkClick r:id="rId5"/>
              </a:rPr>
              <a:t>seren.hanany@e.braude.ac.il</a:t>
            </a:r>
            <a:endParaRPr b="1" sz="1300"/>
          </a:p>
          <a:p>
            <a:pPr indent="0" lvl="0" marL="0" rtl="0" algn="l">
              <a:lnSpc>
                <a:spcPct val="115000"/>
              </a:lnSpc>
              <a:spcBef>
                <a:spcPts val="0"/>
              </a:spcBef>
              <a:spcAft>
                <a:spcPts val="0"/>
              </a:spcAft>
              <a:buNone/>
            </a:pPr>
            <a:r>
              <a:rPr b="1" lang="iw" sz="1300"/>
              <a:t>Maisalon Safory </a:t>
            </a:r>
            <a:r>
              <a:rPr b="1" lang="iw" sz="1300" u="sng">
                <a:hlinkClick r:id="rId6"/>
              </a:rPr>
              <a:t>maisalon.safory@e.braude.ac.il</a:t>
            </a:r>
            <a:endParaRPr sz="13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000" y="1973400"/>
            <a:ext cx="4617000" cy="11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w">
                <a:latin typeface="Arial"/>
                <a:ea typeface="Arial"/>
                <a:cs typeface="Arial"/>
                <a:sym typeface="Arial"/>
              </a:rPr>
              <a:t>Player Behavior Analysis</a:t>
            </a:r>
            <a:endParaRPr b="1" sz="5200">
              <a:latin typeface="Arial"/>
              <a:ea typeface="Arial"/>
              <a:cs typeface="Arial"/>
              <a:sym typeface="Arial"/>
            </a:endParaRPr>
          </a:p>
        </p:txBody>
      </p:sp>
      <p:sp>
        <p:nvSpPr>
          <p:cNvPr id="139" name="Google Shape;139;p22"/>
          <p:cNvSpPr txBox="1"/>
          <p:nvPr>
            <p:ph idx="1" type="body"/>
          </p:nvPr>
        </p:nvSpPr>
        <p:spPr>
          <a:xfrm>
            <a:off x="5173825" y="1758225"/>
            <a:ext cx="3358800" cy="11307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1200"/>
              </a:spcBef>
              <a:spcAft>
                <a:spcPts val="0"/>
              </a:spcAft>
              <a:buClr>
                <a:srgbClr val="000000"/>
              </a:buClr>
              <a:buSzPts val="1500"/>
              <a:buFont typeface="Arial"/>
              <a:buChar char="●"/>
            </a:pPr>
            <a:r>
              <a:rPr b="1" lang="iw" sz="1800">
                <a:solidFill>
                  <a:srgbClr val="000000"/>
                </a:solidFill>
                <a:latin typeface="Arial"/>
                <a:ea typeface="Arial"/>
                <a:cs typeface="Arial"/>
                <a:sym typeface="Arial"/>
              </a:rPr>
              <a:t>ML system analyzes player behavior to offer personalized hints and challenges.</a:t>
            </a:r>
            <a:endParaRPr b="1" sz="1800">
              <a:solidFill>
                <a:srgbClr val="000000"/>
              </a:solidFill>
              <a:latin typeface="Calibri"/>
              <a:ea typeface="Calibri"/>
              <a:cs typeface="Calibri"/>
              <a:sym typeface="Calibri"/>
            </a:endParaRPr>
          </a:p>
        </p:txBody>
      </p:sp>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59975" y="1930675"/>
            <a:ext cx="4476300" cy="11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w" sz="2300">
                <a:latin typeface="Arial"/>
                <a:ea typeface="Arial"/>
                <a:cs typeface="Arial"/>
                <a:sym typeface="Arial"/>
              </a:rPr>
              <a:t>3D Environment Development</a:t>
            </a:r>
            <a:endParaRPr sz="6400">
              <a:latin typeface="Arial"/>
              <a:ea typeface="Arial"/>
              <a:cs typeface="Arial"/>
              <a:sym typeface="Arial"/>
            </a:endParaRPr>
          </a:p>
        </p:txBody>
      </p:sp>
      <p:sp>
        <p:nvSpPr>
          <p:cNvPr id="146" name="Google Shape;146;p23"/>
          <p:cNvSpPr txBox="1"/>
          <p:nvPr>
            <p:ph idx="1" type="body"/>
          </p:nvPr>
        </p:nvSpPr>
        <p:spPr>
          <a:xfrm>
            <a:off x="5158825" y="1840700"/>
            <a:ext cx="3208800" cy="11307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b="1" lang="iw" sz="1600">
                <a:solidFill>
                  <a:srgbClr val="000000"/>
                </a:solidFill>
                <a:latin typeface="Arial"/>
                <a:ea typeface="Arial"/>
                <a:cs typeface="Arial"/>
                <a:sym typeface="Arial"/>
              </a:rPr>
              <a:t>Built using Unity to create a visually immersive and interactive world.</a:t>
            </a:r>
            <a:endParaRPr b="1" sz="1900">
              <a:solidFill>
                <a:srgbClr val="000000"/>
              </a:solidFill>
              <a:latin typeface="Calibri"/>
              <a:ea typeface="Calibri"/>
              <a:cs typeface="Calibri"/>
              <a:sym typeface="Calibri"/>
            </a:endParaRPr>
          </a:p>
        </p:txBody>
      </p:sp>
      <p:sp>
        <p:nvSpPr>
          <p:cNvPr id="147" name="Google Shape;14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939800" y="93950"/>
            <a:ext cx="79794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4800"/>
              <a:t>AWS Architecture Diagram</a:t>
            </a:r>
            <a:endParaRPr b="1" sz="1700">
              <a:solidFill>
                <a:schemeClr val="dk2"/>
              </a:solidFill>
              <a:latin typeface="Roboto"/>
              <a:ea typeface="Roboto"/>
              <a:cs typeface="Roboto"/>
              <a:sym typeface="Roboto"/>
            </a:endParaRPr>
          </a:p>
        </p:txBody>
      </p:sp>
      <p:sp>
        <p:nvSpPr>
          <p:cNvPr id="153" name="Google Shape;153;p24"/>
          <p:cNvSpPr txBox="1"/>
          <p:nvPr/>
        </p:nvSpPr>
        <p:spPr>
          <a:xfrm>
            <a:off x="108275" y="1391350"/>
            <a:ext cx="3000000" cy="215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sz="1100"/>
              <a:t>Server-Client Infrastructure:</a:t>
            </a:r>
            <a:endParaRPr b="1" sz="1100"/>
          </a:p>
          <a:p>
            <a:pPr indent="-298450" lvl="0" marL="457200" rtl="0" algn="l">
              <a:lnSpc>
                <a:spcPct val="115000"/>
              </a:lnSpc>
              <a:spcBef>
                <a:spcPts val="1200"/>
              </a:spcBef>
              <a:spcAft>
                <a:spcPts val="0"/>
              </a:spcAft>
              <a:buSzPts val="1100"/>
              <a:buChar char="●"/>
            </a:pPr>
            <a:r>
              <a:rPr b="1" lang="iw" sz="1100"/>
              <a:t>Data stored securely using AWS RDS MySQL, ensuring progress is preserved.</a:t>
            </a:r>
            <a:endParaRPr b="1" sz="1100"/>
          </a:p>
          <a:p>
            <a:pPr indent="0" lvl="0" marL="0" rtl="0" algn="l">
              <a:lnSpc>
                <a:spcPct val="115000"/>
              </a:lnSpc>
              <a:spcBef>
                <a:spcPts val="1200"/>
              </a:spcBef>
              <a:spcAft>
                <a:spcPts val="0"/>
              </a:spcAft>
              <a:buNone/>
            </a:pPr>
            <a:r>
              <a:rPr b="1" lang="iw" sz="1100"/>
              <a:t>REST API Integration:</a:t>
            </a:r>
            <a:endParaRPr b="1" sz="1100"/>
          </a:p>
          <a:p>
            <a:pPr indent="-298450" lvl="0" marL="457200" rtl="0" algn="l">
              <a:lnSpc>
                <a:spcPct val="115000"/>
              </a:lnSpc>
              <a:spcBef>
                <a:spcPts val="1200"/>
              </a:spcBef>
              <a:spcAft>
                <a:spcPts val="0"/>
              </a:spcAft>
              <a:buSzPts val="1100"/>
              <a:buChar char="●"/>
            </a:pPr>
            <a:r>
              <a:rPr b="1" lang="iw" sz="1100"/>
              <a:t>Seamless communication between client and server for real-time updates.</a:t>
            </a:r>
            <a:endParaRPr b="1" sz="1100"/>
          </a:p>
        </p:txBody>
      </p:sp>
      <p:pic>
        <p:nvPicPr>
          <p:cNvPr id="154" name="Google Shape;154;p24"/>
          <p:cNvPicPr preferRelativeResize="0"/>
          <p:nvPr/>
        </p:nvPicPr>
        <p:blipFill rotWithShape="1">
          <a:blip r:embed="rId3">
            <a:alphaModFix/>
          </a:blip>
          <a:srcRect b="10479" l="33413" r="30564" t="28522"/>
          <a:stretch/>
        </p:blipFill>
        <p:spPr>
          <a:xfrm>
            <a:off x="4042950" y="971550"/>
            <a:ext cx="4248150" cy="32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214325" y="221225"/>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sz="4400"/>
              <a:t>Training</a:t>
            </a:r>
            <a:endParaRPr b="1"/>
          </a:p>
        </p:txBody>
      </p:sp>
      <p:pic>
        <p:nvPicPr>
          <p:cNvPr id="160" name="Google Shape;160;p25"/>
          <p:cNvPicPr preferRelativeResize="0"/>
          <p:nvPr/>
        </p:nvPicPr>
        <p:blipFill>
          <a:blip r:embed="rId3">
            <a:alphaModFix/>
          </a:blip>
          <a:stretch>
            <a:fillRect/>
          </a:stretch>
        </p:blipFill>
        <p:spPr>
          <a:xfrm>
            <a:off x="3517625" y="1083125"/>
            <a:ext cx="5143500" cy="2095500"/>
          </a:xfrm>
          <a:prstGeom prst="rect">
            <a:avLst/>
          </a:prstGeom>
          <a:noFill/>
          <a:ln>
            <a:noFill/>
          </a:ln>
        </p:spPr>
      </p:pic>
      <p:sp>
        <p:nvSpPr>
          <p:cNvPr id="161" name="Google Shape;161;p25"/>
          <p:cNvSpPr txBox="1"/>
          <p:nvPr/>
        </p:nvSpPr>
        <p:spPr>
          <a:xfrm>
            <a:off x="214325" y="1327925"/>
            <a:ext cx="3000000" cy="1605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rPr b="1" lang="iw" sz="2800">
                <a:solidFill>
                  <a:srgbClr val="0D0D0D"/>
                </a:solidFill>
                <a:highlight>
                  <a:schemeClr val="lt1"/>
                </a:highlight>
                <a:latin typeface="Calibri"/>
                <a:ea typeface="Calibri"/>
                <a:cs typeface="Calibri"/>
                <a:sym typeface="Calibri"/>
              </a:rPr>
              <a:t>Reward: +0.1</a:t>
            </a:r>
            <a:endParaRPr b="1" sz="2800">
              <a:solidFill>
                <a:srgbClr val="0D0D0D"/>
              </a:solidFill>
              <a:highlight>
                <a:schemeClr val="lt1"/>
              </a:highlight>
              <a:latin typeface="Calibri"/>
              <a:ea typeface="Calibri"/>
              <a:cs typeface="Calibri"/>
              <a:sym typeface="Calibri"/>
            </a:endParaRPr>
          </a:p>
          <a:p>
            <a:pPr indent="0" lvl="0" marL="0" rtl="0" algn="l">
              <a:lnSpc>
                <a:spcPct val="200000"/>
              </a:lnSpc>
              <a:spcBef>
                <a:spcPts val="1000"/>
              </a:spcBef>
              <a:spcAft>
                <a:spcPts val="0"/>
              </a:spcAft>
              <a:buNone/>
            </a:pPr>
            <a:r>
              <a:rPr b="1" lang="iw" sz="2800">
                <a:solidFill>
                  <a:srgbClr val="0D0D0D"/>
                </a:solidFill>
                <a:highlight>
                  <a:schemeClr val="lt1"/>
                </a:highlight>
                <a:latin typeface="Calibri"/>
                <a:ea typeface="Calibri"/>
                <a:cs typeface="Calibri"/>
                <a:sym typeface="Calibri"/>
              </a:rPr>
              <a:t>Penalty: -0.1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582975" y="250325"/>
            <a:ext cx="56691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2300">
                <a:latin typeface="Roboto"/>
                <a:ea typeface="Roboto"/>
                <a:cs typeface="Roboto"/>
                <a:sym typeface="Roboto"/>
              </a:rPr>
              <a:t>Examples of RL results</a:t>
            </a:r>
            <a:endParaRPr b="1" sz="2300">
              <a:latin typeface="Roboto"/>
              <a:ea typeface="Roboto"/>
              <a:cs typeface="Roboto"/>
              <a:sym typeface="Roboto"/>
            </a:endParaRPr>
          </a:p>
        </p:txBody>
      </p:sp>
      <p:sp>
        <p:nvSpPr>
          <p:cNvPr id="167" name="Google Shape;167;p26"/>
          <p:cNvSpPr txBox="1"/>
          <p:nvPr/>
        </p:nvSpPr>
        <p:spPr>
          <a:xfrm>
            <a:off x="1286625" y="1146950"/>
            <a:ext cx="21021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600">
                <a:solidFill>
                  <a:srgbClr val="0D0D0D"/>
                </a:solidFill>
                <a:latin typeface="Roboto"/>
                <a:ea typeface="Roboto"/>
                <a:cs typeface="Roboto"/>
                <a:sym typeface="Roboto"/>
              </a:rPr>
              <a:t>Example 1:</a:t>
            </a:r>
            <a:endParaRPr sz="1600">
              <a:solidFill>
                <a:srgbClr val="0D0D0D"/>
              </a:solidFill>
              <a:latin typeface="Roboto"/>
              <a:ea typeface="Roboto"/>
              <a:cs typeface="Roboto"/>
              <a:sym typeface="Roboto"/>
            </a:endParaRPr>
          </a:p>
        </p:txBody>
      </p:sp>
      <p:pic>
        <p:nvPicPr>
          <p:cNvPr id="168" name="Google Shape;168;p26"/>
          <p:cNvPicPr preferRelativeResize="0"/>
          <p:nvPr/>
        </p:nvPicPr>
        <p:blipFill>
          <a:blip r:embed="rId3">
            <a:alphaModFix/>
          </a:blip>
          <a:stretch>
            <a:fillRect/>
          </a:stretch>
        </p:blipFill>
        <p:spPr>
          <a:xfrm>
            <a:off x="1286625" y="1677275"/>
            <a:ext cx="6929776" cy="271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nvSpPr>
        <p:spPr>
          <a:xfrm>
            <a:off x="868200" y="5732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sz="1600">
                <a:solidFill>
                  <a:srgbClr val="0D0D0D"/>
                </a:solidFill>
                <a:latin typeface="Roboto"/>
                <a:ea typeface="Roboto"/>
                <a:cs typeface="Roboto"/>
                <a:sym typeface="Roboto"/>
              </a:rPr>
              <a:t>Example 2:</a:t>
            </a:r>
            <a:endParaRPr sz="1600">
              <a:solidFill>
                <a:srgbClr val="0D0D0D"/>
              </a:solidFill>
              <a:latin typeface="Roboto"/>
              <a:ea typeface="Roboto"/>
              <a:cs typeface="Roboto"/>
              <a:sym typeface="Roboto"/>
            </a:endParaRPr>
          </a:p>
        </p:txBody>
      </p:sp>
      <p:pic>
        <p:nvPicPr>
          <p:cNvPr id="174" name="Google Shape;174;p27"/>
          <p:cNvPicPr preferRelativeResize="0"/>
          <p:nvPr/>
        </p:nvPicPr>
        <p:blipFill rotWithShape="1">
          <a:blip r:embed="rId3">
            <a:alphaModFix/>
          </a:blip>
          <a:srcRect b="0" l="474" r="682" t="1893"/>
          <a:stretch/>
        </p:blipFill>
        <p:spPr>
          <a:xfrm>
            <a:off x="1000400" y="1206625"/>
            <a:ext cx="7316000" cy="310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rotWithShape="1">
          <a:blip r:embed="rId3">
            <a:alphaModFix/>
          </a:blip>
          <a:srcRect b="40014" l="19571" r="31719" t="13180"/>
          <a:stretch/>
        </p:blipFill>
        <p:spPr>
          <a:xfrm>
            <a:off x="0" y="0"/>
            <a:ext cx="9144000" cy="4371225"/>
          </a:xfrm>
          <a:prstGeom prst="rect">
            <a:avLst/>
          </a:prstGeom>
          <a:noFill/>
          <a:ln>
            <a:noFill/>
          </a:ln>
        </p:spPr>
      </p:pic>
      <p:sp>
        <p:nvSpPr>
          <p:cNvPr id="180" name="Google Shape;180;p28"/>
          <p:cNvSpPr txBox="1"/>
          <p:nvPr/>
        </p:nvSpPr>
        <p:spPr>
          <a:xfrm>
            <a:off x="3361475" y="984675"/>
            <a:ext cx="5058600" cy="86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w" sz="4400"/>
              <a:t>Scenes and Flow</a:t>
            </a:r>
            <a:endParaRPr b="1"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0" y="0"/>
            <a:ext cx="9144000" cy="438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0"/>
          <p:cNvPicPr preferRelativeResize="0"/>
          <p:nvPr/>
        </p:nvPicPr>
        <p:blipFill>
          <a:blip r:embed="rId3">
            <a:alphaModFix/>
          </a:blip>
          <a:stretch>
            <a:fillRect/>
          </a:stretch>
        </p:blipFill>
        <p:spPr>
          <a:xfrm>
            <a:off x="0" y="0"/>
            <a:ext cx="9143999" cy="435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nvSpPr>
        <p:spPr>
          <a:xfrm>
            <a:off x="2639276" y="270425"/>
            <a:ext cx="40563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4400"/>
              <a:t>Tools we used</a:t>
            </a:r>
            <a:endParaRPr b="1" sz="1300">
              <a:solidFill>
                <a:schemeClr val="dk2"/>
              </a:solidFill>
              <a:latin typeface="Roboto"/>
              <a:ea typeface="Roboto"/>
              <a:cs typeface="Roboto"/>
              <a:sym typeface="Roboto"/>
            </a:endParaRPr>
          </a:p>
        </p:txBody>
      </p:sp>
      <p:pic>
        <p:nvPicPr>
          <p:cNvPr id="196" name="Google Shape;196;p31"/>
          <p:cNvPicPr preferRelativeResize="0"/>
          <p:nvPr/>
        </p:nvPicPr>
        <p:blipFill>
          <a:blip r:embed="rId3">
            <a:alphaModFix/>
          </a:blip>
          <a:stretch>
            <a:fillRect/>
          </a:stretch>
        </p:blipFill>
        <p:spPr>
          <a:xfrm>
            <a:off x="1183275" y="2771200"/>
            <a:ext cx="1293800" cy="1050675"/>
          </a:xfrm>
          <a:prstGeom prst="rect">
            <a:avLst/>
          </a:prstGeom>
          <a:noFill/>
          <a:ln>
            <a:noFill/>
          </a:ln>
        </p:spPr>
      </p:pic>
      <p:pic>
        <p:nvPicPr>
          <p:cNvPr id="197" name="Google Shape;197;p31"/>
          <p:cNvPicPr preferRelativeResize="0"/>
          <p:nvPr/>
        </p:nvPicPr>
        <p:blipFill>
          <a:blip r:embed="rId4">
            <a:alphaModFix/>
          </a:blip>
          <a:stretch>
            <a:fillRect/>
          </a:stretch>
        </p:blipFill>
        <p:spPr>
          <a:xfrm>
            <a:off x="4507425" y="1340700"/>
            <a:ext cx="2124075" cy="1190625"/>
          </a:xfrm>
          <a:prstGeom prst="rect">
            <a:avLst/>
          </a:prstGeom>
          <a:noFill/>
          <a:ln>
            <a:noFill/>
          </a:ln>
        </p:spPr>
      </p:pic>
      <p:pic>
        <p:nvPicPr>
          <p:cNvPr id="198" name="Google Shape;198;p31"/>
          <p:cNvPicPr preferRelativeResize="0"/>
          <p:nvPr/>
        </p:nvPicPr>
        <p:blipFill>
          <a:blip r:embed="rId5">
            <a:alphaModFix/>
          </a:blip>
          <a:stretch>
            <a:fillRect/>
          </a:stretch>
        </p:blipFill>
        <p:spPr>
          <a:xfrm>
            <a:off x="2477075" y="1543050"/>
            <a:ext cx="1028700" cy="1028700"/>
          </a:xfrm>
          <a:prstGeom prst="rect">
            <a:avLst/>
          </a:prstGeom>
          <a:noFill/>
          <a:ln>
            <a:noFill/>
          </a:ln>
        </p:spPr>
      </p:pic>
      <p:pic>
        <p:nvPicPr>
          <p:cNvPr id="199" name="Google Shape;199;p31"/>
          <p:cNvPicPr preferRelativeResize="0"/>
          <p:nvPr/>
        </p:nvPicPr>
        <p:blipFill>
          <a:blip r:embed="rId6">
            <a:alphaModFix/>
          </a:blip>
          <a:stretch>
            <a:fillRect/>
          </a:stretch>
        </p:blipFill>
        <p:spPr>
          <a:xfrm>
            <a:off x="6552825" y="2771200"/>
            <a:ext cx="1200150" cy="1200150"/>
          </a:xfrm>
          <a:prstGeom prst="rect">
            <a:avLst/>
          </a:prstGeom>
          <a:noFill/>
          <a:ln>
            <a:noFill/>
          </a:ln>
        </p:spPr>
      </p:pic>
      <p:pic>
        <p:nvPicPr>
          <p:cNvPr id="200" name="Google Shape;200;p31"/>
          <p:cNvPicPr preferRelativeResize="0"/>
          <p:nvPr/>
        </p:nvPicPr>
        <p:blipFill rotWithShape="1">
          <a:blip r:embed="rId7">
            <a:alphaModFix/>
          </a:blip>
          <a:srcRect b="0" l="0" r="2190" t="0"/>
          <a:stretch/>
        </p:blipFill>
        <p:spPr>
          <a:xfrm>
            <a:off x="3486150" y="2691700"/>
            <a:ext cx="2124075"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02200" y="1758225"/>
            <a:ext cx="3706500" cy="1196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b="1" lang="iw" sz="3300">
                <a:latin typeface="Arial"/>
                <a:ea typeface="Arial"/>
                <a:cs typeface="Arial"/>
                <a:sym typeface="Arial"/>
              </a:rPr>
              <a:t>House of Riddles using ML</a:t>
            </a:r>
            <a:endParaRPr sz="4100">
              <a:latin typeface="Arial"/>
              <a:ea typeface="Arial"/>
              <a:cs typeface="Arial"/>
              <a:sym typeface="Arial"/>
            </a:endParaRPr>
          </a:p>
        </p:txBody>
      </p:sp>
      <p:sp>
        <p:nvSpPr>
          <p:cNvPr id="73" name="Google Shape;73;p14"/>
          <p:cNvSpPr txBox="1"/>
          <p:nvPr>
            <p:ph idx="1" type="body"/>
          </p:nvPr>
        </p:nvSpPr>
        <p:spPr>
          <a:xfrm>
            <a:off x="5263800" y="1201050"/>
            <a:ext cx="2954400" cy="1296900"/>
          </a:xfrm>
          <a:prstGeom prst="rect">
            <a:avLst/>
          </a:prstGeom>
        </p:spPr>
        <p:txBody>
          <a:bodyPr anchorCtr="0" anchor="t" bIns="91425" lIns="91425" spcFirstLastPara="1" rIns="91425" wrap="square" tIns="91425">
            <a:normAutofit lnSpcReduction="20000"/>
          </a:bodyPr>
          <a:lstStyle/>
          <a:p>
            <a:pPr indent="-323850" lvl="0" marL="457200" rtl="0" algn="l">
              <a:lnSpc>
                <a:spcPct val="90000"/>
              </a:lnSpc>
              <a:spcBef>
                <a:spcPts val="1000"/>
              </a:spcBef>
              <a:spcAft>
                <a:spcPts val="0"/>
              </a:spcAft>
              <a:buClr>
                <a:srgbClr val="000000"/>
              </a:buClr>
              <a:buSzPts val="1500"/>
              <a:buFont typeface="Arial"/>
              <a:buChar char="●"/>
            </a:pPr>
            <a:r>
              <a:rPr b="1" lang="iw" sz="1500">
                <a:solidFill>
                  <a:srgbClr val="000000"/>
                </a:solidFill>
                <a:latin typeface="Arial"/>
                <a:ea typeface="Arial"/>
                <a:cs typeface="Arial"/>
                <a:sym typeface="Arial"/>
              </a:rPr>
              <a:t>Dynamic 3D environment</a:t>
            </a:r>
            <a:endParaRPr b="1" sz="1500">
              <a:solidFill>
                <a:srgbClr val="000000"/>
              </a:solidFill>
              <a:latin typeface="Arial"/>
              <a:ea typeface="Arial"/>
              <a:cs typeface="Arial"/>
              <a:sym typeface="Arial"/>
            </a:endParaRPr>
          </a:p>
          <a:p>
            <a:pPr indent="-323850" lvl="0" marL="457200" rtl="0" algn="l">
              <a:lnSpc>
                <a:spcPct val="90000"/>
              </a:lnSpc>
              <a:spcBef>
                <a:spcPts val="1000"/>
              </a:spcBef>
              <a:spcAft>
                <a:spcPts val="0"/>
              </a:spcAft>
              <a:buClr>
                <a:srgbClr val="000000"/>
              </a:buClr>
              <a:buSzPts val="1500"/>
              <a:buFont typeface="Arial"/>
              <a:buChar char="●"/>
            </a:pPr>
            <a:r>
              <a:rPr b="1" lang="iw" sz="1500">
                <a:solidFill>
                  <a:srgbClr val="000000"/>
                </a:solidFill>
                <a:latin typeface="Arial"/>
                <a:ea typeface="Arial"/>
                <a:cs typeface="Arial"/>
                <a:sym typeface="Arial"/>
              </a:rPr>
              <a:t>Quiz-solving</a:t>
            </a:r>
            <a:endParaRPr b="1" sz="1500">
              <a:solidFill>
                <a:srgbClr val="000000"/>
              </a:solidFill>
              <a:latin typeface="Arial"/>
              <a:ea typeface="Arial"/>
              <a:cs typeface="Arial"/>
              <a:sym typeface="Arial"/>
            </a:endParaRPr>
          </a:p>
          <a:p>
            <a:pPr indent="-323850" lvl="0" marL="457200" rtl="0" algn="l">
              <a:lnSpc>
                <a:spcPct val="90000"/>
              </a:lnSpc>
              <a:spcBef>
                <a:spcPts val="1000"/>
              </a:spcBef>
              <a:spcAft>
                <a:spcPts val="0"/>
              </a:spcAft>
              <a:buClr>
                <a:srgbClr val="000000"/>
              </a:buClr>
              <a:buSzPts val="1500"/>
              <a:buFont typeface="Arial"/>
              <a:buChar char="●"/>
            </a:pPr>
            <a:r>
              <a:rPr b="1" lang="iw" sz="1500">
                <a:solidFill>
                  <a:srgbClr val="0D0D0D"/>
                </a:solidFill>
                <a:highlight>
                  <a:srgbClr val="FFFFFF"/>
                </a:highlight>
                <a:latin typeface="Arial"/>
                <a:ea typeface="Arial"/>
                <a:cs typeface="Arial"/>
                <a:sym typeface="Arial"/>
              </a:rPr>
              <a:t>Constantly evolving world based on player actions</a:t>
            </a:r>
            <a:endParaRPr b="1" sz="1500">
              <a:solidFill>
                <a:srgbClr val="000000"/>
              </a:solidFill>
              <a:latin typeface="Arial"/>
              <a:ea typeface="Arial"/>
              <a:cs typeface="Arial"/>
              <a:sym typeface="Arial"/>
            </a:endParaRPr>
          </a:p>
        </p:txBody>
      </p:sp>
      <p:pic>
        <p:nvPicPr>
          <p:cNvPr id="74" name="Google Shape;74;p14"/>
          <p:cNvPicPr preferRelativeResize="0"/>
          <p:nvPr/>
        </p:nvPicPr>
        <p:blipFill>
          <a:blip r:embed="rId3">
            <a:alphaModFix/>
          </a:blip>
          <a:stretch>
            <a:fillRect/>
          </a:stretch>
        </p:blipFill>
        <p:spPr>
          <a:xfrm>
            <a:off x="5948775" y="3409950"/>
            <a:ext cx="1795051" cy="1196701"/>
          </a:xfrm>
          <a:prstGeom prst="rect">
            <a:avLst/>
          </a:prstGeom>
          <a:noFill/>
          <a:ln>
            <a:noFill/>
          </a:ln>
        </p:spPr>
      </p:pic>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4975" y="1758225"/>
            <a:ext cx="4101300" cy="1196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990"/>
              <a:buNone/>
            </a:pPr>
            <a:r>
              <a:rPr b="1" lang="iw" sz="2890">
                <a:latin typeface="Arial"/>
                <a:ea typeface="Arial"/>
                <a:cs typeface="Arial"/>
                <a:sym typeface="Arial"/>
              </a:rPr>
              <a:t>Further Improvements</a:t>
            </a:r>
            <a:endParaRPr b="1" sz="3520">
              <a:latin typeface="Arial"/>
              <a:ea typeface="Arial"/>
              <a:cs typeface="Arial"/>
              <a:sym typeface="Arial"/>
            </a:endParaRPr>
          </a:p>
        </p:txBody>
      </p:sp>
      <p:sp>
        <p:nvSpPr>
          <p:cNvPr id="206" name="Google Shape;206;p32"/>
          <p:cNvSpPr txBox="1"/>
          <p:nvPr>
            <p:ph idx="1" type="body"/>
          </p:nvPr>
        </p:nvSpPr>
        <p:spPr>
          <a:xfrm>
            <a:off x="4738600" y="1608250"/>
            <a:ext cx="4056600" cy="21546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rgbClr val="000000"/>
              </a:buClr>
              <a:buSzPts val="1800"/>
              <a:buFont typeface="Arial"/>
              <a:buChar char="●"/>
            </a:pPr>
            <a:r>
              <a:rPr b="1" lang="iw" sz="1800">
                <a:solidFill>
                  <a:srgbClr val="000000"/>
                </a:solidFill>
                <a:latin typeface="Arial"/>
                <a:ea typeface="Arial"/>
                <a:cs typeface="Arial"/>
                <a:sym typeface="Arial"/>
              </a:rPr>
              <a:t>Adding </a:t>
            </a:r>
            <a:r>
              <a:rPr b="1" lang="iw" sz="1800">
                <a:solidFill>
                  <a:srgbClr val="000000"/>
                </a:solidFill>
                <a:latin typeface="Arial"/>
                <a:ea typeface="Arial"/>
                <a:cs typeface="Arial"/>
                <a:sym typeface="Arial"/>
              </a:rPr>
              <a:t>Multiplayer Mode</a:t>
            </a:r>
            <a:endParaRPr b="1" sz="1800">
              <a:solidFill>
                <a:srgbClr val="000000"/>
              </a:solidFill>
              <a:latin typeface="Arial"/>
              <a:ea typeface="Arial"/>
              <a:cs typeface="Arial"/>
              <a:sym typeface="Arial"/>
            </a:endParaRPr>
          </a:p>
          <a:p>
            <a:pPr indent="-342900" lvl="0" marL="457200" rtl="0" algn="l">
              <a:lnSpc>
                <a:spcPct val="105000"/>
              </a:lnSpc>
              <a:spcBef>
                <a:spcPts val="0"/>
              </a:spcBef>
              <a:spcAft>
                <a:spcPts val="0"/>
              </a:spcAft>
              <a:buClr>
                <a:srgbClr val="000000"/>
              </a:buClr>
              <a:buSzPts val="1800"/>
              <a:buFont typeface="Arial"/>
              <a:buChar char="●"/>
            </a:pPr>
            <a:r>
              <a:rPr b="1" lang="iw" sz="1800">
                <a:solidFill>
                  <a:srgbClr val="000000"/>
                </a:solidFill>
                <a:latin typeface="Arial"/>
                <a:ea typeface="Arial"/>
                <a:cs typeface="Arial"/>
                <a:sym typeface="Arial"/>
              </a:rPr>
              <a:t>Adding music &amp; sound effects</a:t>
            </a:r>
            <a:endParaRPr b="1" sz="1800">
              <a:solidFill>
                <a:srgbClr val="000000"/>
              </a:solidFill>
              <a:latin typeface="Arial"/>
              <a:ea typeface="Arial"/>
              <a:cs typeface="Arial"/>
              <a:sym typeface="Arial"/>
            </a:endParaRPr>
          </a:p>
          <a:p>
            <a:pPr indent="-342900" lvl="0" marL="457200" rtl="0" algn="l">
              <a:lnSpc>
                <a:spcPct val="105000"/>
              </a:lnSpc>
              <a:spcBef>
                <a:spcPts val="0"/>
              </a:spcBef>
              <a:spcAft>
                <a:spcPts val="0"/>
              </a:spcAft>
              <a:buClr>
                <a:srgbClr val="000000"/>
              </a:buClr>
              <a:buSzPts val="1800"/>
              <a:buFont typeface="Arial"/>
              <a:buChar char="●"/>
            </a:pPr>
            <a:r>
              <a:rPr b="1" lang="iw" sz="1800">
                <a:solidFill>
                  <a:srgbClr val="000000"/>
                </a:solidFill>
                <a:latin typeface="Arial"/>
                <a:ea typeface="Arial"/>
                <a:cs typeface="Arial"/>
                <a:sym typeface="Arial"/>
              </a:rPr>
              <a:t>More training helps the RL agent learn from experience, improving its performance.</a:t>
            </a:r>
            <a:endParaRPr b="1" sz="1800">
              <a:solidFill>
                <a:srgbClr val="000000"/>
              </a:solidFill>
              <a:latin typeface="Arial"/>
              <a:ea typeface="Arial"/>
              <a:cs typeface="Arial"/>
              <a:sym typeface="Arial"/>
            </a:endParaRPr>
          </a:p>
        </p:txBody>
      </p:sp>
      <p:sp>
        <p:nvSpPr>
          <p:cNvPr id="207" name="Google Shape;20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3" name="Google Shape;213;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3" title="HouseOfRiddles.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18" name="Shape 218"/>
        <p:cNvGrpSpPr/>
        <p:nvPr/>
      </p:nvGrpSpPr>
      <p:grpSpPr>
        <a:xfrm>
          <a:off x="0" y="0"/>
          <a:ext cx="0" cy="0"/>
          <a:chOff x="0" y="0"/>
          <a:chExt cx="0" cy="0"/>
        </a:xfrm>
      </p:grpSpPr>
      <p:sp>
        <p:nvSpPr>
          <p:cNvPr id="219" name="Google Shape;219;p34"/>
          <p:cNvSpPr txBox="1"/>
          <p:nvPr>
            <p:ph idx="1" type="subTitle"/>
          </p:nvPr>
        </p:nvSpPr>
        <p:spPr>
          <a:xfrm>
            <a:off x="408975" y="480775"/>
            <a:ext cx="31467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w" sz="4200">
                <a:solidFill>
                  <a:srgbClr val="0D0D0D"/>
                </a:solidFill>
                <a:latin typeface="Arial"/>
                <a:ea typeface="Arial"/>
                <a:cs typeface="Arial"/>
                <a:sym typeface="Arial"/>
              </a:rPr>
              <a:t>Thank You</a:t>
            </a:r>
            <a:endParaRPr b="1" sz="4200">
              <a:solidFill>
                <a:srgbClr val="0D0D0D"/>
              </a:solidFill>
              <a:latin typeface="Arial"/>
              <a:ea typeface="Arial"/>
              <a:cs typeface="Arial"/>
              <a:sym typeface="Arial"/>
            </a:endParaRPr>
          </a:p>
        </p:txBody>
      </p:sp>
      <p:sp>
        <p:nvSpPr>
          <p:cNvPr id="220" name="Google Shape;22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pic>
        <p:nvPicPr>
          <p:cNvPr id="221" name="Google Shape;221;p34"/>
          <p:cNvPicPr preferRelativeResize="0"/>
          <p:nvPr/>
        </p:nvPicPr>
        <p:blipFill rotWithShape="1">
          <a:blip r:embed="rId3">
            <a:alphaModFix/>
          </a:blip>
          <a:srcRect b="20338" l="15047" r="12225" t="10576"/>
          <a:stretch/>
        </p:blipFill>
        <p:spPr>
          <a:xfrm>
            <a:off x="1025400" y="1538100"/>
            <a:ext cx="1819250" cy="1728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9" name="Shape 79"/>
        <p:cNvGrpSpPr/>
        <p:nvPr/>
      </p:nvGrpSpPr>
      <p:grpSpPr>
        <a:xfrm>
          <a:off x="0" y="0"/>
          <a:ext cx="0" cy="0"/>
          <a:chOff x="0" y="0"/>
          <a:chExt cx="0" cy="0"/>
        </a:xfrm>
      </p:grpSpPr>
      <p:sp>
        <p:nvSpPr>
          <p:cNvPr id="80" name="Google Shape;80;p15"/>
          <p:cNvSpPr txBox="1"/>
          <p:nvPr>
            <p:ph idx="1" type="subTitle"/>
          </p:nvPr>
        </p:nvSpPr>
        <p:spPr>
          <a:xfrm>
            <a:off x="748050" y="968675"/>
            <a:ext cx="30309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w" sz="5500">
                <a:solidFill>
                  <a:srgbClr val="0D0D0D"/>
                </a:solidFill>
                <a:latin typeface="Arial"/>
                <a:ea typeface="Arial"/>
                <a:cs typeface="Arial"/>
                <a:sym typeface="Arial"/>
              </a:rPr>
              <a:t>Problem</a:t>
            </a:r>
            <a:endParaRPr b="1" sz="5500">
              <a:solidFill>
                <a:srgbClr val="0D0D0D"/>
              </a:solidFill>
              <a:latin typeface="Arial"/>
              <a:ea typeface="Arial"/>
              <a:cs typeface="Arial"/>
              <a:sym typeface="Arial"/>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3844450" y="0"/>
            <a:ext cx="5299550" cy="5143499"/>
          </a:xfrm>
          <a:prstGeom prst="rect">
            <a:avLst/>
          </a:prstGeom>
          <a:noFill/>
          <a:ln>
            <a:noFill/>
          </a:ln>
        </p:spPr>
      </p:pic>
      <p:sp>
        <p:nvSpPr>
          <p:cNvPr id="87" name="Google Shape;87;p16"/>
          <p:cNvSpPr txBox="1"/>
          <p:nvPr/>
        </p:nvSpPr>
        <p:spPr>
          <a:xfrm>
            <a:off x="104200" y="461350"/>
            <a:ext cx="3574500" cy="4244700"/>
          </a:xfrm>
          <a:prstGeom prst="rect">
            <a:avLst/>
          </a:prstGeom>
          <a:noFill/>
          <a:ln>
            <a:noFill/>
          </a:ln>
        </p:spPr>
        <p:txBody>
          <a:bodyPr anchorCtr="0" anchor="t" bIns="91425" lIns="91425" spcFirstLastPara="1" rIns="91425" wrap="square" tIns="91425">
            <a:noAutofit/>
          </a:bodyPr>
          <a:lstStyle/>
          <a:p>
            <a:pPr indent="0" lvl="0" marL="0" rtl="1" algn="ctr">
              <a:lnSpc>
                <a:spcPct val="115000"/>
              </a:lnSpc>
              <a:spcBef>
                <a:spcPts val="1200"/>
              </a:spcBef>
              <a:spcAft>
                <a:spcPts val="0"/>
              </a:spcAft>
              <a:buNone/>
            </a:pPr>
            <a:r>
              <a:t/>
            </a:r>
            <a:endParaRPr sz="1100">
              <a:highlight>
                <a:schemeClr val="lt1"/>
              </a:highlight>
            </a:endParaRPr>
          </a:p>
          <a:p>
            <a:pPr indent="0" lvl="0" marL="0" rtl="0" algn="l">
              <a:spcBef>
                <a:spcPts val="1200"/>
              </a:spcBef>
              <a:spcAft>
                <a:spcPts val="0"/>
              </a:spcAft>
              <a:buNone/>
            </a:pPr>
            <a:r>
              <a:t/>
            </a:r>
            <a:endParaRPr sz="1300">
              <a:solidFill>
                <a:schemeClr val="dk1"/>
              </a:solidFill>
              <a:highlight>
                <a:schemeClr val="lt1"/>
              </a:highlight>
              <a:latin typeface="Merriweather"/>
              <a:ea typeface="Merriweather"/>
              <a:cs typeface="Merriweather"/>
              <a:sym typeface="Merriweather"/>
            </a:endParaRPr>
          </a:p>
          <a:p>
            <a:pPr indent="-330200" lvl="0" marL="457200" rtl="0" algn="l">
              <a:lnSpc>
                <a:spcPct val="115000"/>
              </a:lnSpc>
              <a:spcBef>
                <a:spcPts val="0"/>
              </a:spcBef>
              <a:spcAft>
                <a:spcPts val="0"/>
              </a:spcAft>
              <a:buClr>
                <a:schemeClr val="lt1"/>
              </a:buClr>
              <a:buSzPts val="1600"/>
              <a:buChar char="●"/>
            </a:pPr>
            <a:r>
              <a:rPr b="1" lang="iw" sz="1600">
                <a:solidFill>
                  <a:schemeClr val="lt1"/>
                </a:solidFill>
              </a:rPr>
              <a:t>Widespread Smartphone Use</a:t>
            </a:r>
            <a:br>
              <a:rPr b="1" lang="iw" sz="1600">
                <a:solidFill>
                  <a:schemeClr val="lt1"/>
                </a:solidFill>
              </a:rPr>
            </a:br>
            <a:endParaRPr b="1" sz="1600">
              <a:solidFill>
                <a:schemeClr val="lt1"/>
              </a:solidFill>
            </a:endParaRPr>
          </a:p>
          <a:p>
            <a:pPr indent="-330200" lvl="0" marL="457200" rtl="0" algn="l">
              <a:lnSpc>
                <a:spcPct val="115000"/>
              </a:lnSpc>
              <a:spcBef>
                <a:spcPts val="0"/>
              </a:spcBef>
              <a:spcAft>
                <a:spcPts val="0"/>
              </a:spcAft>
              <a:buClr>
                <a:schemeClr val="lt1"/>
              </a:buClr>
              <a:buSzPts val="1600"/>
              <a:buChar char="●"/>
            </a:pPr>
            <a:r>
              <a:rPr b="1" lang="iw" sz="1600">
                <a:solidFill>
                  <a:schemeClr val="lt1"/>
                </a:solidFill>
              </a:rPr>
              <a:t>Perception of Casual Games</a:t>
            </a:r>
            <a:br>
              <a:rPr b="1" lang="iw" sz="1600">
                <a:solidFill>
                  <a:schemeClr val="lt1"/>
                </a:solidFill>
              </a:rPr>
            </a:br>
            <a:endParaRPr b="1" sz="1600">
              <a:solidFill>
                <a:schemeClr val="lt1"/>
              </a:solidFill>
            </a:endParaRPr>
          </a:p>
          <a:p>
            <a:pPr indent="-330200" lvl="0" marL="457200" rtl="0" algn="l">
              <a:lnSpc>
                <a:spcPct val="115000"/>
              </a:lnSpc>
              <a:spcBef>
                <a:spcPts val="0"/>
              </a:spcBef>
              <a:spcAft>
                <a:spcPts val="0"/>
              </a:spcAft>
              <a:buClr>
                <a:schemeClr val="lt1"/>
              </a:buClr>
              <a:buSzPts val="1600"/>
              <a:buChar char="●"/>
            </a:pPr>
            <a:r>
              <a:rPr b="1" lang="iw" sz="1600">
                <a:solidFill>
                  <a:schemeClr val="lt1"/>
                </a:solidFill>
              </a:rPr>
              <a:t>Lack of Educational Value</a:t>
            </a:r>
            <a:br>
              <a:rPr b="1" lang="iw" sz="1600">
                <a:solidFill>
                  <a:schemeClr val="lt1"/>
                </a:solidFill>
              </a:rPr>
            </a:br>
            <a:endParaRPr b="1" sz="1600">
              <a:solidFill>
                <a:schemeClr val="lt1"/>
              </a:solidFill>
            </a:endParaRPr>
          </a:p>
          <a:p>
            <a:pPr indent="-330200" lvl="0" marL="457200" rtl="0" algn="l">
              <a:lnSpc>
                <a:spcPct val="115000"/>
              </a:lnSpc>
              <a:spcBef>
                <a:spcPts val="0"/>
              </a:spcBef>
              <a:spcAft>
                <a:spcPts val="0"/>
              </a:spcAft>
              <a:buClr>
                <a:schemeClr val="lt1"/>
              </a:buClr>
              <a:buSzPts val="1600"/>
              <a:buChar char="●"/>
            </a:pPr>
            <a:r>
              <a:rPr b="1" lang="iw" sz="1600">
                <a:solidFill>
                  <a:schemeClr val="lt1"/>
                </a:solidFill>
              </a:rPr>
              <a:t>Missed Opportunity</a:t>
            </a:r>
            <a:endParaRPr b="1" sz="1600">
              <a:solidFill>
                <a:schemeClr val="lt1"/>
              </a:solidFill>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223925" y="390188"/>
            <a:ext cx="55077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600"/>
              </a:spcAft>
              <a:buNone/>
            </a:pPr>
            <a:r>
              <a:rPr b="1" lang="iw" sz="2300"/>
              <a:t>Gap between Phase A and Phase B</a:t>
            </a:r>
            <a:endParaRPr sz="2100"/>
          </a:p>
        </p:txBody>
      </p:sp>
      <p:sp>
        <p:nvSpPr>
          <p:cNvPr id="94" name="Google Shape;94;p17"/>
          <p:cNvSpPr txBox="1"/>
          <p:nvPr/>
        </p:nvSpPr>
        <p:spPr>
          <a:xfrm>
            <a:off x="134250" y="1509750"/>
            <a:ext cx="87609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b="1" lang="iw" sz="1900"/>
              <a:t>Model Training Limitations and Future Enhancements:</a:t>
            </a:r>
            <a:endParaRPr b="1" sz="1900"/>
          </a:p>
          <a:p>
            <a:pPr indent="0" lvl="0" marL="457200" rtl="0" algn="l">
              <a:spcBef>
                <a:spcPts val="0"/>
              </a:spcBef>
              <a:spcAft>
                <a:spcPts val="0"/>
              </a:spcAft>
              <a:buNone/>
            </a:pPr>
            <a:r>
              <a:rPr lang="iw" sz="1900"/>
              <a:t>Additional training is required to enhance the model's ability to provide more personalized quiz-solving strategies</a:t>
            </a:r>
            <a:endParaRPr sz="1900"/>
          </a:p>
        </p:txBody>
      </p:sp>
      <p:sp>
        <p:nvSpPr>
          <p:cNvPr id="95" name="Google Shape;95;p17"/>
          <p:cNvSpPr txBox="1"/>
          <p:nvPr/>
        </p:nvSpPr>
        <p:spPr>
          <a:xfrm>
            <a:off x="134250" y="2780750"/>
            <a:ext cx="88755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b="1" lang="iw" sz="1900"/>
              <a:t>Multiplayer Mode: Challenges and Planned Improvements:</a:t>
            </a:r>
            <a:endParaRPr b="1" sz="1900"/>
          </a:p>
          <a:p>
            <a:pPr indent="0" lvl="0" marL="457200" rtl="0" algn="l">
              <a:spcBef>
                <a:spcPts val="0"/>
              </a:spcBef>
              <a:spcAft>
                <a:spcPts val="0"/>
              </a:spcAft>
              <a:buNone/>
            </a:pPr>
            <a:r>
              <a:rPr lang="iw" sz="1900"/>
              <a:t>Multiplayer mode implementation was postponed in Phase B due to time and resource constraints.</a:t>
            </a:r>
            <a:endParaRPr sz="1900"/>
          </a:p>
        </p:txBody>
      </p:sp>
      <p:pic>
        <p:nvPicPr>
          <p:cNvPr id="96" name="Google Shape;96;p17"/>
          <p:cNvPicPr preferRelativeResize="0"/>
          <p:nvPr/>
        </p:nvPicPr>
        <p:blipFill>
          <a:blip r:embed="rId3">
            <a:alphaModFix/>
          </a:blip>
          <a:stretch>
            <a:fillRect/>
          </a:stretch>
        </p:blipFill>
        <p:spPr>
          <a:xfrm>
            <a:off x="7122350" y="85675"/>
            <a:ext cx="1462774" cy="146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00" name="Shape 100"/>
        <p:cNvGrpSpPr/>
        <p:nvPr/>
      </p:nvGrpSpPr>
      <p:grpSpPr>
        <a:xfrm>
          <a:off x="0" y="0"/>
          <a:ext cx="0" cy="0"/>
          <a:chOff x="0" y="0"/>
          <a:chExt cx="0" cy="0"/>
        </a:xfrm>
      </p:grpSpPr>
      <p:sp>
        <p:nvSpPr>
          <p:cNvPr id="101" name="Google Shape;101;p18"/>
          <p:cNvSpPr txBox="1"/>
          <p:nvPr>
            <p:ph idx="1" type="subTitle"/>
          </p:nvPr>
        </p:nvSpPr>
        <p:spPr>
          <a:xfrm>
            <a:off x="748050" y="968675"/>
            <a:ext cx="3006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w" sz="5500">
                <a:solidFill>
                  <a:srgbClr val="0D0D0D"/>
                </a:solidFill>
                <a:latin typeface="Arial"/>
                <a:ea typeface="Arial"/>
                <a:cs typeface="Arial"/>
                <a:sym typeface="Arial"/>
              </a:rPr>
              <a:t>Solution</a:t>
            </a:r>
            <a:endParaRPr b="1" sz="5500">
              <a:solidFill>
                <a:srgbClr val="0D0D0D"/>
              </a:solidFill>
              <a:latin typeface="Arial"/>
              <a:ea typeface="Arial"/>
              <a:cs typeface="Arial"/>
              <a:sym typeface="Arial"/>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1359600" y="187775"/>
            <a:ext cx="6424800" cy="1096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iw" sz="6600">
                <a:solidFill>
                  <a:srgbClr val="0D0D0D"/>
                </a:solidFill>
                <a:latin typeface="Arial"/>
                <a:ea typeface="Arial"/>
                <a:cs typeface="Arial"/>
                <a:sym typeface="Arial"/>
              </a:rPr>
              <a:t>House of Riddles</a:t>
            </a:r>
            <a:endParaRPr sz="14400">
              <a:solidFill>
                <a:srgbClr val="0D0D0D"/>
              </a:solidFill>
            </a:endParaRPr>
          </a:p>
        </p:txBody>
      </p:sp>
      <p:sp>
        <p:nvSpPr>
          <p:cNvPr id="108" name="Google Shape;108;p19"/>
          <p:cNvSpPr txBox="1"/>
          <p:nvPr/>
        </p:nvSpPr>
        <p:spPr>
          <a:xfrm>
            <a:off x="1807050" y="1185725"/>
            <a:ext cx="55299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1600"/>
              <a:t>A game using ML to develops player’s information.</a:t>
            </a:r>
            <a:endParaRPr b="1" sz="1600"/>
          </a:p>
        </p:txBody>
      </p:sp>
      <p:pic>
        <p:nvPicPr>
          <p:cNvPr id="109" name="Google Shape;109;p19"/>
          <p:cNvPicPr preferRelativeResize="0"/>
          <p:nvPr/>
        </p:nvPicPr>
        <p:blipFill>
          <a:blip r:embed="rId3">
            <a:alphaModFix/>
          </a:blip>
          <a:stretch>
            <a:fillRect/>
          </a:stretch>
        </p:blipFill>
        <p:spPr>
          <a:xfrm>
            <a:off x="1154175" y="2023338"/>
            <a:ext cx="1262649" cy="1246324"/>
          </a:xfrm>
          <a:prstGeom prst="rect">
            <a:avLst/>
          </a:prstGeom>
          <a:noFill/>
          <a:ln>
            <a:noFill/>
          </a:ln>
        </p:spPr>
      </p:pic>
      <p:pic>
        <p:nvPicPr>
          <p:cNvPr id="110" name="Google Shape;110;p19"/>
          <p:cNvPicPr preferRelativeResize="0"/>
          <p:nvPr/>
        </p:nvPicPr>
        <p:blipFill>
          <a:blip r:embed="rId4">
            <a:alphaModFix/>
          </a:blip>
          <a:stretch>
            <a:fillRect/>
          </a:stretch>
        </p:blipFill>
        <p:spPr>
          <a:xfrm>
            <a:off x="3099425" y="2098100"/>
            <a:ext cx="1368573" cy="1096800"/>
          </a:xfrm>
          <a:prstGeom prst="rect">
            <a:avLst/>
          </a:prstGeom>
          <a:noFill/>
          <a:ln>
            <a:noFill/>
          </a:ln>
          <a:effectLst>
            <a:outerShdw blurRad="57150" rotWithShape="0" algn="bl" dir="5400000" dist="19050">
              <a:srgbClr val="000000">
                <a:alpha val="50000"/>
              </a:srgbClr>
            </a:outerShdw>
          </a:effectLst>
        </p:spPr>
      </p:pic>
      <p:sp>
        <p:nvSpPr>
          <p:cNvPr id="111" name="Google Shape;111;p19"/>
          <p:cNvSpPr txBox="1"/>
          <p:nvPr/>
        </p:nvSpPr>
        <p:spPr>
          <a:xfrm>
            <a:off x="6935375" y="3258800"/>
            <a:ext cx="1459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w" sz="1100"/>
              <a:t>Educational Value</a:t>
            </a:r>
            <a:endParaRPr sz="1600"/>
          </a:p>
        </p:txBody>
      </p:sp>
      <p:sp>
        <p:nvSpPr>
          <p:cNvPr id="112" name="Google Shape;112;p19"/>
          <p:cNvSpPr txBox="1"/>
          <p:nvPr/>
        </p:nvSpPr>
        <p:spPr>
          <a:xfrm>
            <a:off x="755900" y="3194900"/>
            <a:ext cx="2059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w" sz="1100"/>
              <a:t>ML-Driven Player Behavior Analysis</a:t>
            </a:r>
            <a:endParaRPr sz="1600"/>
          </a:p>
        </p:txBody>
      </p:sp>
      <p:pic>
        <p:nvPicPr>
          <p:cNvPr id="113" name="Google Shape;113;p19"/>
          <p:cNvPicPr preferRelativeResize="0"/>
          <p:nvPr/>
        </p:nvPicPr>
        <p:blipFill>
          <a:blip r:embed="rId5">
            <a:alphaModFix/>
          </a:blip>
          <a:stretch>
            <a:fillRect/>
          </a:stretch>
        </p:blipFill>
        <p:spPr>
          <a:xfrm>
            <a:off x="6894950" y="1866575"/>
            <a:ext cx="1540630" cy="1410350"/>
          </a:xfrm>
          <a:prstGeom prst="rect">
            <a:avLst/>
          </a:prstGeom>
          <a:noFill/>
          <a:ln>
            <a:noFill/>
          </a:ln>
        </p:spPr>
      </p:pic>
      <p:sp>
        <p:nvSpPr>
          <p:cNvPr id="114" name="Google Shape;114;p19"/>
          <p:cNvSpPr txBox="1"/>
          <p:nvPr/>
        </p:nvSpPr>
        <p:spPr>
          <a:xfrm>
            <a:off x="3099413" y="3376325"/>
            <a:ext cx="1262700" cy="7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 sz="1100"/>
              <a:t>Purposeful Gaming</a:t>
            </a:r>
            <a:endParaRPr b="1" sz="1100"/>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pic>
        <p:nvPicPr>
          <p:cNvPr id="116" name="Google Shape;116;p19"/>
          <p:cNvPicPr preferRelativeResize="0"/>
          <p:nvPr/>
        </p:nvPicPr>
        <p:blipFill>
          <a:blip r:embed="rId6">
            <a:alphaModFix/>
          </a:blip>
          <a:stretch>
            <a:fillRect/>
          </a:stretch>
        </p:blipFill>
        <p:spPr>
          <a:xfrm>
            <a:off x="5115012" y="2098098"/>
            <a:ext cx="1173350" cy="1173375"/>
          </a:xfrm>
          <a:prstGeom prst="rect">
            <a:avLst/>
          </a:prstGeom>
          <a:noFill/>
          <a:ln>
            <a:noFill/>
          </a:ln>
        </p:spPr>
      </p:pic>
      <p:sp>
        <p:nvSpPr>
          <p:cNvPr id="117" name="Google Shape;117;p19"/>
          <p:cNvSpPr txBox="1"/>
          <p:nvPr/>
        </p:nvSpPr>
        <p:spPr>
          <a:xfrm>
            <a:off x="4743925" y="3408250"/>
            <a:ext cx="191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sz="1100">
                <a:latin typeface="Calibri"/>
                <a:ea typeface="Calibri"/>
                <a:cs typeface="Calibri"/>
                <a:sym typeface="Calibri"/>
              </a:rPr>
              <a:t>     </a:t>
            </a:r>
            <a:r>
              <a:rPr lang="iw" sz="1100"/>
              <a:t>    </a:t>
            </a:r>
            <a:r>
              <a:rPr b="1" lang="iw" sz="1100"/>
              <a:t>Adaptive Learning   </a:t>
            </a:r>
            <a:br>
              <a:rPr b="1" lang="iw" sz="1100"/>
            </a:br>
            <a:r>
              <a:rPr b="1" lang="iw" sz="1100"/>
              <a:t>               Experience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0"/>
          <p:cNvPicPr preferRelativeResize="0"/>
          <p:nvPr/>
        </p:nvPicPr>
        <p:blipFill rotWithShape="1">
          <a:blip r:embed="rId3">
            <a:alphaModFix/>
          </a:blip>
          <a:srcRect b="39423" l="19237" r="31824" t="16126"/>
          <a:stretch/>
        </p:blipFill>
        <p:spPr>
          <a:xfrm>
            <a:off x="0" y="0"/>
            <a:ext cx="9144000" cy="4394225"/>
          </a:xfrm>
          <a:prstGeom prst="rect">
            <a:avLst/>
          </a:prstGeom>
          <a:noFill/>
          <a:ln>
            <a:noFill/>
          </a:ln>
        </p:spPr>
      </p:pic>
      <p:sp>
        <p:nvSpPr>
          <p:cNvPr id="123" name="Google Shape;123;p20"/>
          <p:cNvSpPr txBox="1"/>
          <p:nvPr/>
        </p:nvSpPr>
        <p:spPr>
          <a:xfrm>
            <a:off x="2151875" y="397375"/>
            <a:ext cx="55110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3600">
                <a:solidFill>
                  <a:schemeClr val="lt1"/>
                </a:solidFill>
              </a:rPr>
              <a:t>Developing the solution</a:t>
            </a:r>
            <a:endParaRPr b="1" sz="13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nvSpPr>
        <p:spPr>
          <a:xfrm>
            <a:off x="1124200" y="343825"/>
            <a:ext cx="5772600" cy="9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w" sz="1800"/>
              <a:t>Reinforcement Learning Integration:</a:t>
            </a:r>
            <a:endParaRPr b="1" sz="1800"/>
          </a:p>
          <a:p>
            <a:pPr indent="-304800" lvl="0" marL="457200" rtl="0" algn="l">
              <a:lnSpc>
                <a:spcPct val="115000"/>
              </a:lnSpc>
              <a:spcBef>
                <a:spcPts val="1200"/>
              </a:spcBef>
              <a:spcAft>
                <a:spcPts val="0"/>
              </a:spcAft>
              <a:buSzPts val="1200"/>
              <a:buChar char="●"/>
            </a:pPr>
            <a:r>
              <a:rPr lang="iw" sz="1200"/>
              <a:t>Applied to dynamically adjust quiz difficulty based on player performance.</a:t>
            </a:r>
            <a:endParaRPr sz="1200"/>
          </a:p>
        </p:txBody>
      </p:sp>
      <p:pic>
        <p:nvPicPr>
          <p:cNvPr id="129" name="Google Shape;129;p21"/>
          <p:cNvPicPr preferRelativeResize="0"/>
          <p:nvPr/>
        </p:nvPicPr>
        <p:blipFill>
          <a:blip r:embed="rId3">
            <a:alphaModFix/>
          </a:blip>
          <a:stretch>
            <a:fillRect/>
          </a:stretch>
        </p:blipFill>
        <p:spPr>
          <a:xfrm>
            <a:off x="1124200" y="1858912"/>
            <a:ext cx="2847600" cy="1425675"/>
          </a:xfrm>
          <a:prstGeom prst="rect">
            <a:avLst/>
          </a:prstGeom>
          <a:noFill/>
          <a:ln>
            <a:noFill/>
          </a:ln>
        </p:spPr>
      </p:pic>
      <p:pic>
        <p:nvPicPr>
          <p:cNvPr id="130" name="Google Shape;130;p21"/>
          <p:cNvPicPr preferRelativeResize="0"/>
          <p:nvPr/>
        </p:nvPicPr>
        <p:blipFill>
          <a:blip r:embed="rId4">
            <a:alphaModFix/>
          </a:blip>
          <a:stretch>
            <a:fillRect/>
          </a:stretch>
        </p:blipFill>
        <p:spPr>
          <a:xfrm>
            <a:off x="2018488" y="3312875"/>
            <a:ext cx="1059025" cy="1016250"/>
          </a:xfrm>
          <a:prstGeom prst="rect">
            <a:avLst/>
          </a:prstGeom>
          <a:noFill/>
          <a:ln>
            <a:noFill/>
          </a:ln>
        </p:spPr>
      </p:pic>
      <p:pic>
        <p:nvPicPr>
          <p:cNvPr id="131" name="Google Shape;131;p21"/>
          <p:cNvPicPr preferRelativeResize="0"/>
          <p:nvPr/>
        </p:nvPicPr>
        <p:blipFill rotWithShape="1">
          <a:blip r:embed="rId5">
            <a:alphaModFix/>
          </a:blip>
          <a:srcRect b="-3777" l="0" r="0" t="0"/>
          <a:stretch/>
        </p:blipFill>
        <p:spPr>
          <a:xfrm>
            <a:off x="5706775" y="2063625"/>
            <a:ext cx="2708525" cy="1016250"/>
          </a:xfrm>
          <a:prstGeom prst="rect">
            <a:avLst/>
          </a:prstGeom>
          <a:noFill/>
          <a:ln>
            <a:noFill/>
          </a:ln>
        </p:spPr>
      </p:pic>
      <p:pic>
        <p:nvPicPr>
          <p:cNvPr id="132" name="Google Shape;132;p21"/>
          <p:cNvPicPr preferRelativeResize="0"/>
          <p:nvPr/>
        </p:nvPicPr>
        <p:blipFill>
          <a:blip r:embed="rId6">
            <a:alphaModFix/>
          </a:blip>
          <a:stretch>
            <a:fillRect/>
          </a:stretch>
        </p:blipFill>
        <p:spPr>
          <a:xfrm>
            <a:off x="4040942" y="2337063"/>
            <a:ext cx="1451175" cy="408250"/>
          </a:xfrm>
          <a:prstGeom prst="rect">
            <a:avLst/>
          </a:prstGeom>
          <a:noFill/>
          <a:ln>
            <a:noFill/>
          </a:ln>
        </p:spPr>
      </p:pic>
      <p:pic>
        <p:nvPicPr>
          <p:cNvPr id="133" name="Google Shape;133;p21"/>
          <p:cNvPicPr preferRelativeResize="0"/>
          <p:nvPr/>
        </p:nvPicPr>
        <p:blipFill>
          <a:blip r:embed="rId7">
            <a:alphaModFix/>
          </a:blip>
          <a:stretch>
            <a:fillRect/>
          </a:stretch>
        </p:blipFill>
        <p:spPr>
          <a:xfrm>
            <a:off x="748738" y="1326725"/>
            <a:ext cx="8035602" cy="50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