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 id="2147483759" r:id="rId2"/>
    <p:sldMasterId id="2147483777" r:id="rId3"/>
    <p:sldMasterId id="2147483794" r:id="rId4"/>
    <p:sldMasterId id="214748381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80" r:id="rId23"/>
    <p:sldId id="273" r:id="rId24"/>
    <p:sldId id="274" r:id="rId25"/>
    <p:sldId id="275" r:id="rId26"/>
    <p:sldId id="276" r:id="rId27"/>
    <p:sldId id="277" r:id="rId28"/>
    <p:sldId id="279"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7A6CB-C2DA-4713-92EE-89C9A315D6B2}" v="1" dt="2020-09-28T15:15:35.679"/>
    <p1510:client id="{B8ED1D39-EC89-4105-998E-E721B9BC2F40}" v="1" dt="2020-09-28T14:10:09.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SHA FAHMIDA" userId="S::16-32192-2@student.aiub.edu::817be18e-dab3-432d-88e1-0c66229d3e35" providerId="AD" clId="Web-{B8ED1D39-EC89-4105-998E-E721B9BC2F40}"/>
    <pc:docChg chg="addSld">
      <pc:chgData name="MAISHA FAHMIDA" userId="S::16-32192-2@student.aiub.edu::817be18e-dab3-432d-88e1-0c66229d3e35" providerId="AD" clId="Web-{B8ED1D39-EC89-4105-998E-E721B9BC2F40}" dt="2020-09-28T14:10:09.884" v="0"/>
      <pc:docMkLst>
        <pc:docMk/>
      </pc:docMkLst>
      <pc:sldChg chg="new">
        <pc:chgData name="MAISHA FAHMIDA" userId="S::16-32192-2@student.aiub.edu::817be18e-dab3-432d-88e1-0c66229d3e35" providerId="AD" clId="Web-{B8ED1D39-EC89-4105-998E-E721B9BC2F40}" dt="2020-09-28T14:10:09.884" v="0"/>
        <pc:sldMkLst>
          <pc:docMk/>
          <pc:sldMk cId="861397479" sldId="279"/>
        </pc:sldMkLst>
      </pc:sldChg>
    </pc:docChg>
  </pc:docChgLst>
  <pc:docChgLst>
    <pc:chgData name="MAISHA FAHMIDA" userId="S::16-32192-2@student.aiub.edu::817be18e-dab3-432d-88e1-0c66229d3e35" providerId="AD" clId="Web-{8007A6CB-C2DA-4713-92EE-89C9A315D6B2}"/>
    <pc:docChg chg="addSld">
      <pc:chgData name="MAISHA FAHMIDA" userId="S::16-32192-2@student.aiub.edu::817be18e-dab3-432d-88e1-0c66229d3e35" providerId="AD" clId="Web-{8007A6CB-C2DA-4713-92EE-89C9A315D6B2}" dt="2020-09-28T15:15:35.679" v="0"/>
      <pc:docMkLst>
        <pc:docMk/>
      </pc:docMkLst>
      <pc:sldChg chg="new">
        <pc:chgData name="MAISHA FAHMIDA" userId="S::16-32192-2@student.aiub.edu::817be18e-dab3-432d-88e1-0c66229d3e35" providerId="AD" clId="Web-{8007A6CB-C2DA-4713-92EE-89C9A315D6B2}" dt="2020-09-28T15:15:35.679" v="0"/>
        <pc:sldMkLst>
          <pc:docMk/>
          <pc:sldMk cId="3348998424" sldId="28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333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84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758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5639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481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81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9787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3980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855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511395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2354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093258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3571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01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770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1809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0806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671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8071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8423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068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30544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3043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636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76218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53382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302478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1612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072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5165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9643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516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3169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9210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45864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55916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28241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3428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1155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40910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18628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1092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037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782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27468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0780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1910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0922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214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1921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08579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5025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0480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73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5840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72321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04163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66267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0118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35457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0468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0646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35203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17202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90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9126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52422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6790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9854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3243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30871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2297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110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65621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1081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957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7450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18603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6325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61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3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5.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971304"/>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705416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430907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4417569"/>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037788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360" y="2194559"/>
            <a:ext cx="9710055" cy="1081243"/>
          </a:xfrm>
        </p:spPr>
        <p:txBody>
          <a:bodyPr>
            <a:normAutofit fontScale="90000"/>
          </a:bodyPr>
          <a:lstStyle/>
          <a:p>
            <a:r>
              <a:rPr lang="en-US" sz="3600" b="1" i="1" dirty="0">
                <a:effectLst>
                  <a:outerShdw blurRad="38100" dist="38100" dir="2700000" algn="tl">
                    <a:srgbClr val="000000">
                      <a:alpha val="43137"/>
                    </a:srgbClr>
                  </a:outerShdw>
                </a:effectLst>
              </a:rPr>
              <a:t> Prediction of suicidal </a:t>
            </a:r>
            <a:r>
              <a:rPr lang="en-US" sz="3600" b="1" i="1" dirty="0">
                <a:effectLst>
                  <a:outerShdw blurRad="38100" dist="38100" dir="2700000" algn="tl">
                    <a:srgbClr val="000000">
                      <a:alpha val="43137"/>
                    </a:srgbClr>
                  </a:outerShdw>
                </a:effectLst>
                <a:ea typeface="Arial Unicode MS" pitchFamily="34" charset="-128"/>
                <a:cs typeface="Arial Unicode MS" pitchFamily="34" charset="-128"/>
              </a:rPr>
              <a:t>behavior</a:t>
            </a:r>
            <a:r>
              <a:rPr lang="en-US" sz="3600" b="1" i="1" dirty="0">
                <a:effectLst>
                  <a:outerShdw blurRad="38100" dist="38100" dir="2700000" algn="tl">
                    <a:srgbClr val="000000">
                      <a:alpha val="43137"/>
                    </a:srgbClr>
                  </a:outerShdw>
                </a:effectLst>
              </a:rPr>
              <a:t> in       twitter data using machine learning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890" y="361980"/>
            <a:ext cx="1868217" cy="158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86360" y="3675243"/>
            <a:ext cx="5819389" cy="1938992"/>
          </a:xfrm>
          <a:prstGeom prst="rect">
            <a:avLst/>
          </a:prstGeom>
        </p:spPr>
        <p:txBody>
          <a:bodyPr wrap="square">
            <a:spAutoFit/>
          </a:bodyPr>
          <a:lstStyle/>
          <a:p>
            <a:r>
              <a:rPr lang="en-US" sz="2000" i="1" dirty="0"/>
              <a:t>Supervised By</a:t>
            </a:r>
          </a:p>
          <a:p>
            <a:r>
              <a:rPr lang="en-US" sz="2000" i="1" dirty="0"/>
              <a:t>Md. Tohedul Islam</a:t>
            </a:r>
          </a:p>
          <a:p>
            <a:r>
              <a:rPr lang="en-US" sz="2000" i="1" dirty="0"/>
              <a:t>Assistant Professor</a:t>
            </a:r>
          </a:p>
          <a:p>
            <a:r>
              <a:rPr lang="en-US" sz="2000" i="1" dirty="0"/>
              <a:t>Department of Computer Science</a:t>
            </a:r>
          </a:p>
          <a:p>
            <a:r>
              <a:rPr lang="en-US" sz="2000" i="1" dirty="0"/>
              <a:t>Faculty of Science and Technology</a:t>
            </a:r>
          </a:p>
          <a:p>
            <a:pPr lvl="0"/>
            <a:r>
              <a:rPr lang="en-US" sz="2000" i="1" dirty="0"/>
              <a:t>American International University-Bangladesh</a:t>
            </a:r>
          </a:p>
        </p:txBody>
      </p:sp>
      <p:sp>
        <p:nvSpPr>
          <p:cNvPr id="6" name="Rectangle 5"/>
          <p:cNvSpPr/>
          <p:nvPr/>
        </p:nvSpPr>
        <p:spPr>
          <a:xfrm>
            <a:off x="7030107" y="3675243"/>
            <a:ext cx="5039973" cy="1631216"/>
          </a:xfrm>
          <a:prstGeom prst="rect">
            <a:avLst/>
          </a:prstGeom>
        </p:spPr>
        <p:txBody>
          <a:bodyPr wrap="square">
            <a:spAutoFit/>
          </a:bodyPr>
          <a:lstStyle/>
          <a:p>
            <a:r>
              <a:rPr lang="en-US" sz="2000" i="1" dirty="0"/>
              <a:t>Presented By</a:t>
            </a:r>
          </a:p>
          <a:p>
            <a:r>
              <a:rPr lang="en-US" sz="2000" i="1" dirty="0"/>
              <a:t>      1. Bushra, Mahfuzatul – 16-31040-1</a:t>
            </a:r>
          </a:p>
          <a:p>
            <a:r>
              <a:rPr lang="en-US" sz="2000" i="1" dirty="0"/>
              <a:t>      2. Noman, Abdullah Al – 16-32102-2</a:t>
            </a:r>
          </a:p>
          <a:p>
            <a:r>
              <a:rPr lang="en-US" sz="2000" i="1" dirty="0"/>
              <a:t>      3.Fahmida, Maisha – 16-32192-2</a:t>
            </a:r>
          </a:p>
          <a:p>
            <a:r>
              <a:rPr lang="en-US" sz="2000" i="1" dirty="0"/>
              <a:t>      4.Tareq, Md. Ikram – 16-32231-2</a:t>
            </a:r>
          </a:p>
        </p:txBody>
      </p:sp>
    </p:spTree>
    <p:extLst>
      <p:ext uri="{BB962C8B-B14F-4D97-AF65-F5344CB8AC3E}">
        <p14:creationId xmlns:p14="http://schemas.microsoft.com/office/powerpoint/2010/main" val="156888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986" y="0"/>
            <a:ext cx="4713567" cy="483327"/>
          </a:xfrm>
        </p:spPr>
        <p:txBody>
          <a:bodyPr>
            <a:noAutofit/>
          </a:bodyPr>
          <a:lstStyle/>
          <a:p>
            <a:r>
              <a:rPr lang="en-US" sz="2400" b="1" dirty="0"/>
              <a:t>A part of The Training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2" y="592381"/>
            <a:ext cx="12172457" cy="6265619"/>
          </a:xfrm>
          <a:prstGeom prst="rect">
            <a:avLst/>
          </a:prstGeom>
        </p:spPr>
      </p:pic>
    </p:spTree>
    <p:extLst>
      <p:ext uri="{BB962C8B-B14F-4D97-AF65-F5344CB8AC3E}">
        <p14:creationId xmlns:p14="http://schemas.microsoft.com/office/powerpoint/2010/main" val="424056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291" y="0"/>
            <a:ext cx="7661418" cy="695239"/>
          </a:xfrm>
        </p:spPr>
        <p:txBody>
          <a:bodyPr>
            <a:normAutofit/>
          </a:bodyPr>
          <a:lstStyle/>
          <a:p>
            <a:r>
              <a:rPr lang="en-US" sz="3200" b="1" dirty="0"/>
              <a:t> Using leaps package on the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5238"/>
            <a:ext cx="12192000" cy="6162761"/>
          </a:xfrm>
          <a:prstGeom prst="rect">
            <a:avLst/>
          </a:prstGeom>
        </p:spPr>
      </p:pic>
    </p:spTree>
    <p:extLst>
      <p:ext uri="{BB962C8B-B14F-4D97-AF65-F5344CB8AC3E}">
        <p14:creationId xmlns:p14="http://schemas.microsoft.com/office/powerpoint/2010/main" val="61463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298" y="637173"/>
            <a:ext cx="9780314" cy="695238"/>
          </a:xfrm>
        </p:spPr>
        <p:txBody>
          <a:bodyPr>
            <a:normAutofit/>
          </a:bodyPr>
          <a:lstStyle/>
          <a:p>
            <a:r>
              <a:rPr lang="en-US" sz="3200" b="1" dirty="0"/>
              <a:t>Features count and list for different </a:t>
            </a:r>
            <a:r>
              <a:rPr lang="en-US" sz="3200" b="1" dirty="0" err="1"/>
              <a:t>nvmax</a:t>
            </a:r>
            <a:r>
              <a:rPr lang="en-US" sz="3200" b="1" dirty="0"/>
              <a:t> value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396" y="1809205"/>
            <a:ext cx="10964604" cy="4121332"/>
          </a:xfrm>
          <a:prstGeom prst="rect">
            <a:avLst/>
          </a:prstGeom>
        </p:spPr>
      </p:pic>
    </p:spTree>
    <p:extLst>
      <p:ext uri="{BB962C8B-B14F-4D97-AF65-F5344CB8AC3E}">
        <p14:creationId xmlns:p14="http://schemas.microsoft.com/office/powerpoint/2010/main" val="221387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983" y="780864"/>
            <a:ext cx="6982149" cy="812804"/>
          </a:xfrm>
        </p:spPr>
        <p:txBody>
          <a:bodyPr>
            <a:normAutofit/>
          </a:bodyPr>
          <a:lstStyle/>
          <a:p>
            <a:r>
              <a:rPr lang="en-US" sz="4400" b="1" dirty="0"/>
              <a:t>Classification Algorithms</a:t>
            </a:r>
          </a:p>
        </p:txBody>
      </p:sp>
      <p:sp>
        <p:nvSpPr>
          <p:cNvPr id="3" name="Content Placeholder 2"/>
          <p:cNvSpPr>
            <a:spLocks noGrp="1"/>
          </p:cNvSpPr>
          <p:nvPr>
            <p:ph idx="1"/>
          </p:nvPr>
        </p:nvSpPr>
        <p:spPr>
          <a:xfrm>
            <a:off x="2760886" y="2198914"/>
            <a:ext cx="6254342" cy="2699657"/>
          </a:xfrm>
        </p:spPr>
        <p:txBody>
          <a:bodyPr/>
          <a:lstStyle/>
          <a:p>
            <a:r>
              <a:rPr lang="en-US" sz="2400" b="1" dirty="0"/>
              <a:t>1.Naïve Bayes</a:t>
            </a:r>
          </a:p>
          <a:p>
            <a:r>
              <a:rPr lang="en-US" sz="2400" b="1" dirty="0"/>
              <a:t>2. IBK(K-NN)</a:t>
            </a:r>
          </a:p>
          <a:p>
            <a:r>
              <a:rPr lang="en-US" sz="2400" b="1" dirty="0"/>
              <a:t>3. Support Vector Machines (SVM) </a:t>
            </a:r>
          </a:p>
          <a:p>
            <a:r>
              <a:rPr lang="en-US" sz="2400" b="1" dirty="0"/>
              <a:t>4. J48 </a:t>
            </a:r>
          </a:p>
          <a:p>
            <a:r>
              <a:rPr lang="en-US" sz="2400" b="1" dirty="0"/>
              <a:t>5. Random forest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5649" y="3696789"/>
            <a:ext cx="3816351" cy="3161211"/>
          </a:xfrm>
          <a:prstGeom prst="rect">
            <a:avLst/>
          </a:prstGeom>
        </p:spPr>
      </p:pic>
    </p:spTree>
    <p:extLst>
      <p:ext uri="{BB962C8B-B14F-4D97-AF65-F5344CB8AC3E}">
        <p14:creationId xmlns:p14="http://schemas.microsoft.com/office/powerpoint/2010/main" val="289020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068" y="107535"/>
            <a:ext cx="3324549" cy="590736"/>
          </a:xfrm>
        </p:spPr>
        <p:txBody>
          <a:bodyPr>
            <a:normAutofit fontScale="90000"/>
          </a:bodyPr>
          <a:lstStyle/>
          <a:p>
            <a:r>
              <a:rPr lang="en-US" b="1" dirty="0"/>
              <a:t>Result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686" y="698271"/>
            <a:ext cx="9909314" cy="6159729"/>
          </a:xfrm>
          <a:prstGeom prst="rect">
            <a:avLst/>
          </a:prstGeom>
        </p:spPr>
      </p:pic>
    </p:spTree>
    <p:extLst>
      <p:ext uri="{BB962C8B-B14F-4D97-AF65-F5344CB8AC3E}">
        <p14:creationId xmlns:p14="http://schemas.microsoft.com/office/powerpoint/2010/main" val="138817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760" y="558795"/>
            <a:ext cx="7125841" cy="773616"/>
          </a:xfrm>
        </p:spPr>
        <p:txBody>
          <a:bodyPr/>
          <a:lstStyle/>
          <a:p>
            <a:r>
              <a:rPr lang="en-US" dirty="0"/>
              <a:t> </a:t>
            </a:r>
            <a:r>
              <a:rPr lang="en-US" b="1" dirty="0"/>
              <a:t>MAE and RMSE Metrics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395" y="1716917"/>
            <a:ext cx="8732572" cy="514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00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3421" y="480419"/>
            <a:ext cx="5310104" cy="734427"/>
          </a:xfrm>
        </p:spPr>
        <p:txBody>
          <a:bodyPr/>
          <a:lstStyle/>
          <a:p>
            <a:r>
              <a:rPr lang="en-US" dirty="0"/>
              <a:t> </a:t>
            </a:r>
            <a:r>
              <a:rPr lang="en-US" b="1" dirty="0"/>
              <a:t>RAE and RRSE Metrics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776" y="1393065"/>
            <a:ext cx="9087395" cy="546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6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7722"/>
            <a:ext cx="10554788" cy="682176"/>
          </a:xfrm>
        </p:spPr>
        <p:txBody>
          <a:bodyPr>
            <a:normAutofit/>
          </a:bodyPr>
          <a:lstStyle/>
          <a:p>
            <a:r>
              <a:rPr lang="en-US" sz="3200" b="1" dirty="0"/>
              <a:t>Value of the Test Set with Actual and Predicted Class</a:t>
            </a:r>
            <a:endParaRPr lang="en-US" sz="3200" dirty="0"/>
          </a:p>
        </p:txBody>
      </p:sp>
      <p:pic>
        <p:nvPicPr>
          <p:cNvPr id="4" name="Picture 3" descr="C:\Users\WIN\Desktop\weka pics.PNG"/>
          <p:cNvPicPr/>
          <p:nvPr/>
        </p:nvPicPr>
        <p:blipFill>
          <a:blip r:embed="rId2">
            <a:extLst>
              <a:ext uri="{28A0092B-C50C-407E-A947-70E740481C1C}">
                <a14:useLocalDpi xmlns:a14="http://schemas.microsoft.com/office/drawing/2010/main" val="0"/>
              </a:ext>
            </a:extLst>
          </a:blip>
          <a:srcRect/>
          <a:stretch>
            <a:fillRect/>
          </a:stretch>
        </p:blipFill>
        <p:spPr bwMode="auto">
          <a:xfrm>
            <a:off x="174170" y="685801"/>
            <a:ext cx="12017829" cy="6172199"/>
          </a:xfrm>
          <a:prstGeom prst="rect">
            <a:avLst/>
          </a:prstGeom>
          <a:noFill/>
          <a:ln>
            <a:noFill/>
          </a:ln>
        </p:spPr>
      </p:pic>
    </p:spTree>
    <p:extLst>
      <p:ext uri="{BB962C8B-B14F-4D97-AF65-F5344CB8AC3E}">
        <p14:creationId xmlns:p14="http://schemas.microsoft.com/office/powerpoint/2010/main" val="337095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DA30-8D2D-48F5-9FC3-E038BDBA51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C5527D-D725-4987-AAE7-931FB8C867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899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267" r="66989"/>
          <a:stretch/>
        </p:blipFill>
        <p:spPr>
          <a:xfrm>
            <a:off x="6358729" y="0"/>
            <a:ext cx="5270116" cy="6858000"/>
          </a:xfrm>
          <a:prstGeom prst="rect">
            <a:avLst/>
          </a:prstGeom>
        </p:spPr>
      </p:pic>
      <p:sp>
        <p:nvSpPr>
          <p:cNvPr id="5" name="Rectangle 4"/>
          <p:cNvSpPr/>
          <p:nvPr/>
        </p:nvSpPr>
        <p:spPr>
          <a:xfrm>
            <a:off x="1750725" y="515649"/>
            <a:ext cx="4608004" cy="1938992"/>
          </a:xfrm>
          <a:prstGeom prst="rect">
            <a:avLst/>
          </a:prstGeom>
        </p:spPr>
        <p:txBody>
          <a:bodyPr wrap="square">
            <a:spAutoFit/>
          </a:bodyPr>
          <a:lstStyle/>
          <a:p>
            <a:r>
              <a:rPr lang="en-US" sz="4000" b="1" dirty="0">
                <a:latin typeface="Calibri" panose="020F0502020204030204" pitchFamily="34" charset="0"/>
                <a:ea typeface="Calibri" panose="020F0502020204030204" pitchFamily="34" charset="0"/>
                <a:cs typeface="Times New Roman" panose="02020603050405020304" pitchFamily="18" charset="0"/>
              </a:rPr>
              <a:t>After Evaluating the Training Dataset  the Result has shown</a:t>
            </a:r>
            <a:endParaRPr lang="en-US" sz="4000" b="1" dirty="0"/>
          </a:p>
        </p:txBody>
      </p:sp>
    </p:spTree>
    <p:extLst>
      <p:ext uri="{BB962C8B-B14F-4D97-AF65-F5344CB8AC3E}">
        <p14:creationId xmlns:p14="http://schemas.microsoft.com/office/powerpoint/2010/main" val="149093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082" y="431269"/>
            <a:ext cx="3553098" cy="1293028"/>
          </a:xfrm>
        </p:spPr>
        <p:txBody>
          <a:bodyPr>
            <a:normAutofit/>
          </a:bodyPr>
          <a:lstStyle/>
          <a:p>
            <a:pPr algn="ctr"/>
            <a:r>
              <a:rPr lang="en-US" sz="4400" dirty="0"/>
              <a:t>overview</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29100"/>
          <a:stretch/>
        </p:blipFill>
        <p:spPr>
          <a:xfrm>
            <a:off x="-1" y="1724297"/>
            <a:ext cx="5994741" cy="5133703"/>
          </a:xfrm>
        </p:spPr>
      </p:pic>
      <p:sp>
        <p:nvSpPr>
          <p:cNvPr id="5" name="Rectangle 4"/>
          <p:cNvSpPr/>
          <p:nvPr/>
        </p:nvSpPr>
        <p:spPr>
          <a:xfrm>
            <a:off x="6553631" y="1985553"/>
            <a:ext cx="4396967" cy="3539430"/>
          </a:xfrm>
          <a:prstGeom prst="rect">
            <a:avLst/>
          </a:prstGeom>
        </p:spPr>
        <p:txBody>
          <a:bodyPr wrap="square">
            <a:spAutoFit/>
          </a:bodyPr>
          <a:lstStyle/>
          <a:p>
            <a:pPr marL="285750" indent="-285750" algn="just">
              <a:buFont typeface="Arial" pitchFamily="34" charset="0"/>
              <a:buChar char="•"/>
            </a:pPr>
            <a:r>
              <a:rPr lang="en-US" sz="3200" dirty="0"/>
              <a:t>Introduction</a:t>
            </a:r>
          </a:p>
          <a:p>
            <a:pPr marL="285750" indent="-285750" algn="just">
              <a:buFont typeface="Arial" pitchFamily="34" charset="0"/>
              <a:buChar char="•"/>
            </a:pPr>
            <a:r>
              <a:rPr lang="en-US" sz="3200" dirty="0"/>
              <a:t>Research Questions</a:t>
            </a:r>
          </a:p>
          <a:p>
            <a:pPr marL="285750" indent="-285750" algn="just">
              <a:buFont typeface="Arial" pitchFamily="34" charset="0"/>
              <a:buChar char="•"/>
            </a:pPr>
            <a:r>
              <a:rPr lang="en-US" sz="3200" dirty="0"/>
              <a:t>Literature view</a:t>
            </a:r>
          </a:p>
          <a:p>
            <a:pPr marL="285750" indent="-285750" algn="just">
              <a:buFont typeface="Arial" pitchFamily="34" charset="0"/>
              <a:buChar char="•"/>
            </a:pPr>
            <a:r>
              <a:rPr lang="en-US" sz="3200" dirty="0"/>
              <a:t>Methodology</a:t>
            </a:r>
          </a:p>
          <a:p>
            <a:pPr marL="285750" indent="-285750" algn="just">
              <a:buFont typeface="Arial" pitchFamily="34" charset="0"/>
              <a:buChar char="•"/>
            </a:pPr>
            <a:r>
              <a:rPr lang="en-US" sz="3200" dirty="0"/>
              <a:t>Results Analysis</a:t>
            </a:r>
          </a:p>
          <a:p>
            <a:pPr marL="285750" indent="-285750" algn="just">
              <a:buFont typeface="Arial" pitchFamily="34" charset="0"/>
              <a:buChar char="•"/>
            </a:pPr>
            <a:r>
              <a:rPr lang="en-US" sz="3200" dirty="0"/>
              <a:t>Future works</a:t>
            </a:r>
          </a:p>
          <a:p>
            <a:pPr marL="285750" indent="-285750" algn="just">
              <a:buFont typeface="Arial" pitchFamily="34" charset="0"/>
              <a:buChar char="•"/>
            </a:pPr>
            <a:r>
              <a:rPr lang="en-US" sz="3200" dirty="0"/>
              <a:t>Conclusion</a:t>
            </a:r>
          </a:p>
        </p:txBody>
      </p:sp>
    </p:spTree>
    <p:extLst>
      <p:ext uri="{BB962C8B-B14F-4D97-AF65-F5344CB8AC3E}">
        <p14:creationId xmlns:p14="http://schemas.microsoft.com/office/powerpoint/2010/main" val="109815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037" y="391882"/>
            <a:ext cx="4823875" cy="711204"/>
          </a:xfrm>
        </p:spPr>
        <p:txBody>
          <a:bodyPr>
            <a:normAutofit/>
          </a:bodyPr>
          <a:lstStyle/>
          <a:p>
            <a:r>
              <a:rPr lang="en-US" b="1" dirty="0"/>
              <a:t>Predicted variables</a:t>
            </a:r>
          </a:p>
        </p:txBody>
      </p:sp>
      <p:sp>
        <p:nvSpPr>
          <p:cNvPr id="4" name="Rectangle 3"/>
          <p:cNvSpPr/>
          <p:nvPr/>
        </p:nvSpPr>
        <p:spPr>
          <a:xfrm>
            <a:off x="3048000" y="1443841"/>
            <a:ext cx="8040914" cy="5262979"/>
          </a:xfrm>
          <a:prstGeom prst="rect">
            <a:avLst/>
          </a:prstGeom>
        </p:spPr>
        <p:txBody>
          <a:bodyPr wrap="square">
            <a:spAutoFit/>
          </a:bodyPr>
          <a:lstStyle/>
          <a:p>
            <a:r>
              <a:rPr lang="en-US" sz="2400" b="1" dirty="0"/>
              <a:t>1.They                		15.social</a:t>
            </a:r>
          </a:p>
          <a:p>
            <a:r>
              <a:rPr lang="en-US" sz="2400" b="1" dirty="0"/>
              <a:t>2. Work               		16.body</a:t>
            </a:r>
          </a:p>
          <a:p>
            <a:r>
              <a:rPr lang="en-US" sz="2400" b="1" dirty="0"/>
              <a:t>3. Funct              		17.time</a:t>
            </a:r>
          </a:p>
          <a:p>
            <a:r>
              <a:rPr lang="en-US" sz="2400" b="1" dirty="0"/>
              <a:t>4. I                       		18.achieve</a:t>
            </a:r>
          </a:p>
          <a:p>
            <a:r>
              <a:rPr lang="en-US" sz="2400" b="1" dirty="0"/>
              <a:t>5. Leisure            		19.home</a:t>
            </a:r>
          </a:p>
          <a:p>
            <a:r>
              <a:rPr lang="en-US" sz="2400" b="1" dirty="0"/>
              <a:t>6.ppron                		20.friend</a:t>
            </a:r>
          </a:p>
          <a:p>
            <a:r>
              <a:rPr lang="en-US" sz="2400" b="1" dirty="0"/>
              <a:t>7. Past           </a:t>
            </a:r>
          </a:p>
          <a:p>
            <a:r>
              <a:rPr lang="en-US" sz="2400" b="1" dirty="0"/>
              <a:t>8.Relig</a:t>
            </a:r>
          </a:p>
          <a:p>
            <a:r>
              <a:rPr lang="en-US" sz="2400" b="1" dirty="0"/>
              <a:t>9. Conj</a:t>
            </a:r>
          </a:p>
          <a:p>
            <a:r>
              <a:rPr lang="en-US" sz="2400" b="1" dirty="0"/>
              <a:t>10.Quant</a:t>
            </a:r>
          </a:p>
          <a:p>
            <a:r>
              <a:rPr lang="en-US" sz="2400" b="1" dirty="0"/>
              <a:t>11.Incl</a:t>
            </a:r>
          </a:p>
          <a:p>
            <a:r>
              <a:rPr lang="en-US" sz="2400" b="1" dirty="0"/>
              <a:t>12.Dic</a:t>
            </a:r>
          </a:p>
          <a:p>
            <a:r>
              <a:rPr lang="en-US" sz="2400" b="1" dirty="0"/>
              <a:t>13.We</a:t>
            </a:r>
          </a:p>
          <a:p>
            <a:r>
              <a:rPr lang="en-US" sz="2400" b="1" dirty="0"/>
              <a:t>14.Verb</a:t>
            </a:r>
          </a:p>
        </p:txBody>
      </p:sp>
    </p:spTree>
    <p:extLst>
      <p:ext uri="{BB962C8B-B14F-4D97-AF65-F5344CB8AC3E}">
        <p14:creationId xmlns:p14="http://schemas.microsoft.com/office/powerpoint/2010/main" val="143511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54739"/>
            <a:ext cx="7320331" cy="769261"/>
          </a:xfrm>
        </p:spPr>
        <p:txBody>
          <a:bodyPr>
            <a:noAutofit/>
          </a:bodyPr>
          <a:lstStyle/>
          <a:p>
            <a:r>
              <a:rPr lang="en-US" sz="4000" b="1" dirty="0"/>
              <a:t>Limitations of this Research:</a:t>
            </a:r>
          </a:p>
        </p:txBody>
      </p:sp>
      <p:sp>
        <p:nvSpPr>
          <p:cNvPr id="3" name="Content Placeholder 2"/>
          <p:cNvSpPr>
            <a:spLocks noGrp="1"/>
          </p:cNvSpPr>
          <p:nvPr>
            <p:ph idx="1"/>
          </p:nvPr>
        </p:nvSpPr>
        <p:spPr>
          <a:xfrm>
            <a:off x="2589212" y="2162628"/>
            <a:ext cx="8915400" cy="3777622"/>
          </a:xfrm>
        </p:spPr>
        <p:txBody>
          <a:bodyPr/>
          <a:lstStyle/>
          <a:p>
            <a:r>
              <a:rPr lang="en-US" sz="2800" b="1" dirty="0"/>
              <a:t>1.This research is done only with the information of the American people,</a:t>
            </a:r>
          </a:p>
          <a:p>
            <a:r>
              <a:rPr lang="en-US" sz="2800" b="1" dirty="0"/>
              <a:t>2. It can be wrong  for other countries.</a:t>
            </a:r>
          </a:p>
          <a:p>
            <a:r>
              <a:rPr lang="en-US" sz="2800" b="1" dirty="0"/>
              <a:t>3. So far we have not used any IoT or smart technology for this. </a:t>
            </a:r>
          </a:p>
          <a:p>
            <a:endParaRPr lang="en-US" dirty="0"/>
          </a:p>
        </p:txBody>
      </p:sp>
    </p:spTree>
    <p:extLst>
      <p:ext uri="{BB962C8B-B14F-4D97-AF65-F5344CB8AC3E}">
        <p14:creationId xmlns:p14="http://schemas.microsoft.com/office/powerpoint/2010/main" val="18032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498" y="609595"/>
            <a:ext cx="3299874" cy="725719"/>
          </a:xfrm>
        </p:spPr>
        <p:txBody>
          <a:bodyPr>
            <a:normAutofit/>
          </a:bodyPr>
          <a:lstStyle/>
          <a:p>
            <a:r>
              <a:rPr lang="en-US" sz="4000" b="1" dirty="0"/>
              <a:t>Future work</a:t>
            </a:r>
          </a:p>
        </p:txBody>
      </p:sp>
      <p:sp>
        <p:nvSpPr>
          <p:cNvPr id="3" name="Content Placeholder 2"/>
          <p:cNvSpPr>
            <a:spLocks noGrp="1"/>
          </p:cNvSpPr>
          <p:nvPr>
            <p:ph idx="1"/>
          </p:nvPr>
        </p:nvSpPr>
        <p:spPr>
          <a:xfrm>
            <a:off x="1863498" y="1596571"/>
            <a:ext cx="4900159" cy="1204686"/>
          </a:xfrm>
        </p:spPr>
        <p:txBody>
          <a:bodyPr>
            <a:norm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Use this method on big data set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Web application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313" y="2751363"/>
            <a:ext cx="7300685" cy="4106635"/>
          </a:xfrm>
          <a:prstGeom prst="rect">
            <a:avLst/>
          </a:prstGeom>
        </p:spPr>
      </p:pic>
    </p:spTree>
    <p:extLst>
      <p:ext uri="{BB962C8B-B14F-4D97-AF65-F5344CB8AC3E}">
        <p14:creationId xmlns:p14="http://schemas.microsoft.com/office/powerpoint/2010/main" val="237962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9" y="580567"/>
            <a:ext cx="3474046" cy="928919"/>
          </a:xfrm>
        </p:spPr>
        <p:txBody>
          <a:bodyPr>
            <a:normAutofit/>
          </a:bodyPr>
          <a:lstStyle/>
          <a:p>
            <a:r>
              <a:rPr lang="en-US" sz="4400" b="1" dirty="0"/>
              <a:t>Conclusion</a:t>
            </a:r>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The aim of this study is to improve the accuracy of suicide rate predictions. A generalized model is designed that undoubtedly help the people to predict someone’s suicidal activity in advance based on some attributes value and according to that prediction the people can take necessary steps.</a:t>
            </a:r>
          </a:p>
        </p:txBody>
      </p:sp>
    </p:spTree>
    <p:extLst>
      <p:ext uri="{BB962C8B-B14F-4D97-AF65-F5344CB8AC3E}">
        <p14:creationId xmlns:p14="http://schemas.microsoft.com/office/powerpoint/2010/main" val="1479999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8504-EE54-48CB-98BD-CABF07CE4E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EE448E-5E08-414A-A9E9-B96440D4B5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139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177" y="696681"/>
            <a:ext cx="4981193" cy="769261"/>
          </a:xfrm>
        </p:spPr>
        <p:txBody>
          <a:bodyPr>
            <a:noAutofit/>
          </a:bodyPr>
          <a:lstStyle/>
          <a:p>
            <a:r>
              <a:rPr lang="en-US" sz="4400" b="1" dirty="0">
                <a:solidFill>
                  <a:schemeClr val="accent3">
                    <a:lumMod val="75000"/>
                  </a:schemeClr>
                </a:solidFill>
                <a:latin typeface="Arial Black" pitchFamily="34" charset="0"/>
              </a:rPr>
              <a:t>Any Questions?</a:t>
            </a:r>
            <a:endParaRPr lang="en-US" sz="4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178" y="1465942"/>
            <a:ext cx="2806700" cy="3810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092" y="2830286"/>
            <a:ext cx="6566907" cy="3693885"/>
          </a:xfrm>
          <a:prstGeom prst="rect">
            <a:avLst/>
          </a:prstGeom>
        </p:spPr>
      </p:pic>
    </p:spTree>
    <p:extLst>
      <p:ext uri="{BB962C8B-B14F-4D97-AF65-F5344CB8AC3E}">
        <p14:creationId xmlns:p14="http://schemas.microsoft.com/office/powerpoint/2010/main" val="175820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83360"/>
            <a:ext cx="3729498" cy="969559"/>
          </a:xfrm>
        </p:spPr>
        <p:txBody>
          <a:bodyPr>
            <a:normAutofit/>
          </a:bodyPr>
          <a:lstStyle/>
          <a:p>
            <a:r>
              <a:rPr lang="en-US" sz="4400" b="1" dirty="0"/>
              <a:t>Introduction</a:t>
            </a:r>
          </a:p>
        </p:txBody>
      </p:sp>
      <p:sp>
        <p:nvSpPr>
          <p:cNvPr id="3" name="Content Placeholder 2"/>
          <p:cNvSpPr>
            <a:spLocks noGrp="1"/>
          </p:cNvSpPr>
          <p:nvPr>
            <p:ph idx="1"/>
          </p:nvPr>
        </p:nvSpPr>
        <p:spPr>
          <a:xfrm>
            <a:off x="2592925" y="1905000"/>
            <a:ext cx="5248504" cy="1249679"/>
          </a:xfrm>
        </p:spPr>
        <p:txBody>
          <a:bodyPr>
            <a:normAutofit fontScale="55000" lnSpcReduction="20000"/>
          </a:bodyPr>
          <a:lstStyle/>
          <a:p>
            <a:pPr marL="285750" indent="-285750">
              <a:buFont typeface="Arial" pitchFamily="34" charset="0"/>
              <a:buChar char="•"/>
            </a:pPr>
            <a:r>
              <a:rPr lang="en-US" sz="4400" b="1" dirty="0">
                <a:solidFill>
                  <a:schemeClr val="tx1"/>
                </a:solidFill>
                <a:latin typeface="Times New Roman" panose="02020603050405020304" pitchFamily="18" charset="0"/>
                <a:cs typeface="Times New Roman" panose="02020603050405020304" pitchFamily="18" charset="0"/>
              </a:rPr>
              <a:t>Why this topic?</a:t>
            </a:r>
          </a:p>
          <a:p>
            <a:pPr marL="285750" indent="-285750">
              <a:buFont typeface="Arial" pitchFamily="34" charset="0"/>
              <a:buChar char="•"/>
            </a:pPr>
            <a:r>
              <a:rPr lang="en-US" sz="4400" b="1" dirty="0">
                <a:solidFill>
                  <a:schemeClr val="tx1"/>
                </a:solidFill>
                <a:latin typeface="Times New Roman" panose="02020603050405020304" pitchFamily="18" charset="0"/>
                <a:cs typeface="Times New Roman" panose="02020603050405020304" pitchFamily="18" charset="0"/>
              </a:rPr>
              <a:t>Why people try to attempt suicide?</a:t>
            </a:r>
          </a:p>
          <a:p>
            <a:pPr marL="285750" indent="-285750">
              <a:buFont typeface="Arial" pitchFamily="34" charset="0"/>
              <a:buChar char="•"/>
            </a:pPr>
            <a:r>
              <a:rPr lang="en-US" sz="4400" b="1" dirty="0">
                <a:solidFill>
                  <a:schemeClr val="tx1"/>
                </a:solidFill>
                <a:latin typeface="Times New Roman" panose="02020603050405020304" pitchFamily="18" charset="0"/>
                <a:cs typeface="Times New Roman" panose="02020603050405020304" pitchFamily="18" charset="0"/>
              </a:rPr>
              <a:t>Suicide prediction model</a:t>
            </a:r>
          </a:p>
          <a:p>
            <a:endParaRPr lang="en-US" dirty="0"/>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7400" y="2409162"/>
            <a:ext cx="5943600" cy="4122267"/>
          </a:xfrm>
          <a:prstGeom prst="ellipse">
            <a:avLst/>
          </a:prstGeom>
          <a:ln>
            <a:noFill/>
          </a:ln>
          <a:effectLst>
            <a:softEdge rad="112500"/>
          </a:effectLst>
        </p:spPr>
      </p:pic>
    </p:spTree>
    <p:extLst>
      <p:ext uri="{BB962C8B-B14F-4D97-AF65-F5344CB8AC3E}">
        <p14:creationId xmlns:p14="http://schemas.microsoft.com/office/powerpoint/2010/main" val="149174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457" y="911493"/>
            <a:ext cx="5571361" cy="838930"/>
          </a:xfrm>
        </p:spPr>
        <p:txBody>
          <a:bodyPr>
            <a:normAutofit/>
          </a:bodyPr>
          <a:lstStyle/>
          <a:p>
            <a:r>
              <a:rPr lang="en-US" sz="4400" b="1" dirty="0"/>
              <a:t>Research Questions</a:t>
            </a:r>
          </a:p>
        </p:txBody>
      </p:sp>
      <p:sp>
        <p:nvSpPr>
          <p:cNvPr id="3" name="Content Placeholder 2"/>
          <p:cNvSpPr>
            <a:spLocks noGrp="1"/>
          </p:cNvSpPr>
          <p:nvPr>
            <p:ph idx="1"/>
          </p:nvPr>
        </p:nvSpPr>
        <p:spPr>
          <a:xfrm>
            <a:off x="2432457" y="2264228"/>
            <a:ext cx="7038114" cy="2046515"/>
          </a:xfrm>
        </p:spPr>
        <p:txBody>
          <a:bodyPr>
            <a:normAutofit/>
          </a:bodyPr>
          <a:lstStyle/>
          <a:p>
            <a:r>
              <a:rPr lang="en-US" sz="2400" b="1" dirty="0">
                <a:latin typeface="Times New Roman" panose="02020603050405020304" pitchFamily="18" charset="0"/>
                <a:cs typeface="Times New Roman" panose="02020603050405020304" pitchFamily="18" charset="0"/>
              </a:rPr>
              <a:t>1. How can we predict suicidal case activity by tweets?</a:t>
            </a:r>
          </a:p>
          <a:p>
            <a:r>
              <a:rPr lang="en-US" sz="2400" b="1" dirty="0">
                <a:latin typeface="Times New Roman" panose="02020603050405020304" pitchFamily="18" charset="0"/>
                <a:cs typeface="Times New Roman" panose="02020603050405020304" pitchFamily="18" charset="0"/>
              </a:rPr>
              <a:t>2. What attribute should consider and to detect suicidal case?</a:t>
            </a:r>
          </a:p>
          <a:p>
            <a:endParaRPr lang="en-US" dirty="0"/>
          </a:p>
        </p:txBody>
      </p:sp>
    </p:spTree>
    <p:extLst>
      <p:ext uri="{BB962C8B-B14F-4D97-AF65-F5344CB8AC3E}">
        <p14:creationId xmlns:p14="http://schemas.microsoft.com/office/powerpoint/2010/main" val="42715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452" y="872305"/>
            <a:ext cx="5026434" cy="669113"/>
          </a:xfrm>
        </p:spPr>
        <p:txBody>
          <a:bodyPr>
            <a:noAutofit/>
          </a:bodyPr>
          <a:lstStyle/>
          <a:p>
            <a:r>
              <a:rPr lang="en-US" sz="4400" b="1" dirty="0"/>
              <a:t>Literature Review</a:t>
            </a:r>
          </a:p>
        </p:txBody>
      </p:sp>
      <p:sp>
        <p:nvSpPr>
          <p:cNvPr id="3" name="Content Placeholder 2"/>
          <p:cNvSpPr>
            <a:spLocks noGrp="1"/>
          </p:cNvSpPr>
          <p:nvPr>
            <p:ph idx="1"/>
          </p:nvPr>
        </p:nvSpPr>
        <p:spPr>
          <a:xfrm>
            <a:off x="2223452" y="1802675"/>
            <a:ext cx="8915400" cy="2756262"/>
          </a:xfrm>
        </p:spPr>
        <p:txBody>
          <a:bodyPr/>
          <a:lstStyle/>
          <a:p>
            <a:pPr lvl="0"/>
            <a:endParaRPr lang="en-US" dirty="0"/>
          </a:p>
          <a:p>
            <a:pPr lvl="0"/>
            <a:r>
              <a:rPr lang="en-US" b="1" dirty="0"/>
              <a:t> </a:t>
            </a:r>
            <a:r>
              <a:rPr lang="en-US" sz="2400" b="1" dirty="0">
                <a:solidFill>
                  <a:srgbClr val="FF0000"/>
                </a:solidFill>
              </a:rPr>
              <a:t>Limitations of studied Research Paper :</a:t>
            </a:r>
            <a:endParaRPr lang="en-US" sz="2400" dirty="0"/>
          </a:p>
          <a:p>
            <a:r>
              <a:rPr lang="en-US" sz="2000" dirty="0"/>
              <a:t> </a:t>
            </a:r>
            <a:r>
              <a:rPr lang="en-US" sz="2000" b="1" dirty="0"/>
              <a:t>1.Most of the cases these papers use data from many years ago, means didn’t use recent data.</a:t>
            </a:r>
          </a:p>
          <a:p>
            <a:r>
              <a:rPr lang="en-US" sz="2000" b="1" dirty="0"/>
              <a:t> 2. Lacking of data cleaning.</a:t>
            </a:r>
          </a:p>
          <a:p>
            <a:r>
              <a:rPr lang="en-US" sz="2000" b="1" dirty="0"/>
              <a:t> 3.For proper data cleaning their result is not specific.</a:t>
            </a:r>
          </a:p>
          <a:p>
            <a:endParaRPr lang="en-US" dirty="0"/>
          </a:p>
        </p:txBody>
      </p:sp>
    </p:spTree>
    <p:extLst>
      <p:ext uri="{BB962C8B-B14F-4D97-AF65-F5344CB8AC3E}">
        <p14:creationId xmlns:p14="http://schemas.microsoft.com/office/powerpoint/2010/main" val="31197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515" y="806990"/>
            <a:ext cx="5114161" cy="878119"/>
          </a:xfrm>
        </p:spPr>
        <p:txBody>
          <a:bodyPr>
            <a:normAutofit/>
          </a:bodyPr>
          <a:lstStyle/>
          <a:p>
            <a:r>
              <a:rPr lang="en-US" sz="4400" b="1" dirty="0"/>
              <a:t>Literature Review</a:t>
            </a:r>
          </a:p>
        </p:txBody>
      </p:sp>
      <p:sp>
        <p:nvSpPr>
          <p:cNvPr id="3" name="Content Placeholder 2"/>
          <p:cNvSpPr>
            <a:spLocks noGrp="1"/>
          </p:cNvSpPr>
          <p:nvPr>
            <p:ph idx="1"/>
          </p:nvPr>
        </p:nvSpPr>
        <p:spPr>
          <a:xfrm>
            <a:off x="2236515" y="2133600"/>
            <a:ext cx="8915400" cy="2542903"/>
          </a:xfrm>
        </p:spPr>
        <p:txBody>
          <a:bodyPr/>
          <a:lstStyle/>
          <a:p>
            <a:pPr lvl="0"/>
            <a:r>
              <a:rPr lang="en-US" sz="2400" b="1" dirty="0">
                <a:solidFill>
                  <a:srgbClr val="0070C0"/>
                </a:solidFill>
              </a:rPr>
              <a:t>Why is our model  different?????</a:t>
            </a:r>
            <a:endParaRPr lang="en-US" dirty="0"/>
          </a:p>
          <a:p>
            <a:r>
              <a:rPr lang="en-US" sz="2000" b="1" dirty="0"/>
              <a:t>1.By using twitter API and Python Programming language we have collected recent data.</a:t>
            </a:r>
          </a:p>
          <a:p>
            <a:r>
              <a:rPr lang="en-US" sz="2000" b="1" dirty="0"/>
              <a:t> 2. Data cleaning is done by using LIWC and R language.</a:t>
            </a:r>
          </a:p>
          <a:p>
            <a:r>
              <a:rPr lang="en-US" sz="2000" b="1" dirty="0"/>
              <a:t> 3.By the end we have 20 specific reasons as our result.</a:t>
            </a:r>
          </a:p>
          <a:p>
            <a:endParaRPr lang="en-US" dirty="0"/>
          </a:p>
        </p:txBody>
      </p:sp>
    </p:spTree>
    <p:extLst>
      <p:ext uri="{BB962C8B-B14F-4D97-AF65-F5344CB8AC3E}">
        <p14:creationId xmlns:p14="http://schemas.microsoft.com/office/powerpoint/2010/main" val="69986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016881" cy="786679"/>
          </a:xfrm>
        </p:spPr>
        <p:txBody>
          <a:bodyPr>
            <a:normAutofit/>
          </a:bodyPr>
          <a:lstStyle/>
          <a:p>
            <a:r>
              <a:rPr lang="en-US" sz="4400" b="1" dirty="0"/>
              <a:t>Methodolody</a:t>
            </a:r>
          </a:p>
        </p:txBody>
      </p:sp>
      <p:sp>
        <p:nvSpPr>
          <p:cNvPr id="4" name="TextBox 3"/>
          <p:cNvSpPr txBox="1"/>
          <p:nvPr/>
        </p:nvSpPr>
        <p:spPr>
          <a:xfrm>
            <a:off x="3713668" y="1663095"/>
            <a:ext cx="4038599" cy="400110"/>
          </a:xfrm>
          <a:prstGeom prst="rect">
            <a:avLst/>
          </a:prstGeom>
          <a:solidFill>
            <a:schemeClr val="accent3">
              <a:lumMod val="20000"/>
              <a:lumOff val="80000"/>
            </a:schemeClr>
          </a:solidFill>
        </p:spPr>
        <p:txBody>
          <a:bodyPr wrap="square" rtlCol="0">
            <a:spAutoFit/>
          </a:bodyPr>
          <a:lstStyle/>
          <a:p>
            <a:r>
              <a:rPr lang="en-US" sz="2000" b="1" dirty="0"/>
              <a:t>1.Data Collection</a:t>
            </a:r>
          </a:p>
        </p:txBody>
      </p:sp>
      <p:sp>
        <p:nvSpPr>
          <p:cNvPr id="5" name="TextBox 4"/>
          <p:cNvSpPr txBox="1"/>
          <p:nvPr/>
        </p:nvSpPr>
        <p:spPr>
          <a:xfrm>
            <a:off x="3713668" y="2369631"/>
            <a:ext cx="4038599" cy="400110"/>
          </a:xfrm>
          <a:prstGeom prst="rect">
            <a:avLst/>
          </a:prstGeom>
          <a:solidFill>
            <a:schemeClr val="accent3">
              <a:lumMod val="20000"/>
              <a:lumOff val="80000"/>
            </a:schemeClr>
          </a:solidFill>
        </p:spPr>
        <p:txBody>
          <a:bodyPr wrap="square" rtlCol="0">
            <a:spAutoFit/>
          </a:bodyPr>
          <a:lstStyle/>
          <a:p>
            <a:r>
              <a:rPr lang="en-US" sz="2000" b="1" dirty="0"/>
              <a:t>2.Data Preprocessing</a:t>
            </a:r>
          </a:p>
        </p:txBody>
      </p:sp>
      <p:sp>
        <p:nvSpPr>
          <p:cNvPr id="6" name="TextBox 5"/>
          <p:cNvSpPr txBox="1"/>
          <p:nvPr/>
        </p:nvSpPr>
        <p:spPr>
          <a:xfrm>
            <a:off x="3713666" y="4027163"/>
            <a:ext cx="4016600" cy="400110"/>
          </a:xfrm>
          <a:prstGeom prst="rect">
            <a:avLst/>
          </a:prstGeom>
          <a:solidFill>
            <a:schemeClr val="accent3">
              <a:lumMod val="20000"/>
              <a:lumOff val="80000"/>
            </a:schemeClr>
          </a:solidFill>
        </p:spPr>
        <p:txBody>
          <a:bodyPr wrap="square" rtlCol="0">
            <a:spAutoFit/>
          </a:bodyPr>
          <a:lstStyle/>
          <a:p>
            <a:r>
              <a:rPr lang="en-US" sz="2000" b="1" dirty="0"/>
              <a:t>3.Training The Model</a:t>
            </a:r>
          </a:p>
        </p:txBody>
      </p:sp>
      <p:sp>
        <p:nvSpPr>
          <p:cNvPr id="7" name="TextBox 6"/>
          <p:cNvSpPr txBox="1"/>
          <p:nvPr/>
        </p:nvSpPr>
        <p:spPr>
          <a:xfrm>
            <a:off x="3713666" y="4687528"/>
            <a:ext cx="4038601" cy="707886"/>
          </a:xfrm>
          <a:prstGeom prst="rect">
            <a:avLst/>
          </a:prstGeom>
          <a:solidFill>
            <a:schemeClr val="accent3">
              <a:lumMod val="20000"/>
              <a:lumOff val="80000"/>
            </a:schemeClr>
          </a:solidFill>
        </p:spPr>
        <p:txBody>
          <a:bodyPr wrap="square" rtlCol="0">
            <a:spAutoFit/>
          </a:bodyPr>
          <a:lstStyle/>
          <a:p>
            <a:r>
              <a:rPr lang="en-US" sz="2000" b="1" dirty="0"/>
              <a:t>4.Use leaps package  on the dataset</a:t>
            </a:r>
          </a:p>
        </p:txBody>
      </p:sp>
      <p:sp>
        <p:nvSpPr>
          <p:cNvPr id="8" name="TextBox 7"/>
          <p:cNvSpPr txBox="1"/>
          <p:nvPr/>
        </p:nvSpPr>
        <p:spPr>
          <a:xfrm>
            <a:off x="3713667" y="5706250"/>
            <a:ext cx="4038600" cy="707886"/>
          </a:xfrm>
          <a:prstGeom prst="rect">
            <a:avLst/>
          </a:prstGeom>
          <a:solidFill>
            <a:schemeClr val="accent3">
              <a:lumMod val="20000"/>
              <a:lumOff val="80000"/>
            </a:schemeClr>
          </a:solidFill>
        </p:spPr>
        <p:txBody>
          <a:bodyPr wrap="square" rtlCol="0">
            <a:spAutoFit/>
          </a:bodyPr>
          <a:lstStyle/>
          <a:p>
            <a:r>
              <a:rPr lang="en-US" sz="2000" b="1" dirty="0"/>
              <a:t>5.Apply Classification Algorithms</a:t>
            </a:r>
          </a:p>
        </p:txBody>
      </p:sp>
      <p:sp>
        <p:nvSpPr>
          <p:cNvPr id="9" name="TextBox 8"/>
          <p:cNvSpPr txBox="1"/>
          <p:nvPr/>
        </p:nvSpPr>
        <p:spPr>
          <a:xfrm>
            <a:off x="3717959" y="3064535"/>
            <a:ext cx="4030014" cy="707886"/>
          </a:xfrm>
          <a:prstGeom prst="rect">
            <a:avLst/>
          </a:prstGeom>
          <a:solidFill>
            <a:schemeClr val="accent3">
              <a:lumMod val="20000"/>
              <a:lumOff val="80000"/>
            </a:schemeClr>
          </a:solidFill>
        </p:spPr>
        <p:txBody>
          <a:bodyPr wrap="square" rtlCol="0">
            <a:spAutoFit/>
          </a:bodyPr>
          <a:lstStyle/>
          <a:p>
            <a:r>
              <a:rPr lang="en-US" sz="2000" b="1" dirty="0"/>
              <a:t>3.Features Selection and Dataset Categories</a:t>
            </a:r>
          </a:p>
        </p:txBody>
      </p:sp>
      <p:cxnSp>
        <p:nvCxnSpPr>
          <p:cNvPr id="10" name="Straight Arrow Connector 9"/>
          <p:cNvCxnSpPr/>
          <p:nvPr/>
        </p:nvCxnSpPr>
        <p:spPr>
          <a:xfrm flipH="1">
            <a:off x="5862608" y="2109239"/>
            <a:ext cx="13549" cy="237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48866" y="2783104"/>
            <a:ext cx="18245" cy="268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65490" y="3759953"/>
            <a:ext cx="10861" cy="255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5975" y="4394443"/>
            <a:ext cx="10182" cy="28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76157" y="5395414"/>
            <a:ext cx="10182" cy="28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18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937" y="637173"/>
            <a:ext cx="4595360" cy="812804"/>
          </a:xfrm>
        </p:spPr>
        <p:txBody>
          <a:bodyPr>
            <a:normAutofit/>
          </a:bodyPr>
          <a:lstStyle/>
          <a:p>
            <a:r>
              <a:rPr lang="en-US" sz="4400" b="1" dirty="0"/>
              <a:t>Data collection</a:t>
            </a:r>
          </a:p>
        </p:txBody>
      </p:sp>
      <p:sp>
        <p:nvSpPr>
          <p:cNvPr id="3" name="Content Placeholder 2"/>
          <p:cNvSpPr>
            <a:spLocks noGrp="1"/>
          </p:cNvSpPr>
          <p:nvPr>
            <p:ph idx="1"/>
          </p:nvPr>
        </p:nvSpPr>
        <p:spPr>
          <a:xfrm>
            <a:off x="1896880" y="1815933"/>
            <a:ext cx="7116492" cy="3777622"/>
          </a:xfrm>
        </p:spPr>
        <p:txBody>
          <a:bodyPr/>
          <a:lstStyle/>
          <a:p>
            <a:r>
              <a:rPr lang="en-US" sz="2000" b="1" dirty="0"/>
              <a:t>1.Apply for a developer account.</a:t>
            </a:r>
          </a:p>
          <a:p>
            <a:r>
              <a:rPr lang="en-US" sz="2000" b="1" dirty="0"/>
              <a:t>2. Fill out the form.</a:t>
            </a:r>
          </a:p>
          <a:p>
            <a:r>
              <a:rPr lang="en-US" sz="2000" b="1" dirty="0"/>
              <a:t>3. Create an app named ‘user tweets scrapping app.</a:t>
            </a:r>
          </a:p>
          <a:p>
            <a:r>
              <a:rPr lang="en-US" sz="2000" b="1" dirty="0"/>
              <a:t>4. Twitter granted our access. </a:t>
            </a:r>
          </a:p>
          <a:p>
            <a:r>
              <a:rPr lang="en-US" sz="2000" b="1" dirty="0"/>
              <a:t>5.Generate a bearer token.</a:t>
            </a:r>
          </a:p>
          <a:p>
            <a:r>
              <a:rPr lang="en-US" sz="2000" b="1" dirty="0"/>
              <a:t>6.Use python programming language.</a:t>
            </a:r>
          </a:p>
          <a:p>
            <a:r>
              <a:rPr lang="en-US" sz="2000" b="1" dirty="0"/>
              <a:t>7.Convert tweets to Csv.</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883" y="2512550"/>
            <a:ext cx="1459036" cy="12552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8107" y="4695008"/>
            <a:ext cx="1785576" cy="1797094"/>
          </a:xfrm>
          <a:prstGeom prst="rect">
            <a:avLst/>
          </a:prstGeom>
        </p:spPr>
      </p:pic>
      <p:sp>
        <p:nvSpPr>
          <p:cNvPr id="8" name="Down Arrow 7"/>
          <p:cNvSpPr/>
          <p:nvPr/>
        </p:nvSpPr>
        <p:spPr>
          <a:xfrm>
            <a:off x="10321982" y="3903916"/>
            <a:ext cx="417826" cy="65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8509" t="33285" r="27515" b="30714"/>
          <a:stretch/>
        </p:blipFill>
        <p:spPr>
          <a:xfrm>
            <a:off x="9356482" y="515194"/>
            <a:ext cx="2348826" cy="1206264"/>
          </a:xfrm>
          <a:prstGeom prst="rect">
            <a:avLst/>
          </a:prstGeom>
        </p:spPr>
      </p:pic>
      <p:sp>
        <p:nvSpPr>
          <p:cNvPr id="10" name="Down Arrow 9"/>
          <p:cNvSpPr/>
          <p:nvPr/>
        </p:nvSpPr>
        <p:spPr>
          <a:xfrm>
            <a:off x="10321982" y="1721458"/>
            <a:ext cx="417826" cy="65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32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67801"/>
            <a:ext cx="6315944" cy="812804"/>
          </a:xfrm>
        </p:spPr>
        <p:txBody>
          <a:bodyPr>
            <a:normAutofit/>
          </a:bodyPr>
          <a:lstStyle/>
          <a:p>
            <a:r>
              <a:rPr lang="en-US" sz="4400" b="1" dirty="0"/>
              <a:t>Data Preprocessing</a:t>
            </a:r>
          </a:p>
        </p:txBody>
      </p:sp>
      <p:sp>
        <p:nvSpPr>
          <p:cNvPr id="3" name="Content Placeholder 2"/>
          <p:cNvSpPr>
            <a:spLocks noGrp="1"/>
          </p:cNvSpPr>
          <p:nvPr>
            <p:ph idx="1"/>
          </p:nvPr>
        </p:nvSpPr>
        <p:spPr>
          <a:xfrm>
            <a:off x="2589212" y="2055223"/>
            <a:ext cx="7299371" cy="2177143"/>
          </a:xfrm>
        </p:spPr>
        <p:txBody>
          <a:bodyPr>
            <a:normAutofit/>
          </a:bodyPr>
          <a:lstStyle/>
          <a:p>
            <a:r>
              <a:rPr lang="en-US" sz="2400" b="1" dirty="0"/>
              <a:t>1.Remove all noisy data.</a:t>
            </a:r>
          </a:p>
          <a:p>
            <a:r>
              <a:rPr lang="en-US" sz="2400" b="1" dirty="0"/>
              <a:t>2. Translate all text into English.</a:t>
            </a:r>
          </a:p>
          <a:p>
            <a:r>
              <a:rPr lang="en-US" sz="2400" b="1" dirty="0"/>
              <a:t>3. Text analysis By LIWC tool. </a:t>
            </a:r>
          </a:p>
          <a:p>
            <a:r>
              <a:rPr lang="en-US" sz="2400" b="1" dirty="0"/>
              <a:t>4.Feature Selection  and Dataset Categories</a:t>
            </a:r>
          </a:p>
        </p:txBody>
      </p:sp>
    </p:spTree>
    <p:extLst>
      <p:ext uri="{BB962C8B-B14F-4D97-AF65-F5344CB8AC3E}">
        <p14:creationId xmlns:p14="http://schemas.microsoft.com/office/powerpoint/2010/main" val="16617415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5.xml><?xml version="1.0" encoding="utf-8"?>
<a:theme xmlns:a="http://schemas.openxmlformats.org/drawingml/2006/main" name="2_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TM03457496[[fn=Parallax]]</Template>
  <TotalTime>124</TotalTime>
  <Words>543</Words>
  <Application>Microsoft Office PowerPoint</Application>
  <PresentationFormat>Widescreen</PresentationFormat>
  <Paragraphs>97</Paragraphs>
  <Slides>25</Slides>
  <Notes>0</Notes>
  <HiddenSlides>0</HiddenSlides>
  <MMClips>0</MMClips>
  <ScaleCrop>false</ScaleCrop>
  <HeadingPairs>
    <vt:vector size="4" baseType="variant">
      <vt:variant>
        <vt:lpstr>Theme</vt:lpstr>
      </vt:variant>
      <vt:variant>
        <vt:i4>5</vt:i4>
      </vt:variant>
      <vt:variant>
        <vt:lpstr>Slide Titles</vt:lpstr>
      </vt:variant>
      <vt:variant>
        <vt:i4>25</vt:i4>
      </vt:variant>
    </vt:vector>
  </HeadingPairs>
  <TitlesOfParts>
    <vt:vector size="30" baseType="lpstr">
      <vt:lpstr>1_Vapor Trail</vt:lpstr>
      <vt:lpstr>Damask</vt:lpstr>
      <vt:lpstr>Wisp</vt:lpstr>
      <vt:lpstr>1_Wisp</vt:lpstr>
      <vt:lpstr>2_Wisp</vt:lpstr>
      <vt:lpstr> Prediction of suicidal behavior in       twitter data using machine learning</vt:lpstr>
      <vt:lpstr>overview</vt:lpstr>
      <vt:lpstr>Introduction</vt:lpstr>
      <vt:lpstr>Research Questions</vt:lpstr>
      <vt:lpstr>Literature Review</vt:lpstr>
      <vt:lpstr>Literature Review</vt:lpstr>
      <vt:lpstr>Methodolody</vt:lpstr>
      <vt:lpstr>Data collection</vt:lpstr>
      <vt:lpstr>Data Preprocessing</vt:lpstr>
      <vt:lpstr>A part of The Training Dataset</vt:lpstr>
      <vt:lpstr> Using leaps package on the dataset</vt:lpstr>
      <vt:lpstr>Features count and list for different nvmax value</vt:lpstr>
      <vt:lpstr>Classification Algorithms</vt:lpstr>
      <vt:lpstr>Result Analysis</vt:lpstr>
      <vt:lpstr> MAE and RMSE Metrics</vt:lpstr>
      <vt:lpstr> RAE and RRSE Metrics</vt:lpstr>
      <vt:lpstr>Value of the Test Set with Actual and Predicted Class</vt:lpstr>
      <vt:lpstr>PowerPoint Presentation</vt:lpstr>
      <vt:lpstr>PowerPoint Presentation</vt:lpstr>
      <vt:lpstr>Predicted variables</vt:lpstr>
      <vt:lpstr>Limitations of this Research:</vt:lpstr>
      <vt:lpstr>Future work</vt:lpstr>
      <vt:lpstr>Conclusion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suicidal behavior in       twitter data using machine learning</dc:title>
  <dc:creator>Frozenblood Noman</dc:creator>
  <cp:lastModifiedBy>Frozenblood Noman</cp:lastModifiedBy>
  <cp:revision>26</cp:revision>
  <dcterms:created xsi:type="dcterms:W3CDTF">2020-09-12T17:23:53Z</dcterms:created>
  <dcterms:modified xsi:type="dcterms:W3CDTF">2020-09-28T15:15:36Z</dcterms:modified>
</cp:coreProperties>
</file>