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handoutMasterIdLst>
    <p:handoutMasterId r:id="rId21"/>
  </p:handoutMasterIdLst>
  <p:sldIdLst>
    <p:sldId id="256" r:id="rId2"/>
    <p:sldId id="258" r:id="rId3"/>
    <p:sldId id="261" r:id="rId4"/>
    <p:sldId id="257" r:id="rId5"/>
    <p:sldId id="260" r:id="rId6"/>
    <p:sldId id="262" r:id="rId7"/>
    <p:sldId id="308" r:id="rId8"/>
    <p:sldId id="309" r:id="rId9"/>
    <p:sldId id="310" r:id="rId10"/>
    <p:sldId id="311" r:id="rId11"/>
    <p:sldId id="315" r:id="rId12"/>
    <p:sldId id="312" r:id="rId13"/>
    <p:sldId id="313" r:id="rId14"/>
    <p:sldId id="314" r:id="rId15"/>
    <p:sldId id="317" r:id="rId16"/>
    <p:sldId id="316" r:id="rId17"/>
    <p:sldId id="318" r:id="rId18"/>
    <p:sldId id="319" r:id="rId19"/>
  </p:sldIdLst>
  <p:sldSz cx="9144000" cy="5143500" type="screen16x9"/>
  <p:notesSz cx="6858000" cy="9144000"/>
  <p:embeddedFontLst>
    <p:embeddedFont>
      <p:font typeface="Anaheim" panose="020B0604020202020204" charset="0"/>
      <p:regular r:id="rId22"/>
      <p:bold r:id="rId23"/>
    </p:embeddedFont>
    <p:embeddedFont>
      <p:font typeface="Arvo"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7A6F82-5AEE-4734-9E04-647E4728C684}">
  <a:tblStyle styleId="{907A6F82-5AEE-4734-9E04-647E4728C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A4B475-C047-4529-A07B-E9433ED732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3C2837-4435-4336-BDA3-BE270311D3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FE914-13F4-4A8B-A0CF-3DB44BB76720}" type="datetimeFigureOut">
              <a:rPr lang="en-US" smtClean="0"/>
              <a:t>12/5/2024</a:t>
            </a:fld>
            <a:endParaRPr lang="en-US"/>
          </a:p>
        </p:txBody>
      </p:sp>
      <p:sp>
        <p:nvSpPr>
          <p:cNvPr id="4" name="Footer Placeholder 3">
            <a:extLst>
              <a:ext uri="{FF2B5EF4-FFF2-40B4-BE49-F238E27FC236}">
                <a16:creationId xmlns:a16="http://schemas.microsoft.com/office/drawing/2014/main" id="{4BB4DE6E-F177-472C-A82F-3D1F4F79FB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B8A33-DEDD-41C0-AD99-0CD4D8AF5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BABB3-0BC8-4C1A-8343-33EC3C22E5AE}" type="slidenum">
              <a:rPr lang="en-US" smtClean="0"/>
              <a:t>‹#›</a:t>
            </a:fld>
            <a:endParaRPr lang="en-US"/>
          </a:p>
        </p:txBody>
      </p:sp>
    </p:spTree>
    <p:extLst>
      <p:ext uri="{BB962C8B-B14F-4D97-AF65-F5344CB8AC3E}">
        <p14:creationId xmlns:p14="http://schemas.microsoft.com/office/powerpoint/2010/main" val="3559523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10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6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786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27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049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085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09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346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49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6fd93d6a_0_18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6fd93d6a_0_18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6ddfe0b7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e6ddfe0b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63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76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48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4029800" y="3487470"/>
            <a:ext cx="3993000" cy="45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4"/>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5" name="Google Shape;35;p4"/>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pic>
        <p:nvPicPr>
          <p:cNvPr id="48" name="Google Shape;48;p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49" name="Google Shape;49;p6"/>
          <p:cNvGrpSpPr/>
          <p:nvPr/>
        </p:nvGrpSpPr>
        <p:grpSpPr>
          <a:xfrm>
            <a:off x="164250" y="145200"/>
            <a:ext cx="8815500" cy="4853100"/>
            <a:chOff x="164250" y="145200"/>
            <a:chExt cx="8815500" cy="4853100"/>
          </a:xfrm>
        </p:grpSpPr>
        <p:sp>
          <p:nvSpPr>
            <p:cNvPr id="50" name="Google Shape;50;p6"/>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Google Shape;52;p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53" name="Google Shape;53;p6"/>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54" name="Google Shape;54;p6"/>
          <p:cNvGrpSpPr/>
          <p:nvPr/>
        </p:nvGrpSpPr>
        <p:grpSpPr>
          <a:xfrm>
            <a:off x="720072" y="540000"/>
            <a:ext cx="7704093" cy="577207"/>
            <a:chOff x="3667800" y="1583575"/>
            <a:chExt cx="4756200" cy="577207"/>
          </a:xfrm>
        </p:grpSpPr>
        <p:cxnSp>
          <p:nvCxnSpPr>
            <p:cNvPr id="55" name="Google Shape;55;p6"/>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56" name="Google Shape;56;p6"/>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75"/>
        <p:cNvGrpSpPr/>
        <p:nvPr/>
      </p:nvGrpSpPr>
      <p:grpSpPr>
        <a:xfrm>
          <a:off x="0" y="0"/>
          <a:ext cx="0" cy="0"/>
          <a:chOff x="0" y="0"/>
          <a:chExt cx="0" cy="0"/>
        </a:xfrm>
      </p:grpSpPr>
      <p:pic>
        <p:nvPicPr>
          <p:cNvPr id="76" name="Google Shape;76;p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7" name="Google Shape;77;p9"/>
          <p:cNvGrpSpPr/>
          <p:nvPr/>
        </p:nvGrpSpPr>
        <p:grpSpPr>
          <a:xfrm>
            <a:off x="164250" y="145200"/>
            <a:ext cx="8815500" cy="4853100"/>
            <a:chOff x="164250" y="145200"/>
            <a:chExt cx="8815500" cy="4853100"/>
          </a:xfrm>
        </p:grpSpPr>
        <p:sp>
          <p:nvSpPr>
            <p:cNvPr id="78" name="Google Shape;78;p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Google Shape;80;p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81" name="Google Shape;81;p9"/>
          <p:cNvSpPr txBox="1">
            <a:spLocks noGrp="1"/>
          </p:cNvSpPr>
          <p:nvPr>
            <p:ph type="title"/>
          </p:nvPr>
        </p:nvSpPr>
        <p:spPr>
          <a:xfrm>
            <a:off x="1100950" y="1302183"/>
            <a:ext cx="3473100" cy="1344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 name="Google Shape;82;p9"/>
          <p:cNvSpPr txBox="1">
            <a:spLocks noGrp="1"/>
          </p:cNvSpPr>
          <p:nvPr>
            <p:ph type="subTitle" idx="1"/>
          </p:nvPr>
        </p:nvSpPr>
        <p:spPr>
          <a:xfrm>
            <a:off x="1100950" y="2661472"/>
            <a:ext cx="3473100" cy="150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pic>
        <p:nvPicPr>
          <p:cNvPr id="99" name="Google Shape;99;p1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0" name="Google Shape;100;p13"/>
          <p:cNvGrpSpPr/>
          <p:nvPr/>
        </p:nvGrpSpPr>
        <p:grpSpPr>
          <a:xfrm>
            <a:off x="164250" y="145200"/>
            <a:ext cx="8815500" cy="4853100"/>
            <a:chOff x="164250" y="145200"/>
            <a:chExt cx="8815500" cy="4853100"/>
          </a:xfrm>
        </p:grpSpPr>
        <p:sp>
          <p:nvSpPr>
            <p:cNvPr id="101" name="Google Shape;101;p13"/>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 name="Google Shape;103;p1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04" name="Google Shape;104;p13"/>
          <p:cNvSpPr txBox="1">
            <a:spLocks noGrp="1"/>
          </p:cNvSpPr>
          <p:nvPr>
            <p:ph type="title"/>
          </p:nvPr>
        </p:nvSpPr>
        <p:spPr>
          <a:xfrm>
            <a:off x="3907493" y="1578615"/>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5" name="Google Shape;105;p13"/>
          <p:cNvSpPr txBox="1">
            <a:spLocks noGrp="1"/>
          </p:cNvSpPr>
          <p:nvPr>
            <p:ph type="title" idx="2" hasCustomPrompt="1"/>
          </p:nvPr>
        </p:nvSpPr>
        <p:spPr>
          <a:xfrm>
            <a:off x="4599561"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1"/>
          </p:nvPr>
        </p:nvSpPr>
        <p:spPr>
          <a:xfrm>
            <a:off x="3907493" y="2032690"/>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3"/>
          </p:nvPr>
        </p:nvSpPr>
        <p:spPr>
          <a:xfrm>
            <a:off x="6350393" y="1578611"/>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8" name="Google Shape;108;p13"/>
          <p:cNvSpPr txBox="1">
            <a:spLocks noGrp="1"/>
          </p:cNvSpPr>
          <p:nvPr>
            <p:ph type="title" idx="4" hasCustomPrompt="1"/>
          </p:nvPr>
        </p:nvSpPr>
        <p:spPr>
          <a:xfrm>
            <a:off x="7050143"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5"/>
          </p:nvPr>
        </p:nvSpPr>
        <p:spPr>
          <a:xfrm>
            <a:off x="6350393" y="2028615"/>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6"/>
          </p:nvPr>
        </p:nvSpPr>
        <p:spPr>
          <a:xfrm>
            <a:off x="3907493" y="3572193"/>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 name="Google Shape;111;p13"/>
          <p:cNvSpPr txBox="1">
            <a:spLocks noGrp="1"/>
          </p:cNvSpPr>
          <p:nvPr>
            <p:ph type="title" idx="7" hasCustomPrompt="1"/>
          </p:nvPr>
        </p:nvSpPr>
        <p:spPr>
          <a:xfrm>
            <a:off x="4607243" y="292276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8"/>
          </p:nvPr>
        </p:nvSpPr>
        <p:spPr>
          <a:xfrm>
            <a:off x="3907493" y="4026118"/>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title" idx="9"/>
          </p:nvPr>
        </p:nvSpPr>
        <p:spPr>
          <a:xfrm>
            <a:off x="6350393" y="3568118"/>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4" name="Google Shape;114;p13"/>
          <p:cNvSpPr txBox="1">
            <a:spLocks noGrp="1"/>
          </p:cNvSpPr>
          <p:nvPr>
            <p:ph type="title" idx="13" hasCustomPrompt="1"/>
          </p:nvPr>
        </p:nvSpPr>
        <p:spPr>
          <a:xfrm>
            <a:off x="7050143" y="2918686"/>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4"/>
          </p:nvPr>
        </p:nvSpPr>
        <p:spPr>
          <a:xfrm>
            <a:off x="6350393" y="4022043"/>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15"/>
          </p:nvPr>
        </p:nvSpPr>
        <p:spPr>
          <a:xfrm>
            <a:off x="720000" y="734371"/>
            <a:ext cx="2899800" cy="91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79"/>
        <p:cNvGrpSpPr/>
        <p:nvPr/>
      </p:nvGrpSpPr>
      <p:grpSpPr>
        <a:xfrm>
          <a:off x="0" y="0"/>
          <a:ext cx="0" cy="0"/>
          <a:chOff x="0" y="0"/>
          <a:chExt cx="0" cy="0"/>
        </a:xfrm>
      </p:grpSpPr>
      <p:pic>
        <p:nvPicPr>
          <p:cNvPr id="280" name="Google Shape;280;p2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81" name="Google Shape;281;p26"/>
          <p:cNvGrpSpPr/>
          <p:nvPr/>
        </p:nvGrpSpPr>
        <p:grpSpPr>
          <a:xfrm>
            <a:off x="164250" y="145200"/>
            <a:ext cx="8815500" cy="4853100"/>
            <a:chOff x="164250" y="145200"/>
            <a:chExt cx="8815500" cy="4853100"/>
          </a:xfrm>
        </p:grpSpPr>
        <p:sp>
          <p:nvSpPr>
            <p:cNvPr id="282" name="Google Shape;282;p26"/>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4" name="Google Shape;284;p2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85" name="Google Shape;285;p26"/>
          <p:cNvSpPr txBox="1">
            <a:spLocks noGrp="1"/>
          </p:cNvSpPr>
          <p:nvPr>
            <p:ph type="title"/>
          </p:nvPr>
        </p:nvSpPr>
        <p:spPr>
          <a:xfrm>
            <a:off x="720000" y="543024"/>
            <a:ext cx="3852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86" name="Google Shape;286;p26"/>
          <p:cNvGrpSpPr/>
          <p:nvPr/>
        </p:nvGrpSpPr>
        <p:grpSpPr>
          <a:xfrm>
            <a:off x="720109" y="540020"/>
            <a:ext cx="3852046" cy="577207"/>
            <a:chOff x="3667800" y="1583575"/>
            <a:chExt cx="4756200" cy="577207"/>
          </a:xfrm>
        </p:grpSpPr>
        <p:cxnSp>
          <p:nvCxnSpPr>
            <p:cNvPr id="287" name="Google Shape;287;p26"/>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288" name="Google Shape;288;p26"/>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Arvo"/>
              <a:buNone/>
              <a:defRPr sz="2800" b="1">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72"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mailto:22201252@uap-bd.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7" name="Google Shape;327;p32"/>
          <p:cNvSpPr txBox="1">
            <a:spLocks noGrp="1"/>
          </p:cNvSpPr>
          <p:nvPr>
            <p:ph type="ctrTitle"/>
          </p:nvPr>
        </p:nvSpPr>
        <p:spPr>
          <a:xfrm>
            <a:off x="3628700" y="597601"/>
            <a:ext cx="4795200" cy="14759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Restaurant Management System</a:t>
            </a:r>
            <a:endParaRPr sz="2800" dirty="0"/>
          </a:p>
        </p:txBody>
      </p:sp>
      <p:sp>
        <p:nvSpPr>
          <p:cNvPr id="328" name="Google Shape;328;p32"/>
          <p:cNvSpPr txBox="1">
            <a:spLocks noGrp="1"/>
          </p:cNvSpPr>
          <p:nvPr>
            <p:ph type="subTitle" idx="1"/>
          </p:nvPr>
        </p:nvSpPr>
        <p:spPr>
          <a:xfrm>
            <a:off x="3542400" y="2095200"/>
            <a:ext cx="5270400" cy="27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PreHere is where your presentatifgfgfhhfffdhghtdthnggon begins</a:t>
            </a:r>
            <a:endParaRPr dirty="0">
              <a:solidFill>
                <a:schemeClr val="lt1"/>
              </a:solidFill>
            </a:endParaRPr>
          </a:p>
        </p:txBody>
      </p:sp>
      <p:grpSp>
        <p:nvGrpSpPr>
          <p:cNvPr id="329" name="Google Shape;329;p32"/>
          <p:cNvGrpSpPr/>
          <p:nvPr/>
        </p:nvGrpSpPr>
        <p:grpSpPr>
          <a:xfrm>
            <a:off x="3689400" y="5042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625373" y="521700"/>
            <a:ext cx="2707981" cy="4056900"/>
          </a:xfrm>
          <a:prstGeom prst="rect">
            <a:avLst/>
          </a:prstGeom>
          <a:noFill/>
          <a:ln>
            <a:noFill/>
          </a:ln>
        </p:spPr>
      </p:pic>
      <p:sp>
        <p:nvSpPr>
          <p:cNvPr id="43" name="TextBox 42">
            <a:extLst>
              <a:ext uri="{FF2B5EF4-FFF2-40B4-BE49-F238E27FC236}">
                <a16:creationId xmlns:a16="http://schemas.microsoft.com/office/drawing/2014/main" id="{D9F2B424-FE56-4201-9FAA-DBA8E1D22790}"/>
              </a:ext>
            </a:extLst>
          </p:cNvPr>
          <p:cNvSpPr txBox="1"/>
          <p:nvPr/>
        </p:nvSpPr>
        <p:spPr>
          <a:xfrm>
            <a:off x="3693600" y="2128512"/>
            <a:ext cx="5025600" cy="2246769"/>
          </a:xfrm>
          <a:prstGeom prst="rect">
            <a:avLst/>
          </a:prstGeom>
          <a:noFill/>
        </p:spPr>
        <p:txBody>
          <a:bodyPr wrap="square">
            <a:spAutoFit/>
          </a:bodyPr>
          <a:lstStyle/>
          <a:p>
            <a:endParaRPr lang="en-US" dirty="0"/>
          </a:p>
          <a:p>
            <a:r>
              <a:rPr lang="en-US" b="1" dirty="0">
                <a:latin typeface="Times New Roman" panose="02020603050405020304" pitchFamily="18" charset="0"/>
                <a:cs typeface="Times New Roman" panose="02020603050405020304" pitchFamily="18" charset="0"/>
              </a:rPr>
              <a:t>Presented By:                                   Presented To:</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Shuhurat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Fariha</a:t>
            </a:r>
            <a:r>
              <a:rPr lang="en-US" dirty="0">
                <a:latin typeface="Times New Roman" panose="02020603050405020304" pitchFamily="18" charset="0"/>
                <a:cs typeface="Times New Roman" panose="02020603050405020304" pitchFamily="18" charset="0"/>
              </a:rPr>
              <a:t> (22201252)              Alif Ruslan                    </a:t>
            </a:r>
          </a:p>
          <a:p>
            <a:r>
              <a:rPr lang="en-US" dirty="0">
                <a:latin typeface="Times New Roman" panose="02020603050405020304" pitchFamily="18" charset="0"/>
                <a:cs typeface="Times New Roman" panose="02020603050405020304" pitchFamily="18" charset="0"/>
              </a:rPr>
              <a:t>Maisha Sameha (22201266)              Lecturer,</a:t>
            </a:r>
          </a:p>
          <a:p>
            <a:r>
              <a:rPr lang="en-US" dirty="0">
                <a:latin typeface="Times New Roman" panose="02020603050405020304" pitchFamily="18" charset="0"/>
                <a:cs typeface="Times New Roman" panose="02020603050405020304" pitchFamily="18" charset="0"/>
              </a:rPr>
              <a:t>                                                           Department Of CSE </a:t>
            </a:r>
            <a:r>
              <a:rPr lang="en-US" kern="100" dirty="0">
                <a:solidFill>
                  <a:srgbClr val="2F5496"/>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University Of Asia Pacific</a:t>
            </a:r>
          </a:p>
          <a:p>
            <a:r>
              <a:rPr lang="en-US" dirty="0"/>
              <a:t>                                                               </a:t>
            </a:r>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Entity Relationship</a:t>
            </a:r>
            <a:endParaRPr dirty="0"/>
          </a:p>
        </p:txBody>
      </p:sp>
      <p:sp>
        <p:nvSpPr>
          <p:cNvPr id="517" name="Google Shape;517;p38"/>
          <p:cNvSpPr txBox="1"/>
          <p:nvPr/>
        </p:nvSpPr>
        <p:spPr>
          <a:xfrm>
            <a:off x="1000650" y="1440001"/>
            <a:ext cx="5032950" cy="5111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Relationship: </a:t>
            </a:r>
            <a:r>
              <a:rPr lang="en-US" dirty="0">
                <a:effectLst/>
                <a:latin typeface="Calibri" panose="020F0502020204030204" pitchFamily="34" charset="0"/>
                <a:ea typeface="Calibri" panose="020F0502020204030204" pitchFamily="34" charset="0"/>
                <a:cs typeface="Times New Roman" panose="02020603050405020304" pitchFamily="18" charset="0"/>
              </a:rPr>
              <a:t>A waiter </a:t>
            </a:r>
            <a:r>
              <a:rPr lang="en-US" b="1" i="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takes</a:t>
            </a:r>
            <a:r>
              <a:rPr lang="en-US" dirty="0">
                <a:effectLst/>
                <a:latin typeface="Calibri" panose="020F0502020204030204" pitchFamily="34" charset="0"/>
                <a:ea typeface="Calibri" panose="020F0502020204030204" pitchFamily="34" charset="0"/>
                <a:cs typeface="Times New Roman" panose="02020603050405020304" pitchFamily="18" charset="0"/>
              </a:rPr>
              <a:t> multiple orders. </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972000" y="1144825"/>
            <a:ext cx="3751200" cy="40860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Waiter &lt;-&gt; Order</a:t>
            </a:r>
            <a:endParaRPr sz="2000" b="1" dirty="0">
              <a:solidFill>
                <a:srgbClr val="2F1425"/>
              </a:solidFill>
              <a:latin typeface="Arvo"/>
              <a:ea typeface="Arvo"/>
              <a:cs typeface="Arvo"/>
              <a:sym typeface="Arvo"/>
            </a:endParaRPr>
          </a:p>
        </p:txBody>
      </p:sp>
      <p:sp>
        <p:nvSpPr>
          <p:cNvPr id="519" name="Google Shape;519;p38"/>
          <p:cNvSpPr txBox="1"/>
          <p:nvPr/>
        </p:nvSpPr>
        <p:spPr>
          <a:xfrm>
            <a:off x="993450" y="2131200"/>
            <a:ext cx="4939350" cy="4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Many order items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contain</a:t>
            </a:r>
            <a:r>
              <a:rPr lang="en-US" dirty="0">
                <a:effectLst/>
                <a:latin typeface="Times New Roman" panose="02020603050405020304" pitchFamily="18" charset="0"/>
                <a:ea typeface="Calibri" panose="020F0502020204030204" pitchFamily="34" charset="0"/>
                <a:cs typeface="Times New Roman" panose="02020603050405020304" pitchFamily="18" charset="0"/>
              </a:rPr>
              <a:t> one Food item.</a:t>
            </a:r>
            <a:r>
              <a:rPr lang="en-US" dirty="0">
                <a:latin typeface="Times New Roman" panose="02020603050405020304" pitchFamily="18" charset="0"/>
                <a:ea typeface="Calibri" panose="020F0502020204030204" pitchFamily="34" charset="0"/>
                <a:cs typeface="Times New Roman" panose="02020603050405020304" pitchFamily="18" charset="0"/>
              </a:rPr>
              <a:t>[M:1]</a:t>
            </a:r>
            <a:endParaRPr lang="en-US"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0" name="Google Shape;520;p38"/>
          <p:cNvSpPr txBox="1"/>
          <p:nvPr/>
        </p:nvSpPr>
        <p:spPr>
          <a:xfrm>
            <a:off x="993600" y="1882750"/>
            <a:ext cx="4629600" cy="35645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err="1">
                <a:solidFill>
                  <a:srgbClr val="2F1425"/>
                </a:solidFill>
                <a:latin typeface="Arvo"/>
                <a:ea typeface="Arvo"/>
                <a:cs typeface="Arvo"/>
                <a:sym typeface="Arvo"/>
              </a:rPr>
              <a:t>OrderItems</a:t>
            </a:r>
            <a:r>
              <a:rPr lang="en-US" sz="2000" b="1" dirty="0">
                <a:solidFill>
                  <a:srgbClr val="2F1425"/>
                </a:solidFill>
                <a:latin typeface="Arvo"/>
                <a:ea typeface="Arvo"/>
                <a:cs typeface="Arvo"/>
                <a:sym typeface="Arvo"/>
              </a:rPr>
              <a:t>&lt;-&gt;</a:t>
            </a:r>
            <a:r>
              <a:rPr lang="en-US" sz="2000" b="1" dirty="0" err="1">
                <a:solidFill>
                  <a:srgbClr val="2F1425"/>
                </a:solidFill>
                <a:latin typeface="Arvo"/>
                <a:ea typeface="Arvo"/>
                <a:cs typeface="Arvo"/>
                <a:sym typeface="Arvo"/>
              </a:rPr>
              <a:t>FoodItems</a:t>
            </a:r>
            <a:endParaRPr sz="2000" b="1" dirty="0">
              <a:solidFill>
                <a:srgbClr val="2F1425"/>
              </a:solidFill>
              <a:latin typeface="Arvo"/>
              <a:ea typeface="Arvo"/>
              <a:cs typeface="Arvo"/>
              <a:sym typeface="Arvo"/>
            </a:endParaRPr>
          </a:p>
        </p:txBody>
      </p:sp>
      <p:sp>
        <p:nvSpPr>
          <p:cNvPr id="521" name="Google Shape;521;p38"/>
          <p:cNvSpPr txBox="1"/>
          <p:nvPr/>
        </p:nvSpPr>
        <p:spPr>
          <a:xfrm>
            <a:off x="1043850" y="2865599"/>
            <a:ext cx="5068950" cy="468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customer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requests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many orders.</a:t>
            </a:r>
            <a:r>
              <a:rPr lang="en-US" dirty="0">
                <a:latin typeface="Times New Roman" panose="02020603050405020304" pitchFamily="18" charset="0"/>
                <a:ea typeface="Calibri" panose="020F0502020204030204" pitchFamily="34" charset="0"/>
                <a:cs typeface="Times New Roman" panose="02020603050405020304" pitchFamily="18" charset="0"/>
              </a:rPr>
              <a:t>[M:1]</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1051050" y="2577599"/>
            <a:ext cx="46513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Order&lt;-&gt;Customer</a:t>
            </a:r>
            <a:endParaRPr sz="2000" b="1" dirty="0">
              <a:solidFill>
                <a:srgbClr val="2F1425"/>
              </a:solidFill>
              <a:latin typeface="Arvo"/>
              <a:ea typeface="Arvo"/>
              <a:cs typeface="Arvo"/>
              <a:sym typeface="Arvo"/>
            </a:endParaRPr>
          </a:p>
        </p:txBody>
      </p:sp>
      <p:sp>
        <p:nvSpPr>
          <p:cNvPr id="9" name="Google Shape;522;p38">
            <a:extLst>
              <a:ext uri="{FF2B5EF4-FFF2-40B4-BE49-F238E27FC236}">
                <a16:creationId xmlns:a16="http://schemas.microsoft.com/office/drawing/2014/main" id="{7F1E7393-7C66-4953-A9FF-B0B4B75D75F5}"/>
              </a:ext>
            </a:extLst>
          </p:cNvPr>
          <p:cNvSpPr txBox="1"/>
          <p:nvPr/>
        </p:nvSpPr>
        <p:spPr>
          <a:xfrm>
            <a:off x="1009050" y="3233999"/>
            <a:ext cx="45925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Customer&lt;-&gt;Reservation</a:t>
            </a:r>
            <a:endParaRPr sz="2000" b="1" dirty="0">
              <a:solidFill>
                <a:srgbClr val="2F1425"/>
              </a:solidFill>
              <a:latin typeface="Arvo"/>
              <a:ea typeface="Arvo"/>
              <a:cs typeface="Arvo"/>
              <a:sym typeface="Arvo"/>
            </a:endParaRPr>
          </a:p>
        </p:txBody>
      </p:sp>
      <p:sp>
        <p:nvSpPr>
          <p:cNvPr id="12" name="Google Shape;521;p38">
            <a:extLst>
              <a:ext uri="{FF2B5EF4-FFF2-40B4-BE49-F238E27FC236}">
                <a16:creationId xmlns:a16="http://schemas.microsoft.com/office/drawing/2014/main" id="{F03DDC7B-FB94-4074-B4CA-A36ED6755FE7}"/>
              </a:ext>
            </a:extLst>
          </p:cNvPr>
          <p:cNvSpPr txBox="1"/>
          <p:nvPr/>
        </p:nvSpPr>
        <p:spPr>
          <a:xfrm>
            <a:off x="1001850" y="3521999"/>
            <a:ext cx="5068950" cy="4236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customer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makes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reservation.</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13" name="Google Shape;522;p38">
            <a:extLst>
              <a:ext uri="{FF2B5EF4-FFF2-40B4-BE49-F238E27FC236}">
                <a16:creationId xmlns:a16="http://schemas.microsoft.com/office/drawing/2014/main" id="{CF1E42DE-DB28-4690-BF2A-EFD91013DF98}"/>
              </a:ext>
            </a:extLst>
          </p:cNvPr>
          <p:cNvSpPr txBox="1"/>
          <p:nvPr/>
        </p:nvSpPr>
        <p:spPr>
          <a:xfrm>
            <a:off x="1024650" y="3919199"/>
            <a:ext cx="45925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Order&lt;-&gt;</a:t>
            </a:r>
            <a:r>
              <a:rPr lang="en-US" sz="2000" b="1" dirty="0" err="1">
                <a:solidFill>
                  <a:srgbClr val="2F1425"/>
                </a:solidFill>
                <a:latin typeface="Arvo"/>
                <a:ea typeface="Arvo"/>
                <a:cs typeface="Arvo"/>
                <a:sym typeface="Arvo"/>
              </a:rPr>
              <a:t>KitchenStaff</a:t>
            </a:r>
            <a:endParaRPr sz="2000" b="1" dirty="0">
              <a:solidFill>
                <a:srgbClr val="2F1425"/>
              </a:solidFill>
              <a:latin typeface="Arvo"/>
              <a:ea typeface="Arvo"/>
              <a:cs typeface="Arvo"/>
              <a:sym typeface="Arvo"/>
            </a:endParaRPr>
          </a:p>
        </p:txBody>
      </p:sp>
      <p:sp>
        <p:nvSpPr>
          <p:cNvPr id="14" name="Google Shape;521;p38">
            <a:extLst>
              <a:ext uri="{FF2B5EF4-FFF2-40B4-BE49-F238E27FC236}">
                <a16:creationId xmlns:a16="http://schemas.microsoft.com/office/drawing/2014/main" id="{E9CDD3D4-478F-431A-A801-9ABE3BFDB189}"/>
              </a:ext>
            </a:extLst>
          </p:cNvPr>
          <p:cNvSpPr txBox="1"/>
          <p:nvPr/>
        </p:nvSpPr>
        <p:spPr>
          <a:xfrm>
            <a:off x="988650" y="4149599"/>
            <a:ext cx="5068950" cy="4236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Kitchen staff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prepares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orders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Tree>
    <p:extLst>
      <p:ext uri="{BB962C8B-B14F-4D97-AF65-F5344CB8AC3E}">
        <p14:creationId xmlns:p14="http://schemas.microsoft.com/office/powerpoint/2010/main" val="2303095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your logo</a:t>
            </a:r>
            <a:endParaRPr dirty="0">
              <a:solidFill>
                <a:schemeClr val="lt1"/>
              </a:solidFill>
              <a:latin typeface="Anaheim"/>
              <a:ea typeface="Anaheim"/>
              <a:cs typeface="Anaheim"/>
              <a:sym typeface="Anaheim"/>
            </a:endParaRPr>
          </a:p>
        </p:txBody>
      </p:sp>
      <p:sp>
        <p:nvSpPr>
          <p:cNvPr id="78" name="Google Shape;367;p33">
            <a:extLst>
              <a:ext uri="{FF2B5EF4-FFF2-40B4-BE49-F238E27FC236}">
                <a16:creationId xmlns:a16="http://schemas.microsoft.com/office/drawing/2014/main" id="{E02AB8A6-82FE-4D2D-B897-1AEF66B9795B}"/>
              </a:ext>
            </a:extLst>
          </p:cNvPr>
          <p:cNvSpPr txBox="1">
            <a:spLocks/>
          </p:cNvSpPr>
          <p:nvPr/>
        </p:nvSpPr>
        <p:spPr>
          <a:xfrm>
            <a:off x="720000" y="540000"/>
            <a:ext cx="7704000" cy="51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dirty="0">
                <a:solidFill>
                  <a:srgbClr val="372814"/>
                </a:solidFill>
              </a:rPr>
              <a:t>Queries</a:t>
            </a:r>
          </a:p>
        </p:txBody>
      </p:sp>
      <p:sp>
        <p:nvSpPr>
          <p:cNvPr id="6" name="Google Shape;519;p38">
            <a:extLst>
              <a:ext uri="{FF2B5EF4-FFF2-40B4-BE49-F238E27FC236}">
                <a16:creationId xmlns:a16="http://schemas.microsoft.com/office/drawing/2014/main" id="{B7EE3E0F-FF4E-4069-81C3-4E57CE3CF2BE}"/>
              </a:ext>
            </a:extLst>
          </p:cNvPr>
          <p:cNvSpPr txBox="1"/>
          <p:nvPr/>
        </p:nvSpPr>
        <p:spPr>
          <a:xfrm>
            <a:off x="748650" y="2289600"/>
            <a:ext cx="4939350" cy="64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Dish names with its’ prices:</a:t>
            </a:r>
          </a:p>
          <a:p>
            <a:pPr marL="285750" lvl="0" indent="-285750" algn="l" rtl="0">
              <a:spcBef>
                <a:spcPts val="0"/>
              </a:spcBef>
              <a:spcAft>
                <a:spcPts val="0"/>
              </a:spcAft>
              <a:buFont typeface="Arial" panose="020B0604020202020204" pitchFamily="34" charset="0"/>
              <a:buChar char="•"/>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concat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foodName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 ,price) as "Dish Name - Dish Price" from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Fooditems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0" indent="-285750" algn="l" rtl="0">
              <a:spcBef>
                <a:spcPts val="0"/>
              </a:spcBef>
              <a:spcAft>
                <a:spcPts val="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007A570-EA9E-4164-9658-E4077ADEB865}"/>
              </a:ext>
            </a:extLst>
          </p:cNvPr>
          <p:cNvPicPr/>
          <p:nvPr/>
        </p:nvPicPr>
        <p:blipFill>
          <a:blip r:embed="rId3">
            <a:extLst>
              <a:ext uri="{28A0092B-C50C-407E-A947-70E740481C1C}">
                <a14:useLocalDpi xmlns:a14="http://schemas.microsoft.com/office/drawing/2010/main" val="0"/>
              </a:ext>
            </a:extLst>
          </a:blip>
          <a:stretch>
            <a:fillRect/>
          </a:stretch>
        </p:blipFill>
        <p:spPr>
          <a:xfrm>
            <a:off x="6135300" y="899475"/>
            <a:ext cx="2057400" cy="3790950"/>
          </a:xfrm>
          <a:prstGeom prst="rect">
            <a:avLst/>
          </a:prstGeom>
        </p:spPr>
      </p:pic>
    </p:spTree>
    <p:extLst>
      <p:ext uri="{BB962C8B-B14F-4D97-AF65-F5344CB8AC3E}">
        <p14:creationId xmlns:p14="http://schemas.microsoft.com/office/powerpoint/2010/main" val="14182031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your logo</a:t>
            </a:r>
            <a:endParaRPr dirty="0">
              <a:solidFill>
                <a:schemeClr val="lt1"/>
              </a:solidFill>
              <a:latin typeface="Anaheim"/>
              <a:ea typeface="Anaheim"/>
              <a:cs typeface="Anaheim"/>
              <a:sym typeface="Anaheim"/>
            </a:endParaRPr>
          </a:p>
        </p:txBody>
      </p:sp>
      <p:sp>
        <p:nvSpPr>
          <p:cNvPr id="78" name="Google Shape;367;p33">
            <a:extLst>
              <a:ext uri="{FF2B5EF4-FFF2-40B4-BE49-F238E27FC236}">
                <a16:creationId xmlns:a16="http://schemas.microsoft.com/office/drawing/2014/main" id="{E02AB8A6-82FE-4D2D-B897-1AEF66B9795B}"/>
              </a:ext>
            </a:extLst>
          </p:cNvPr>
          <p:cNvSpPr txBox="1">
            <a:spLocks/>
          </p:cNvSpPr>
          <p:nvPr/>
        </p:nvSpPr>
        <p:spPr>
          <a:xfrm>
            <a:off x="720000" y="540000"/>
            <a:ext cx="7704000" cy="51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dirty="0">
                <a:solidFill>
                  <a:srgbClr val="372814"/>
                </a:solidFill>
              </a:rPr>
              <a:t>Queries</a:t>
            </a:r>
          </a:p>
        </p:txBody>
      </p:sp>
      <p:pic>
        <p:nvPicPr>
          <p:cNvPr id="5" name="Picture 4">
            <a:extLst>
              <a:ext uri="{FF2B5EF4-FFF2-40B4-BE49-F238E27FC236}">
                <a16:creationId xmlns:a16="http://schemas.microsoft.com/office/drawing/2014/main" id="{A71C1F54-D787-4AB0-8D91-35617E27134E}"/>
              </a:ext>
            </a:extLst>
          </p:cNvPr>
          <p:cNvPicPr/>
          <p:nvPr/>
        </p:nvPicPr>
        <p:blipFill>
          <a:blip r:embed="rId3">
            <a:extLst>
              <a:ext uri="{28A0092B-C50C-407E-A947-70E740481C1C}">
                <a14:useLocalDpi xmlns:a14="http://schemas.microsoft.com/office/drawing/2010/main" val="0"/>
              </a:ext>
            </a:extLst>
          </a:blip>
          <a:stretch>
            <a:fillRect/>
          </a:stretch>
        </p:blipFill>
        <p:spPr>
          <a:xfrm>
            <a:off x="5925750" y="988162"/>
            <a:ext cx="2476500" cy="1323975"/>
          </a:xfrm>
          <a:prstGeom prst="rect">
            <a:avLst/>
          </a:prstGeom>
        </p:spPr>
      </p:pic>
      <p:sp>
        <p:nvSpPr>
          <p:cNvPr id="6" name="Google Shape;519;p38">
            <a:extLst>
              <a:ext uri="{FF2B5EF4-FFF2-40B4-BE49-F238E27FC236}">
                <a16:creationId xmlns:a16="http://schemas.microsoft.com/office/drawing/2014/main" id="{B7EE3E0F-FF4E-4069-81C3-4E57CE3CF2BE}"/>
              </a:ext>
            </a:extLst>
          </p:cNvPr>
          <p:cNvSpPr txBox="1"/>
          <p:nvPr/>
        </p:nvSpPr>
        <p:spPr>
          <a:xfrm>
            <a:off x="655050" y="1591200"/>
            <a:ext cx="4939350" cy="64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Monthly salary of all waiters and kitchen staff:</a:t>
            </a:r>
          </a:p>
          <a:p>
            <a:pPr marL="285750" lvl="0" indent="-285750" algn="l" rtl="0">
              <a:spcBef>
                <a:spcPts val="0"/>
              </a:spcBef>
              <a:spcAft>
                <a:spcPts val="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l" rtl="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select(select sum(salary ) from Waiter )+ (select sum(salary ) from </a:t>
            </a:r>
            <a:r>
              <a:rPr lang="en-US" dirty="0" err="1">
                <a:effectLst/>
                <a:latin typeface="Calibri" panose="020F0502020204030204" pitchFamily="34" charset="0"/>
                <a:ea typeface="Calibri" panose="020F0502020204030204" pitchFamily="34" charset="0"/>
                <a:cs typeface="Times New Roman" panose="02020603050405020304" pitchFamily="18" charset="0"/>
              </a:rPr>
              <a:t>KitchenStaff</a:t>
            </a:r>
            <a:r>
              <a:rPr lang="en-US" dirty="0">
                <a:effectLst/>
                <a:latin typeface="Calibri" panose="020F0502020204030204" pitchFamily="34" charset="0"/>
                <a:ea typeface="Calibri" panose="020F0502020204030204" pitchFamily="34" charset="0"/>
                <a:cs typeface="Times New Roman" panose="02020603050405020304" pitchFamily="18" charset="0"/>
              </a:rPr>
              <a:t>) "Total monthly salary of waiters and staffs";</a:t>
            </a:r>
          </a:p>
          <a:p>
            <a:pPr lvl="0" algn="l" rtl="0">
              <a:spcBef>
                <a:spcPts val="0"/>
              </a:spcBef>
              <a:spcAft>
                <a:spcPts val="0"/>
              </a:spcAft>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6D7E38-E0D2-4F38-A7EF-298AB2682C24}"/>
              </a:ext>
            </a:extLst>
          </p:cNvPr>
          <p:cNvPicPr/>
          <p:nvPr/>
        </p:nvPicPr>
        <p:blipFill>
          <a:blip r:embed="rId4">
            <a:extLst>
              <a:ext uri="{28A0092B-C50C-407E-A947-70E740481C1C}">
                <a14:useLocalDpi xmlns:a14="http://schemas.microsoft.com/office/drawing/2010/main" val="0"/>
              </a:ext>
            </a:extLst>
          </a:blip>
          <a:stretch>
            <a:fillRect/>
          </a:stretch>
        </p:blipFill>
        <p:spPr>
          <a:xfrm>
            <a:off x="6170400" y="2469600"/>
            <a:ext cx="1963012" cy="2304000"/>
          </a:xfrm>
          <a:prstGeom prst="rect">
            <a:avLst/>
          </a:prstGeom>
        </p:spPr>
      </p:pic>
      <p:sp>
        <p:nvSpPr>
          <p:cNvPr id="8" name="Google Shape;519;p38">
            <a:extLst>
              <a:ext uri="{FF2B5EF4-FFF2-40B4-BE49-F238E27FC236}">
                <a16:creationId xmlns:a16="http://schemas.microsoft.com/office/drawing/2014/main" id="{4303335C-056F-45C9-83B7-CAA4BA37C9DC}"/>
              </a:ext>
            </a:extLst>
          </p:cNvPr>
          <p:cNvSpPr txBox="1"/>
          <p:nvPr/>
        </p:nvSpPr>
        <p:spPr>
          <a:xfrm>
            <a:off x="677850" y="3198000"/>
            <a:ext cx="4939350" cy="64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Food types and their corresponding dishes:</a:t>
            </a:r>
          </a:p>
          <a:p>
            <a:pPr marL="285750" lvl="0" indent="-285750" algn="l" rtl="0">
              <a:spcBef>
                <a:spcPts val="0"/>
              </a:spcBef>
              <a:spcAft>
                <a:spcPts val="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Calibri" panose="020F0502020204030204" pitchFamily="34" charset="0"/>
              </a:rPr>
              <a:t>SELECT </a:t>
            </a:r>
            <a:r>
              <a:rPr lang="en-US" dirty="0" err="1">
                <a:effectLst/>
                <a:latin typeface="Calibri" panose="020F0502020204030204" pitchFamily="34" charset="0"/>
                <a:ea typeface="Calibri" panose="020F0502020204030204" pitchFamily="34" charset="0"/>
                <a:cs typeface="Calibri" panose="020F0502020204030204" pitchFamily="34" charset="0"/>
              </a:rPr>
              <a:t>Menu.foodType,FoodItems.foodName</a:t>
            </a:r>
            <a:r>
              <a:rPr lang="en-US" dirty="0">
                <a:effectLst/>
                <a:latin typeface="Calibri" panose="020F0502020204030204" pitchFamily="34" charset="0"/>
                <a:ea typeface="Calibri" panose="020F0502020204030204" pitchFamily="34" charset="0"/>
                <a:cs typeface="Calibri" panose="020F0502020204030204" pitchFamily="34" charset="0"/>
              </a:rPr>
              <a:t> FROM </a:t>
            </a:r>
            <a:r>
              <a:rPr lang="en-US" dirty="0" err="1">
                <a:effectLst/>
                <a:latin typeface="Calibri" panose="020F0502020204030204" pitchFamily="34" charset="0"/>
                <a:ea typeface="Calibri" panose="020F0502020204030204" pitchFamily="34" charset="0"/>
                <a:cs typeface="Calibri" panose="020F0502020204030204" pitchFamily="34" charset="0"/>
              </a:rPr>
              <a:t>FoodItems</a:t>
            </a:r>
            <a:r>
              <a:rPr lang="en-US" dirty="0">
                <a:effectLst/>
                <a:latin typeface="Calibri" panose="020F0502020204030204" pitchFamily="34" charset="0"/>
                <a:ea typeface="Calibri" panose="020F0502020204030204" pitchFamily="34" charset="0"/>
                <a:cs typeface="Calibri" panose="020F0502020204030204" pitchFamily="34" charset="0"/>
              </a:rPr>
              <a:t> JOIN Menu ON </a:t>
            </a:r>
            <a:r>
              <a:rPr lang="en-US" dirty="0" err="1">
                <a:effectLst/>
                <a:latin typeface="Calibri" panose="020F0502020204030204" pitchFamily="34" charset="0"/>
                <a:ea typeface="Calibri" panose="020F0502020204030204" pitchFamily="34" charset="0"/>
                <a:cs typeface="Calibri" panose="020F0502020204030204" pitchFamily="34" charset="0"/>
              </a:rPr>
              <a:t>FoodItems.menuID</a:t>
            </a:r>
            <a:r>
              <a:rPr lang="en-US" dirty="0">
                <a:effectLst/>
                <a:latin typeface="Calibri" panose="020F0502020204030204" pitchFamily="34" charset="0"/>
                <a:ea typeface="Calibri" panose="020F0502020204030204" pitchFamily="34" charset="0"/>
                <a:cs typeface="Calibri" panose="020F0502020204030204" pitchFamily="34" charset="0"/>
              </a:rPr>
              <a:t> = </a:t>
            </a:r>
            <a:r>
              <a:rPr lang="en-US" dirty="0" err="1">
                <a:effectLst/>
                <a:latin typeface="Calibri" panose="020F0502020204030204" pitchFamily="34" charset="0"/>
                <a:ea typeface="Calibri" panose="020F0502020204030204" pitchFamily="34" charset="0"/>
                <a:cs typeface="Calibri" panose="020F0502020204030204" pitchFamily="34" charset="0"/>
              </a:rPr>
              <a:t>Menu.menuID</a:t>
            </a: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880305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your logo</a:t>
            </a:r>
            <a:endParaRPr dirty="0">
              <a:solidFill>
                <a:schemeClr val="lt1"/>
              </a:solidFill>
              <a:latin typeface="Anaheim"/>
              <a:ea typeface="Anaheim"/>
              <a:cs typeface="Anaheim"/>
              <a:sym typeface="Anaheim"/>
            </a:endParaRPr>
          </a:p>
        </p:txBody>
      </p:sp>
      <p:sp>
        <p:nvSpPr>
          <p:cNvPr id="78" name="Google Shape;367;p33">
            <a:extLst>
              <a:ext uri="{FF2B5EF4-FFF2-40B4-BE49-F238E27FC236}">
                <a16:creationId xmlns:a16="http://schemas.microsoft.com/office/drawing/2014/main" id="{E02AB8A6-82FE-4D2D-B897-1AEF66B9795B}"/>
              </a:ext>
            </a:extLst>
          </p:cNvPr>
          <p:cNvSpPr txBox="1">
            <a:spLocks/>
          </p:cNvSpPr>
          <p:nvPr/>
        </p:nvSpPr>
        <p:spPr>
          <a:xfrm>
            <a:off x="720000" y="540000"/>
            <a:ext cx="7704000" cy="51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dirty="0">
                <a:solidFill>
                  <a:srgbClr val="372814"/>
                </a:solidFill>
              </a:rPr>
              <a:t>Queries</a:t>
            </a:r>
          </a:p>
        </p:txBody>
      </p:sp>
      <p:sp>
        <p:nvSpPr>
          <p:cNvPr id="6" name="Google Shape;519;p38">
            <a:extLst>
              <a:ext uri="{FF2B5EF4-FFF2-40B4-BE49-F238E27FC236}">
                <a16:creationId xmlns:a16="http://schemas.microsoft.com/office/drawing/2014/main" id="{B7EE3E0F-FF4E-4069-81C3-4E57CE3CF2BE}"/>
              </a:ext>
            </a:extLst>
          </p:cNvPr>
          <p:cNvSpPr txBox="1"/>
          <p:nvPr/>
        </p:nvSpPr>
        <p:spPr>
          <a:xfrm>
            <a:off x="676650" y="2181600"/>
            <a:ext cx="4939350" cy="64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Amount of orders served by each waiter:</a:t>
            </a:r>
          </a:p>
          <a:p>
            <a:pPr marL="285750" lvl="0" indent="-285750" algn="l" rtl="0">
              <a:spcBef>
                <a:spcPts val="0"/>
              </a:spcBef>
              <a:spcAft>
                <a:spcPts val="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l" rtl="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Waiter.waiterName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SUM(</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Payment.totalAmount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"No. of orders served" FROM Waiter JOIN Order_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Waiter.waiterID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Order_.</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JOIN Payment ON Order_.</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Payment.orderID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GROUP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Waiter.waiterName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ORDER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waiterName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DESC</a:t>
            </a:r>
            <a:r>
              <a:rPr lang="en-US" sz="1800" dirty="0">
                <a:effectLst/>
                <a:latin typeface="Calibri" panose="020F0502020204030204" pitchFamily="34" charset="0"/>
                <a:ea typeface="Calibri" panose="020F0502020204030204" pitchFamily="34" charset="0"/>
              </a:rPr>
              <a:t>;</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2E40ECE-4B64-47BB-9E45-BD3257AB3BFA}"/>
              </a:ext>
            </a:extLst>
          </p:cNvPr>
          <p:cNvPicPr/>
          <p:nvPr/>
        </p:nvPicPr>
        <p:blipFill>
          <a:blip r:embed="rId3">
            <a:extLst>
              <a:ext uri="{28A0092B-C50C-407E-A947-70E740481C1C}">
                <a14:useLocalDpi xmlns:a14="http://schemas.microsoft.com/office/drawing/2010/main" val="0"/>
              </a:ext>
            </a:extLst>
          </a:blip>
          <a:stretch>
            <a:fillRect/>
          </a:stretch>
        </p:blipFill>
        <p:spPr>
          <a:xfrm>
            <a:off x="5954400" y="1213350"/>
            <a:ext cx="2412000" cy="3257850"/>
          </a:xfrm>
          <a:prstGeom prst="rect">
            <a:avLst/>
          </a:prstGeom>
        </p:spPr>
      </p:pic>
    </p:spTree>
    <p:extLst>
      <p:ext uri="{BB962C8B-B14F-4D97-AF65-F5344CB8AC3E}">
        <p14:creationId xmlns:p14="http://schemas.microsoft.com/office/powerpoint/2010/main" val="696768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your logo</a:t>
            </a:r>
            <a:endParaRPr dirty="0">
              <a:solidFill>
                <a:schemeClr val="lt1"/>
              </a:solidFill>
              <a:latin typeface="Anaheim"/>
              <a:ea typeface="Anaheim"/>
              <a:cs typeface="Anaheim"/>
              <a:sym typeface="Anaheim"/>
            </a:endParaRPr>
          </a:p>
        </p:txBody>
      </p:sp>
      <p:sp>
        <p:nvSpPr>
          <p:cNvPr id="78" name="Google Shape;367;p33">
            <a:extLst>
              <a:ext uri="{FF2B5EF4-FFF2-40B4-BE49-F238E27FC236}">
                <a16:creationId xmlns:a16="http://schemas.microsoft.com/office/drawing/2014/main" id="{E02AB8A6-82FE-4D2D-B897-1AEF66B9795B}"/>
              </a:ext>
            </a:extLst>
          </p:cNvPr>
          <p:cNvSpPr txBox="1">
            <a:spLocks/>
          </p:cNvSpPr>
          <p:nvPr/>
        </p:nvSpPr>
        <p:spPr>
          <a:xfrm>
            <a:off x="720000" y="540000"/>
            <a:ext cx="7704000" cy="51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dirty="0">
                <a:solidFill>
                  <a:srgbClr val="372814"/>
                </a:solidFill>
              </a:rPr>
              <a:t>Queries</a:t>
            </a:r>
          </a:p>
        </p:txBody>
      </p:sp>
      <p:sp>
        <p:nvSpPr>
          <p:cNvPr id="6" name="Google Shape;519;p38">
            <a:extLst>
              <a:ext uri="{FF2B5EF4-FFF2-40B4-BE49-F238E27FC236}">
                <a16:creationId xmlns:a16="http://schemas.microsoft.com/office/drawing/2014/main" id="{B7EE3E0F-FF4E-4069-81C3-4E57CE3CF2BE}"/>
              </a:ext>
            </a:extLst>
          </p:cNvPr>
          <p:cNvSpPr txBox="1"/>
          <p:nvPr/>
        </p:nvSpPr>
        <p:spPr>
          <a:xfrm>
            <a:off x="676650" y="2181600"/>
            <a:ext cx="4939350" cy="64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Bill of each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OrdersIDs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SUM(</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f.price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totalBill</a:t>
            </a:r>
            <a:r>
              <a:rPr lang="en-US" dirty="0">
                <a:effectLst/>
                <a:latin typeface="Times New Roman" panose="02020603050405020304" pitchFamily="18" charset="0"/>
                <a:ea typeface="Calibri" panose="020F0502020204030204" pitchFamily="34" charset="0"/>
                <a:cs typeface="Times New Roman" panose="02020603050405020304" pitchFamily="18" charset="0"/>
              </a:rPr>
              <a:t> FROM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OrderItems</a:t>
            </a:r>
            <a:r>
              <a:rPr lang="en-US" dirty="0">
                <a:effectLst/>
                <a:latin typeface="Times New Roman" panose="02020603050405020304" pitchFamily="18" charset="0"/>
                <a:ea typeface="Calibri" panose="020F0502020204030204" pitchFamily="34" charset="0"/>
                <a:cs typeface="Times New Roman" panose="02020603050405020304" pitchFamily="18" charset="0"/>
              </a:rPr>
              <a:t> JOIN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FoodItems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 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OrderItems.foodID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f.foodID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GROUP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 ORDER BY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orderID</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l" rtl="0">
              <a:spcBef>
                <a:spcPts val="0"/>
              </a:spcBef>
              <a:spcAft>
                <a:spcPts val="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8F3A5A3-3BEC-49C8-919A-A4EBB2694A47}"/>
              </a:ext>
            </a:extLst>
          </p:cNvPr>
          <p:cNvPicPr/>
          <p:nvPr/>
        </p:nvPicPr>
        <p:blipFill>
          <a:blip r:embed="rId3">
            <a:extLst>
              <a:ext uri="{28A0092B-C50C-407E-A947-70E740481C1C}">
                <a14:useLocalDpi xmlns:a14="http://schemas.microsoft.com/office/drawing/2010/main" val="0"/>
              </a:ext>
            </a:extLst>
          </a:blip>
          <a:stretch>
            <a:fillRect/>
          </a:stretch>
        </p:blipFill>
        <p:spPr>
          <a:xfrm>
            <a:off x="6220800" y="1116974"/>
            <a:ext cx="2044799" cy="3174225"/>
          </a:xfrm>
          <a:prstGeom prst="rect">
            <a:avLst/>
          </a:prstGeom>
        </p:spPr>
      </p:pic>
    </p:spTree>
    <p:extLst>
      <p:ext uri="{BB962C8B-B14F-4D97-AF65-F5344CB8AC3E}">
        <p14:creationId xmlns:p14="http://schemas.microsoft.com/office/powerpoint/2010/main" val="41371769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12800" y="5207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Importance  Of   Restaurant  Management  System</a:t>
            </a:r>
            <a:endParaRPr sz="2000" dirty="0"/>
          </a:p>
        </p:txBody>
      </p:sp>
      <p:sp>
        <p:nvSpPr>
          <p:cNvPr id="517" name="Google Shape;517;p38"/>
          <p:cNvSpPr txBox="1"/>
          <p:nvPr/>
        </p:nvSpPr>
        <p:spPr>
          <a:xfrm>
            <a:off x="1252650" y="1684801"/>
            <a:ext cx="5032950" cy="511199"/>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entities, such as Customers, Orders, Menu, and Staff, are interconnected, as shown in the ER and Schema diagrams. Also Helps manage customer, order, and payment information easily.</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950400" y="1080025"/>
            <a:ext cx="5896800" cy="40860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v"/>
            </a:pPr>
            <a:r>
              <a:rPr lang="en-US" sz="2000" b="1" dirty="0">
                <a:solidFill>
                  <a:srgbClr val="2F1425"/>
                </a:solidFill>
                <a:latin typeface="Arvo"/>
                <a:ea typeface="Arvo"/>
                <a:cs typeface="Arvo"/>
                <a:sym typeface="Arvo"/>
              </a:rPr>
              <a:t> </a:t>
            </a:r>
            <a:r>
              <a:rPr lang="en-US" sz="2400" b="1" dirty="0">
                <a:latin typeface="Times New Roman" panose="02020603050405020304" pitchFamily="18" charset="0"/>
                <a:cs typeface="Times New Roman" panose="02020603050405020304" pitchFamily="18" charset="0"/>
              </a:rPr>
              <a:t>Centralized Data Management:</a:t>
            </a:r>
            <a:endParaRPr sz="2400" b="1" dirty="0">
              <a:solidFill>
                <a:srgbClr val="2F1425"/>
              </a:solidFill>
              <a:latin typeface="Times New Roman" panose="02020603050405020304" pitchFamily="18" charset="0"/>
              <a:ea typeface="Arvo"/>
              <a:cs typeface="Times New Roman" panose="02020603050405020304" pitchFamily="18" charset="0"/>
              <a:sym typeface="Arvo"/>
            </a:endParaRPr>
          </a:p>
        </p:txBody>
      </p:sp>
      <p:sp>
        <p:nvSpPr>
          <p:cNvPr id="519" name="Google Shape;519;p38"/>
          <p:cNvSpPr txBox="1"/>
          <p:nvPr/>
        </p:nvSpPr>
        <p:spPr>
          <a:xfrm>
            <a:off x="1245450" y="2851200"/>
            <a:ext cx="4939350" cy="46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F1425"/>
                </a:solidFill>
                <a:latin typeface="Times New Roman" panose="02020603050405020304" pitchFamily="18" charset="0"/>
                <a:ea typeface="Anaheim"/>
                <a:cs typeface="Times New Roman" panose="02020603050405020304" pitchFamily="18" charset="0"/>
                <a:sym typeface="Anaheim"/>
              </a:rPr>
              <a:t>It helps staff work faster and more accurately with orders, payments, and customer details.</a:t>
            </a:r>
          </a:p>
        </p:txBody>
      </p:sp>
      <p:sp>
        <p:nvSpPr>
          <p:cNvPr id="520" name="Google Shape;520;p38"/>
          <p:cNvSpPr txBox="1"/>
          <p:nvPr/>
        </p:nvSpPr>
        <p:spPr>
          <a:xfrm>
            <a:off x="914400" y="2357950"/>
            <a:ext cx="4629600" cy="35645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v"/>
            </a:pPr>
            <a:r>
              <a:rPr lang="en-US" sz="2000" b="1" dirty="0">
                <a:solidFill>
                  <a:srgbClr val="2F1425"/>
                </a:solidFill>
                <a:latin typeface="Arvo"/>
                <a:ea typeface="Arvo"/>
                <a:cs typeface="Arvo"/>
                <a:sym typeface="Arvo"/>
              </a:rPr>
              <a:t>Efficient And Accurate Service:</a:t>
            </a:r>
            <a:endParaRPr sz="2000" b="1" dirty="0">
              <a:solidFill>
                <a:srgbClr val="2F1425"/>
              </a:solidFill>
              <a:latin typeface="Arvo"/>
              <a:ea typeface="Arvo"/>
              <a:cs typeface="Arvo"/>
              <a:sym typeface="Arvo"/>
            </a:endParaRPr>
          </a:p>
        </p:txBody>
      </p:sp>
      <p:sp>
        <p:nvSpPr>
          <p:cNvPr id="521" name="Google Shape;521;p38"/>
          <p:cNvSpPr txBox="1"/>
          <p:nvPr/>
        </p:nvSpPr>
        <p:spPr>
          <a:xfrm>
            <a:off x="1223850" y="3844799"/>
            <a:ext cx="5306550" cy="58320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F1425"/>
                </a:solidFill>
                <a:latin typeface="Times New Roman" panose="02020603050405020304" pitchFamily="18" charset="0"/>
                <a:ea typeface="Anaheim"/>
                <a:cs typeface="Times New Roman" panose="02020603050405020304" pitchFamily="18" charset="0"/>
                <a:sym typeface="Anaheim"/>
              </a:rPr>
              <a:t>Allows quick access to reservation, order, and menu data, improving service speed and dining experience.</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935850" y="3477599"/>
            <a:ext cx="50041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v"/>
            </a:pPr>
            <a:r>
              <a:rPr lang="en-US" sz="2000" b="1" dirty="0">
                <a:solidFill>
                  <a:srgbClr val="2F1425"/>
                </a:solidFill>
                <a:latin typeface="Arvo"/>
                <a:ea typeface="Arvo"/>
                <a:cs typeface="Arvo"/>
                <a:sym typeface="Arvo"/>
              </a:rPr>
              <a:t>Enhanced Customer Experience:</a:t>
            </a:r>
            <a:endParaRPr sz="2000" b="1" dirty="0">
              <a:solidFill>
                <a:srgbClr val="2F1425"/>
              </a:solidFill>
              <a:latin typeface="Arvo"/>
              <a:ea typeface="Arvo"/>
              <a:cs typeface="Arvo"/>
              <a:sym typeface="Arvo"/>
            </a:endParaRPr>
          </a:p>
        </p:txBody>
      </p:sp>
    </p:spTree>
    <p:extLst>
      <p:ext uri="{BB962C8B-B14F-4D97-AF65-F5344CB8AC3E}">
        <p14:creationId xmlns:p14="http://schemas.microsoft.com/office/powerpoint/2010/main" val="335366790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12800" y="5207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Importance  Of  Restaurant Management System</a:t>
            </a:r>
            <a:endParaRPr sz="2000" dirty="0"/>
          </a:p>
        </p:txBody>
      </p:sp>
      <p:sp>
        <p:nvSpPr>
          <p:cNvPr id="517" name="Google Shape;517;p38"/>
          <p:cNvSpPr txBox="1"/>
          <p:nvPr/>
        </p:nvSpPr>
        <p:spPr>
          <a:xfrm>
            <a:off x="1317450" y="1512001"/>
            <a:ext cx="5032950" cy="511199"/>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F1425"/>
                </a:solidFill>
                <a:latin typeface="Times New Roman" panose="02020603050405020304" pitchFamily="18" charset="0"/>
                <a:ea typeface="Anaheim"/>
                <a:cs typeface="Times New Roman" panose="02020603050405020304" pitchFamily="18" charset="0"/>
                <a:sym typeface="Anaheim"/>
              </a:rPr>
              <a:t>Ensures accurate calculations for orders and payments.</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936000" y="1188025"/>
            <a:ext cx="5896800" cy="40860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v"/>
            </a:pPr>
            <a:r>
              <a:rPr lang="en-US" sz="2000" b="1" dirty="0">
                <a:solidFill>
                  <a:srgbClr val="2F1425"/>
                </a:solidFill>
                <a:latin typeface="Arvo"/>
                <a:ea typeface="Arvo"/>
                <a:cs typeface="Arvo"/>
                <a:sym typeface="Arvo"/>
              </a:rPr>
              <a:t> Accurate billing and payments</a:t>
            </a:r>
            <a:r>
              <a:rPr lang="en-US" sz="2400" b="1" dirty="0">
                <a:latin typeface="Times New Roman" panose="02020603050405020304" pitchFamily="18" charset="0"/>
                <a:cs typeface="Times New Roman" panose="02020603050405020304" pitchFamily="18" charset="0"/>
              </a:rPr>
              <a:t>:</a:t>
            </a:r>
            <a:endParaRPr sz="2400" b="1" dirty="0">
              <a:solidFill>
                <a:srgbClr val="2F1425"/>
              </a:solidFill>
              <a:latin typeface="Times New Roman" panose="02020603050405020304" pitchFamily="18" charset="0"/>
              <a:ea typeface="Arvo"/>
              <a:cs typeface="Times New Roman" panose="02020603050405020304" pitchFamily="18" charset="0"/>
              <a:sym typeface="Arvo"/>
            </a:endParaRPr>
          </a:p>
        </p:txBody>
      </p:sp>
      <p:sp>
        <p:nvSpPr>
          <p:cNvPr id="519" name="Google Shape;519;p38"/>
          <p:cNvSpPr txBox="1"/>
          <p:nvPr/>
        </p:nvSpPr>
        <p:spPr>
          <a:xfrm>
            <a:off x="1259850" y="2563200"/>
            <a:ext cx="4939350" cy="460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solidFill>
                  <a:srgbClr val="2F1425"/>
                </a:solidFill>
                <a:latin typeface="Times New Roman" panose="02020603050405020304" pitchFamily="18" charset="0"/>
                <a:ea typeface="Anaheim"/>
                <a:cs typeface="Times New Roman" panose="02020603050405020304" pitchFamily="18" charset="0"/>
                <a:sym typeface="Anaheim"/>
              </a:rPr>
              <a:t>Coordinates between waiters, kitchen staff, and customers for smooth operations.</a:t>
            </a:r>
          </a:p>
        </p:txBody>
      </p:sp>
      <p:sp>
        <p:nvSpPr>
          <p:cNvPr id="520" name="Google Shape;520;p38"/>
          <p:cNvSpPr txBox="1"/>
          <p:nvPr/>
        </p:nvSpPr>
        <p:spPr>
          <a:xfrm>
            <a:off x="936000" y="2077150"/>
            <a:ext cx="4629600" cy="35645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v"/>
            </a:pPr>
            <a:r>
              <a:rPr lang="en-US" sz="2000" b="1" dirty="0">
                <a:solidFill>
                  <a:srgbClr val="2F1425"/>
                </a:solidFill>
                <a:latin typeface="Arvo"/>
                <a:ea typeface="Arvo"/>
                <a:cs typeface="Arvo"/>
                <a:sym typeface="Arvo"/>
              </a:rPr>
              <a:t> Streamlined Operations:</a:t>
            </a:r>
            <a:endParaRPr sz="2000" b="1" dirty="0">
              <a:solidFill>
                <a:srgbClr val="2F1425"/>
              </a:solidFill>
              <a:latin typeface="Arvo"/>
              <a:ea typeface="Arvo"/>
              <a:cs typeface="Arvo"/>
              <a:sym typeface="Arvo"/>
            </a:endParaRPr>
          </a:p>
        </p:txBody>
      </p:sp>
    </p:spTree>
    <p:extLst>
      <p:ext uri="{BB962C8B-B14F-4D97-AF65-F5344CB8AC3E}">
        <p14:creationId xmlns:p14="http://schemas.microsoft.com/office/powerpoint/2010/main" val="382839953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12800" y="5207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517" name="Google Shape;517;p38"/>
          <p:cNvSpPr txBox="1"/>
          <p:nvPr/>
        </p:nvSpPr>
        <p:spPr>
          <a:xfrm>
            <a:off x="842400" y="1461601"/>
            <a:ext cx="7567200" cy="712799"/>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pPr>
            <a:r>
              <a:rPr lang="en-US" dirty="0">
                <a:latin typeface="Times New Roman" panose="02020603050405020304" pitchFamily="18" charset="0"/>
                <a:cs typeface="Times New Roman" panose="02020603050405020304" pitchFamily="18" charset="0"/>
              </a:rPr>
              <a:t>In conclusion, the Restaurant Management System simplifies operations by organizing important information, enabling faster and more accurate service, and ensuring effective inventory management. These features not only reduce errors and save time but also enhance customer service, keeping the restaurant running smoothly. This system is a vital tool for modern restaurant management, ensuring efficiency and customer satisfaction.</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Tree>
    <p:extLst>
      <p:ext uri="{BB962C8B-B14F-4D97-AF65-F5344CB8AC3E}">
        <p14:creationId xmlns:p14="http://schemas.microsoft.com/office/powerpoint/2010/main" val="204384703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your logo</a:t>
            </a:r>
            <a:endParaRPr dirty="0">
              <a:solidFill>
                <a:schemeClr val="lt1"/>
              </a:solidFill>
              <a:latin typeface="Anaheim"/>
              <a:ea typeface="Anaheim"/>
              <a:cs typeface="Anaheim"/>
              <a:sym typeface="Anaheim"/>
            </a:endParaRPr>
          </a:p>
        </p:txBody>
      </p:sp>
      <p:pic>
        <p:nvPicPr>
          <p:cNvPr id="8" name="Google Shape;1232;p60">
            <a:extLst>
              <a:ext uri="{FF2B5EF4-FFF2-40B4-BE49-F238E27FC236}">
                <a16:creationId xmlns:a16="http://schemas.microsoft.com/office/drawing/2014/main" id="{87CA886C-8915-408F-9A73-9E12CCCEC430}"/>
              </a:ext>
            </a:extLst>
          </p:cNvPr>
          <p:cNvPicPr preferRelativeResize="0"/>
          <p:nvPr/>
        </p:nvPicPr>
        <p:blipFill rotWithShape="1">
          <a:blip r:embed="rId3">
            <a:alphaModFix/>
          </a:blip>
          <a:srcRect t="4316" b="12509"/>
          <a:stretch/>
        </p:blipFill>
        <p:spPr>
          <a:xfrm>
            <a:off x="5364475" y="475200"/>
            <a:ext cx="3261125" cy="4063500"/>
          </a:xfrm>
          <a:prstGeom prst="rect">
            <a:avLst/>
          </a:prstGeom>
          <a:noFill/>
          <a:ln>
            <a:noFill/>
          </a:ln>
        </p:spPr>
      </p:pic>
      <p:sp>
        <p:nvSpPr>
          <p:cNvPr id="9" name="Google Shape;1229;p60">
            <a:extLst>
              <a:ext uri="{FF2B5EF4-FFF2-40B4-BE49-F238E27FC236}">
                <a16:creationId xmlns:a16="http://schemas.microsoft.com/office/drawing/2014/main" id="{532A6567-45BA-40EB-A94C-3B42F73A3C73}"/>
              </a:ext>
            </a:extLst>
          </p:cNvPr>
          <p:cNvSpPr txBox="1">
            <a:spLocks/>
          </p:cNvSpPr>
          <p:nvPr/>
        </p:nvSpPr>
        <p:spPr>
          <a:xfrm>
            <a:off x="1143250" y="777066"/>
            <a:ext cx="31551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dirty="0"/>
              <a:t>THANKS!</a:t>
            </a:r>
          </a:p>
        </p:txBody>
      </p:sp>
      <p:grpSp>
        <p:nvGrpSpPr>
          <p:cNvPr id="10" name="Google Shape;1210;p60">
            <a:extLst>
              <a:ext uri="{FF2B5EF4-FFF2-40B4-BE49-F238E27FC236}">
                <a16:creationId xmlns:a16="http://schemas.microsoft.com/office/drawing/2014/main" id="{19AC881C-EECC-4EF2-A801-31BBCBED6989}"/>
              </a:ext>
            </a:extLst>
          </p:cNvPr>
          <p:cNvGrpSpPr/>
          <p:nvPr/>
        </p:nvGrpSpPr>
        <p:grpSpPr>
          <a:xfrm>
            <a:off x="1101000" y="2058232"/>
            <a:ext cx="3232492" cy="429010"/>
            <a:chOff x="3628700" y="3051037"/>
            <a:chExt cx="3232492" cy="429010"/>
          </a:xfrm>
        </p:grpSpPr>
        <p:sp>
          <p:nvSpPr>
            <p:cNvPr id="11" name="Google Shape;1211;p60">
              <a:extLst>
                <a:ext uri="{FF2B5EF4-FFF2-40B4-BE49-F238E27FC236}">
                  <a16:creationId xmlns:a16="http://schemas.microsoft.com/office/drawing/2014/main" id="{59D64045-595E-4B7C-AB39-E39D5123DA48}"/>
                </a:ext>
              </a:extLst>
            </p:cNvPr>
            <p:cNvSpPr/>
            <p:nvPr/>
          </p:nvSpPr>
          <p:spPr>
            <a:xfrm>
              <a:off x="3628700" y="3051037"/>
              <a:ext cx="3232492"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2;p60">
              <a:extLst>
                <a:ext uri="{FF2B5EF4-FFF2-40B4-BE49-F238E27FC236}">
                  <a16:creationId xmlns:a16="http://schemas.microsoft.com/office/drawing/2014/main" id="{08A1BEEA-96A7-45E8-9925-E51C66BE9733}"/>
                </a:ext>
              </a:extLst>
            </p:cNvPr>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3;p60">
              <a:extLst>
                <a:ext uri="{FF2B5EF4-FFF2-40B4-BE49-F238E27FC236}">
                  <a16:creationId xmlns:a16="http://schemas.microsoft.com/office/drawing/2014/main" id="{70599669-4975-4531-A2E4-CE71DB1A5BDB}"/>
                </a:ext>
              </a:extLst>
            </p:cNvPr>
            <p:cNvSpPr/>
            <p:nvPr/>
          </p:nvSpPr>
          <p:spPr>
            <a:xfrm>
              <a:off x="6439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F379F875-409C-47BD-A8EA-BDE0621DE76B}"/>
              </a:ext>
            </a:extLst>
          </p:cNvPr>
          <p:cNvSpPr txBox="1"/>
          <p:nvPr/>
        </p:nvSpPr>
        <p:spPr>
          <a:xfrm>
            <a:off x="586800" y="2121313"/>
            <a:ext cx="4388400" cy="1169551"/>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sz="1200" b="1" dirty="0">
                <a:solidFill>
                  <a:schemeClr val="lt1"/>
                </a:solidFill>
              </a:rPr>
              <a:t>Do you have any questions?</a:t>
            </a:r>
          </a:p>
          <a:p>
            <a:pPr marL="0" lvl="0" indent="0" algn="ctr" rtl="0">
              <a:spcBef>
                <a:spcPts val="0"/>
              </a:spcBef>
              <a:spcAft>
                <a:spcPts val="0"/>
              </a:spcAft>
              <a:buClr>
                <a:schemeClr val="dk1"/>
              </a:buClr>
              <a:buSzPts val="1100"/>
              <a:buFont typeface="Arial"/>
              <a:buNone/>
            </a:pPr>
            <a:endParaRPr lang="en-US" b="1" dirty="0">
              <a:solidFill>
                <a:schemeClr val="lt1"/>
              </a:solidFill>
            </a:endParaRPr>
          </a:p>
          <a:p>
            <a:pPr marL="0" lvl="0" indent="0" algn="ctr" rtl="0">
              <a:spcBef>
                <a:spcPts val="0"/>
              </a:spcBef>
              <a:spcAft>
                <a:spcPts val="0"/>
              </a:spcAft>
              <a:buClr>
                <a:schemeClr val="dk1"/>
              </a:buClr>
              <a:buSzPts val="1100"/>
              <a:buFont typeface="Arial"/>
              <a:buNone/>
            </a:pPr>
            <a:r>
              <a:rPr lang="en-US" dirty="0">
                <a:hlinkClick r:id="rId4"/>
              </a:rPr>
              <a:t>22201252@uap-bd.edu</a:t>
            </a:r>
            <a:endParaRPr lang="en-US" dirty="0"/>
          </a:p>
          <a:p>
            <a:pPr marL="0" lvl="0" indent="0" algn="ctr" rtl="0">
              <a:spcBef>
                <a:spcPts val="0"/>
              </a:spcBef>
              <a:spcAft>
                <a:spcPts val="0"/>
              </a:spcAft>
              <a:buClr>
                <a:schemeClr val="dk1"/>
              </a:buClr>
              <a:buSzPts val="1100"/>
              <a:buFont typeface="Arial"/>
              <a:buNone/>
            </a:pPr>
            <a:r>
              <a:rPr lang="en-US" dirty="0"/>
              <a:t>22201266@uap-bd.edu</a:t>
            </a:r>
          </a:p>
          <a:p>
            <a:pPr marL="0" lvl="0" indent="0" algn="ctr" rtl="0">
              <a:spcBef>
                <a:spcPts val="0"/>
              </a:spcBef>
              <a:spcAft>
                <a:spcPts val="0"/>
              </a:spcAft>
              <a:buClr>
                <a:schemeClr val="dk1"/>
              </a:buClr>
              <a:buSzPts val="1100"/>
              <a:buFont typeface="Arial"/>
              <a:buNone/>
            </a:pPr>
            <a:endParaRPr lang="en-US" b="1" dirty="0">
              <a:solidFill>
                <a:schemeClr val="lt1"/>
              </a:solidFill>
            </a:endParaRPr>
          </a:p>
        </p:txBody>
      </p:sp>
      <p:sp>
        <p:nvSpPr>
          <p:cNvPr id="15" name="Google Shape;517;p38">
            <a:extLst>
              <a:ext uri="{FF2B5EF4-FFF2-40B4-BE49-F238E27FC236}">
                <a16:creationId xmlns:a16="http://schemas.microsoft.com/office/drawing/2014/main" id="{9FAB52E4-F4D9-48AE-8670-B4A9B174167B}"/>
              </a:ext>
            </a:extLst>
          </p:cNvPr>
          <p:cNvSpPr txBox="1"/>
          <p:nvPr/>
        </p:nvSpPr>
        <p:spPr>
          <a:xfrm>
            <a:off x="1036800" y="3254401"/>
            <a:ext cx="3996000" cy="712799"/>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Credits: </a:t>
            </a:r>
            <a:r>
              <a:rPr lang="en-US" dirty="0">
                <a:solidFill>
                  <a:srgbClr val="2F1425"/>
                </a:solidFill>
                <a:latin typeface="Times New Roman" panose="02020603050405020304" pitchFamily="18" charset="0"/>
                <a:ea typeface="Anaheim"/>
                <a:cs typeface="Times New Roman" panose="02020603050405020304" pitchFamily="18" charset="0"/>
                <a:sym typeface="Anaheim"/>
              </a:rPr>
              <a:t>This Presentation was created by </a:t>
            </a:r>
            <a:r>
              <a:rPr lang="en-US" b="1" dirty="0" err="1">
                <a:solidFill>
                  <a:srgbClr val="2F1425"/>
                </a:solidFill>
                <a:latin typeface="Times New Roman" panose="02020603050405020304" pitchFamily="18" charset="0"/>
                <a:ea typeface="Anaheim"/>
                <a:cs typeface="Times New Roman" panose="02020603050405020304" pitchFamily="18" charset="0"/>
                <a:sym typeface="Anaheim"/>
              </a:rPr>
              <a:t>Shuhurat</a:t>
            </a:r>
            <a:r>
              <a:rPr lang="en-US" b="1"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b="1" dirty="0" err="1">
                <a:solidFill>
                  <a:srgbClr val="2F1425"/>
                </a:solidFill>
                <a:latin typeface="Times New Roman" panose="02020603050405020304" pitchFamily="18" charset="0"/>
                <a:ea typeface="Anaheim"/>
                <a:cs typeface="Times New Roman" panose="02020603050405020304" pitchFamily="18" charset="0"/>
                <a:sym typeface="Anaheim"/>
              </a:rPr>
              <a:t>fariha</a:t>
            </a:r>
            <a:r>
              <a:rPr lang="en-US" b="1"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dirty="0">
                <a:solidFill>
                  <a:srgbClr val="2F1425"/>
                </a:solidFill>
                <a:latin typeface="Times New Roman" panose="02020603050405020304" pitchFamily="18" charset="0"/>
                <a:ea typeface="Anaheim"/>
                <a:cs typeface="Times New Roman" panose="02020603050405020304" pitchFamily="18" charset="0"/>
                <a:sym typeface="Anaheim"/>
              </a:rPr>
              <a:t>and</a:t>
            </a:r>
            <a:r>
              <a:rPr lang="en-US" b="1" dirty="0">
                <a:solidFill>
                  <a:srgbClr val="2F1425"/>
                </a:solidFill>
                <a:latin typeface="Times New Roman" panose="02020603050405020304" pitchFamily="18" charset="0"/>
                <a:ea typeface="Anaheim"/>
                <a:cs typeface="Times New Roman" panose="02020603050405020304" pitchFamily="18" charset="0"/>
                <a:sym typeface="Anaheim"/>
              </a:rPr>
              <a:t> Maisha Sameha  </a:t>
            </a:r>
            <a:endParaRPr b="1" dirty="0">
              <a:solidFill>
                <a:srgbClr val="2F1425"/>
              </a:solidFill>
              <a:latin typeface="Times New Roman" panose="02020603050405020304" pitchFamily="18" charset="0"/>
              <a:ea typeface="Anaheim"/>
              <a:cs typeface="Times New Roman" panose="02020603050405020304" pitchFamily="18" charset="0"/>
              <a:sym typeface="Anaheim"/>
            </a:endParaRPr>
          </a:p>
        </p:txBody>
      </p:sp>
    </p:spTree>
    <p:extLst>
      <p:ext uri="{BB962C8B-B14F-4D97-AF65-F5344CB8AC3E}">
        <p14:creationId xmlns:p14="http://schemas.microsoft.com/office/powerpoint/2010/main" val="1872876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81" name="Google Shape;381;p34"/>
          <p:cNvPicPr preferRelativeResize="0"/>
          <p:nvPr/>
        </p:nvPicPr>
        <p:blipFill rotWithShape="1">
          <a:blip r:embed="rId3">
            <a:alphaModFix/>
          </a:blip>
          <a:srcRect l="40474" r="-741"/>
          <a:stretch/>
        </p:blipFill>
        <p:spPr>
          <a:xfrm>
            <a:off x="720000" y="1771847"/>
            <a:ext cx="2899799" cy="2706549"/>
          </a:xfrm>
          <a:prstGeom prst="rect">
            <a:avLst/>
          </a:prstGeom>
          <a:noFill/>
          <a:ln>
            <a:noFill/>
          </a:ln>
        </p:spPr>
      </p:pic>
      <p:grpSp>
        <p:nvGrpSpPr>
          <p:cNvPr id="382" name="Google Shape;382;p34"/>
          <p:cNvGrpSpPr/>
          <p:nvPr/>
        </p:nvGrpSpPr>
        <p:grpSpPr>
          <a:xfrm>
            <a:off x="720043" y="722997"/>
            <a:ext cx="2899855" cy="914275"/>
            <a:chOff x="3667800" y="2193175"/>
            <a:chExt cx="4756200" cy="914275"/>
          </a:xfrm>
        </p:grpSpPr>
        <p:cxnSp>
          <p:nvCxnSpPr>
            <p:cNvPr id="383" name="Google Shape;383;p34"/>
            <p:cNvCxnSpPr/>
            <p:nvPr/>
          </p:nvCxnSpPr>
          <p:spPr>
            <a:xfrm>
              <a:off x="3667800" y="21931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84" name="Google Shape;384;p34"/>
            <p:cNvCxnSpPr/>
            <p:nvPr/>
          </p:nvCxnSpPr>
          <p:spPr>
            <a:xfrm>
              <a:off x="3667800" y="3107450"/>
              <a:ext cx="4756200" cy="0"/>
            </a:xfrm>
            <a:prstGeom prst="straightConnector1">
              <a:avLst/>
            </a:prstGeom>
            <a:noFill/>
            <a:ln w="38100" cap="flat" cmpd="sng">
              <a:solidFill>
                <a:schemeClr val="lt2"/>
              </a:solidFill>
              <a:prstDash val="solid"/>
              <a:round/>
              <a:headEnd type="none" w="med" len="med"/>
              <a:tailEnd type="none" w="med" len="med"/>
            </a:ln>
          </p:spPr>
        </p:cxnSp>
      </p:grpSp>
      <p:sp>
        <p:nvSpPr>
          <p:cNvPr id="385" name="Google Shape;385;p34"/>
          <p:cNvSpPr txBox="1">
            <a:spLocks noGrp="1"/>
          </p:cNvSpPr>
          <p:nvPr>
            <p:ph type="title" idx="15"/>
          </p:nvPr>
        </p:nvSpPr>
        <p:spPr>
          <a:xfrm>
            <a:off x="720000" y="734371"/>
            <a:ext cx="2899800" cy="9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89" name="Google Shape;389;p34"/>
          <p:cNvSpPr txBox="1">
            <a:spLocks noGrp="1"/>
          </p:cNvSpPr>
          <p:nvPr>
            <p:ph type="title" idx="7"/>
          </p:nvPr>
        </p:nvSpPr>
        <p:spPr>
          <a:xfrm>
            <a:off x="4607242" y="2635201"/>
            <a:ext cx="821557" cy="772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03</a:t>
            </a:r>
            <a:endParaRPr dirty="0">
              <a:solidFill>
                <a:schemeClr val="lt1"/>
              </a:solidFill>
            </a:endParaRPr>
          </a:p>
        </p:txBody>
      </p:sp>
      <p:sp>
        <p:nvSpPr>
          <p:cNvPr id="390" name="Google Shape;390;p34"/>
          <p:cNvSpPr txBox="1">
            <a:spLocks noGrp="1"/>
          </p:cNvSpPr>
          <p:nvPr>
            <p:ph type="title" idx="13"/>
          </p:nvPr>
        </p:nvSpPr>
        <p:spPr>
          <a:xfrm>
            <a:off x="7050143" y="2918686"/>
            <a:ext cx="66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41" name="Google Shape;429;p36">
            <a:extLst>
              <a:ext uri="{FF2B5EF4-FFF2-40B4-BE49-F238E27FC236}">
                <a16:creationId xmlns:a16="http://schemas.microsoft.com/office/drawing/2014/main" id="{876DF69F-3148-4291-AF29-718CA4257052}"/>
              </a:ext>
            </a:extLst>
          </p:cNvPr>
          <p:cNvSpPr txBox="1">
            <a:spLocks noGrp="1"/>
          </p:cNvSpPr>
          <p:nvPr>
            <p:ph type="subTitle" idx="1"/>
          </p:nvPr>
        </p:nvSpPr>
        <p:spPr>
          <a:xfrm>
            <a:off x="4809600" y="2772000"/>
            <a:ext cx="3931200" cy="19872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200"/>
              </a:spcAft>
              <a:buFont typeface="Arial" panose="020B0604020202020204" pitchFamily="34" charset="0"/>
              <a:buChar char="•"/>
            </a:pPr>
            <a:r>
              <a:rPr lang="en-US" sz="1800" b="1" dirty="0"/>
              <a:t>Introduction</a:t>
            </a:r>
          </a:p>
          <a:p>
            <a:pPr marL="285750" lvl="0" indent="-285750" algn="l" rtl="0">
              <a:spcBef>
                <a:spcPts val="0"/>
              </a:spcBef>
              <a:spcAft>
                <a:spcPts val="1200"/>
              </a:spcAft>
              <a:buFont typeface="Arial" panose="020B0604020202020204" pitchFamily="34" charset="0"/>
              <a:buChar char="•"/>
            </a:pPr>
            <a:r>
              <a:rPr lang="en-US" sz="1800" b="1" dirty="0"/>
              <a:t>ER(Entity Relationship) Diagram</a:t>
            </a:r>
          </a:p>
          <a:p>
            <a:pPr marL="285750" lvl="0" indent="-285750" algn="l" rtl="0">
              <a:spcBef>
                <a:spcPts val="0"/>
              </a:spcBef>
              <a:spcAft>
                <a:spcPts val="1200"/>
              </a:spcAft>
              <a:buFont typeface="Arial" panose="020B0604020202020204" pitchFamily="34" charset="0"/>
              <a:buChar char="•"/>
            </a:pPr>
            <a:r>
              <a:rPr lang="en-US" sz="1800" b="1" dirty="0"/>
              <a:t>Schema Diagram</a:t>
            </a:r>
          </a:p>
          <a:p>
            <a:pPr marL="285750" lvl="0" indent="-285750" algn="l" rtl="0">
              <a:spcBef>
                <a:spcPts val="0"/>
              </a:spcBef>
              <a:spcAft>
                <a:spcPts val="1200"/>
              </a:spcAft>
              <a:buFont typeface="Arial" panose="020B0604020202020204" pitchFamily="34" charset="0"/>
              <a:buChar char="•"/>
            </a:pPr>
            <a:r>
              <a:rPr lang="en-US" sz="1800" b="1" dirty="0"/>
              <a:t>Entities and Attributes</a:t>
            </a:r>
          </a:p>
          <a:p>
            <a:pPr marL="285750" lvl="0" indent="-285750" algn="l" rtl="0">
              <a:spcBef>
                <a:spcPts val="0"/>
              </a:spcBef>
              <a:spcAft>
                <a:spcPts val="1200"/>
              </a:spcAft>
              <a:buFont typeface="Arial" panose="020B0604020202020204" pitchFamily="34" charset="0"/>
              <a:buChar char="•"/>
            </a:pPr>
            <a:r>
              <a:rPr lang="en-US" sz="1800" b="1" dirty="0"/>
              <a:t>Entity Relationships</a:t>
            </a:r>
          </a:p>
          <a:p>
            <a:pPr marL="285750" lvl="0" indent="-285750" algn="l" rtl="0">
              <a:spcBef>
                <a:spcPts val="0"/>
              </a:spcBef>
              <a:spcAft>
                <a:spcPts val="1200"/>
              </a:spcAft>
              <a:buFont typeface="Arial" panose="020B0604020202020204" pitchFamily="34" charset="0"/>
              <a:buChar char="•"/>
            </a:pPr>
            <a:r>
              <a:rPr lang="en-US" sz="1800" b="1" dirty="0"/>
              <a:t>Queries</a:t>
            </a:r>
          </a:p>
          <a:p>
            <a:pPr marL="285750" lvl="0" indent="-285750" algn="l" rtl="0">
              <a:spcBef>
                <a:spcPts val="0"/>
              </a:spcBef>
              <a:spcAft>
                <a:spcPts val="1200"/>
              </a:spcAft>
              <a:buFont typeface="Arial" panose="020B0604020202020204" pitchFamily="34" charset="0"/>
              <a:buChar char="•"/>
            </a:pPr>
            <a:r>
              <a:rPr lang="en-US" sz="1800" b="1" dirty="0"/>
              <a:t>Importance Of Restaurant management System</a:t>
            </a:r>
          </a:p>
          <a:p>
            <a:pPr marL="285750" lvl="0" indent="-285750" algn="l" rtl="0">
              <a:spcBef>
                <a:spcPts val="0"/>
              </a:spcBef>
              <a:spcAft>
                <a:spcPts val="1200"/>
              </a:spcAft>
              <a:buFont typeface="Arial" panose="020B0604020202020204" pitchFamily="34" charset="0"/>
              <a:buChar char="•"/>
            </a:pPr>
            <a:r>
              <a:rPr lang="en-US" sz="1800" b="1" dirty="0"/>
              <a:t>Conclusion</a:t>
            </a:r>
          </a:p>
          <a:p>
            <a:pPr marL="285750" lvl="0" indent="-285750" algn="l" rtl="0">
              <a:spcBef>
                <a:spcPts val="0"/>
              </a:spcBef>
              <a:spcAft>
                <a:spcPts val="1200"/>
              </a:spcAft>
              <a:buFont typeface="Arial" panose="020B0604020202020204" pitchFamily="34" charset="0"/>
              <a:buChar char="•"/>
            </a:pPr>
            <a:endParaRPr lang="en-US" sz="1800" b="1" dirty="0"/>
          </a:p>
          <a:p>
            <a:pPr marL="285750" lvl="0" indent="-285750" rtl="0">
              <a:spcBef>
                <a:spcPts val="0"/>
              </a:spcBef>
              <a:spcAft>
                <a:spcPts val="1200"/>
              </a:spcAft>
              <a:buFont typeface="Arial" panose="020B0604020202020204" pitchFamily="34" charset="0"/>
              <a:buChar char="•"/>
            </a:pPr>
            <a:endParaRPr lang="en-US" sz="1800" b="1"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97" name="Google Shape;497;p37"/>
          <p:cNvPicPr preferRelativeResize="0"/>
          <p:nvPr/>
        </p:nvPicPr>
        <p:blipFill rotWithShape="1">
          <a:blip r:embed="rId3">
            <a:alphaModFix/>
          </a:blip>
          <a:srcRect t="12344" b="12337"/>
          <a:stretch/>
        </p:blipFill>
        <p:spPr>
          <a:xfrm>
            <a:off x="5110275" y="554400"/>
            <a:ext cx="3594523" cy="4063502"/>
          </a:xfrm>
          <a:prstGeom prst="rect">
            <a:avLst/>
          </a:prstGeom>
          <a:noFill/>
          <a:ln>
            <a:noFill/>
          </a:ln>
        </p:spPr>
      </p:pic>
      <p:sp>
        <p:nvSpPr>
          <p:cNvPr id="3" name="Title 2">
            <a:extLst>
              <a:ext uri="{FF2B5EF4-FFF2-40B4-BE49-F238E27FC236}">
                <a16:creationId xmlns:a16="http://schemas.microsoft.com/office/drawing/2014/main" id="{7DC504FE-DCD1-4777-9A27-7E7A652F7156}"/>
              </a:ext>
            </a:extLst>
          </p:cNvPr>
          <p:cNvSpPr>
            <a:spLocks noGrp="1"/>
          </p:cNvSpPr>
          <p:nvPr>
            <p:ph type="title"/>
          </p:nvPr>
        </p:nvSpPr>
        <p:spPr/>
        <p:txBody>
          <a:bodyPr/>
          <a:lstStyle/>
          <a:p>
            <a:r>
              <a:rPr lang="en-US" dirty="0"/>
              <a:t>Introduction</a:t>
            </a:r>
          </a:p>
        </p:txBody>
      </p:sp>
      <p:sp>
        <p:nvSpPr>
          <p:cNvPr id="21" name="Google Shape;400;p35">
            <a:extLst>
              <a:ext uri="{FF2B5EF4-FFF2-40B4-BE49-F238E27FC236}">
                <a16:creationId xmlns:a16="http://schemas.microsoft.com/office/drawing/2014/main" id="{0B3856DD-BC08-498E-A5A9-1881F5737F0C}"/>
              </a:ext>
            </a:extLst>
          </p:cNvPr>
          <p:cNvSpPr txBox="1">
            <a:spLocks/>
          </p:cNvSpPr>
          <p:nvPr/>
        </p:nvSpPr>
        <p:spPr>
          <a:xfrm>
            <a:off x="835200" y="1569601"/>
            <a:ext cx="3369601" cy="95759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endParaRPr lang="en-US" dirty="0"/>
          </a:p>
        </p:txBody>
      </p:sp>
      <p:sp>
        <p:nvSpPr>
          <p:cNvPr id="22" name="TextBox 21">
            <a:extLst>
              <a:ext uri="{FF2B5EF4-FFF2-40B4-BE49-F238E27FC236}">
                <a16:creationId xmlns:a16="http://schemas.microsoft.com/office/drawing/2014/main" id="{51088DE5-E8C7-4683-8FB9-D0CE9CA0DC57}"/>
              </a:ext>
            </a:extLst>
          </p:cNvPr>
          <p:cNvSpPr txBox="1"/>
          <p:nvPr/>
        </p:nvSpPr>
        <p:spPr>
          <a:xfrm>
            <a:off x="410400" y="1267200"/>
            <a:ext cx="4644000" cy="954107"/>
          </a:xfrm>
          <a:prstGeom prst="rect">
            <a:avLst/>
          </a:prstGeom>
          <a:noFill/>
        </p:spPr>
        <p:txBody>
          <a:bodyPr wrap="square">
            <a:spAutoFit/>
          </a:bodyPr>
          <a:lstStyle/>
          <a:p>
            <a:endParaRPr lang="en-US" dirty="0"/>
          </a:p>
          <a:p>
            <a:r>
              <a:rPr lang="en-US" dirty="0"/>
              <a:t>                                                               </a:t>
            </a:r>
          </a:p>
          <a:p>
            <a:endParaRPr lang="en-US" dirty="0"/>
          </a:p>
          <a:p>
            <a:endParaRPr lang="en-US" dirty="0"/>
          </a:p>
        </p:txBody>
      </p:sp>
      <p:sp>
        <p:nvSpPr>
          <p:cNvPr id="23" name="TextBox 22">
            <a:extLst>
              <a:ext uri="{FF2B5EF4-FFF2-40B4-BE49-F238E27FC236}">
                <a16:creationId xmlns:a16="http://schemas.microsoft.com/office/drawing/2014/main" id="{296AA695-6E4F-43CD-AFEC-186720F03BCE}"/>
              </a:ext>
            </a:extLst>
          </p:cNvPr>
          <p:cNvSpPr txBox="1"/>
          <p:nvPr/>
        </p:nvSpPr>
        <p:spPr>
          <a:xfrm>
            <a:off x="352800" y="1317600"/>
            <a:ext cx="4665600" cy="3108543"/>
          </a:xfrm>
          <a:prstGeom prst="rect">
            <a:avLst/>
          </a:prstGeom>
          <a:noFill/>
        </p:spPr>
        <p:txBody>
          <a:bodyPr wrap="square">
            <a:spAutoFit/>
          </a:bodyPr>
          <a:lstStyle/>
          <a:p>
            <a:pPr marL="285750" indent="-285750">
              <a:buFont typeface="Arial" panose="020B0604020202020204" pitchFamily="34" charset="0"/>
              <a:buChar char="•"/>
            </a:pPr>
            <a:r>
              <a:rPr lang="en-US" dirty="0"/>
              <a:t>Restaurant Management System is a database system that helps manage a restaurant’s operations, including orders, staff, waiter and customer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Restaurants faces challenges such as managing orders and customer data, risk of billing errors and food shortages. That’s why we need this system for centralized database management, faster operations and better business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72814"/>
                </a:solidFill>
              </a:rPr>
              <a:t>ER(Entity Relationship) Diagram</a:t>
            </a:r>
            <a:endParaRPr dirty="0">
              <a:solidFill>
                <a:srgbClr val="372814"/>
              </a:solidFill>
            </a:endParaRPr>
          </a:p>
        </p:txBody>
      </p:sp>
      <p:pic>
        <p:nvPicPr>
          <p:cNvPr id="6" name="Picture 5">
            <a:extLst>
              <a:ext uri="{FF2B5EF4-FFF2-40B4-BE49-F238E27FC236}">
                <a16:creationId xmlns:a16="http://schemas.microsoft.com/office/drawing/2014/main" id="{D4324788-36CC-44D1-9FC5-4B6496B465FA}"/>
              </a:ext>
            </a:extLst>
          </p:cNvPr>
          <p:cNvPicPr>
            <a:picLocks noChangeAspect="1"/>
          </p:cNvPicPr>
          <p:nvPr/>
        </p:nvPicPr>
        <p:blipFill>
          <a:blip r:embed="rId3"/>
          <a:stretch>
            <a:fillRect/>
          </a:stretch>
        </p:blipFill>
        <p:spPr>
          <a:xfrm>
            <a:off x="1526400" y="1216800"/>
            <a:ext cx="6249600" cy="3542400"/>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Anaheim"/>
                <a:ea typeface="Anaheim"/>
                <a:cs typeface="Anaheim"/>
                <a:sym typeface="Anaheim"/>
              </a:rPr>
              <a:t>Insert your logo</a:t>
            </a:r>
            <a:endParaRPr>
              <a:solidFill>
                <a:schemeClr val="lt1"/>
              </a:solidFill>
              <a:latin typeface="Anaheim"/>
              <a:ea typeface="Anaheim"/>
              <a:cs typeface="Anaheim"/>
              <a:sym typeface="Anaheim"/>
            </a:endParaRPr>
          </a:p>
        </p:txBody>
      </p:sp>
      <p:pic>
        <p:nvPicPr>
          <p:cNvPr id="75" name="Picture 74">
            <a:extLst>
              <a:ext uri="{FF2B5EF4-FFF2-40B4-BE49-F238E27FC236}">
                <a16:creationId xmlns:a16="http://schemas.microsoft.com/office/drawing/2014/main" id="{DA3731EF-1E86-4784-9F7B-1F17A2A3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00" y="1173600"/>
            <a:ext cx="6638400" cy="3499199"/>
          </a:xfrm>
          <a:prstGeom prst="rect">
            <a:avLst/>
          </a:prstGeom>
        </p:spPr>
      </p:pic>
      <p:sp>
        <p:nvSpPr>
          <p:cNvPr id="78" name="Google Shape;367;p33">
            <a:extLst>
              <a:ext uri="{FF2B5EF4-FFF2-40B4-BE49-F238E27FC236}">
                <a16:creationId xmlns:a16="http://schemas.microsoft.com/office/drawing/2014/main" id="{E02AB8A6-82FE-4D2D-B897-1AEF66B9795B}"/>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vo"/>
              <a:buNone/>
              <a:defRPr sz="3600" b="1" i="0" u="none" strike="noStrike" cap="none">
                <a:solidFill>
                  <a:schemeClr val="dk1"/>
                </a:solidFill>
                <a:latin typeface="Arvo"/>
                <a:ea typeface="Arvo"/>
                <a:cs typeface="Arvo"/>
                <a:sym typeface="Arv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a:solidFill>
                  <a:srgbClr val="372814"/>
                </a:solidFill>
              </a:rPr>
              <a:t>Schema Diagram</a:t>
            </a:r>
            <a:endParaRPr lang="en-US" dirty="0">
              <a:solidFill>
                <a:srgbClr val="372814"/>
              </a:solidFi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Entities And Attributes</a:t>
            </a:r>
            <a:endParaRPr dirty="0"/>
          </a:p>
        </p:txBody>
      </p:sp>
      <p:sp>
        <p:nvSpPr>
          <p:cNvPr id="517" name="Google Shape;517;p38"/>
          <p:cNvSpPr txBox="1"/>
          <p:nvPr/>
        </p:nvSpPr>
        <p:spPr>
          <a:xfrm>
            <a:off x="1072650" y="1688574"/>
            <a:ext cx="4968150" cy="7018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 dirty="0">
                <a:solidFill>
                  <a:srgbClr val="2F1425"/>
                </a:solidFill>
                <a:latin typeface="Times New Roman" panose="02020603050405020304" pitchFamily="18" charset="0"/>
                <a:ea typeface="Anaheim"/>
                <a:cs typeface="Times New Roman" panose="02020603050405020304" pitchFamily="18" charset="0"/>
                <a:sym typeface="Anaheim"/>
              </a:rPr>
              <a:t>:</a:t>
            </a:r>
            <a:r>
              <a:rPr lang="en" dirty="0">
                <a:solidFill>
                  <a:srgbClr val="2F1425"/>
                </a:solidFill>
                <a:latin typeface="Anaheim"/>
                <a:ea typeface="Anaheim"/>
                <a:cs typeface="Anaheim"/>
                <a:sym typeface="Anaheim"/>
              </a:rPr>
              <a:t> </a:t>
            </a:r>
            <a:r>
              <a:rPr lang="en-US" u="sng" dirty="0" err="1">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WaiterId</a:t>
            </a:r>
            <a:r>
              <a:rPr lang="en-US"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WaiterName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PhoneNo</a:t>
            </a:r>
            <a:r>
              <a:rPr lang="en-US" dirty="0">
                <a:effectLst/>
                <a:latin typeface="Times New Roman" panose="02020603050405020304" pitchFamily="18" charset="0"/>
                <a:ea typeface="Calibri" panose="020F0502020204030204" pitchFamily="34" charset="0"/>
                <a:cs typeface="Times New Roman" panose="02020603050405020304" pitchFamily="18" charset="0"/>
              </a:rPr>
              <a:t>, Salary, Age</a:t>
            </a:r>
          </a:p>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Purpose</a:t>
            </a:r>
            <a:r>
              <a:rPr lang="en-US"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information and personal details about the restaurant's waiters who serves a particular order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a:t>
            </a:r>
            <a:endParaRPr sz="1600"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1044000" y="1159225"/>
            <a:ext cx="2236350"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2F1425"/>
                </a:solidFill>
                <a:latin typeface="Arvo"/>
                <a:ea typeface="Arvo"/>
                <a:cs typeface="Arvo"/>
                <a:sym typeface="Arvo"/>
              </a:rPr>
              <a:t>Waiter</a:t>
            </a:r>
            <a:endParaRPr sz="2000" b="1" dirty="0">
              <a:solidFill>
                <a:srgbClr val="2F1425"/>
              </a:solidFill>
              <a:latin typeface="Arvo"/>
              <a:ea typeface="Arvo"/>
              <a:cs typeface="Arvo"/>
              <a:sym typeface="Arvo"/>
            </a:endParaRPr>
          </a:p>
        </p:txBody>
      </p:sp>
      <p:sp>
        <p:nvSpPr>
          <p:cNvPr id="519" name="Google Shape;519;p38"/>
          <p:cNvSpPr txBox="1"/>
          <p:nvPr/>
        </p:nvSpPr>
        <p:spPr>
          <a:xfrm>
            <a:off x="1108650" y="3139200"/>
            <a:ext cx="4939350" cy="2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US" dirty="0">
                <a:solidFill>
                  <a:srgbClr val="2F1425"/>
                </a:solidFill>
                <a:latin typeface="Times New Roman" panose="02020603050405020304" pitchFamily="18" charset="0"/>
                <a:ea typeface="Anaheim"/>
                <a:cs typeface="Times New Roman" panose="02020603050405020304" pitchFamily="18" charset="0"/>
                <a:sym typeface="Anaheim"/>
              </a:rPr>
              <a:t>:</a:t>
            </a:r>
            <a:r>
              <a:rPr lang="en-US" dirty="0">
                <a:solidFill>
                  <a:srgbClr val="2F1425"/>
                </a:solidFill>
                <a:latin typeface="Anaheim"/>
                <a:ea typeface="Anaheim"/>
                <a:cs typeface="Anaheim"/>
                <a:sym typeface="Anaheim"/>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StaffId</a:t>
            </a:r>
            <a:r>
              <a:rPr lang="en-US" u="sng"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StaffName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Age, Salary,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ContactNo</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the personal details of kitchen staff responsible for preparing food according to the order.</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0" name="Google Shape;520;p38"/>
          <p:cNvSpPr txBox="1"/>
          <p:nvPr/>
        </p:nvSpPr>
        <p:spPr>
          <a:xfrm>
            <a:off x="1116000" y="2559550"/>
            <a:ext cx="2243550" cy="356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solidFill>
                  <a:srgbClr val="2F1425"/>
                </a:solidFill>
                <a:latin typeface="Arvo"/>
                <a:ea typeface="Arvo"/>
                <a:cs typeface="Arvo"/>
                <a:sym typeface="Arvo"/>
              </a:rPr>
              <a:t>KitchenStaff</a:t>
            </a:r>
            <a:endParaRPr sz="2000" b="1" dirty="0">
              <a:solidFill>
                <a:srgbClr val="2F1425"/>
              </a:solidFill>
              <a:latin typeface="Arvo"/>
              <a:ea typeface="Arvo"/>
              <a:cs typeface="Arvo"/>
              <a:sym typeface="Arvo"/>
            </a:endParaRPr>
          </a:p>
        </p:txBody>
      </p:sp>
      <p:sp>
        <p:nvSpPr>
          <p:cNvPr id="521" name="Google Shape;521;p38"/>
          <p:cNvSpPr txBox="1"/>
          <p:nvPr/>
        </p:nvSpPr>
        <p:spPr>
          <a:xfrm>
            <a:off x="1123050" y="4017599"/>
            <a:ext cx="5068950" cy="7488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242424"/>
                </a:solidFill>
                <a:latin typeface="Times New Roman" panose="02020603050405020304" pitchFamily="18" charset="0"/>
                <a:ea typeface="Anaheim"/>
                <a:cs typeface="Times New Roman" panose="02020603050405020304" pitchFamily="18" charset="0"/>
                <a:sym typeface="Anaheim"/>
              </a:rPr>
              <a:t>Attributes: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CustomerId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CustomerName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Age, Email,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ContactNo</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solidFill>
                  <a:srgbClr val="2F1425"/>
                </a:solidFill>
                <a:latin typeface="Times New Roman" panose="02020603050405020304" pitchFamily="18" charset="0"/>
                <a:ea typeface="Anaheim"/>
                <a:cs typeface="Times New Roman" panose="02020603050405020304" pitchFamily="18" charset="0"/>
                <a:sym typeface="Anaheim"/>
              </a:rPr>
              <a:t>The table is created to store information about customers who requests order. </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1108650" y="3715199"/>
            <a:ext cx="2243700" cy="338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Customer</a:t>
            </a:r>
            <a:endParaRPr sz="2000" b="1" dirty="0">
              <a:solidFill>
                <a:srgbClr val="2F1425"/>
              </a:solidFill>
              <a:latin typeface="Arvo"/>
              <a:ea typeface="Arvo"/>
              <a:cs typeface="Arvo"/>
              <a:sym typeface="Arvo"/>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Entities And Attributes</a:t>
            </a:r>
            <a:endParaRPr dirty="0"/>
          </a:p>
        </p:txBody>
      </p:sp>
      <p:sp>
        <p:nvSpPr>
          <p:cNvPr id="517" name="Google Shape;517;p38"/>
          <p:cNvSpPr txBox="1"/>
          <p:nvPr/>
        </p:nvSpPr>
        <p:spPr>
          <a:xfrm>
            <a:off x="1101450" y="1569600"/>
            <a:ext cx="4968150" cy="7415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 b="1" dirty="0">
                <a:solidFill>
                  <a:srgbClr val="2F1425"/>
                </a:solidFill>
                <a:latin typeface="Anaheim"/>
                <a:ea typeface="Anaheim"/>
                <a:cs typeface="Anaheim"/>
                <a:sym typeface="Anaheim"/>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TableNo</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SeatCapacity</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table information in the restaurant which helps manage seating arrangements.</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1072800" y="1159225"/>
            <a:ext cx="2080800"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solidFill>
                  <a:srgbClr val="2F1425"/>
                </a:solidFill>
                <a:latin typeface="Arvo"/>
                <a:ea typeface="Arvo"/>
                <a:cs typeface="Arvo"/>
                <a:sym typeface="Arvo"/>
              </a:rPr>
              <a:t>TableOrder</a:t>
            </a:r>
            <a:endParaRPr sz="2000" b="1" dirty="0">
              <a:solidFill>
                <a:srgbClr val="2F1425"/>
              </a:solidFill>
              <a:latin typeface="Arvo"/>
              <a:ea typeface="Arvo"/>
              <a:cs typeface="Arvo"/>
              <a:sym typeface="Arvo"/>
            </a:endParaRPr>
          </a:p>
        </p:txBody>
      </p:sp>
      <p:sp>
        <p:nvSpPr>
          <p:cNvPr id="519" name="Google Shape;519;p38"/>
          <p:cNvSpPr txBox="1"/>
          <p:nvPr/>
        </p:nvSpPr>
        <p:spPr>
          <a:xfrm>
            <a:off x="1108650" y="2887200"/>
            <a:ext cx="4939350" cy="61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reserveId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Customer_id</a:t>
            </a:r>
            <a:r>
              <a:rPr lang="en-US" dirty="0">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TableNo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NoOfGuests</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reservations made by customers.</a:t>
            </a:r>
            <a:endParaRPr b="1"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0" name="Google Shape;520;p38"/>
          <p:cNvSpPr txBox="1"/>
          <p:nvPr/>
        </p:nvSpPr>
        <p:spPr>
          <a:xfrm>
            <a:off x="1087200" y="2444350"/>
            <a:ext cx="2243550" cy="356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Reservation</a:t>
            </a:r>
            <a:endParaRPr sz="2000" b="1" dirty="0">
              <a:solidFill>
                <a:srgbClr val="2F1425"/>
              </a:solidFill>
              <a:latin typeface="Arvo"/>
              <a:ea typeface="Arvo"/>
              <a:cs typeface="Arvo"/>
              <a:sym typeface="Arvo"/>
            </a:endParaRPr>
          </a:p>
        </p:txBody>
      </p:sp>
      <p:sp>
        <p:nvSpPr>
          <p:cNvPr id="521" name="Google Shape;521;p38"/>
          <p:cNvSpPr txBox="1"/>
          <p:nvPr/>
        </p:nvSpPr>
        <p:spPr>
          <a:xfrm>
            <a:off x="1087050" y="3837599"/>
            <a:ext cx="5068950" cy="7488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242424"/>
                </a:solidFill>
                <a:latin typeface="Times New Roman" panose="02020603050405020304" pitchFamily="18" charset="0"/>
                <a:ea typeface="Anaheim"/>
                <a:cs typeface="Times New Roman" panose="02020603050405020304" pitchFamily="18" charset="0"/>
                <a:sym typeface="Anaheim"/>
              </a:rPr>
              <a:t>Attributes: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menuId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foodType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classify food into categories such as salads, main courses, desserts, etc. </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1072650" y="3535199"/>
            <a:ext cx="2243700" cy="338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Menu</a:t>
            </a:r>
            <a:endParaRPr sz="2000" b="1" dirty="0">
              <a:solidFill>
                <a:srgbClr val="2F1425"/>
              </a:solidFill>
              <a:latin typeface="Arvo"/>
              <a:ea typeface="Arvo"/>
              <a:cs typeface="Arvo"/>
              <a:sym typeface="Arvo"/>
            </a:endParaRPr>
          </a:p>
        </p:txBody>
      </p:sp>
    </p:spTree>
    <p:extLst>
      <p:ext uri="{BB962C8B-B14F-4D97-AF65-F5344CB8AC3E}">
        <p14:creationId xmlns:p14="http://schemas.microsoft.com/office/powerpoint/2010/main" val="359735178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Entities And Attributes</a:t>
            </a:r>
            <a:endParaRPr dirty="0"/>
          </a:p>
        </p:txBody>
      </p:sp>
      <p:sp>
        <p:nvSpPr>
          <p:cNvPr id="517" name="Google Shape;517;p38"/>
          <p:cNvSpPr txBox="1"/>
          <p:nvPr/>
        </p:nvSpPr>
        <p:spPr>
          <a:xfrm>
            <a:off x="1072650" y="1454400"/>
            <a:ext cx="5032950" cy="7415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 b="1" dirty="0">
                <a:solidFill>
                  <a:srgbClr val="2F1425"/>
                </a:solidFill>
                <a:latin typeface="Anaheim"/>
                <a:ea typeface="Anaheim"/>
                <a:cs typeface="Anaheim"/>
                <a:sym typeface="Anaheim"/>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menuId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foodId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foodName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foodSize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quantity, price</a:t>
            </a:r>
          </a:p>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list all the food items available in the restaurant. </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1072800" y="1159225"/>
            <a:ext cx="2080800"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solidFill>
                  <a:srgbClr val="2F1425"/>
                </a:solidFill>
                <a:latin typeface="Arvo"/>
                <a:ea typeface="Arvo"/>
                <a:cs typeface="Arvo"/>
                <a:sym typeface="Arvo"/>
              </a:rPr>
              <a:t>FoodItems</a:t>
            </a:r>
            <a:endParaRPr sz="2000" b="1" dirty="0">
              <a:solidFill>
                <a:srgbClr val="2F1425"/>
              </a:solidFill>
              <a:latin typeface="Arvo"/>
              <a:ea typeface="Arvo"/>
              <a:cs typeface="Arvo"/>
              <a:sym typeface="Arvo"/>
            </a:endParaRPr>
          </a:p>
        </p:txBody>
      </p:sp>
      <p:sp>
        <p:nvSpPr>
          <p:cNvPr id="519" name="Google Shape;519;p38"/>
          <p:cNvSpPr txBox="1"/>
          <p:nvPr/>
        </p:nvSpPr>
        <p:spPr>
          <a:xfrm>
            <a:off x="1065450" y="2455200"/>
            <a:ext cx="4939350" cy="61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orderId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StaffId</a:t>
            </a:r>
            <a:r>
              <a:rPr lang="en-US" dirty="0">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CustomerId</a:t>
            </a:r>
            <a:r>
              <a:rPr lang="en-US" dirty="0">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WaiterId</a:t>
            </a:r>
            <a:endParaRPr lang="en-US" dirty="0">
              <a:solidFill>
                <a:srgbClr val="2F1425"/>
              </a:solidFill>
              <a:latin typeface="Times New Roman" panose="02020603050405020304" pitchFamily="18" charset="0"/>
              <a:ea typeface="Anaheim"/>
              <a:cs typeface="Times New Roman" panose="02020603050405020304" pitchFamily="18" charset="0"/>
              <a:sym typeface="Anaheim"/>
            </a:endParaRPr>
          </a:p>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customer orders. This is a Central table linking customers, waiters, and kitchen staff.</a:t>
            </a:r>
            <a:endParaRPr b="1"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0" name="Google Shape;520;p38"/>
          <p:cNvSpPr txBox="1"/>
          <p:nvPr/>
        </p:nvSpPr>
        <p:spPr>
          <a:xfrm>
            <a:off x="1000800" y="2127550"/>
            <a:ext cx="2243550" cy="356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 </a:t>
            </a:r>
            <a:r>
              <a:rPr lang="en-US" sz="2000" b="1" dirty="0" err="1">
                <a:solidFill>
                  <a:srgbClr val="2F1425"/>
                </a:solidFill>
                <a:latin typeface="Arvo"/>
                <a:ea typeface="Arvo"/>
                <a:cs typeface="Arvo"/>
                <a:sym typeface="Arvo"/>
              </a:rPr>
              <a:t>OrderTable</a:t>
            </a:r>
            <a:endParaRPr sz="2000" b="1" dirty="0">
              <a:solidFill>
                <a:srgbClr val="2F1425"/>
              </a:solidFill>
              <a:latin typeface="Arvo"/>
              <a:ea typeface="Arvo"/>
              <a:cs typeface="Arvo"/>
              <a:sym typeface="Arvo"/>
            </a:endParaRPr>
          </a:p>
        </p:txBody>
      </p:sp>
      <p:sp>
        <p:nvSpPr>
          <p:cNvPr id="521" name="Google Shape;521;p38"/>
          <p:cNvSpPr txBox="1"/>
          <p:nvPr/>
        </p:nvSpPr>
        <p:spPr>
          <a:xfrm>
            <a:off x="1079850" y="3326399"/>
            <a:ext cx="5068950" cy="6048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242424"/>
                </a:solidFill>
                <a:latin typeface="Times New Roman" panose="02020603050405020304" pitchFamily="18" charset="0"/>
                <a:ea typeface="Anaheim"/>
                <a:cs typeface="Times New Roman" panose="02020603050405020304" pitchFamily="18" charset="0"/>
                <a:sym typeface="Anaheim"/>
              </a:rPr>
              <a:t>Attributes: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orderNo</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orderId</a:t>
            </a:r>
            <a:r>
              <a:rPr lang="en-US" dirty="0">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foodId</a:t>
            </a:r>
            <a:endParaRPr lang="en" b="1" dirty="0">
              <a:solidFill>
                <a:srgbClr val="242424"/>
              </a:solidFill>
              <a:latin typeface="Times New Roman" panose="02020603050405020304" pitchFamily="18" charset="0"/>
              <a:ea typeface="Anaheim"/>
              <a:cs typeface="Times New Roman" panose="02020603050405020304" pitchFamily="18" charset="0"/>
              <a:sym typeface="Anaheim"/>
            </a:endParaRPr>
          </a:p>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detail the food items in each order.</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1079850" y="3088799"/>
            <a:ext cx="2243700" cy="338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solidFill>
                  <a:srgbClr val="2F1425"/>
                </a:solidFill>
                <a:latin typeface="Arvo"/>
                <a:ea typeface="Arvo"/>
                <a:cs typeface="Arvo"/>
                <a:sym typeface="Arvo"/>
              </a:rPr>
              <a:t>OrderItems</a:t>
            </a:r>
            <a:endParaRPr sz="2000" b="1" dirty="0">
              <a:solidFill>
                <a:srgbClr val="2F1425"/>
              </a:solidFill>
              <a:latin typeface="Arvo"/>
              <a:ea typeface="Arvo"/>
              <a:cs typeface="Arvo"/>
              <a:sym typeface="Arvo"/>
            </a:endParaRPr>
          </a:p>
        </p:txBody>
      </p:sp>
      <p:sp>
        <p:nvSpPr>
          <p:cNvPr id="9" name="Google Shape;522;p38">
            <a:extLst>
              <a:ext uri="{FF2B5EF4-FFF2-40B4-BE49-F238E27FC236}">
                <a16:creationId xmlns:a16="http://schemas.microsoft.com/office/drawing/2014/main" id="{7F1E7393-7C66-4953-A9FF-B0B4B75D75F5}"/>
              </a:ext>
            </a:extLst>
          </p:cNvPr>
          <p:cNvSpPr txBox="1"/>
          <p:nvPr/>
        </p:nvSpPr>
        <p:spPr>
          <a:xfrm>
            <a:off x="1066650" y="3824399"/>
            <a:ext cx="2243700" cy="3384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Payment</a:t>
            </a:r>
            <a:endParaRPr sz="2000" b="1" dirty="0">
              <a:solidFill>
                <a:srgbClr val="2F1425"/>
              </a:solidFill>
              <a:latin typeface="Arvo"/>
              <a:ea typeface="Arvo"/>
              <a:cs typeface="Arvo"/>
              <a:sym typeface="Arvo"/>
            </a:endParaRPr>
          </a:p>
        </p:txBody>
      </p:sp>
      <p:sp>
        <p:nvSpPr>
          <p:cNvPr id="10" name="Google Shape;519;p38">
            <a:extLst>
              <a:ext uri="{FF2B5EF4-FFF2-40B4-BE49-F238E27FC236}">
                <a16:creationId xmlns:a16="http://schemas.microsoft.com/office/drawing/2014/main" id="{E90AE288-EFF3-4622-9F48-DB9966609EF1}"/>
              </a:ext>
            </a:extLst>
          </p:cNvPr>
          <p:cNvSpPr txBox="1"/>
          <p:nvPr/>
        </p:nvSpPr>
        <p:spPr>
          <a:xfrm>
            <a:off x="1059450" y="4047600"/>
            <a:ext cx="5096550" cy="61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Attributes:</a:t>
            </a:r>
            <a:r>
              <a:rPr lang="en-US" dirty="0">
                <a:solidFill>
                  <a:srgbClr val="2F1425"/>
                </a:solidFill>
                <a:latin typeface="Times New Roman" panose="02020603050405020304" pitchFamily="18" charset="0"/>
                <a:ea typeface="Anaheim"/>
                <a:cs typeface="Times New Roman" panose="02020603050405020304" pitchFamily="18" charset="0"/>
                <a:sym typeface="Anaheim"/>
              </a:rPr>
              <a:t> </a:t>
            </a:r>
            <a:r>
              <a:rPr lang="en-US" u="sng"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paymentId</a:t>
            </a:r>
            <a:r>
              <a:rPr lang="en-US"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orderId</a:t>
            </a:r>
            <a:r>
              <a:rPr lang="en-US" dirty="0">
                <a:solidFill>
                  <a:srgbClr val="70AD47"/>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totalBill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totalAmount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method</a:t>
            </a:r>
            <a:endParaRPr lang="en-US" dirty="0">
              <a:solidFill>
                <a:srgbClr val="2F1425"/>
              </a:solidFill>
              <a:latin typeface="Times New Roman" panose="02020603050405020304" pitchFamily="18" charset="0"/>
              <a:ea typeface="Anaheim"/>
              <a:cs typeface="Times New Roman" panose="02020603050405020304" pitchFamily="18" charset="0"/>
              <a:sym typeface="Anaheim"/>
            </a:endParaRPr>
          </a:p>
          <a:p>
            <a:pPr marL="0" lvl="0" indent="0" algn="l" rtl="0">
              <a:spcBef>
                <a:spcPts val="0"/>
              </a:spcBef>
              <a:spcAft>
                <a:spcPts val="0"/>
              </a:spcAft>
              <a:buNone/>
            </a:pPr>
            <a:r>
              <a:rPr lang="en-US" b="1" dirty="0">
                <a:solidFill>
                  <a:srgbClr val="2F1425"/>
                </a:solidFill>
                <a:latin typeface="Times New Roman" panose="02020603050405020304" pitchFamily="18" charset="0"/>
                <a:ea typeface="Anaheim"/>
                <a:cs typeface="Times New Roman" panose="02020603050405020304" pitchFamily="18" charset="0"/>
                <a:sym typeface="Anaheim"/>
              </a:rPr>
              <a:t>Purpose: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table is created to manage payment details for orders.</a:t>
            </a:r>
            <a:endParaRPr b="1" dirty="0">
              <a:solidFill>
                <a:srgbClr val="2F1425"/>
              </a:solidFill>
              <a:latin typeface="Times New Roman" panose="02020603050405020304" pitchFamily="18" charset="0"/>
              <a:ea typeface="Anaheim"/>
              <a:cs typeface="Times New Roman" panose="02020603050405020304" pitchFamily="18" charset="0"/>
              <a:sym typeface="Anaheim"/>
            </a:endParaRPr>
          </a:p>
        </p:txBody>
      </p:sp>
    </p:spTree>
    <p:extLst>
      <p:ext uri="{BB962C8B-B14F-4D97-AF65-F5344CB8AC3E}">
        <p14:creationId xmlns:p14="http://schemas.microsoft.com/office/powerpoint/2010/main" val="7555580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Entity Relationship</a:t>
            </a:r>
            <a:endParaRPr dirty="0"/>
          </a:p>
        </p:txBody>
      </p:sp>
      <p:sp>
        <p:nvSpPr>
          <p:cNvPr id="517" name="Google Shape;517;p38"/>
          <p:cNvSpPr txBox="1"/>
          <p:nvPr/>
        </p:nvSpPr>
        <p:spPr>
          <a:xfrm>
            <a:off x="1072650" y="1454401"/>
            <a:ext cx="5032950" cy="5111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order is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paid</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for</a:t>
            </a:r>
            <a:r>
              <a:rPr lang="en-US" dirty="0">
                <a:effectLst/>
                <a:latin typeface="Times New Roman" panose="02020603050405020304" pitchFamily="18" charset="0"/>
                <a:ea typeface="Calibri" panose="020F0502020204030204" pitchFamily="34" charset="0"/>
                <a:cs typeface="Times New Roman" panose="02020603050405020304" pitchFamily="18" charset="0"/>
              </a:rPr>
              <a:t> by a payment. </a:t>
            </a:r>
            <a:r>
              <a:rPr lang="en-US" dirty="0">
                <a:latin typeface="Times New Roman" panose="02020603050405020304" pitchFamily="18" charset="0"/>
                <a:ea typeface="Calibri" panose="020F0502020204030204" pitchFamily="34" charset="0"/>
                <a:cs typeface="Times New Roman" panose="02020603050405020304" pitchFamily="18" charset="0"/>
              </a:rPr>
              <a:t>[1:1]</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18" name="Google Shape;518;p38"/>
          <p:cNvSpPr txBox="1"/>
          <p:nvPr/>
        </p:nvSpPr>
        <p:spPr>
          <a:xfrm>
            <a:off x="1022400" y="1152025"/>
            <a:ext cx="3031200" cy="40860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Order &lt;-&gt; Payment</a:t>
            </a:r>
            <a:endParaRPr sz="2000" b="1" dirty="0">
              <a:solidFill>
                <a:srgbClr val="2F1425"/>
              </a:solidFill>
              <a:latin typeface="Arvo"/>
              <a:ea typeface="Arvo"/>
              <a:cs typeface="Arvo"/>
              <a:sym typeface="Arvo"/>
            </a:endParaRPr>
          </a:p>
        </p:txBody>
      </p:sp>
      <p:sp>
        <p:nvSpPr>
          <p:cNvPr id="519" name="Google Shape;519;p38"/>
          <p:cNvSpPr txBox="1"/>
          <p:nvPr/>
        </p:nvSpPr>
        <p:spPr>
          <a:xfrm>
            <a:off x="1000650" y="2174400"/>
            <a:ext cx="4939350" cy="4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reservation is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specific table.</a:t>
            </a:r>
            <a:r>
              <a:rPr lang="en-US" dirty="0">
                <a:latin typeface="Times New Roman" panose="02020603050405020304" pitchFamily="18" charset="0"/>
                <a:ea typeface="Calibri" panose="020F0502020204030204" pitchFamily="34" charset="0"/>
                <a:cs typeface="Times New Roman" panose="02020603050405020304" pitchFamily="18" charset="0"/>
              </a:rPr>
              <a:t>[1:1]</a:t>
            </a:r>
            <a:endParaRPr lang="en-US"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0" name="Google Shape;520;p38"/>
          <p:cNvSpPr txBox="1"/>
          <p:nvPr/>
        </p:nvSpPr>
        <p:spPr>
          <a:xfrm>
            <a:off x="1036800" y="1882750"/>
            <a:ext cx="4629600" cy="35645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 Reservation&lt;-&gt;</a:t>
            </a:r>
            <a:r>
              <a:rPr lang="en-US" sz="2000" b="1" dirty="0" err="1">
                <a:solidFill>
                  <a:srgbClr val="2F1425"/>
                </a:solidFill>
                <a:latin typeface="Arvo"/>
                <a:ea typeface="Arvo"/>
                <a:cs typeface="Arvo"/>
                <a:sym typeface="Arvo"/>
              </a:rPr>
              <a:t>TableOrder</a:t>
            </a:r>
            <a:endParaRPr sz="2000" b="1" dirty="0">
              <a:solidFill>
                <a:srgbClr val="2F1425"/>
              </a:solidFill>
              <a:latin typeface="Arvo"/>
              <a:ea typeface="Arvo"/>
              <a:cs typeface="Arvo"/>
              <a:sym typeface="Arvo"/>
            </a:endParaRPr>
          </a:p>
        </p:txBody>
      </p:sp>
      <p:sp>
        <p:nvSpPr>
          <p:cNvPr id="521" name="Google Shape;521;p38"/>
          <p:cNvSpPr txBox="1"/>
          <p:nvPr/>
        </p:nvSpPr>
        <p:spPr>
          <a:xfrm>
            <a:off x="1043850" y="2865599"/>
            <a:ext cx="5068950" cy="468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Relationship: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menu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contains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multiple food items.</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522" name="Google Shape;522;p38"/>
          <p:cNvSpPr txBox="1"/>
          <p:nvPr/>
        </p:nvSpPr>
        <p:spPr>
          <a:xfrm>
            <a:off x="1051050" y="2577599"/>
            <a:ext cx="46513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Menu&lt;-&gt;</a:t>
            </a:r>
            <a:r>
              <a:rPr lang="en-US" sz="2000" b="1" dirty="0" err="1">
                <a:solidFill>
                  <a:srgbClr val="2F1425"/>
                </a:solidFill>
                <a:latin typeface="Arvo"/>
                <a:ea typeface="Arvo"/>
                <a:cs typeface="Arvo"/>
                <a:sym typeface="Arvo"/>
              </a:rPr>
              <a:t>FoodItems</a:t>
            </a:r>
            <a:endParaRPr sz="2000" b="1" dirty="0">
              <a:solidFill>
                <a:srgbClr val="2F1425"/>
              </a:solidFill>
              <a:latin typeface="Arvo"/>
              <a:ea typeface="Arvo"/>
              <a:cs typeface="Arvo"/>
              <a:sym typeface="Arvo"/>
            </a:endParaRPr>
          </a:p>
        </p:txBody>
      </p:sp>
      <p:sp>
        <p:nvSpPr>
          <p:cNvPr id="9" name="Google Shape;522;p38">
            <a:extLst>
              <a:ext uri="{FF2B5EF4-FFF2-40B4-BE49-F238E27FC236}">
                <a16:creationId xmlns:a16="http://schemas.microsoft.com/office/drawing/2014/main" id="{7F1E7393-7C66-4953-A9FF-B0B4B75D75F5}"/>
              </a:ext>
            </a:extLst>
          </p:cNvPr>
          <p:cNvSpPr txBox="1"/>
          <p:nvPr/>
        </p:nvSpPr>
        <p:spPr>
          <a:xfrm>
            <a:off x="1030650" y="3305999"/>
            <a:ext cx="45925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Customer&lt;-&gt;Reservation</a:t>
            </a:r>
            <a:endParaRPr sz="2000" b="1" dirty="0">
              <a:solidFill>
                <a:srgbClr val="2F1425"/>
              </a:solidFill>
              <a:latin typeface="Arvo"/>
              <a:ea typeface="Arvo"/>
              <a:cs typeface="Arvo"/>
              <a:sym typeface="Arvo"/>
            </a:endParaRPr>
          </a:p>
        </p:txBody>
      </p:sp>
      <p:sp>
        <p:nvSpPr>
          <p:cNvPr id="12" name="Google Shape;521;p38">
            <a:extLst>
              <a:ext uri="{FF2B5EF4-FFF2-40B4-BE49-F238E27FC236}">
                <a16:creationId xmlns:a16="http://schemas.microsoft.com/office/drawing/2014/main" id="{F03DDC7B-FB94-4074-B4CA-A36ED6755FE7}"/>
              </a:ext>
            </a:extLst>
          </p:cNvPr>
          <p:cNvSpPr txBox="1"/>
          <p:nvPr/>
        </p:nvSpPr>
        <p:spPr>
          <a:xfrm>
            <a:off x="1037850" y="3579599"/>
            <a:ext cx="5068950" cy="4236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customer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makes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many reservation.</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
        <p:nvSpPr>
          <p:cNvPr id="13" name="Google Shape;522;p38">
            <a:extLst>
              <a:ext uri="{FF2B5EF4-FFF2-40B4-BE49-F238E27FC236}">
                <a16:creationId xmlns:a16="http://schemas.microsoft.com/office/drawing/2014/main" id="{CF1E42DE-DB28-4690-BF2A-EFD91013DF98}"/>
              </a:ext>
            </a:extLst>
          </p:cNvPr>
          <p:cNvSpPr txBox="1"/>
          <p:nvPr/>
        </p:nvSpPr>
        <p:spPr>
          <a:xfrm>
            <a:off x="1024650" y="3933599"/>
            <a:ext cx="4592550" cy="33840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en-US" sz="2000" b="1" dirty="0">
                <a:solidFill>
                  <a:srgbClr val="2F1425"/>
                </a:solidFill>
                <a:latin typeface="Arvo"/>
                <a:ea typeface="Arvo"/>
                <a:cs typeface="Arvo"/>
                <a:sym typeface="Arvo"/>
              </a:rPr>
              <a:t>Order&lt;-&gt;</a:t>
            </a:r>
            <a:r>
              <a:rPr lang="en-US" sz="2000" b="1" dirty="0" err="1">
                <a:solidFill>
                  <a:srgbClr val="2F1425"/>
                </a:solidFill>
                <a:latin typeface="Arvo"/>
                <a:ea typeface="Arvo"/>
                <a:cs typeface="Arvo"/>
                <a:sym typeface="Arvo"/>
              </a:rPr>
              <a:t>OrderItems</a:t>
            </a:r>
            <a:endParaRPr sz="2000" b="1" dirty="0">
              <a:solidFill>
                <a:srgbClr val="2F1425"/>
              </a:solidFill>
              <a:latin typeface="Arvo"/>
              <a:ea typeface="Arvo"/>
              <a:cs typeface="Arvo"/>
              <a:sym typeface="Arvo"/>
            </a:endParaRPr>
          </a:p>
        </p:txBody>
      </p:sp>
      <p:sp>
        <p:nvSpPr>
          <p:cNvPr id="14" name="Google Shape;521;p38">
            <a:extLst>
              <a:ext uri="{FF2B5EF4-FFF2-40B4-BE49-F238E27FC236}">
                <a16:creationId xmlns:a16="http://schemas.microsoft.com/office/drawing/2014/main" id="{E9CDD3D4-478F-431A-A801-9ABE3BFDB189}"/>
              </a:ext>
            </a:extLst>
          </p:cNvPr>
          <p:cNvSpPr txBox="1"/>
          <p:nvPr/>
        </p:nvSpPr>
        <p:spPr>
          <a:xfrm>
            <a:off x="1017450" y="4250399"/>
            <a:ext cx="5068950" cy="4236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2F1425"/>
                </a:solidFill>
                <a:latin typeface="Times New Roman" panose="02020603050405020304" pitchFamily="18" charset="0"/>
                <a:ea typeface="Calibri" panose="020F0502020204030204" pitchFamily="34" charset="0"/>
                <a:cs typeface="Times New Roman" panose="02020603050405020304" pitchFamily="18" charset="0"/>
                <a:sym typeface="Anaheim"/>
              </a:rPr>
              <a:t> Relationship: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order </a:t>
            </a:r>
            <a:r>
              <a:rPr lang="en-US" b="1" i="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contains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multiple order items. </a:t>
            </a:r>
            <a:r>
              <a:rPr lang="en-US" dirty="0">
                <a:latin typeface="Times New Roman" panose="02020603050405020304" pitchFamily="18" charset="0"/>
                <a:ea typeface="Calibri" panose="020F0502020204030204" pitchFamily="34" charset="0"/>
                <a:cs typeface="Times New Roman" panose="02020603050405020304" pitchFamily="18" charset="0"/>
              </a:rPr>
              <a:t>[1:M]</a:t>
            </a:r>
            <a:endParaRPr dirty="0">
              <a:solidFill>
                <a:srgbClr val="2F1425"/>
              </a:solidFill>
              <a:latin typeface="Times New Roman" panose="02020603050405020304" pitchFamily="18" charset="0"/>
              <a:ea typeface="Anaheim"/>
              <a:cs typeface="Times New Roman" panose="02020603050405020304" pitchFamily="18" charset="0"/>
              <a:sym typeface="Anaheim"/>
            </a:endParaRPr>
          </a:p>
        </p:txBody>
      </p:sp>
    </p:spTree>
    <p:extLst>
      <p:ext uri="{BB962C8B-B14F-4D97-AF65-F5344CB8AC3E}">
        <p14:creationId xmlns:p14="http://schemas.microsoft.com/office/powerpoint/2010/main" val="1437030190"/>
      </p:ext>
    </p:extLst>
  </p:cSld>
  <p:clrMapOvr>
    <a:masterClrMapping/>
  </p:clrMapOvr>
  <p:transition spd="slow">
    <p:wipe/>
  </p:transition>
</p:sld>
</file>

<file path=ppt/theme/theme1.xml><?xml version="1.0" encoding="utf-8"?>
<a:theme xmlns:a="http://schemas.openxmlformats.org/drawingml/2006/main"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1035</Words>
  <Application>Microsoft Office PowerPoint</Application>
  <PresentationFormat>On-screen Show (16:9)</PresentationFormat>
  <Paragraphs>135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Arvo</vt:lpstr>
      <vt:lpstr>Anaheim</vt:lpstr>
      <vt:lpstr>Calibri</vt:lpstr>
      <vt:lpstr>Times New Roman</vt:lpstr>
      <vt:lpstr>Arial</vt:lpstr>
      <vt:lpstr>Wingdings</vt:lpstr>
      <vt:lpstr>Western Food Restaurant by Slidesgo</vt:lpstr>
      <vt:lpstr>Restaurant Management System</vt:lpstr>
      <vt:lpstr>TABLE OF CONTENTS</vt:lpstr>
      <vt:lpstr>Introduction</vt:lpstr>
      <vt:lpstr>ER(Entity Relationship) Diagram</vt:lpstr>
      <vt:lpstr>PowerPoint Presentation</vt:lpstr>
      <vt:lpstr>Entities And Attributes</vt:lpstr>
      <vt:lpstr>Entities And Attributes</vt:lpstr>
      <vt:lpstr>Entities And Attributes</vt:lpstr>
      <vt:lpstr>Entity Relationship</vt:lpstr>
      <vt:lpstr>Entity Relationship</vt:lpstr>
      <vt:lpstr>PowerPoint Presentation</vt:lpstr>
      <vt:lpstr>PowerPoint Presentation</vt:lpstr>
      <vt:lpstr>PowerPoint Presentation</vt:lpstr>
      <vt:lpstr>PowerPoint Presentation</vt:lpstr>
      <vt:lpstr>Importance  Of   Restaurant  Management  System</vt:lpstr>
      <vt:lpstr>Importance  Of  Restaurant Management System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MaishaSameha@outlook.com</cp:lastModifiedBy>
  <cp:revision>26</cp:revision>
  <dcterms:modified xsi:type="dcterms:W3CDTF">2024-12-04T20:57:22Z</dcterms:modified>
</cp:coreProperties>
</file>