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71" r:id="rId7"/>
    <p:sldId id="272" r:id="rId8"/>
    <p:sldId id="273" r:id="rId9"/>
    <p:sldId id="265" r:id="rId10"/>
    <p:sldId id="263" r:id="rId11"/>
    <p:sldId id="266" r:id="rId12"/>
    <p:sldId id="274" r:id="rId13"/>
    <p:sldId id="269" r:id="rId14"/>
    <p:sldId id="275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idicode.com/series/hoc-mongodb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GTA Housing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Our Guide To Making Finding A Home A Simpler Experience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used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11084" y="-15536"/>
            <a:ext cx="7405751" cy="685800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CA" sz="4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Bootstrap CSS --&gt;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/bootstrap@5.1.3/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"sha384-1BmE4kWBq78iYhFldvKuhfTAU6auU8tT94WrHftjDbrCEXSU1oBoqyl2QvZ6jIW3"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"anonymous"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D3 library --&gt;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"https://d3js.org/d3.v7.min.js"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Leaflet CSS --&gt;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"https://unpkg.com/leaflet@1.9.4/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/leaflet.css"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"sha256-p4NxAoJBhIIN+hmNHrzRCf9tD/miZyoHS5obTRR9BMY="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Leaflet JavaScript code --&gt;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"https://unpkg.com/leaflet@1.9.4/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/leaflet.js"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"sha256-20nQCchB9co0qIjJZRGuk2/Z9VM+kNiyxNV1lvTlZBo="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Chart.js --&gt;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/chart.js"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08C4-DF98-2BE5-964F-1CAE513E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77616"/>
            <a:ext cx="3886200" cy="1151384"/>
          </a:xfrm>
        </p:spPr>
        <p:txBody>
          <a:bodyPr/>
          <a:lstStyle/>
          <a:p>
            <a:r>
              <a:rPr lang="en-CA" dirty="0"/>
              <a:t>Creators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E8CAA-B375-629A-8ABB-DA1D46CA4EC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chemeClr val="tx2"/>
                </a:solidFill>
                <a:effectLst/>
                <a:latin typeface="Open Sans" panose="020F0502020204030204" pitchFamily="34" charset="0"/>
              </a:rPr>
              <a:t>Peggy </a:t>
            </a:r>
            <a:r>
              <a:rPr lang="en-CA" sz="2800" b="0" i="0" dirty="0" err="1">
                <a:solidFill>
                  <a:schemeClr val="tx2"/>
                </a:solidFill>
                <a:effectLst/>
                <a:latin typeface="Open Sans" panose="020F0502020204030204" pitchFamily="34" charset="0"/>
              </a:rPr>
              <a:t>Tadi</a:t>
            </a:r>
            <a:endParaRPr lang="en-CA" sz="2800" b="0" i="0" dirty="0">
              <a:solidFill>
                <a:schemeClr val="tx2"/>
              </a:solidFill>
              <a:effectLst/>
              <a:latin typeface="Open Sans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chemeClr val="tx2"/>
                </a:solidFill>
                <a:effectLst/>
                <a:latin typeface="Open Sans" panose="020F0502020204030204" pitchFamily="34" charset="0"/>
              </a:rPr>
              <a:t>Robert Skrepnek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chemeClr val="tx2"/>
                </a:solidFill>
                <a:effectLst/>
                <a:latin typeface="Open Sans" panose="020F0502020204030204" pitchFamily="34" charset="0"/>
              </a:rPr>
              <a:t>Maisie </a:t>
            </a:r>
            <a:r>
              <a:rPr lang="en-CA" sz="2800" b="0" i="0" dirty="0" err="1">
                <a:solidFill>
                  <a:schemeClr val="tx2"/>
                </a:solidFill>
                <a:effectLst/>
                <a:latin typeface="Open Sans" panose="020F0502020204030204" pitchFamily="34" charset="0"/>
              </a:rPr>
              <a:t>DeGraaf</a:t>
            </a:r>
            <a:endParaRPr lang="en-CA" sz="2800" b="0" i="0" dirty="0">
              <a:solidFill>
                <a:schemeClr val="tx2"/>
              </a:solidFill>
              <a:effectLst/>
              <a:latin typeface="Open Sans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chemeClr val="tx2"/>
                </a:solidFill>
                <a:effectLst/>
                <a:latin typeface="Open Sans" panose="020F0502020204030204" pitchFamily="34" charset="0"/>
              </a:rPr>
              <a:t>Jaylene </a:t>
            </a:r>
            <a:r>
              <a:rPr lang="en-CA" sz="2800" i="0" dirty="0">
                <a:solidFill>
                  <a:schemeClr val="tx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Hughes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chemeClr val="tx2"/>
                </a:solidFill>
                <a:effectLst/>
                <a:latin typeface="Open Sans" panose="020F0502020204030204" pitchFamily="34" charset="0"/>
              </a:rPr>
              <a:t>Pooja </a:t>
            </a:r>
            <a:r>
              <a:rPr lang="en-CA" sz="2800" i="0" dirty="0">
                <a:solidFill>
                  <a:schemeClr val="tx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Ranjan Niranjan</a:t>
            </a:r>
            <a:endParaRPr lang="en-CA" sz="2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Project Overview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Website Overview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Data Storage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Data type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Unique Codes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What and why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AE4D0-D6A2-9AB2-FFF8-4EE64F933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Oakville, Burlington, Milton, Vaughan and Oshawa</a:t>
            </a:r>
          </a:p>
          <a:p>
            <a:r>
              <a:rPr lang="en-CA" dirty="0"/>
              <a:t>The housing market in these 5 cities were the focus of our research</a:t>
            </a:r>
          </a:p>
          <a:p>
            <a:r>
              <a:rPr lang="en-CA" dirty="0"/>
              <a:t>We wanted to provide an easier way to look into real estate</a:t>
            </a:r>
          </a:p>
          <a:p>
            <a:pPr marL="45720" indent="0">
              <a:buNone/>
            </a:pPr>
            <a:endParaRPr lang="en-CA" dirty="0"/>
          </a:p>
          <a:p>
            <a:pPr marL="45720" indent="0">
              <a:buNone/>
            </a:pPr>
            <a:endParaRPr lang="en-CA" dirty="0"/>
          </a:p>
        </p:txBody>
      </p:sp>
      <p:pic>
        <p:nvPicPr>
          <p:cNvPr id="5" name="Google Shape;173;p21">
            <a:extLst>
              <a:ext uri="{FF2B5EF4-FFF2-40B4-BE49-F238E27FC236}">
                <a16:creationId xmlns:a16="http://schemas.microsoft.com/office/drawing/2014/main" id="{43340105-3F8C-A50F-71A5-B79B24B2FEE0}"/>
              </a:ext>
            </a:extLst>
          </p:cNvPr>
          <p:cNvPicPr preferRelativeResize="0"/>
          <p:nvPr/>
        </p:nvPicPr>
        <p:blipFill rotWithShape="1">
          <a:blip r:embed="rId2"/>
          <a:srcRect l="3692" t="2950" r="12953" b="2496"/>
          <a:stretch/>
        </p:blipFill>
        <p:spPr>
          <a:xfrm>
            <a:off x="6262479" y="2211143"/>
            <a:ext cx="4708734" cy="3578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Our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We scraped a real estate webpage to gather all the necessary data on the houses in these cities </a:t>
            </a:r>
          </a:p>
          <a:p>
            <a:r>
              <a:rPr lang="en-US" dirty="0"/>
              <a:t>We plotted all the houses onto a leaflet map of the GTA</a:t>
            </a:r>
          </a:p>
          <a:p>
            <a:r>
              <a:rPr lang="en-US" dirty="0"/>
              <a:t>We organized the leaflet with filters to improve user compatibility</a:t>
            </a:r>
          </a:p>
          <a:p>
            <a:r>
              <a:rPr lang="en-US" dirty="0"/>
              <a:t>We added additional information such as the location of leisure spaces near each property</a:t>
            </a:r>
          </a:p>
          <a:p>
            <a:r>
              <a:rPr lang="en-US" dirty="0"/>
              <a:t>We created various charts to display information a future home buyer might require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/>
          <a:p>
            <a:r>
              <a:rPr lang="en-US" dirty="0"/>
              <a:t>Once we collected our data, we put it into MongoDB    </a:t>
            </a:r>
          </a:p>
          <a:p>
            <a:r>
              <a:rPr lang="en-US" dirty="0"/>
              <a:t>We created a few Databases within MongoDB compass to increase the organization of our data</a:t>
            </a:r>
          </a:p>
          <a:p>
            <a:r>
              <a:rPr lang="en-US" dirty="0"/>
              <a:t>Each group member was able to access the 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" name="Picture 5" descr="A green background with white text&#10;&#10;Description automatically generated">
            <a:extLst>
              <a:ext uri="{FF2B5EF4-FFF2-40B4-BE49-F238E27FC236}">
                <a16:creationId xmlns:a16="http://schemas.microsoft.com/office/drawing/2014/main" id="{525BB813-2578-0CA5-45DC-C7EBED7E9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62479" y="2776229"/>
            <a:ext cx="4708734" cy="24485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Amount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Within our MongoDB we have 364 properties/ datasets</a:t>
            </a:r>
          </a:p>
          <a:p>
            <a:r>
              <a:rPr lang="en-US" dirty="0">
                <a:cs typeface="Times New Roman" panose="02020603050405020304" pitchFamily="18" charset="0"/>
              </a:rPr>
              <a:t>212 of these were useable on our HTML as stated when we called it in our console</a:t>
            </a:r>
          </a:p>
          <a:p>
            <a:r>
              <a:rPr lang="en-US" dirty="0">
                <a:cs typeface="Times New Roman" panose="02020603050405020304" pitchFamily="18" charset="0"/>
              </a:rPr>
              <a:t>We have 3306 leisure spots to use for our Leaflet</a:t>
            </a:r>
          </a:p>
          <a:p>
            <a:r>
              <a:rPr lang="en-US" dirty="0">
                <a:cs typeface="Times New Roman" panose="02020603050405020304" pitchFamily="18" charset="0"/>
              </a:rPr>
              <a:t>We </a:t>
            </a:r>
            <a:r>
              <a:rPr lang="en-US">
                <a:cs typeface="Times New Roman" panose="02020603050405020304" pitchFamily="18" charset="0"/>
              </a:rPr>
              <a:t>collected 5894 </a:t>
            </a:r>
            <a:r>
              <a:rPr lang="en-US" dirty="0">
                <a:cs typeface="Times New Roman" panose="02020603050405020304" pitchFamily="18" charset="0"/>
              </a:rPr>
              <a:t>records of weather data pertaining to the cities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382444" y="99218"/>
            <a:ext cx="4709160" cy="83820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382444" y="764704"/>
            <a:ext cx="4709160" cy="6093296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address: "322 - 95 Dundas Street West "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bathrooms: 2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bedrooms: 2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city: "Oakville"</a:t>
            </a:r>
          </a:p>
          <a:p>
            <a:pPr marL="45720" indent="0" algn="l">
              <a:buNone/>
            </a:pPr>
            <a:r>
              <a:rPr lang="en-CA" sz="4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date_listed</a:t>
            </a: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: {$date: 1709424000000}</a:t>
            </a:r>
          </a:p>
          <a:p>
            <a:pPr marL="45720" indent="0" algn="l">
              <a:buNone/>
            </a:pPr>
            <a:r>
              <a:rPr lang="en-CA" sz="4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floor_size</a:t>
            </a: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: 843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garage: 1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latitude: -79.732177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longitude: 43.477181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neighbourhood: "Rural Oakville"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price: 699000</a:t>
            </a:r>
          </a:p>
          <a:p>
            <a:pPr marL="45720" indent="0" algn="l">
              <a:buNone/>
            </a:pPr>
            <a:r>
              <a:rPr lang="en-CA" sz="4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sold_price</a:t>
            </a: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: 0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status: "Terminated"</a:t>
            </a:r>
          </a:p>
          <a:p>
            <a:pPr marL="45720" indent="0" algn="l">
              <a:buNone/>
            </a:pPr>
            <a:r>
              <a:rPr lang="en-CA" sz="4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type_of_house</a:t>
            </a: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: "Condo/Apt Unit"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_id: {$</a:t>
            </a:r>
            <a:r>
              <a:rPr lang="en-CA" sz="4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oid</a:t>
            </a: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: '65e4dd1419a2aecb268a2678'}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Our CODES</a:t>
            </a:r>
          </a:p>
        </p:txBody>
      </p:sp>
      <p:pic>
        <p:nvPicPr>
          <p:cNvPr id="6" name="Picture 5" descr="101010 data lines to infinity">
            <a:extLst>
              <a:ext uri="{FF2B5EF4-FFF2-40B4-BE49-F238E27FC236}">
                <a16:creationId xmlns:a16="http://schemas.microsoft.com/office/drawing/2014/main" id="{BA74BFB6-078B-3499-CF7F-DAA606278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18" b="2908"/>
          <a:stretch/>
        </p:blipFill>
        <p:spPr>
          <a:xfrm>
            <a:off x="1217614" y="1828800"/>
            <a:ext cx="9753600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charts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17C46-7532-D979-5ECF-15AB923A9718}"/>
              </a:ext>
            </a:extLst>
          </p:cNvPr>
          <p:cNvSpPr txBox="1"/>
          <p:nvPr/>
        </p:nvSpPr>
        <p:spPr>
          <a:xfrm>
            <a:off x="230583" y="1844824"/>
            <a:ext cx="5400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chart 1 data</a:t>
            </a:r>
            <a:endParaRPr lang="en-CA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myChart1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houseStatusLabels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myChart1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houseStatusData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myChart1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chart 4 data</a:t>
            </a:r>
            <a:endParaRPr lang="en-CA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myChart4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neighborhoodAverages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myChart4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neighborhoodAverages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myChart4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CA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C57A3-3DAA-9198-BB38-30AA9500FD10}"/>
              </a:ext>
            </a:extLst>
          </p:cNvPr>
          <p:cNvSpPr txBox="1"/>
          <p:nvPr/>
        </p:nvSpPr>
        <p:spPr>
          <a:xfrm>
            <a:off x="6238428" y="1811526"/>
            <a:ext cx="51125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chart 5 data</a:t>
            </a:r>
            <a:endParaRPr lang="en-CA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myChart5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houseTypes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myChart5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houseTypes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myChart5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chart 7 data</a:t>
            </a:r>
            <a:endParaRPr lang="en-CA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myChart7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neighborhoodPrices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myChart7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neighborhoodPrices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CA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myChart7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of the Leaflet Tags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77059" y="0"/>
            <a:ext cx="5638800" cy="6552728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endParaRPr lang="en-CA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homeIcon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iconUrl</a:t>
            </a:r>
            <a:r>
              <a:rPr lang="en-CA" sz="4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'../static/pink.png'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}),</a:t>
            </a:r>
          </a:p>
          <a:p>
            <a:pPr marL="45720" indent="0">
              <a:buNone/>
            </a:pP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greenIcon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iconUrl</a:t>
            </a:r>
            <a:r>
              <a:rPr lang="en-CA" sz="4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'../static/green.png'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}),</a:t>
            </a:r>
          </a:p>
          <a:p>
            <a:pPr marL="45720" indent="0">
              <a:buNone/>
            </a:pP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blueIcon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iconUrl</a:t>
            </a:r>
            <a:r>
              <a:rPr lang="en-CA" sz="4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'../static/blue.png'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}),</a:t>
            </a:r>
          </a:p>
          <a:p>
            <a:pPr marL="45720" indent="0">
              <a:buNone/>
            </a:pP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orangeIcon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iconUrl</a:t>
            </a:r>
            <a:r>
              <a:rPr lang="en-CA" sz="4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'../static/orange.png'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}),</a:t>
            </a:r>
          </a:p>
          <a:p>
            <a:pPr marL="45720" indent="0">
              <a:buNone/>
            </a:pP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yellowIcon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iconUrl</a:t>
            </a:r>
            <a:r>
              <a:rPr lang="en-CA" sz="4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'../static/yellow.png'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}),</a:t>
            </a:r>
          </a:p>
          <a:p>
            <a:pPr marL="45720" indent="0">
              <a:buNone/>
            </a:pP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redIcon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iconUrl</a:t>
            </a:r>
            <a:r>
              <a:rPr lang="en-CA" sz="4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'../static/red.png'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});</a:t>
            </a:r>
          </a:p>
          <a:p>
            <a:pPr marL="45720" indent="0">
              <a:buNone/>
            </a:pP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cityIcon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iconUrl</a:t>
            </a:r>
            <a:r>
              <a:rPr lang="en-CA" sz="4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'../static/city.png'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});</a:t>
            </a:r>
          </a:p>
          <a:p>
            <a:pPr marL="45720" indent="0">
              <a:buNone/>
            </a:pP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leisureIcon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iconUrl</a:t>
            </a:r>
            <a:r>
              <a:rPr lang="en-CA" sz="4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'../static/leisure.png’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})</a:t>
            </a:r>
          </a:p>
          <a:p>
            <a:pPr marL="45720" indent="0">
              <a:buNone/>
            </a:pP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overlayMaps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45720" indent="0">
              <a:buNone/>
            </a:pP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='../static/green.png' width='15' /&gt; &lt;span&gt;Up to $500K&lt;/span&gt;"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" indent="0">
              <a:buNone/>
            </a:pP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='../static/blue.png' width='15' /&gt; &lt;span&gt;$500K - $750K&lt;/span&gt;"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CA" sz="4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" indent="0">
              <a:buNone/>
            </a:pP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='../static/orange.png' width='15' /&gt; &lt;span&gt;$750K - $1M&lt;/span&gt;"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CA" sz="4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" indent="0">
              <a:buNone/>
            </a:pP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='../static/yellow.png' width='15' /&gt; &lt;span&gt;$1M - $1.25M&lt;/span&gt;"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CA" sz="4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" indent="0">
              <a:buNone/>
            </a:pP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='../static/red.png' width='15' /&gt; &lt;span&gt;$1.25M+&lt;/span&gt;"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CA" sz="4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five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" indent="0">
              <a:buNone/>
            </a:pP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='../static/city.png' width='15' /&gt; &lt;span&gt;City &lt;/span&gt;"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CA" sz="4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six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" indent="0">
              <a:buNone/>
            </a:pP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='../static/leisure.png' width='15' /&gt; &lt;span&gt;Leisure Spots&lt;/span&gt;"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leisureLayer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};</a:t>
            </a:r>
          </a:p>
          <a:p>
            <a:pPr marL="45720" indent="0">
              <a:buNone/>
            </a:pP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79_win32_fixed" id="{EA00699B-0394-4B48-8BB2-8B250F055735}" vid="{8FF0ADCE-4C37-4047-93D0-14E337F28D2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73C3AA-CBC3-4EBC-8BF7-2AC27CBBDA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469512-9FC5-43AF-8C7D-42B05CBCE5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888E60-F31B-4BB3-BFE4-EB035E271D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1312</TotalTime>
  <Words>996</Words>
  <Application>Microsoft Office PowerPoint</Application>
  <PresentationFormat>Custom</PresentationFormat>
  <Paragraphs>113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Consolas</vt:lpstr>
      <vt:lpstr>Open Sans</vt:lpstr>
      <vt:lpstr>Times New Roman</vt:lpstr>
      <vt:lpstr>Continental North America 16x9</vt:lpstr>
      <vt:lpstr>GTA Housing market</vt:lpstr>
      <vt:lpstr>Table Of contents</vt:lpstr>
      <vt:lpstr>What and why</vt:lpstr>
      <vt:lpstr>Our website</vt:lpstr>
      <vt:lpstr>Data Storage</vt:lpstr>
      <vt:lpstr>Data</vt:lpstr>
      <vt:lpstr>Our CODES</vt:lpstr>
      <vt:lpstr>Updating charts</vt:lpstr>
      <vt:lpstr>Display of the Leaflet Tags</vt:lpstr>
      <vt:lpstr>Databases used</vt:lpstr>
      <vt:lpstr>Creators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GTA Housing market</dc:title>
  <dc:creator>Robert Skrepnek</dc:creator>
  <cp:lastModifiedBy>Robert Skrepnek</cp:lastModifiedBy>
  <cp:revision>3</cp:revision>
  <dcterms:created xsi:type="dcterms:W3CDTF">2024-03-05T21:05:01Z</dcterms:created>
  <dcterms:modified xsi:type="dcterms:W3CDTF">2024-03-06T18:57:46Z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