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8" r:id="rId5"/>
    <p:sldId id="259"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81" autoAdjust="0"/>
    <p:restoredTop sz="55447" autoAdjust="0"/>
  </p:normalViewPr>
  <p:slideViewPr>
    <p:cSldViewPr>
      <p:cViewPr varScale="1">
        <p:scale>
          <a:sx n="39" d="100"/>
          <a:sy n="39" d="100"/>
        </p:scale>
        <p:origin x="-216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aniel\Desktop\Thinkful\Capstone1\Combine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latin typeface="Helvetica" panose="020B0604020202020204" pitchFamily="34" charset="0"/>
                <a:cs typeface="Helvetica" panose="020B0604020202020204" pitchFamily="34" charset="0"/>
              </a:defRPr>
            </a:pPr>
            <a:r>
              <a:rPr lang="en-US">
                <a:latin typeface="Helvetica" panose="020B0604020202020204" pitchFamily="34" charset="0"/>
                <a:cs typeface="Helvetica" panose="020B0604020202020204" pitchFamily="34" charset="0"/>
              </a:rPr>
              <a:t>Top 5 Cars vs Bottom 5 Cars</a:t>
            </a:r>
          </a:p>
        </c:rich>
      </c:tx>
      <c:layout/>
      <c:overlay val="0"/>
    </c:title>
    <c:autoTitleDeleted val="0"/>
    <c:plotArea>
      <c:layout/>
      <c:barChart>
        <c:barDir val="col"/>
        <c:grouping val="clustered"/>
        <c:varyColors val="0"/>
        <c:ser>
          <c:idx val="0"/>
          <c:order val="0"/>
          <c:tx>
            <c:strRef>
              <c:f>'Top 5 Cars vs Bottom 5 Cars'!$C$2</c:f>
              <c:strCache>
                <c:ptCount val="1"/>
                <c:pt idx="0">
                  <c:v>Top 5 Cars</c:v>
                </c:pt>
              </c:strCache>
            </c:strRef>
          </c:tx>
          <c:invertIfNegative val="0"/>
          <c:cat>
            <c:strRef>
              <c:f>'Top 5 Cars vs Bottom 5 Cars'!$B$3:$B$5</c:f>
              <c:strCache>
                <c:ptCount val="3"/>
                <c:pt idx="0">
                  <c:v>Average Revenue</c:v>
                </c:pt>
                <c:pt idx="1">
                  <c:v>Average Cost</c:v>
                </c:pt>
                <c:pt idx="2">
                  <c:v>Average Profit</c:v>
                </c:pt>
              </c:strCache>
            </c:strRef>
          </c:cat>
          <c:val>
            <c:numRef>
              <c:f>'Top 5 Cars vs Bottom 5 Cars'!$C$3:$C$5</c:f>
              <c:numCache>
                <c:formatCode>_("$"* #,##0.00_);_("$"* \(#,##0.00\);_("$"* "-"??_);_(@_)</c:formatCode>
                <c:ptCount val="3"/>
                <c:pt idx="0">
                  <c:v>29141.516304347828</c:v>
                </c:pt>
                <c:pt idx="1">
                  <c:v>7021.3180434782416</c:v>
                </c:pt>
                <c:pt idx="2">
                  <c:v>22120.198260869587</c:v>
                </c:pt>
              </c:numCache>
            </c:numRef>
          </c:val>
        </c:ser>
        <c:ser>
          <c:idx val="1"/>
          <c:order val="1"/>
          <c:tx>
            <c:strRef>
              <c:f>'Top 5 Cars vs Bottom 5 Cars'!$D$2</c:f>
              <c:strCache>
                <c:ptCount val="1"/>
                <c:pt idx="0">
                  <c:v>Bottom 5 Cars</c:v>
                </c:pt>
              </c:strCache>
            </c:strRef>
          </c:tx>
          <c:invertIfNegative val="0"/>
          <c:cat>
            <c:strRef>
              <c:f>'Top 5 Cars vs Bottom 5 Cars'!$B$3:$B$5</c:f>
              <c:strCache>
                <c:ptCount val="3"/>
                <c:pt idx="0">
                  <c:v>Average Revenue</c:v>
                </c:pt>
                <c:pt idx="1">
                  <c:v>Average Cost</c:v>
                </c:pt>
                <c:pt idx="2">
                  <c:v>Average Profit</c:v>
                </c:pt>
              </c:strCache>
            </c:strRef>
          </c:cat>
          <c:val>
            <c:numRef>
              <c:f>'Top 5 Cars vs Bottom 5 Cars'!$D$3:$D$5</c:f>
              <c:numCache>
                <c:formatCode>_("$"* #,##0.00_);_("$"* \(#,##0.00\);_("$"* "-"??_);_(@_)</c:formatCode>
                <c:ptCount val="3"/>
                <c:pt idx="0">
                  <c:v>6790.1066666666666</c:v>
                </c:pt>
                <c:pt idx="1">
                  <c:v>9756.0096000000012</c:v>
                </c:pt>
                <c:pt idx="2">
                  <c:v>-2965.9029333333347</c:v>
                </c:pt>
              </c:numCache>
            </c:numRef>
          </c:val>
        </c:ser>
        <c:dLbls>
          <c:showLegendKey val="0"/>
          <c:showVal val="0"/>
          <c:showCatName val="0"/>
          <c:showSerName val="0"/>
          <c:showPercent val="0"/>
          <c:showBubbleSize val="0"/>
        </c:dLbls>
        <c:gapWidth val="150"/>
        <c:axId val="191263488"/>
        <c:axId val="191265024"/>
      </c:barChart>
      <c:catAx>
        <c:axId val="191263488"/>
        <c:scaling>
          <c:orientation val="minMax"/>
        </c:scaling>
        <c:delete val="0"/>
        <c:axPos val="b"/>
        <c:majorTickMark val="out"/>
        <c:minorTickMark val="none"/>
        <c:tickLblPos val="nextTo"/>
        <c:txPr>
          <a:bodyPr/>
          <a:lstStyle/>
          <a:p>
            <a:pPr>
              <a:defRPr>
                <a:latin typeface="Helvetica" panose="020B0604020202020204" pitchFamily="34" charset="0"/>
                <a:cs typeface="Helvetica" panose="020B0604020202020204" pitchFamily="34" charset="0"/>
              </a:defRPr>
            </a:pPr>
            <a:endParaRPr lang="en-US"/>
          </a:p>
        </c:txPr>
        <c:crossAx val="191265024"/>
        <c:crosses val="autoZero"/>
        <c:auto val="1"/>
        <c:lblAlgn val="ctr"/>
        <c:lblOffset val="100"/>
        <c:noMultiLvlLbl val="0"/>
      </c:catAx>
      <c:valAx>
        <c:axId val="191265024"/>
        <c:scaling>
          <c:orientation val="minMax"/>
        </c:scaling>
        <c:delete val="0"/>
        <c:axPos val="l"/>
        <c:majorGridlines/>
        <c:numFmt formatCode="_(&quot;$&quot;* #,##0.00_);_(&quot;$&quot;* \(#,##0.00\);_(&quot;$&quot;* &quot;-&quot;??_);_(@_)" sourceLinked="1"/>
        <c:majorTickMark val="out"/>
        <c:minorTickMark val="none"/>
        <c:tickLblPos val="nextTo"/>
        <c:txPr>
          <a:bodyPr/>
          <a:lstStyle/>
          <a:p>
            <a:pPr>
              <a:defRPr>
                <a:latin typeface="Helvetica" panose="020B0604020202020204" pitchFamily="34" charset="0"/>
                <a:cs typeface="Helvetica" panose="020B0604020202020204" pitchFamily="34" charset="0"/>
              </a:defRPr>
            </a:pPr>
            <a:endParaRPr lang="en-US"/>
          </a:p>
        </c:txPr>
        <c:crossAx val="191263488"/>
        <c:crosses val="autoZero"/>
        <c:crossBetween val="between"/>
      </c:valAx>
    </c:plotArea>
    <c:legend>
      <c:legendPos val="r"/>
      <c:layout/>
      <c:overlay val="0"/>
      <c:txPr>
        <a:bodyPr/>
        <a:lstStyle/>
        <a:p>
          <a:pPr>
            <a:defRPr>
              <a:latin typeface="Helvetica" panose="020B0604020202020204" pitchFamily="34" charset="0"/>
              <a:cs typeface="Helvetica" panose="020B0604020202020204" pitchFamily="34" charset="0"/>
            </a:defRPr>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366C6A-A4D9-430F-9F0C-FB66E8F0A5EB}" type="datetimeFigureOut">
              <a:rPr lang="en-US" smtClean="0"/>
              <a:t>9/21/2020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84B93D-5014-453D-B1C7-5CD73FC61320}" type="slidenum">
              <a:rPr lang="en-US" smtClean="0"/>
              <a:t>‹#›</a:t>
            </a:fld>
            <a:endParaRPr lang="en-US"/>
          </a:p>
        </p:txBody>
      </p:sp>
    </p:spTree>
    <p:extLst>
      <p:ext uri="{BB962C8B-B14F-4D97-AF65-F5344CB8AC3E}">
        <p14:creationId xmlns:p14="http://schemas.microsoft.com/office/powerpoint/2010/main" val="779499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 5 Cars</a:t>
            </a:r>
          </a:p>
          <a:p>
            <a:r>
              <a:rPr lang="en-US" dirty="0" smtClean="0"/>
              <a:t>GMC</a:t>
            </a:r>
            <a:r>
              <a:rPr lang="en-US" baseline="0" dirty="0" smtClean="0"/>
              <a:t> Savanna 2018</a:t>
            </a:r>
          </a:p>
          <a:p>
            <a:r>
              <a:rPr lang="en-US" baseline="0" dirty="0" smtClean="0"/>
              <a:t>Isuzu Ascender 2017</a:t>
            </a:r>
          </a:p>
          <a:p>
            <a:r>
              <a:rPr lang="en-US" baseline="0" dirty="0" smtClean="0"/>
              <a:t>Pontiac Firebird 2016</a:t>
            </a:r>
          </a:p>
          <a:p>
            <a:r>
              <a:rPr lang="en-US" baseline="0" dirty="0" smtClean="0"/>
              <a:t>Chevrolet Beretta 2018</a:t>
            </a:r>
          </a:p>
          <a:p>
            <a:r>
              <a:rPr lang="en-US" baseline="0" dirty="0" smtClean="0"/>
              <a:t>Mitsubishi Eclipse 2017</a:t>
            </a:r>
          </a:p>
          <a:p>
            <a:endParaRPr lang="en-US" baseline="0" dirty="0" smtClean="0"/>
          </a:p>
          <a:p>
            <a:r>
              <a:rPr lang="en-US" baseline="0" dirty="0" smtClean="0"/>
              <a:t>Bottom 5 Cars</a:t>
            </a:r>
          </a:p>
          <a:p>
            <a:r>
              <a:rPr lang="en-US" baseline="0" dirty="0" smtClean="0"/>
              <a:t>Jaguar XJ Series 2016</a:t>
            </a:r>
          </a:p>
          <a:p>
            <a:r>
              <a:rPr lang="en-US" baseline="0" dirty="0" smtClean="0"/>
              <a:t>Mercedes-Benz CL-Class 2017</a:t>
            </a:r>
          </a:p>
          <a:p>
            <a:r>
              <a:rPr lang="en-US" baseline="0" dirty="0" smtClean="0"/>
              <a:t>Jaguar XJ Series 2018</a:t>
            </a:r>
          </a:p>
          <a:p>
            <a:r>
              <a:rPr lang="en-US" baseline="0" dirty="0" smtClean="0"/>
              <a:t>Oldsmobile Tornado 2017</a:t>
            </a:r>
          </a:p>
          <a:p>
            <a:r>
              <a:rPr lang="en-US" baseline="0" dirty="0" smtClean="0"/>
              <a:t>Volkswagen Type 2 2016</a:t>
            </a:r>
          </a:p>
          <a:p>
            <a:endParaRPr lang="en-US" baseline="0" dirty="0" smtClean="0"/>
          </a:p>
          <a:p>
            <a:endParaRPr lang="en-US" dirty="0" smtClean="0"/>
          </a:p>
        </p:txBody>
      </p:sp>
      <p:sp>
        <p:nvSpPr>
          <p:cNvPr id="4" name="Slide Number Placeholder 3"/>
          <p:cNvSpPr>
            <a:spLocks noGrp="1"/>
          </p:cNvSpPr>
          <p:nvPr>
            <p:ph type="sldNum" sz="quarter" idx="10"/>
          </p:nvPr>
        </p:nvSpPr>
        <p:spPr/>
        <p:txBody>
          <a:bodyPr/>
          <a:lstStyle/>
          <a:p>
            <a:fld id="{E084B93D-5014-453D-B1C7-5CD73FC61320}" type="slidenum">
              <a:rPr lang="en-US" smtClean="0"/>
              <a:t>3</a:t>
            </a:fld>
            <a:endParaRPr lang="en-US"/>
          </a:p>
        </p:txBody>
      </p:sp>
    </p:spTree>
    <p:extLst>
      <p:ext uri="{BB962C8B-B14F-4D97-AF65-F5344CB8AC3E}">
        <p14:creationId xmlns:p14="http://schemas.microsoft.com/office/powerpoint/2010/main" val="105620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Lose</a:t>
            </a:r>
            <a:r>
              <a:rPr lang="en-US" baseline="0" dirty="0" smtClean="0"/>
              <a:t> 450k in revenue</a:t>
            </a:r>
          </a:p>
          <a:p>
            <a:r>
              <a:rPr lang="en-US" baseline="0" dirty="0" smtClean="0"/>
              <a:t>Save 500k in costs</a:t>
            </a:r>
          </a:p>
          <a:p>
            <a:r>
              <a:rPr lang="en-US" baseline="0" dirty="0" smtClean="0"/>
              <a:t>Gain 50k in profit</a:t>
            </a:r>
          </a:p>
          <a:p>
            <a:r>
              <a:rPr lang="en-US" baseline="0" dirty="0" smtClean="0"/>
              <a:t>Sell the cut cars</a:t>
            </a:r>
            <a:endParaRPr lang="en-US" dirty="0"/>
          </a:p>
        </p:txBody>
      </p:sp>
      <p:sp>
        <p:nvSpPr>
          <p:cNvPr id="4" name="Slide Number Placeholder 3"/>
          <p:cNvSpPr>
            <a:spLocks noGrp="1"/>
          </p:cNvSpPr>
          <p:nvPr>
            <p:ph type="sldNum" sz="quarter" idx="10"/>
          </p:nvPr>
        </p:nvSpPr>
        <p:spPr/>
        <p:txBody>
          <a:bodyPr/>
          <a:lstStyle/>
          <a:p>
            <a:fld id="{E084B93D-5014-453D-B1C7-5CD73FC61320}" type="slidenum">
              <a:rPr lang="en-US" smtClean="0"/>
              <a:t>4</a:t>
            </a:fld>
            <a:endParaRPr lang="en-US"/>
          </a:p>
        </p:txBody>
      </p:sp>
    </p:spTree>
    <p:extLst>
      <p:ext uri="{BB962C8B-B14F-4D97-AF65-F5344CB8AC3E}">
        <p14:creationId xmlns:p14="http://schemas.microsoft.com/office/powerpoint/2010/main" val="404656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 the</a:t>
            </a:r>
            <a:r>
              <a:rPr lang="en-US" baseline="0" dirty="0" smtClean="0"/>
              <a:t> unprofitable 55 cars with similar cars of our top 5 earners we</a:t>
            </a:r>
            <a:endParaRPr lang="en-US" dirty="0" smtClean="0"/>
          </a:p>
          <a:p>
            <a:r>
              <a:rPr lang="en-US" dirty="0" smtClean="0"/>
              <a:t>Gain over 1.5mil in revenue</a:t>
            </a:r>
          </a:p>
          <a:p>
            <a:r>
              <a:rPr lang="en-US" dirty="0" smtClean="0"/>
              <a:t>Lose</a:t>
            </a:r>
            <a:r>
              <a:rPr lang="en-US" baseline="0" dirty="0" smtClean="0"/>
              <a:t> 400k in costs</a:t>
            </a:r>
          </a:p>
          <a:p>
            <a:r>
              <a:rPr lang="en-US" baseline="0" dirty="0" smtClean="0"/>
              <a:t>Gain over a million in profits</a:t>
            </a:r>
            <a:endParaRPr lang="en-US" dirty="0"/>
          </a:p>
        </p:txBody>
      </p:sp>
      <p:sp>
        <p:nvSpPr>
          <p:cNvPr id="4" name="Slide Number Placeholder 3"/>
          <p:cNvSpPr>
            <a:spLocks noGrp="1"/>
          </p:cNvSpPr>
          <p:nvPr>
            <p:ph type="sldNum" sz="quarter" idx="10"/>
          </p:nvPr>
        </p:nvSpPr>
        <p:spPr/>
        <p:txBody>
          <a:bodyPr/>
          <a:lstStyle/>
          <a:p>
            <a:fld id="{E084B93D-5014-453D-B1C7-5CD73FC61320}" type="slidenum">
              <a:rPr lang="en-US" smtClean="0"/>
              <a:t>5</a:t>
            </a:fld>
            <a:endParaRPr lang="en-US"/>
          </a:p>
        </p:txBody>
      </p:sp>
    </p:spTree>
    <p:extLst>
      <p:ext uri="{BB962C8B-B14F-4D97-AF65-F5344CB8AC3E}">
        <p14:creationId xmlns:p14="http://schemas.microsoft.com/office/powerpoint/2010/main" val="1126472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Surveys could help us figure out if</a:t>
            </a:r>
            <a:r>
              <a:rPr lang="en-US" baseline="0" dirty="0" smtClean="0"/>
              <a:t> our cars are being used for business travel or personal travel. We could break that down further by seeing if the business is sales or consulting and we could see if the personal is broken down into individual, couples, friends, or family. With that data we could tailor our fleet to our customers.</a:t>
            </a:r>
            <a:endParaRPr lang="en-US" dirty="0"/>
          </a:p>
        </p:txBody>
      </p:sp>
      <p:sp>
        <p:nvSpPr>
          <p:cNvPr id="4" name="Slide Number Placeholder 3"/>
          <p:cNvSpPr>
            <a:spLocks noGrp="1"/>
          </p:cNvSpPr>
          <p:nvPr>
            <p:ph type="sldNum" sz="quarter" idx="10"/>
          </p:nvPr>
        </p:nvSpPr>
        <p:spPr/>
        <p:txBody>
          <a:bodyPr/>
          <a:lstStyle/>
          <a:p>
            <a:fld id="{E084B93D-5014-453D-B1C7-5CD73FC61320}" type="slidenum">
              <a:rPr lang="en-US" smtClean="0"/>
              <a:t>6</a:t>
            </a:fld>
            <a:endParaRPr lang="en-US"/>
          </a:p>
        </p:txBody>
      </p:sp>
    </p:spTree>
    <p:extLst>
      <p:ext uri="{BB962C8B-B14F-4D97-AF65-F5344CB8AC3E}">
        <p14:creationId xmlns:p14="http://schemas.microsoft.com/office/powerpoint/2010/main" val="1148268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data will allow us to ask more questions and gain more insight into the fleet.</a:t>
            </a:r>
            <a:endParaRPr lang="en-US" dirty="0"/>
          </a:p>
        </p:txBody>
      </p:sp>
      <p:sp>
        <p:nvSpPr>
          <p:cNvPr id="4" name="Slide Number Placeholder 3"/>
          <p:cNvSpPr>
            <a:spLocks noGrp="1"/>
          </p:cNvSpPr>
          <p:nvPr>
            <p:ph type="sldNum" sz="quarter" idx="10"/>
          </p:nvPr>
        </p:nvSpPr>
        <p:spPr/>
        <p:txBody>
          <a:bodyPr/>
          <a:lstStyle/>
          <a:p>
            <a:fld id="{E084B93D-5014-453D-B1C7-5CD73FC61320}" type="slidenum">
              <a:rPr lang="en-US" smtClean="0"/>
              <a:t>7</a:t>
            </a:fld>
            <a:endParaRPr lang="en-US"/>
          </a:p>
        </p:txBody>
      </p:sp>
    </p:spTree>
    <p:extLst>
      <p:ext uri="{BB962C8B-B14F-4D97-AF65-F5344CB8AC3E}">
        <p14:creationId xmlns:p14="http://schemas.microsoft.com/office/powerpoint/2010/main" val="40332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7DDB56-A6F0-470C-BC1E-ED8E623A99FC}"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289101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DDB56-A6F0-470C-BC1E-ED8E623A99FC}"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1899219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DDB56-A6F0-470C-BC1E-ED8E623A99FC}"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343745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7DDB56-A6F0-470C-BC1E-ED8E623A99FC}"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240558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7DDB56-A6F0-470C-BC1E-ED8E623A99FC}" type="datetimeFigureOut">
              <a:rPr lang="en-US" smtClean="0"/>
              <a:t>9/21/2020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148720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7DDB56-A6F0-470C-BC1E-ED8E623A99FC}"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2422987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7DDB56-A6F0-470C-BC1E-ED8E623A99FC}" type="datetimeFigureOut">
              <a:rPr lang="en-US" smtClean="0"/>
              <a:t>9/21/2020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365615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7DDB56-A6F0-470C-BC1E-ED8E623A99FC}" type="datetimeFigureOut">
              <a:rPr lang="en-US" smtClean="0"/>
              <a:t>9/21/2020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1249346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7DDB56-A6F0-470C-BC1E-ED8E623A99FC}" type="datetimeFigureOut">
              <a:rPr lang="en-US" smtClean="0"/>
              <a:t>9/21/2020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364538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DDB56-A6F0-470C-BC1E-ED8E623A99FC}"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2116128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7DDB56-A6F0-470C-BC1E-ED8E623A99FC}" type="datetimeFigureOut">
              <a:rPr lang="en-US" smtClean="0"/>
              <a:t>9/21/2020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AE93F-8177-4BD4-8B63-6ED8E366B975}" type="slidenum">
              <a:rPr lang="en-US" smtClean="0"/>
              <a:t>‹#›</a:t>
            </a:fld>
            <a:endParaRPr lang="en-US"/>
          </a:p>
        </p:txBody>
      </p:sp>
    </p:spTree>
    <p:extLst>
      <p:ext uri="{BB962C8B-B14F-4D97-AF65-F5344CB8AC3E}">
        <p14:creationId xmlns:p14="http://schemas.microsoft.com/office/powerpoint/2010/main" val="155327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DDB56-A6F0-470C-BC1E-ED8E623A99FC}" type="datetimeFigureOut">
              <a:rPr lang="en-US" smtClean="0"/>
              <a:t>9/21/2020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AE93F-8177-4BD4-8B63-6ED8E366B975}" type="slidenum">
              <a:rPr lang="en-US" smtClean="0"/>
              <a:t>‹#›</a:t>
            </a:fld>
            <a:endParaRPr lang="en-US"/>
          </a:p>
        </p:txBody>
      </p:sp>
    </p:spTree>
    <p:extLst>
      <p:ext uri="{BB962C8B-B14F-4D97-AF65-F5344CB8AC3E}">
        <p14:creationId xmlns:p14="http://schemas.microsoft.com/office/powerpoint/2010/main" val="118453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Helvetica" panose="020B0604020202020204" pitchFamily="34" charset="0"/>
                <a:cs typeface="Helvetica" panose="020B0604020202020204" pitchFamily="34" charset="0"/>
              </a:rPr>
              <a:t>Cutting Costs &amp;</a:t>
            </a:r>
            <a:br>
              <a:rPr lang="en-US" dirty="0" smtClean="0">
                <a:latin typeface="Helvetica" panose="020B0604020202020204" pitchFamily="34" charset="0"/>
                <a:cs typeface="Helvetica" panose="020B0604020202020204" pitchFamily="34" charset="0"/>
              </a:rPr>
            </a:br>
            <a:r>
              <a:rPr lang="en-US" dirty="0" smtClean="0">
                <a:latin typeface="Helvetica" panose="020B0604020202020204" pitchFamily="34" charset="0"/>
                <a:cs typeface="Helvetica" panose="020B0604020202020204" pitchFamily="34" charset="0"/>
              </a:rPr>
              <a:t>Raising Revenue</a:t>
            </a:r>
            <a:endParaRPr lang="en-US" dirty="0">
              <a:latin typeface="Helvetica" panose="020B0604020202020204" pitchFamily="34" charset="0"/>
              <a:cs typeface="Helvetica" panose="020B0604020202020204" pitchFamily="34" charset="0"/>
            </a:endParaRPr>
          </a:p>
        </p:txBody>
      </p:sp>
      <p:sp>
        <p:nvSpPr>
          <p:cNvPr id="3" name="Subtitle 2"/>
          <p:cNvSpPr>
            <a:spLocks noGrp="1"/>
          </p:cNvSpPr>
          <p:nvPr>
            <p:ph type="subTitle" idx="1"/>
          </p:nvPr>
        </p:nvSpPr>
        <p:spPr/>
        <p:txBody>
          <a:bodyPr/>
          <a:lstStyle/>
          <a:p>
            <a:r>
              <a:rPr lang="en-US" dirty="0" smtClean="0">
                <a:latin typeface="Helvetica" panose="020B0604020202020204" pitchFamily="34" charset="0"/>
                <a:cs typeface="Helvetica" panose="020B0604020202020204" pitchFamily="34" charset="0"/>
              </a:rPr>
              <a:t>By Maisie Jaramillo</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8548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panose="020B0604020202020204" pitchFamily="34" charset="0"/>
                <a:cs typeface="Helvetica" panose="020B0604020202020204" pitchFamily="34" charset="0"/>
              </a:rPr>
              <a:t>Current Situation</a:t>
            </a:r>
            <a:endParaRPr lang="en-US" dirty="0">
              <a:latin typeface="Helvetica" panose="020B0604020202020204" pitchFamily="34" charset="0"/>
              <a:cs typeface="Helvetica" panose="020B0604020202020204" pitchFamily="34" charset="0"/>
            </a:endParaRPr>
          </a:p>
        </p:txBody>
      </p:sp>
      <p:sp>
        <p:nvSpPr>
          <p:cNvPr id="5" name="Content Placeholder 4"/>
          <p:cNvSpPr>
            <a:spLocks noGrp="1"/>
          </p:cNvSpPr>
          <p:nvPr>
            <p:ph idx="1"/>
          </p:nvPr>
        </p:nvSpPr>
        <p:spPr/>
        <p:txBody>
          <a:bodyPr/>
          <a:lstStyle/>
          <a:p>
            <a:pPr>
              <a:lnSpc>
                <a:spcPct val="200000"/>
              </a:lnSpc>
            </a:pPr>
            <a:r>
              <a:rPr lang="en-US" dirty="0" smtClean="0">
                <a:latin typeface="Helvetica" panose="020B0604020202020204" pitchFamily="34" charset="0"/>
                <a:cs typeface="Helvetica" panose="020B0604020202020204" pitchFamily="34" charset="0"/>
              </a:rPr>
              <a:t>50 branches</a:t>
            </a:r>
          </a:p>
          <a:p>
            <a:pPr>
              <a:lnSpc>
                <a:spcPct val="200000"/>
              </a:lnSpc>
            </a:pPr>
            <a:r>
              <a:rPr lang="en-US" dirty="0" smtClean="0">
                <a:latin typeface="Helvetica" panose="020B0604020202020204" pitchFamily="34" charset="0"/>
                <a:cs typeface="Helvetica" panose="020B0604020202020204" pitchFamily="34" charset="0"/>
              </a:rPr>
              <a:t>4000 cars</a:t>
            </a:r>
          </a:p>
          <a:p>
            <a:pPr>
              <a:lnSpc>
                <a:spcPct val="200000"/>
              </a:lnSpc>
            </a:pPr>
            <a:r>
              <a:rPr lang="en-US" dirty="0" smtClean="0">
                <a:latin typeface="Helvetica" panose="020B0604020202020204" pitchFamily="34" charset="0"/>
                <a:cs typeface="Helvetica" panose="020B0604020202020204" pitchFamily="34" charset="0"/>
              </a:rPr>
              <a:t>55 cars are unprofitable</a:t>
            </a:r>
          </a:p>
          <a:p>
            <a:endParaRPr lang="en-US" dirty="0"/>
          </a:p>
        </p:txBody>
      </p:sp>
    </p:spTree>
    <p:extLst>
      <p:ext uri="{BB962C8B-B14F-4D97-AF65-F5344CB8AC3E}">
        <p14:creationId xmlns:p14="http://schemas.microsoft.com/office/powerpoint/2010/main" val="3018283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522809762"/>
              </p:ext>
            </p:extLst>
          </p:nvPr>
        </p:nvGraphicFramePr>
        <p:xfrm>
          <a:off x="457200" y="990600"/>
          <a:ext cx="8229600" cy="45259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8420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panose="020B0604020202020204" pitchFamily="34" charset="0"/>
                <a:cs typeface="Helvetica" panose="020B0604020202020204" pitchFamily="34" charset="0"/>
              </a:rPr>
              <a:t>Strategy 1 Cut</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lstStyle/>
          <a:p>
            <a:pPr marL="0" indent="0">
              <a:buNone/>
            </a:pPr>
            <a:endParaRPr lang="en-US" dirty="0" smtClean="0"/>
          </a:p>
          <a:p>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28217"/>
            <a:ext cx="7162800" cy="430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74277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Strategy 2 Replace</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lstStyle/>
          <a:p>
            <a:pPr marL="0" indent="0">
              <a:buNone/>
            </a:pP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00200"/>
            <a:ext cx="7353000" cy="441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2270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Helvetica" panose="020B0604020202020204" pitchFamily="34" charset="0"/>
                <a:cs typeface="Helvetica" panose="020B0604020202020204" pitchFamily="34" charset="0"/>
              </a:rPr>
              <a:t>Future Data</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lstStyle/>
          <a:p>
            <a:pPr>
              <a:lnSpc>
                <a:spcPct val="200000"/>
              </a:lnSpc>
            </a:pPr>
            <a:r>
              <a:rPr lang="en-US" dirty="0" smtClean="0">
                <a:latin typeface="Helvetica" panose="020B0604020202020204" pitchFamily="34" charset="0"/>
                <a:cs typeface="Helvetica" panose="020B0604020202020204" pitchFamily="34" charset="0"/>
              </a:rPr>
              <a:t>4 Door vs 2 Door</a:t>
            </a:r>
          </a:p>
          <a:p>
            <a:pPr>
              <a:lnSpc>
                <a:spcPct val="200000"/>
              </a:lnSpc>
            </a:pPr>
            <a:r>
              <a:rPr lang="en-US" dirty="0" smtClean="0">
                <a:latin typeface="Helvetica" panose="020B0604020202020204" pitchFamily="34" charset="0"/>
                <a:cs typeface="Helvetica" panose="020B0604020202020204" pitchFamily="34" charset="0"/>
              </a:rPr>
              <a:t>Styles (luxury, sedan, sports car, etc.)</a:t>
            </a:r>
          </a:p>
          <a:p>
            <a:pPr>
              <a:lnSpc>
                <a:spcPct val="200000"/>
              </a:lnSpc>
            </a:pPr>
            <a:r>
              <a:rPr lang="en-US" dirty="0" smtClean="0">
                <a:latin typeface="Helvetica" panose="020B0604020202020204" pitchFamily="34" charset="0"/>
                <a:cs typeface="Helvetica" panose="020B0604020202020204" pitchFamily="34" charset="0"/>
              </a:rPr>
              <a:t>Who is our customer?</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8661196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Helvetica" panose="020B0604020202020204" pitchFamily="34" charset="0"/>
                <a:cs typeface="Helvetica" panose="020B0604020202020204" pitchFamily="34" charset="0"/>
              </a:rPr>
              <a:t>Conclusion</a:t>
            </a:r>
            <a:endParaRPr lang="en-US" dirty="0">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p:txBody>
          <a:bodyPr/>
          <a:lstStyle/>
          <a:p>
            <a:pPr>
              <a:lnSpc>
                <a:spcPct val="200000"/>
              </a:lnSpc>
            </a:pPr>
            <a:r>
              <a:rPr lang="en-US" dirty="0" smtClean="0">
                <a:latin typeface="Helvetica" panose="020B0604020202020204" pitchFamily="34" charset="0"/>
                <a:cs typeface="Helvetica" panose="020B0604020202020204" pitchFamily="34" charset="0"/>
              </a:rPr>
              <a:t>Cut</a:t>
            </a:r>
          </a:p>
          <a:p>
            <a:pPr>
              <a:lnSpc>
                <a:spcPct val="200000"/>
              </a:lnSpc>
            </a:pPr>
            <a:r>
              <a:rPr lang="en-US" dirty="0" smtClean="0">
                <a:latin typeface="Helvetica" panose="020B0604020202020204" pitchFamily="34" charset="0"/>
                <a:cs typeface="Helvetica" panose="020B0604020202020204" pitchFamily="34" charset="0"/>
              </a:rPr>
              <a:t>Replace</a:t>
            </a:r>
          </a:p>
          <a:p>
            <a:pPr>
              <a:lnSpc>
                <a:spcPct val="200000"/>
              </a:lnSpc>
            </a:pPr>
            <a:r>
              <a:rPr lang="en-US" dirty="0" smtClean="0">
                <a:latin typeface="Helvetica" panose="020B0604020202020204" pitchFamily="34" charset="0"/>
                <a:cs typeface="Helvetica" panose="020B0604020202020204" pitchFamily="34" charset="0"/>
              </a:rPr>
              <a:t>More Data </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057609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3154362"/>
          </a:xfrm>
        </p:spPr>
        <p:txBody>
          <a:bodyPr>
            <a:normAutofit/>
          </a:bodyPr>
          <a:lstStyle/>
          <a:p>
            <a:r>
              <a:rPr lang="en-US" dirty="0" smtClean="0">
                <a:latin typeface="Helvetica" panose="020B0604020202020204" pitchFamily="34" charset="0"/>
                <a:cs typeface="Helvetica" panose="020B0604020202020204" pitchFamily="34" charset="0"/>
              </a:rPr>
              <a:t>Thank You </a:t>
            </a:r>
            <a:br>
              <a:rPr lang="en-US" dirty="0" smtClean="0">
                <a:latin typeface="Helvetica" panose="020B0604020202020204" pitchFamily="34" charset="0"/>
                <a:cs typeface="Helvetica" panose="020B0604020202020204" pitchFamily="34" charset="0"/>
              </a:rPr>
            </a:br>
            <a:r>
              <a:rPr lang="en-US" dirty="0" smtClean="0">
                <a:latin typeface="Helvetica" panose="020B0604020202020204" pitchFamily="34" charset="0"/>
                <a:cs typeface="Helvetica" panose="020B0604020202020204" pitchFamily="34" charset="0"/>
              </a:rPr>
              <a:t>also Q&amp;As</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108460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5487</TotalTime>
  <Words>231</Words>
  <Application>Microsoft Office PowerPoint</Application>
  <PresentationFormat>On-screen Show (4:3)</PresentationFormat>
  <Paragraphs>46</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Cutting Costs &amp; Raising Revenue</vt:lpstr>
      <vt:lpstr>Current Situation</vt:lpstr>
      <vt:lpstr>PowerPoint Presentation</vt:lpstr>
      <vt:lpstr>Strategy 1 Cut</vt:lpstr>
      <vt:lpstr>Strategy 2 Replace</vt:lpstr>
      <vt:lpstr>Future Data</vt:lpstr>
      <vt:lpstr>Conclusion</vt:lpstr>
      <vt:lpstr>Thank You  also Q&amp;As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Cutting Costs &amp; Raising Revenue</dc:title>
  <dc:creator>Daniel</dc:creator>
  <cp:lastModifiedBy>Daniel</cp:lastModifiedBy>
  <cp:revision>9</cp:revision>
  <dcterms:created xsi:type="dcterms:W3CDTF">2020-09-14T18:53:21Z</dcterms:created>
  <dcterms:modified xsi:type="dcterms:W3CDTF">2020-09-21T23:48:46Z</dcterms:modified>
</cp:coreProperties>
</file>