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133"/>
  </p:notesMasterIdLst>
  <p:handoutMasterIdLst>
    <p:handoutMasterId r:id="rId134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377" r:id="rId20"/>
    <p:sldId id="272" r:id="rId21"/>
    <p:sldId id="273" r:id="rId22"/>
    <p:sldId id="378" r:id="rId23"/>
    <p:sldId id="274" r:id="rId24"/>
    <p:sldId id="379" r:id="rId25"/>
    <p:sldId id="275" r:id="rId26"/>
    <p:sldId id="276" r:id="rId27"/>
    <p:sldId id="277" r:id="rId28"/>
    <p:sldId id="278" r:id="rId29"/>
    <p:sldId id="380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81" r:id="rId121"/>
    <p:sldId id="382" r:id="rId122"/>
    <p:sldId id="384" r:id="rId123"/>
    <p:sldId id="383" r:id="rId124"/>
    <p:sldId id="369" r:id="rId125"/>
    <p:sldId id="370" r:id="rId126"/>
    <p:sldId id="371" r:id="rId127"/>
    <p:sldId id="372" r:id="rId128"/>
    <p:sldId id="373" r:id="rId129"/>
    <p:sldId id="374" r:id="rId130"/>
    <p:sldId id="375" r:id="rId131"/>
    <p:sldId id="376" r:id="rId132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9966"/>
    <a:srgbClr val="FF9A00"/>
    <a:srgbClr val="729FD0"/>
    <a:srgbClr val="CC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7"/>
    <p:restoredTop sz="94635"/>
  </p:normalViewPr>
  <p:slideViewPr>
    <p:cSldViewPr snapToGrid="0">
      <p:cViewPr varScale="1">
        <p:scale>
          <a:sx n="100" d="100"/>
          <a:sy n="100" d="100"/>
        </p:scale>
        <p:origin x="1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63" Type="http://schemas.openxmlformats.org/officeDocument/2006/relationships/slide" Target="slides/slide60.xml"/><Relationship Id="rId84" Type="http://schemas.openxmlformats.org/officeDocument/2006/relationships/slide" Target="slides/slide81.xml"/><Relationship Id="rId138" Type="http://schemas.openxmlformats.org/officeDocument/2006/relationships/tableStyles" Target="tableStyles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28" Type="http://schemas.openxmlformats.org/officeDocument/2006/relationships/slide" Target="slides/slide125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34" Type="http://schemas.openxmlformats.org/officeDocument/2006/relationships/handoutMaster" Target="handoutMasters/handoutMaster1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24" Type="http://schemas.openxmlformats.org/officeDocument/2006/relationships/slide" Target="slides/slide121.xml"/><Relationship Id="rId129" Type="http://schemas.openxmlformats.org/officeDocument/2006/relationships/slide" Target="slides/slide126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44" Type="http://schemas.openxmlformats.org/officeDocument/2006/relationships/slide" Target="slides/slide41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130" Type="http://schemas.openxmlformats.org/officeDocument/2006/relationships/slide" Target="slides/slide127.xml"/><Relationship Id="rId135" Type="http://schemas.openxmlformats.org/officeDocument/2006/relationships/presProps" Target="presProps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slide" Target="slides/slide122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131" Type="http://schemas.openxmlformats.org/officeDocument/2006/relationships/slide" Target="slides/slide128.xml"/><Relationship Id="rId136" Type="http://schemas.openxmlformats.org/officeDocument/2006/relationships/viewProps" Target="viewProps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26" Type="http://schemas.openxmlformats.org/officeDocument/2006/relationships/slide" Target="slides/slide12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slide" Target="slides/slide113.xml"/><Relationship Id="rId137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32" Type="http://schemas.openxmlformats.org/officeDocument/2006/relationships/slide" Target="slides/slide129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26" Type="http://schemas.openxmlformats.org/officeDocument/2006/relationships/slide" Target="slides/slide23.xml"/><Relationship Id="rId47" Type="http://schemas.openxmlformats.org/officeDocument/2006/relationships/slide" Target="slides/slide44.xml"/><Relationship Id="rId68" Type="http://schemas.openxmlformats.org/officeDocument/2006/relationships/slide" Target="slides/slide65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69A24A5-B625-9E25-DD2F-1CA2A335A69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B00FBE-D3F5-3D0F-9321-CD15716D0A5C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4E5485F-D666-45FC-907D-56A59C6FB2A9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CAF30-4495-D7A6-CCCE-BA40CDBC2D9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9ED1DD80-2BE5-4B42-9F86-9914C2F6AAC9}" type="slidenum">
              <a:t>‹N°›</a:t>
            </a:fld>
            <a:endParaRPr lang="fr-FR" sz="14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55428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9962591-62D9-2A13-58D2-EEB5332BCE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683FC6F-59A2-5C81-DA11-63327E0E247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AB14320D-F2C8-DDF5-5A6B-592017ADBCA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C5DDD1-567B-B9DF-90AA-556EB35D444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AF1138-3A4A-6AA1-2A23-90D1FEEBB70D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E4B9BB-7057-0E64-EB89-17069841A5C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87E0F09-3FCE-174A-B328-8328AE1E5E6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218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fr-FR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54B6D9-CEFA-C068-87EB-FD21AD95C37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AFEF90B-BA07-9C4E-9056-37930A922ACB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B04864A-99C2-95A6-320E-A4F86D43636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E8B7545-C4FD-4E2A-6931-545CC8D84EB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7178F6-372A-ABF8-2BBE-C4FF130684A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14EC8DF-5823-C842-B927-D7576BC88D38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A6CBEF2-6911-3555-7703-1AC7984B7AC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CC0BC76-CF2A-24EE-8B59-EAEC8284A2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6A51CE-80FD-EB0B-1141-3B89C67575F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FFFBD2E-E69D-634E-98B3-03FB9F7EF37C}" type="slidenum">
              <a:t>100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9A40C22-F367-649C-D9FF-E061EBF286A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96DD6AF-3818-10E2-CB05-81C9BED8B12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EB9DA4-070A-47A2-CD91-228C25D8D53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C69FCD3-F09E-DA4F-B767-1E0558F46415}" type="slidenum">
              <a:t>101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D78995B-D57F-5854-2408-E9BEF0E5BA8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F20480F-A326-887A-C03F-393C4CEEBC4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C6AA6F-B7F1-64B5-A7CE-1FF494B3E69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992E962-2427-A64A-A535-A3ADBBA98B85}" type="slidenum">
              <a:t>102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08FEC61-F8E8-8777-357F-FBDFBC16827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81C60B9-7315-E2E4-C770-616BB86E1F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D72C85-D109-4EF1-55DC-E478C1B9931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68FE7F9-1456-1C4A-BC02-35E8448235AF}" type="slidenum">
              <a:t>103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F8F39E-CE05-3E59-5A8B-DEAB5ACD36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CBEAA6F-B231-D533-5094-B19236FEE7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25D03B-125C-987F-B220-BA4020D82EA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F720628-0F13-A745-AA7A-81B6A8221E45}" type="slidenum">
              <a:t>104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378CEF4-E6F2-E8A1-3CF8-6D0C139351E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721F216-5FF5-F25B-8EAD-361F2EE643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56E4E2-BE8E-2884-BA80-51190BB373E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7615CB6-9A55-C848-8CC3-849D197B4078}" type="slidenum">
              <a:t>105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9E9EE1E-E331-65C8-C347-383F64902E9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F868CEF-DC1F-9AB2-592A-0518522F85B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5B4D65-CCB5-C45B-2C3A-1E2AF69AADA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0D8DF7D-8CB9-DD4D-8639-A1E6DCC69C8E}" type="slidenum">
              <a:t>106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C5C322C-6CE9-01EC-FB0B-FC7CAB383AA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0A1509F-0B0A-4473-575B-233A5C01B2E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807516-4079-8800-13D2-7A95BF6052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0CE5688-2C1B-6A44-8BF6-8E46D601B353}" type="slidenum">
              <a:t>107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7DE74EF-F7C2-E18F-99F1-D74605029E7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90E3501-1D19-5F0C-3DD1-B5250FDF55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F7CA19-BEAD-5180-A544-3650D3D46AC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A36120C-7217-F34A-A4B1-F4E2E27CAA27}" type="slidenum">
              <a:t>108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B95022C-2D8A-4A29-1D6F-DF6FA24A58B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7525318-ECE3-6745-C368-73E2036D264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F620B6-4199-DEB1-05C9-92A97B7D97A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0690C9E-3054-864C-8B7C-CFDE08F2D68D}" type="slidenum">
              <a:t>109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F5AECC6-C49D-98DA-DECE-07019BF4B36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102794E-C7BD-45E0-B0A0-C4286BDF279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D25619-D96E-CE5D-BD3B-FA8F021CA3E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0B94EF6-1F8B-B340-B5E4-D2E1A7A31A3D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8C4E4DB-63C6-1FC0-844A-312C6C9B10A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47996C2-5591-DC71-FACA-571AC79996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6AFD4B-E842-4CCD-F9AE-72AA19F34F3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4289343-A014-4241-B971-A3201EAB31A9}" type="slidenum">
              <a:t>110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377A694-8EA4-1A16-944A-F27B924B39E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B75D3C9-58C5-BA7C-5A17-675E92F944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2DE475-42FA-8458-7187-6925B5782A6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858FC7E-6BBD-464E-A463-5D6F71C15997}" type="slidenum">
              <a:t>111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4E48BEF-0A47-23F1-2E23-06D38BD66F3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E6844AC-39DF-4E39-34A2-668A10FA1C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3DA09E-4CDF-5598-FEC6-AD4AADB195A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1F0A2FA-3D97-E945-B561-390073EB717C}" type="slidenum">
              <a:t>112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AD173CC-D8F4-38E6-EF89-F4BD17BAC33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FA99570-4889-15B1-25F0-202DD601D31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5C0AD0-52E8-6D63-DF45-1DC15822F9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F593B3B-2803-734F-A9AA-8F7422C608D7}" type="slidenum">
              <a:t>113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F85DFF4-3EF7-54B6-9B82-81A3D6481C5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5765905-EC7B-D43F-3F5C-8579E93DB7E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38DEC3-9A6A-1EA5-EE02-73E6D88A4CA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9D77494-7ACD-1840-BEA2-61ED3AACA73E}" type="slidenum">
              <a:t>114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646BBD5-ACDA-DBA1-F1CF-CB0EDF2DC5D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D0EAC8B-505E-8BD9-5FBA-983FDA54A94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E4F025-127D-B6BA-01E6-77029A35041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98D4664-B92A-884E-8405-E030AAF4FF69}" type="slidenum">
              <a:t>115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4AFE790-FD91-B2C5-C03A-7B70419FA20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B4FCADD-45D9-D711-113C-854E2F48F96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FEECC8-F17D-CBCF-604B-6265A00CD9E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33182BE-C2C6-4741-8BE9-8642A4854A36}" type="slidenum">
              <a:t>116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AD3C714-B99E-BE00-5D45-816CA76E2B4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769280E-099F-E8AC-D5F5-6F333E27576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93CCA1-12F9-24F4-3651-E0491739496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5BDF48-31CD-F24A-A4A5-B8E670A0F0C3}" type="slidenum">
              <a:t>117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E29F10C-89E6-1668-912C-95936813F00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DFA950D-D2BF-A449-5533-0E9E064FD27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EDEEE7-9589-461D-085B-382C21A33E7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4F50A7E-CB41-814A-806F-01087F91A7B4}" type="slidenum">
              <a:t>118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8063F47-0FB3-9875-D81A-9133172AEF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03A9E5F-43E0-1977-FEF8-24F96271659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08695879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EDEEE7-9589-461D-085B-382C21A33E7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4F50A7E-CB41-814A-806F-01087F91A7B4}" type="slidenum">
              <a:t>119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8063F47-0FB3-9875-D81A-9133172AEF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03A9E5F-43E0-1977-FEF8-24F96271659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088689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F5FE32-B39B-7382-1D3D-1E67564B56D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C206F55-7E12-BF4A-A596-B1B48A634A0B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35BB299-C3B3-E7FF-A78C-3A6BBBD887B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EA21F4D-6D16-6654-81B8-CF01F25C516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EDEEE7-9589-461D-085B-382C21A33E7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4F50A7E-CB41-814A-806F-01087F91A7B4}" type="slidenum">
              <a:t>120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8063F47-0FB3-9875-D81A-9133172AEF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03A9E5F-43E0-1977-FEF8-24F96271659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313742012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EDEEE7-9589-461D-085B-382C21A33E7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4F50A7E-CB41-814A-806F-01087F91A7B4}" type="slidenum">
              <a:t>121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8063F47-0FB3-9875-D81A-9133172AEF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03A9E5F-43E0-1977-FEF8-24F96271659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94562877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6A1A9C-6C66-FDEF-AD57-F399D5EE3CE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2DD0E24-B032-664E-91BC-81C57878FFAD}" type="slidenum">
              <a:t>122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16899E1-47B6-5084-4303-4AF862DC88F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92A0BA3-9358-7CE9-1475-FB31E39FA36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EDEEE7-9589-461D-085B-382C21A33E7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4F50A7E-CB41-814A-806F-01087F91A7B4}" type="slidenum">
              <a:t>123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8063F47-0FB3-9875-D81A-9133172AEF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03A9E5F-43E0-1977-FEF8-24F96271659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1EE0F3-710F-7986-70D5-B1E1FC1CCF6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8473383-8331-3641-A488-B24B5D677BE4}" type="slidenum">
              <a:t>124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4BE4BA8-8AEE-A4FC-8787-CBFB45D815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6DB4EA4-40CD-DD79-4DCF-0BE201F2F1E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51D395-39E0-8D78-5FC8-B2BA84430C6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B735D8A-23C7-254B-80E4-07F6757A1EBE}" type="slidenum">
              <a:t>125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954DB0F-6ED5-F608-52F5-35EB92A9462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7AC4060-66DA-DF42-5B46-1EE0C6FA0E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24574F-D92F-7A9D-3505-3B3391EC183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3AB798C-A8ED-E647-A331-FAE7F5D47D24}" type="slidenum">
              <a:t>126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FB64890-9FEF-AA0E-909E-F013EA13C09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1AE4B4F-5EAA-19A1-8467-12E8953739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ED006B-93D7-29F3-8429-8F341B36D70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309DBCE-FBA9-B143-A3C6-746F2839BF1F}" type="slidenum">
              <a:t>127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933975-D54D-4617-C0DA-08CE66D45F7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CF6C25F-4DB1-2842-CA54-D5B8877071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EF24C9-8491-D724-24F4-1FEFACCE4D9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1C688D7-6452-3D43-AEF5-186BAE2FFB7E}" type="slidenum">
              <a:t>128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C7CC8BB-348C-919A-B70F-7777ED56AC5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A49AD18-F906-CE25-1C06-4D87CF073A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9DF113-6227-C8E5-A41E-3688129298C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C417B45-C7D5-AC40-8103-1B75C7E5EADC}" type="slidenum">
              <a:t>129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4C92D33-BC46-C3C9-9B6D-84A7CE66702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6F912BF-4B0D-3F90-647E-17E159CE6DE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7362C6-EB49-60E8-918A-A98814741D2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56E9CE4-E09C-7D40-B746-E9E66F660817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89D1A22-02F7-50B4-2670-EA3693C21D7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1B7897D-CDE9-6F30-DF11-000DADFCF8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DEB4E5-0054-E992-EC60-98B680EC3BD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1847BCC-07C5-8440-B4F1-05CCF2EC0C27}" type="slidenum">
              <a:t>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6C8EDB9-DFCD-214B-F2E2-3B59E35BB0E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0DD6238-58AE-0E4D-AB21-CA4B0CA9378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CA57D1-49B5-72CD-8B1F-348870F3FFF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891F4DF-CF65-8340-9582-E8C1BDC4513C}" type="slidenum">
              <a:t>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622512F-0385-06BC-1D95-D6A8A1E1994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29A4A9B-02A1-89A6-18E6-E74EBDB239A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B11263-C3D2-8360-6D55-78A0D3575D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4EAF6B3-2D16-2541-9643-CCBBB2874AA7}" type="slidenum">
              <a:t>16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D35C7F9-CCEA-2625-6086-67AE900766C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C3FCBBE-5538-ADFB-42C1-25D38DD8FA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B11263-C3D2-8360-6D55-78A0D3575D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4EAF6B3-2D16-2541-9643-CCBBB2874AA7}" type="slidenum">
              <a:t>17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D35C7F9-CCEA-2625-6086-67AE900766C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C3FCBBE-5538-ADFB-42C1-25D38DD8FA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820877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4A1044-B411-953C-B732-2CDB7DFACA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3824117-A294-7E49-ACE7-BF6552B6CF85}" type="slidenum">
              <a:t>18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7B7CFFB-08E1-0BE1-4132-E1C0562D805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E2CF9EC-CD6B-EFEF-ECE4-9447C720F5E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A92076-7438-2BA0-AA91-CDE4ACDC614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057C225-94A4-614B-829C-2E5E897E5B85}" type="slidenum">
              <a:t>19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44ED702-6ED6-4458-CE7D-6CCFC81CAC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0F1B463-569A-5F60-4320-9DE92FF0BD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CB76EF-9416-1D00-E11C-EA88DA2AB2D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37DDAA4-B197-7245-B3C6-8E88EF183A20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FCC5460-3423-2120-9E54-DA5E5DCD9AD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E8EE5F6-2F5E-F80B-CA7C-79121D8469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A92076-7438-2BA0-AA91-CDE4ACDC614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057C225-94A4-614B-829C-2E5E897E5B85}" type="slidenum">
              <a:t>20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44ED702-6ED6-4458-CE7D-6CCFC81CAC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0F1B463-569A-5F60-4320-9DE92FF0BD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6634952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5EFF4F-2494-ABE3-3828-2F2B51B49A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18F7938-1F4D-494F-A8E1-3D37BE19A9AF}" type="slidenum">
              <a:t>21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BE0CD0D-BC7E-6583-5513-0A29AC90DD7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BA48FFD-AEC1-4FA9-3DFA-435D8929F1B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5EFF4F-2494-ABE3-3828-2F2B51B49A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18F7938-1F4D-494F-A8E1-3D37BE19A9AF}" type="slidenum">
              <a:t>22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BE0CD0D-BC7E-6583-5513-0A29AC90DD7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BA48FFD-AEC1-4FA9-3DFA-435D8929F1B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4784815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FC95E7-21DB-2C8E-D82A-36CF4C2D852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27306AB-46BC-8345-A531-3521A80680FD}" type="slidenum">
              <a:t>23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F9F5E0B-D519-B4BC-A79B-F2FDD358F30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1A6A798-2481-FF9E-201F-13A1E9229FD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8D2463-DC7E-812E-7BDB-775F8B9435D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7C69DB4-FF68-5A4C-B2DD-C582962F1E4E}" type="slidenum">
              <a:t>24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10C0E32-4F70-C878-5F4B-7AB5C689B3C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BAE6870-9210-FB7F-8947-DB26FC4CB66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7FDD03-BB3E-C46A-A716-0FDE19FC178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773E298-5629-CA44-AED6-1F15960076D8}" type="slidenum">
              <a:t>25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BBA21C1-CE0C-BC35-D610-DB5D6769DF1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36F97BB-1694-C03B-FBE2-751BC4B80B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8897C4-AB19-CFD2-2C0E-718263E2771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743835E-C032-3B47-84FE-BACEAFB2376E}" type="slidenum">
              <a:t>26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30D2A3B-D997-11F8-F581-3B9A5443A62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D5A9A41-30DE-CBFF-346E-69C68E2B8BF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8897C4-AB19-CFD2-2C0E-718263E2771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743835E-C032-3B47-84FE-BACEAFB2376E}" type="slidenum">
              <a:t>27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30D2A3B-D997-11F8-F581-3B9A5443A62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D5A9A41-30DE-CBFF-346E-69C68E2B8BF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6754735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CB8CAA-6B44-6777-F1E1-7BFEA81B425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DDB79C-A9DD-E945-80C3-BEA1554059DD}" type="slidenum">
              <a:t>28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ADBFEE1-A386-A33D-FC26-C404EEDCA49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14C579C-E077-6C85-D256-A19BB2D7C8E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FE397E-FAC2-8FC9-E623-9EF4AC5E88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94595A3-6624-034C-B20E-541D4945E8E3}" type="slidenum">
              <a:t>29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F494CFF-BF05-EFFF-475D-A6D67B99F7A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3C304DE-B959-FDDD-00DD-7956E4CEAB5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B7A19E-1051-F2EC-323A-8E2CD037A46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94A3CB4-29D9-A944-A32D-81431E27174E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1305E93-2108-02BE-D63F-2BA186CF1D4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313C5CB-1D36-3A4E-4301-453937CC29E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99A4CB-3E43-5D50-6D4D-F4548EE059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9D4CC55-4BFF-9246-8983-F01F7B41635C}" type="slidenum">
              <a:t>30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1F8D8DD-8613-5AA6-9F9E-9D51AE708D5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A361A0C-7FC1-691E-1399-46190703B81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556DD2-CD33-9C0D-6982-C2F7C29CC1C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B4657EF-1023-8942-B3A5-771368A97F5C}" type="slidenum">
              <a:t>31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E499CE9-BFE4-DBC6-2286-43951D7D00C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25015D8-18BC-7F41-2BC8-3BE8F086F6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3F64AC-ACFD-3316-0834-CC0A2793DAA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15E742E-61F6-5447-896B-1DE909D41CCE}" type="slidenum">
              <a:t>32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8680F21-9490-933F-DBA5-A70D05B6521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85D3082-DF49-C25F-6798-9805FB0A44C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AF3F7A-002E-2A08-6919-C644FD2A854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8B65BF3-93E2-1345-A5E5-C26D6845D7B4}" type="slidenum">
              <a:t>33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A0B44BB-4FB2-43DD-E662-890E5DDDB83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788D493-FC88-F904-B96A-2E6DF6E513B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893180-A942-76F6-2F58-D5E09D71C70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C5E30AB-059C-AE4B-8F37-63643065FCAF}" type="slidenum">
              <a:t>34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87DA6E6-4872-3C03-F28E-01F9469F436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FDA275B-A485-2BF5-1C7D-8D1B01ACD32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B2712B-DACD-125D-11AF-30568D48DD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7A8B692-90A1-C34E-97FC-BC7C23BA138C}" type="slidenum">
              <a:t>35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71B0B41-39DD-2708-3EB4-A612434B77C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C747ADA-BD3F-5DEA-CC32-8C961F5345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359D4E-4DD6-0DF5-F898-E46A3165F13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1F4C21E-F65F-AC43-8C60-30A5D47AFFD8}" type="slidenum">
              <a:t>36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FB4B6EF-4D62-4837-42EE-6B023E57007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FDE8B9D-45FE-2331-B5D7-A5ADE5CE84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A458E8-689D-6EB8-3859-063B33DE8F2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D392F64-8FA0-9946-89C6-F68FA98FED88}" type="slidenum">
              <a:t>37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B460F31-E2F7-64E8-5637-9426E5DCCB9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67384E2-4F36-8A8C-6B1F-6798EB77176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0017F3-E517-BA70-F499-3850A52EA33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543F082-4F51-0C4B-8355-EBA5429D6135}" type="slidenum">
              <a:t>38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52F1A66-2946-D905-8974-2A068AC59C5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F95A3C-E85C-3089-1E5D-BF5EBB19286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F788F2-3A85-6CBB-80C4-E238BF3A9D3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DCC3D5A-CD7B-C642-B32A-2C949BFC0215}" type="slidenum">
              <a:t>39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D249BCA-54A3-786C-BDE1-0A437C6E4A3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54626DC-F1A1-D75E-D48E-33BF6A580C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FA4A3C-30D7-ED18-A472-CDBD3E65F08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A5FC44B-5B9A-C746-9C75-FDD5778F7C6E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6936241-1D13-E606-8C68-EAEBA253365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332ACED-F0D5-A954-CF76-A179E4866E0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9C0755-84CF-193B-7560-9BB57C86801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3633C36-FE6D-6E4C-993D-6C264FF89487}" type="slidenum">
              <a:t>40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095FB5B-2834-934E-1D8E-736528228D2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DA21B8D-2A51-2432-09D2-BE743741F54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46A395-5FB3-2769-3257-6213E6970E6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88F14A2-736D-2840-ACDA-D340962BEEEC}" type="slidenum">
              <a:t>41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5422BC-51C3-011E-6814-39A990FF67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898ABF0-68F1-2E00-B426-44A8BE959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9EB05F-7996-821E-5FC6-EC18A5EF848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6F532FB-F505-5041-A813-5424A5087988}" type="slidenum">
              <a:t>42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6288410-BD1A-AF79-94B8-A1308D4247C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C06B59D-26FE-BDAA-C338-38F40DD0721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77BDBB-F42B-25A0-853A-CB2EB700A20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C63C5C2-F1D0-6346-AB98-2D65E3C1289D}" type="slidenum">
              <a:t>43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8AF4E62-BDDB-B90E-EFCE-970193D7FC8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4B7FB90-C7FB-4533-4C70-121206829FC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72347A-36D4-6793-A1A0-DBEC5672F0C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064B21A-383B-CC4F-801D-881A2A90A96A}" type="slidenum">
              <a:t>44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9EC51B9-CCDA-17F8-DC0E-D95B879A9A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48A4A23-4C9E-6083-2F0E-4EC066581BB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149BB8-300E-EEAC-FFEF-B0A8ACB28D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64D4B29-B913-EC4D-94CD-523A74F13988}" type="slidenum">
              <a:t>45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EB4C3B8-9D4D-16EA-A473-FA0A61DF20E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E25B4A0-A86B-6D2E-148F-F0E10E48FDE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2723C4-242F-9397-20E0-09FF4C1316B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A82555E-D4AE-F246-BBF5-60B39CC90EA1}" type="slidenum">
              <a:t>46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7CA636D-4119-2514-5B01-D26747CC0B4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B6B0BC5-DAFB-5287-49BD-4441A64868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1C08DD-0453-DF06-FAF4-624CAD5916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3138956-6641-3E40-B6CA-68E5D2E0BBDC}" type="slidenum">
              <a:t>47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8AA3FCB-5129-6BBA-7634-AA39D4B6842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7A6A370-1021-637C-41E2-99F8F46DEA1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429C27-AA1F-C047-3A0C-13CBBCA1F7D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6D7B54F-BD3E-C44D-AD4B-CBAB5B345AC9}" type="slidenum">
              <a:t>48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A46D61D-2FD8-CCE1-8B81-CE4BD82F1A7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6850412-8824-30D0-454C-205E47FF62A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3EB862-9407-61D8-5C0C-54D6153CE6E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3FED708-393C-5442-976A-3A4104ACBE86}" type="slidenum">
              <a:t>49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F9E4B2B-038E-E04C-F304-2E35B3A7F4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ADA9718-E41B-4F17-3F49-4654C61A38E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F70C49-F3AE-3758-54C4-5116E71548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780330A-54E9-1745-B54D-DB6D38A88A40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DE36F15-FAC9-7FCD-90D3-DEC9AF662E9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3093B45-0452-2866-A379-50984DEF3B7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681B03-BC1B-BB11-2E6F-45B053FAB47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E05A365-A6EE-E643-B7AD-0C104EB5E6E3}" type="slidenum">
              <a:t>50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BEACA6A-4A28-0360-F954-CC67CB0B116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5E1973D-51A3-7642-9F3A-2BFDD35909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178993-4C0A-0825-BEAE-9179D3A271C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451B74C-2937-DE4F-BAEF-F659C6148FB3}" type="slidenum">
              <a:t>51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91B89CE-2442-1C44-8B30-B4F38C9D5EA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276D6F3-CD5A-A0CC-BB2C-21DB911277E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24466F-2F65-2A1C-537A-E8D13F2D8A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4F47A1A-8805-5B4E-B530-4BF3066D158C}" type="slidenum">
              <a:t>52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84890AA-9710-6051-D87E-08953C8FD9F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6C307B2-65F2-8298-B227-F83D641E73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F318D8-C17E-0DBD-0F2A-A04BC0B3B3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F7F59B-D227-C04B-A083-F336FB170E9B}" type="slidenum">
              <a:t>53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2084687-B733-3B5D-D576-F7D1B1847D2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ACC98A9-48BA-9BF5-246D-A68DEF029D3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8A2827-2DAB-D31D-21FC-346BAE4448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CE9E88B-757E-794E-A2A5-A95E71AC551C}" type="slidenum">
              <a:t>54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B3BADD8-72A2-01B5-3D95-5382AA9C67B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F2DCD93-EFC1-63DC-DB2B-3FE4F4A927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0D2CFF-BFB6-872A-E3F0-928EF5662FD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8D206EC-FE63-B844-8B73-5E397D5FBC4A}" type="slidenum">
              <a:t>55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7711102-F9AB-4BA7-1329-A6CB20A441F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8A65B34-5E83-FEF5-6939-9519E62FFC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6FC659-C081-6A8C-9967-DC8819F8A7C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543B090-32A4-D14E-B6CA-4D0AFBC540F4}" type="slidenum">
              <a:t>56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66D8D86-553C-A301-841D-951DF2302B4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805A573-EC11-5C8C-3579-2177A8B8C52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A877AC-72FD-A67F-8A5C-904FF87100D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95C7E5D-364B-A742-9D4A-B7CC8E5727BA}" type="slidenum">
              <a:t>57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CA9D053-EFCC-DD20-C0B4-CF3372ECA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E48067F-965E-A7EF-1948-301B844D394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E52DED-DFED-AAB2-E24F-4691A96F43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883F8CA-D1E1-5143-ADDA-AF81E0170889}" type="slidenum">
              <a:t>58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E8D3C7C-1DD5-1CD0-70AA-940ACBEF33F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38F66C0-4C7C-6253-832D-6B935A3F169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202CE1-6CAF-89B3-EC5D-4444D86A44B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25941F9-3E27-1F44-9FBD-FE39F0370D62}" type="slidenum">
              <a:t>59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1B131D-3979-FA35-AFF9-F722F3B6A3F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9753AAC-5F5B-B4B0-0573-28DC67BB54D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1A542B-2705-AFDC-CDE1-CB10772A3D9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2267A87-06B0-0048-9087-0AFC39D747DC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7DB222F-C60F-9B7B-61E1-E6E8E71CA45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2D5BB71-433B-FCAB-0ACE-DAC2FCB3033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64ED43-CE83-A663-743A-37B22FDAB5F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50327E6-C825-FE46-8864-73F047513AB8}" type="slidenum">
              <a:t>60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E6CEA21-0031-45DE-8E47-2B3302D4256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4B04BCD-EF47-BE29-D8A5-8CDA063A940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771570-452D-BBDE-AD0F-058665C6DBE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B7E45BE-EEEB-984F-82A1-30BBA3117590}" type="slidenum">
              <a:t>61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495B66A-E6B7-A3AA-098D-695E423B786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BF85B54-9B32-6BC2-E06F-6206CA96AF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9A5560-A403-6E2D-9A6F-FE1FB323636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BF874B4-86FD-624C-A2F6-B6B0B3B709D7}" type="slidenum">
              <a:t>62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6F1402-1402-6B73-45BE-5364A0551F8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76727F7-E6CC-9448-1CAB-4582991E1D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E1A25B-01D1-BFF5-54B8-64F2DAC6E7A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6BCA3F7-D093-D541-A983-752D9FCF2DDE}" type="slidenum">
              <a:t>63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CB8B76C-D7F1-626D-6FC5-362668B79B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70D08D6-0681-2C05-9D66-1220B24D61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DF6B67-3EBC-B558-F00D-8E0544D1D8F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6C8168-E481-B046-A82D-C8E46047062A}" type="slidenum">
              <a:t>64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08F040F-03A5-169A-5BCA-F979844695B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BA50104-2CF6-1CF5-36DB-47B320E2B8B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D868A0-1151-7341-5642-FC6E7F58AC1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C7A4A01-1117-3543-9C13-9337BE422595}" type="slidenum">
              <a:t>65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089022D-62C8-AB3B-32A6-C6DCA660B4A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512068C-B1BE-219D-ACD5-93A3962E4E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14DEB1-3D56-2E34-D7D6-D67BED1B46E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DED89D7-B818-BC4A-BFCE-9A0C3F7B073B}" type="slidenum">
              <a:t>66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1275C98-A09D-01A4-1EAD-E941E44BCF1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D0F2AB4-1CFD-2BD3-00B3-3AC4D483BB6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219BD2-FA2F-8AFE-2905-78F6A4A448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C6C0581-441B-084F-B7B1-B79C7AB1B415}" type="slidenum">
              <a:t>67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22CA6BD-19D2-C5D5-5F8F-DB1E77D52F0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0C46432-77BB-D6BF-C3E4-9D5895FA1FD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15283F-A700-36D9-EA79-A11762C01A3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4FA2698-D536-9149-B6FB-4C7637CA2D5D}" type="slidenum">
              <a:t>68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A07CECF-8C47-24BA-7E36-59B7410BAE1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4B2C482-728C-0F38-47E0-81524C02C3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26F87A-394E-4DF6-3E77-9022CD29C2F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DF676C0-9C1C-D24B-9F11-C2C1F47CC5AF}" type="slidenum">
              <a:t>69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F96083E-0E9A-9355-E2E5-298C4C9BD3D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CC7D0B3-751E-7138-9D77-5D03E8FCDF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D5D77D-E509-D50B-06B0-4E72CDCDFA5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8B08FA6-1692-0343-B0DB-158914430EFB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8EC7B4A-4831-4BD0-D1EE-26EEFB27330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A355F02-0D57-2441-44D6-7FC7517E77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6A84E0-779B-0D7C-CA75-5A6D684B077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D3B88DA-5E8F-5745-B2C5-BFC0C1F6646D}" type="slidenum">
              <a:t>70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53CBC39-8CC8-FB4C-EC45-1BED21DDA9D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456427C-9033-317D-EF9A-ACBBA15B5EC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11E7BC-1727-3718-8BEC-50AD68BA796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7BCB2E7-6D09-BC40-9029-E0FB7D71BBD0}" type="slidenum">
              <a:t>71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B6BD10B-EC29-C546-F1DD-A2144D94B77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C11F0DD-1500-7BE9-B97D-943517F3397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174289-F54B-61DC-4317-764AC7B1066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11F59ED-8770-2047-86D6-5F79326A445D}" type="slidenum">
              <a:t>72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36053BD-EAEB-E94D-8A60-732D805846A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B48E5F4-388E-C022-2B62-7BA4A5F5F7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FD7498-AB0D-0AA7-B0CE-3DCEAA78E4B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CBA60FA-1B77-0F4D-B1FC-CD415BD088DE}" type="slidenum">
              <a:t>73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FA9F651-979E-6515-B81B-8E88C08EB0D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09B3839-517B-3838-910E-0067B727991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632A9F-529F-0A5A-89E9-E2FE4782499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54304A6-54D4-8044-B940-84BB26BE3F60}" type="slidenum">
              <a:t>74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B2565C-2061-760D-B5C3-1CD376E35B7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64000E7-B333-3036-4EB8-2147F3D8A1C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5CC12D-9B48-A0DE-AC6E-45CB2E804DE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D722992-E6D9-0749-A586-EBE7B8820697}" type="slidenum">
              <a:t>75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E17068A-9F1F-F08A-7DF6-545C42BF5AE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CD0E7AF-35F3-F57D-F512-119DF41449E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14E95D-C546-30F2-28F3-1E784E34407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961DF91-2958-C94A-9237-F6BB2BA51E6F}" type="slidenum">
              <a:t>76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43B5A59-99F2-9B0E-922D-21CDA0BCAC6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7D62197-B805-7992-1526-96FF2AFCE4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FF1CC6-984B-759C-69C3-E6F5DF5888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A4186A4-1523-034E-95FD-96D02356F1DB}" type="slidenum">
              <a:t>77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261B2C8-FDE0-64ED-0169-1EF22ED60F5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FB940ED-6701-9637-C72E-0DD1C4E0FCB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F50C5F-62AA-74F5-C116-F6C6B3BA53C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D9DC9E3-D23E-1E44-856F-DA7B4B073E73}" type="slidenum">
              <a:t>78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D482C42-FFCB-0E65-446F-74A7EE5082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2780E35-B750-E716-2C76-FB755B7A29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2A4DA5-4E6D-D794-AA0A-10FAC640A19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F27611E-B30A-684E-BE34-D0A740F948B5}" type="slidenum">
              <a:t>79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A7BCBE5-563D-C974-D017-B95A807AF87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4661280-C8BC-8148-32F0-38168D5A43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CC408D-B12C-3838-FC70-254A2906A98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BD98D80-2336-784B-A575-4863A76FAF18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D8B6215-3BAB-014A-D03A-CCDE0629568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E8DDCDA-45F6-092F-FFE3-2ADC34B6199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8A9094-9C01-C1A9-BD4C-0FDEEFE6E1D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15B90C4-B350-E143-8F1E-741025D45385}" type="slidenum">
              <a:t>80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35D6C3E-A8F8-3886-00EC-AB840E7C996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21C981-E456-842F-A0C6-0594B9815FE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FC832F-7488-EF21-511B-0F2FF36BFC8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DB64F27-C00A-0148-AE0A-A01B346CDB0C}" type="slidenum">
              <a:t>81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E1566D9-0FE9-A0AB-5612-C82492DECA5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E3497D4-B8D9-AB28-821A-F375190BEE5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769357-5F5B-1BCB-5041-BDBF3042333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19B79BA-2B7E-5046-ABE8-D655D19403BA}" type="slidenum">
              <a:t>82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2A890F0-4075-F8E7-F880-E337D3EFE8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BBB2A36-3452-1CB5-02E8-0F831F38D8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85E6F6-52CA-3F0B-E0C5-55C3BDB3682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713FA5D-7EC4-A64F-BD6D-5BEADE5B6EE1}" type="slidenum">
              <a:t>83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30D4EA8-D54A-AA37-2A18-A25FF6DA46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AC6A308-DC38-E99C-0031-503A9F3072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0BE43D-1B38-A7C5-FDF9-54CE42659B1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188AF68-AFF1-5A4B-B215-BBFB5A33DED5}" type="slidenum">
              <a:t>84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8DBCDB6-CE26-75DA-A4F2-6D9DF37E300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AE5D30A-481E-B529-16F2-89A2A3BD688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79B8C4-856C-43F5-EA1A-A6B547A84F7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ED00A89-9356-0047-A4CF-8384D816D3D3}" type="slidenum">
              <a:t>85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C57657B-9EF7-8A33-3CE3-FEE400E3DE2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0F7F5CF-A19F-8034-F1F5-16ACBB3F7EF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98AB67-6452-B0D2-4985-9B7CD7228DF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D059EA9-4E34-DF42-BDEF-72E6A48E2D7A}" type="slidenum">
              <a:t>86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25EEC96-CB92-81FA-089D-F693B6D98B2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36D30DA-D0DA-203E-4087-51D7124FE97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3E9F60-084F-D66F-2896-1F577E59DD8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E705595-8060-5447-A107-E74BB23A59A1}" type="slidenum">
              <a:t>87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56BE56A-42EE-E16D-362D-EBC17C5C21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C8377DC-51AF-2CE2-CA03-448799BDBE2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3A074C-067C-4199-FF5C-6336D05EE67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5C2832E-1097-DE47-A9CB-BCCC7BEDDD93}" type="slidenum">
              <a:t>88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CDB001F-1E8A-4B76-0EAA-C72E986DD8A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CC77081-0672-C740-5D0E-CE20DA9274F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B8653A-BCF1-2827-3B18-88C950E2E1B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5D150A4-BD0E-A946-8977-C9B3E0EC5401}" type="slidenum">
              <a:t>89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8E9FAEE-DCD1-DE99-90E4-9A074886CC8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8BDD77A-7ED8-7604-12BC-B7F393D560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67E9C9-1B37-DB60-67A9-039FD859AC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69C7181-AB00-6844-9734-C8D05A48270E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D5D430D-E08A-B8A7-682B-F2752002F12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70AF50F-6BA2-2377-85DF-9798ECCBBB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F00C1D-E1A1-BB71-C5C7-37B731372A7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C02B267-A40C-3D4A-ADF5-8266BB5BEBCA}" type="slidenum">
              <a:t>90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741294E-0D0B-7542-DA7B-DA2ABF3A2DF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8E083D2-257B-4E8E-32C8-1F1A0BF9A51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621B26-9111-6C6B-0420-F2213F5310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1672A91-7A5F-2B48-99FB-FD266E732AEE}" type="slidenum">
              <a:t>91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6256478-2831-E610-9B4A-0F00B26F6D3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A617855-E912-399B-5115-8B68C9A5730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FC8AC8-FFAA-3EA3-492D-DABE917F3F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B6032C3-B81A-9647-944B-83FBE039E39C}" type="slidenum">
              <a:t>92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0763509-338E-BE58-CE9F-7E5A9E67553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3DDAEE2-1098-4454-E7D7-3555020A03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7AA29E-41BA-1502-C8E4-EC7B4DF1460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92193B6-BA3A-6143-8F58-9CF66FBF3D9F}" type="slidenum">
              <a:t>93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FC7ABA4-7E4F-978E-2A8C-A6F17D2EC9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68A790A-AFB0-2228-BFC0-D67B60D6178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E29D9E-673C-EBE4-CE65-9AAFC97D47E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899F63E-C13A-A94E-844E-F5126455E517}" type="slidenum">
              <a:t>94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727E79F-0FCD-BA4D-D3A9-90205FF2DFA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2EA6D88-D666-0EC6-85D1-9058AA02285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456693-35A5-C9BE-F2A1-59AA23DD659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82CC949-784D-D840-B8B2-363813EE2A09}" type="slidenum">
              <a:t>95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1491F4F-1292-18EF-0FB8-B0543EA6A6A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41CE68B-645B-2199-AD2E-64871D426FE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787642-F0DF-7113-DF0F-D00CB0D1B6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248AE9C-3F2E-5049-A33A-4401CBA38898}" type="slidenum">
              <a:t>96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52C5C01-4AF1-8AB6-2774-84574C6593A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F6DB423-318A-7A84-A3A5-A608C440FA1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86E4A9-9317-8775-0B47-865006C7CFF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9BB850D-921B-1F40-AFA9-6D220674D7D6}" type="slidenum">
              <a:t>97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A1F2F0D-EC25-95C3-36A6-9658A3FB8F6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131C59B-F5FB-D972-A335-B80AC5A4A1B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6CDC12-1B85-FA09-AA2C-969625D85CD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D9EA747-66C2-A148-BAB2-9071D6BED73E}" type="slidenum">
              <a:t>98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40E5566-32D3-615D-DFF1-76682C32BA0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5F2D02-9E0A-465A-6D6B-8B069586B3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7DCFF1-AA11-2C5C-F578-875E3529B30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D06BCEF-6DA0-1849-91F5-B0C61E18C8B5}" type="slidenum">
              <a:t>99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FAE599F-94E7-E2E0-DE38-3D2B1AEDBC3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1AE8352-7009-0580-B476-532D7C143DB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47C006-5F3C-87CC-89C9-121DB0A1B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C73D140-C0EE-7D78-D403-0CB2DF326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A03FED-0972-6015-46DC-67626B06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A15A2F-9264-D16E-739A-80096B80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8B3EEC-1FA2-1312-5F4C-949E19E9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8D5AAE-333D-924D-97C6-B892F12D70E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89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F19141-FDB3-D505-87F4-C62D7D64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0693A50-EA45-CC8B-7725-75AEC13B8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340197-2B00-4D8F-2CC1-6AAD63C3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4B526B-847B-0B3A-7D11-937EF72B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A846D3-01E1-174E-8F91-5CACB805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D20067-96ED-1E42-87B0-782EA3145D3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73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4A1844-3C03-B350-11D5-746B398CC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0D61FD-544D-A717-92C7-0AD7EEAFD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044E16-1CCB-8D12-542B-CFDD4F91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4C7FEF-0B71-A00F-37E3-F1D3D9EB2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D00495-EA9F-73E9-4C2B-0D847FE7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CD5D84-B50F-C84B-8E54-85B09DDE996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237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2DC2F3-AE20-EC93-549E-DBD039BED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D9DCA0-9654-AAF4-1DA6-B24638734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03C41F-253D-7ACE-CCF8-661E85E3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79D79B-F8A2-7C39-A35B-F05CC14B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C56230-A59F-231D-7FAF-9E25B694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E29E2D-E13E-5944-A030-0E85249A24F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423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DE6744-AD0F-C8C1-5BF5-FD401994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55483C-8A83-171E-4D95-AB889BAB4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51A234-C4E2-7B18-86AB-42B5A4C3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9B848E-0767-8805-5DE3-D0189EE40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878789-E33C-7D3B-784E-8DFCA185B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224998-542E-104A-BE77-9BFAC38C2D1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118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BD10CA-AD85-709E-5E39-7C40BD61E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EA37FF-5881-C8E2-AB38-04BC553D9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413E93-4481-5272-D430-A3A90AED2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CAB956-0368-A7DA-7B3B-8D2DC8E9B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DBEBEF-8162-48A8-6B98-E899E958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52CCD8-1BC6-FA47-9C25-C933D48D279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617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E1174D-D630-6330-8BF9-8116F7761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A90A5E-D5EE-DA10-2111-AEC3FD2C1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979613"/>
            <a:ext cx="4603750" cy="50403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B8C6AD-7294-2612-A4BD-325AA4D06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979613"/>
            <a:ext cx="4603750" cy="50403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1BBD13-80AD-AF50-A4A7-CAE00B22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609BCE-C9A2-28AA-C307-79CDC318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123AD0-FA2C-22D1-1AAC-C84F0AFB6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107796-A6A6-054A-BE23-D0A62C332B6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986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434724-D5C4-0389-30C7-DA47B4AD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C8A343-0ECC-CD2B-D4F6-5E768B8D9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2C9374-C6F2-2FB8-8D59-82C1447C7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DA0EB3-0190-D926-89A7-B33841282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9D66DE-496F-A47F-2AE3-68C17A37D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1637614-38A3-2E54-F4D8-FC472B7A6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546470C-E2A8-4664-7948-43E63AF4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E5E8B12-C76B-226B-E8A1-C7587FAD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FB02CC-C9CD-0241-8A32-461DA66BA2E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671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C04ECD-2504-E55C-00BE-CDDE3AD0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5E63465-F1AD-1C07-2C5A-7A43D746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91CF54E-9F7B-783F-00C3-A6A0B8C3C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999366-1073-7783-6196-1F795436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18623E-AEFA-E44E-8141-58D7DD3DA29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298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9B125CB-A48A-5896-A276-74267A5A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5782112-E7F0-92A0-EB9A-73ADACC1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D90911-D315-7E69-B951-DD0F8303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D1179A-4621-384B-9817-93A798B00E4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19855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E21A4-6C4C-B8F7-F1CC-D245DA7DD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EDA8E9-EAD2-81A2-6790-A1C0DA048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3894B8-6D7B-5E29-7E93-2518211B7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85EFD4-B5A5-DBEB-6278-8F1AF597C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8B71D9-BD1F-11BD-AF08-535CF523F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DBB953-2CEB-AD2C-85B1-78269758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C76970-364D-B04B-A590-5BBC16F8218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7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A1FF9-9213-EA03-6994-3B7F2668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E0DC84-F48F-0B3B-60A0-D99FEDBF5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68CCE3-9D72-07ED-0C6C-F566ECE73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82C002-F4EC-A380-1426-A19D3AEF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AF01A9-1129-A11D-6F76-31DC6EBA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2EFFA0-63BE-9044-9CE6-C784812A58A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311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DBA8A4-E9F0-8A3D-EDB1-E1B0D0358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32EBF41-A014-B288-23D5-BA15D38C7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1DC386-D2AB-A6D5-0E67-32FA708BB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586EAA-4848-2AC0-05E0-211527A6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AB4DD6-440C-6C9B-F1A3-BAEDE61C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DAD224-EC76-BC71-063D-52F9A1D8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60C85F-438E-8E47-AFCE-830DDDB2DF4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3609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47CFD-7545-69B6-7A0D-A1443BFC6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5EE00D-6E13-41AB-D1C7-3036A526E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437625-DAB8-ED28-82C1-3F5A51D97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1C07E1-2C75-9C35-EEFF-38661D31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762E82-F3F6-6F2C-F766-C637C64F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008B37-048F-4F4A-8136-816A371C9BB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4910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6C66797-B97C-1163-ACA1-C8EF96E06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301625"/>
            <a:ext cx="2339975" cy="67183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B408E0A-C6F5-CA33-A68B-804739969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301625"/>
            <a:ext cx="6867525" cy="67183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E451A7-F74E-76D5-58B5-6F6C9A805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D21DC2-AC66-1FC1-EBF9-6B8EECD9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89F6C7-560F-2A36-923D-9C9645C1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9A0B9D-EB80-C743-A2EB-2C65041C8BC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6338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C168B-9927-A7F6-E7D4-A590F3666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D208BF-159A-CBC8-85A7-1478255FD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C0FCD1-4AC8-A058-522F-0AEF14E2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EDECDF-FE5E-E193-85CC-BF6268C8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412DE5-9C44-9891-59B2-CAF302AA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69E95F-D3DC-7B40-8F44-764F1A015A7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9344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2C2C39-5D43-D0C5-C73D-92604ED2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91277B-FE7A-00DE-16FF-ECE847242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F32BD0-514A-F8DA-0BA9-73DA47DB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9C2B37-F721-E51E-5CC4-3D52C1DC8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A57563-8A97-037D-40E8-EA6C49A1B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B6E45C-2CB1-9744-A0C1-D94660D9B25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2391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BEFFD9-DD02-B54B-FCDD-1A186C065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18CBBD-1392-9CD3-6A22-EBB8BB37B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4F5F82-7A08-707F-034F-BC303F5E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41A714-1BEC-9E7F-D7AD-5CE45256A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1B69FC-EC5F-942A-C3BF-CC8255C1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62D512-E40B-CC4B-91B3-D3FE45EAA16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67723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03F23-BC9E-7240-C1C3-D5B876B9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425B78-BC39-D072-629C-E6AEFF904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979613"/>
            <a:ext cx="4603750" cy="50403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C062B4-EF2C-9F89-2EB7-EC6C76373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979613"/>
            <a:ext cx="4603750" cy="50403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61E0B2-8013-E12E-F763-A6B8EFA8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1D972C-ACC6-AE8C-0E3F-5B2539CB5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6B3FA9-3980-D464-AD0A-F9AF3D320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F701B4-0397-FD4C-AA97-6FE85BCBF48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4525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4207CF-E61C-6287-C7A9-95B22898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F04A27-14DA-4443-7898-A0BCD5908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B558C5-CFC3-952E-DFB7-1757C9AE4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4AC8483-55C2-1E51-311C-83DB21741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B0C3968-1E7F-147A-20A0-541DAD5BF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BCC1309-8FC8-91DD-42B8-47F6181E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D646837-6D69-04AC-D28D-004844D23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F0CEB82-6DBC-6CF2-3EC9-33C6BDF6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6BC103-7B09-4549-9C4B-C56F3C55CE2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4391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747FFE-F20D-C58D-5D8C-86FC34D8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AFA88CF-5E59-0412-95C3-A77AD5AB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47FFB9-9F97-CDBE-FA91-650288C3A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58C009-07C6-C3B2-AC56-D2ACF456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8FEBF1-4021-F042-9A18-2E324C7C136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2750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EC6A2C-1B88-3326-032C-09E517377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A661F75-0954-CAA8-5A91-71AB1864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6ABD56-7D57-22AA-9023-58764048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342931-2C1A-024A-86E8-B9E9CC090B6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5231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5F5629-F2FE-6DCB-A3A2-A121B350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FB066D-8D24-C956-8098-36D1DC750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A53E6E-5ECC-E3A1-C60F-D8D584E3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193000-BAAF-3393-DB2D-A2CEEBF3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BE8E59-E192-D88F-6E28-61796B6E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1D0592-B832-5748-A36B-C658FB533C4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6858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6BD4D9-024B-3D1A-D9E0-D4DBDCAD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EDFC69-D3B4-92A4-42E0-C8B02A2DF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B69B01-6F26-2296-C1D0-A8B7EF52C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EDC9134-8E05-270D-EB13-EB1C6E38A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656328-4A4F-047E-7C20-B8B6F55B5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0C6B83-B365-1223-D27A-C0138FAF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7CDD29-64D9-104F-B8BD-904540DBCF4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121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A48BA2-A066-899C-96EB-967E73B48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6031084-E6D7-DFC2-9AF5-0945A4347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A4C611-68D0-1D3F-E63E-FCCBABFD3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A2DB92-D247-0003-EFB2-22AF79B8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8897D8-8798-9599-6B56-641949381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7ED8AC-9704-3B9B-2071-7FF6A804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ADDD81-8D35-3443-B52D-EEC69FFAFE6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1246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C41901-4AA4-35F5-9897-0591534BF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853E3F-6C6E-70AA-03F2-43A794DAB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F16663-C2E3-5754-088D-CCC42D18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6BF8D2-6783-FCAA-1D5B-A3F1C3CD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FBCF28-951B-BCB3-CFF2-5004AF9A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5B5833-6D9B-8249-A66B-DA6C6EBCE2F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5314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F0CB5A7-D6CC-85B6-53B0-811C95529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301625"/>
            <a:ext cx="2339975" cy="67183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DC5450-C8CA-CDF0-9A27-02676DC60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301625"/>
            <a:ext cx="6867525" cy="67183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E0DD98-2E7B-D6C4-0FB2-1BF03B5F8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F00354-E86C-08F9-C0B4-1ED707407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11E071-0C2B-495D-0F12-DE38456B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8B8EB2-1AE5-1140-860B-D5E0BDAF025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46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D1273D-4047-03F6-AD30-D390C938B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A75059-CCD3-31C3-710A-28293810C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DA16773-6BA3-7C66-14B0-090854166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6016F1-E48E-DCBE-9ECE-1B670166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A7D3F0-F9EC-F0DE-5F9D-B0937BE6E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A126C3-8D51-7BD0-2949-33AA8B7C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76BF28-591A-5F43-B6AF-559067B1408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020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2F9A6-14CD-C6FA-B7B6-C99D2375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9230D1-2D1B-532A-AC8F-09DE9619D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A9AE07-03DE-C7B3-9673-825072E1A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0796C61-8CE8-3226-14AE-3F60CDF01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6E1F6D-4B23-5322-08E8-D3C509B9E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9A84069-21EB-ED10-D800-A635F4711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CE220DC-3C7C-D9A3-660D-AE3E2302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39F716C-8A41-9FD2-3F1B-D57600B21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A1122B-A899-5549-845E-4DDC6818C7B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95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22BDE9-AE23-AA91-C776-43E7D151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13A0D3-BBF5-6FCF-8B7D-CF4A16693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05A3BB9-FC42-6CB7-6A79-2A062FA7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A13B88-39A2-F80C-EFC5-A0E00D31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178188-5016-CF4F-BECD-892E9F5CC88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21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2044952-F813-91DB-24B9-6B9DE2046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AFFBA5B-BC7B-F3E2-BEAA-0B944AB2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96658B-1355-982F-5EBF-4DD2BEFA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3D2381-63ED-C240-A5CC-A11B03D7024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93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2BEBF3-E0DF-2651-A65C-17D39C6CA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9787FB-8D44-1FD4-6FFF-35CD6431B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81153E-929E-2C50-7932-180C37443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D08E79-1CB7-003D-44C5-C360490D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8ED149-0491-A4C1-B7DD-F191C2A0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F0832B-4334-F412-D175-8862B749D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BCCC85-7C1D-FA4B-A6CA-FC1F1C70D99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8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D1E1-49D3-891F-B03B-FA52E933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6F7EBC7-C893-CBFF-DB54-8BCA07B43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E10ED6-FB25-D709-976C-BA957386C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591DE9-2BCA-17F8-5381-A67F209E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1804BB-310C-6A5C-F894-A502407C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259127-A2FB-9C89-DAD2-7D561A98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3C38F5-EA72-174C-82B4-15D0F0F689F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57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86FBA5B-2346-3757-34AB-98097E59F7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07393B-C64C-3761-0EC4-69F4976685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5B121F-835C-E60D-2119-1C4F9FA81CA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04AAFA-95C4-626B-9758-5DB8B30C588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5DA1BD-0E8B-19E4-A87B-66F115B9C5E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CBB5968-0310-9447-8418-9830B6E22680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fr-FR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fr-F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164ABC31-0F49-298E-0845-3F75D625D829}"/>
              </a:ext>
            </a:extLst>
          </p:cNvPr>
          <p:cNvSpPr>
            <a:spLocks noMove="1" noResize="1"/>
          </p:cNvSpPr>
          <p:nvPr/>
        </p:nvSpPr>
        <p:spPr>
          <a:xfrm>
            <a:off x="0" y="7200000"/>
            <a:ext cx="10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fr-FR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3" name="Forme libre 2">
            <a:extLst>
              <a:ext uri="{FF2B5EF4-FFF2-40B4-BE49-F238E27FC236}">
                <a16:creationId xmlns:a16="http://schemas.microsoft.com/office/drawing/2014/main" id="{9B59CE6B-6360-285A-44A5-58FFB7A7BAA4}"/>
              </a:ext>
            </a:extLst>
          </p:cNvPr>
          <p:cNvSpPr/>
          <p:nvPr/>
        </p:nvSpPr>
        <p:spPr>
          <a:xfrm>
            <a:off x="0" y="0"/>
            <a:ext cx="1008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fr-FR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4" name="Espace réservé du titre 3">
            <a:extLst>
              <a:ext uri="{FF2B5EF4-FFF2-40B4-BE49-F238E27FC236}">
                <a16:creationId xmlns:a16="http://schemas.microsoft.com/office/drawing/2014/main" id="{7D1E043E-637B-07C7-1EB4-DFA778422A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B3203D-1069-897F-C0EF-F23B5E6975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9050DFED-C8AC-FEC7-E526-836530C1721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l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9CA995BF-8E91-C6B8-0C7C-5A8AF201CF0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fr-FR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E12048E7-3642-BCF9-01C1-D32034410438}"/>
              </a:ext>
            </a:extLst>
          </p:cNvPr>
          <p:cNvSpPr/>
          <p:nvPr/>
        </p:nvSpPr>
        <p:spPr>
          <a:xfrm>
            <a:off x="9270000" y="6894000"/>
            <a:ext cx="540000" cy="54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1ABC9C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fr-FR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0B80062-DA00-CFBB-948C-C6E43D4BDEE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80000" y="6803999"/>
            <a:ext cx="720000" cy="72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ctr" rtl="0" hangingPunct="0">
              <a:buNone/>
              <a:tabLst/>
              <a:defRPr lang="fr-FR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fld id="{7BEC2F0A-5A55-8E40-B625-2D3950C38714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hangingPunct="1">
        <a:tabLst/>
        <a:defRPr lang="fr-FR" sz="36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hangingPunct="1">
        <a:spcBef>
          <a:spcPts val="0"/>
        </a:spcBef>
        <a:spcAft>
          <a:spcPts val="1414"/>
        </a:spcAft>
        <a:tabLst/>
        <a:defRPr lang="fr-FR" sz="3200" b="1" i="0" u="none" strike="noStrike" kern="1200" cap="none">
          <a:ln>
            <a:noFill/>
          </a:ln>
          <a:solidFill>
            <a:srgbClr val="2C3E50"/>
          </a:solidFill>
          <a:latin typeface="Source Sans Pro Semi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CC763189-2B13-6F3A-9909-F50DB4FA19DB}"/>
              </a:ext>
            </a:extLst>
          </p:cNvPr>
          <p:cNvSpPr>
            <a:spLocks noMove="1" noResize="1"/>
          </p:cNvSpPr>
          <p:nvPr/>
        </p:nvSpPr>
        <p:spPr>
          <a:xfrm>
            <a:off x="0" y="7200000"/>
            <a:ext cx="10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fr-FR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3" name="Forme libre 2">
            <a:extLst>
              <a:ext uri="{FF2B5EF4-FFF2-40B4-BE49-F238E27FC236}">
                <a16:creationId xmlns:a16="http://schemas.microsoft.com/office/drawing/2014/main" id="{A0981342-370F-8117-14E1-96D7F717D262}"/>
              </a:ext>
            </a:extLst>
          </p:cNvPr>
          <p:cNvSpPr/>
          <p:nvPr/>
        </p:nvSpPr>
        <p:spPr>
          <a:xfrm>
            <a:off x="0" y="0"/>
            <a:ext cx="1008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fr-FR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4" name="Espace réservé du titre 3">
            <a:extLst>
              <a:ext uri="{FF2B5EF4-FFF2-40B4-BE49-F238E27FC236}">
                <a16:creationId xmlns:a16="http://schemas.microsoft.com/office/drawing/2014/main" id="{25FB2E1F-FB5B-3779-E883-A6BE71B52A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A167FD2-831E-D7D0-F2B8-81AE9B0580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A7949E18-4804-4665-B900-01462AB2961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l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F1B4098A-FBA9-6463-E841-57A794119D6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fr-FR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18866781-E0AC-3785-4F54-FAB02D67435F}"/>
              </a:ext>
            </a:extLst>
          </p:cNvPr>
          <p:cNvSpPr/>
          <p:nvPr/>
        </p:nvSpPr>
        <p:spPr>
          <a:xfrm>
            <a:off x="9270000" y="6894000"/>
            <a:ext cx="540000" cy="54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1ABC9C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fr-FR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8C5125-184F-135C-C3B6-FB658C936FA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80000" y="6803999"/>
            <a:ext cx="720000" cy="72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ctr" rtl="0" hangingPunct="0">
              <a:buNone/>
              <a:tabLst/>
              <a:defRPr lang="fr-FR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fld id="{F39F5C7B-9DFC-594C-B78A-60F2CA032F48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hangingPunct="1">
        <a:tabLst/>
        <a:defRPr lang="fr-FR" sz="36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hangingPunct="1">
        <a:spcBef>
          <a:spcPts val="0"/>
        </a:spcBef>
        <a:spcAft>
          <a:spcPts val="1414"/>
        </a:spcAft>
        <a:tabLst/>
        <a:defRPr lang="fr-FR" sz="3200" b="1" i="0" u="none" strike="noStrike" kern="1200" cap="none">
          <a:ln>
            <a:noFill/>
          </a:ln>
          <a:solidFill>
            <a:srgbClr val="2C3E50"/>
          </a:solidFill>
          <a:latin typeface="Source Sans Pro Semi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8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4.0/man3/MPI_Cart_create.3.php" TargetMode="Externa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4.0/man3/MPI_Cart_create.3.php" TargetMode="Externa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8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2.0/man3/MPI_Cart_coords.3.php" TargetMode="Externa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2.0/man3/MPI_Cart_coords.3.php" TargetMode="Externa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8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2.0/man3/MPI_Cart_shift.3.php" TargetMode="External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8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2.0/man3/MPI_Cart_shift.3.php" TargetMode="Externa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2.0/man3/MPI_Cart_shift.3.php" TargetMode="Externa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2.0/man3/MPI_Cart_shift.3.php" TargetMode="External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8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8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8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8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8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8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8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8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8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current/man3/MPI_Type_contiguous.3.php" TargetMode="Externa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8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rookiehpc.com/mpi/docs/mpi_type_vector.php" TargetMode="Externa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rookiehpc.com/mpi/docs/mpi_type_commit.php" TargetMode="Externa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8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1.8/man3/MPI_Init_thread.3.ph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1.8/man3/MPI_Init.3.ph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1.8/man3/MPI_Init.3.ph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current/man3/MPI_Comm_size.3.ph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current/man3/MPI_Comm_size.3.php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3.0/man3/MPI_Comm_rank.3.php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3.0/man3/MPI_Comm_rank.3.php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4.0/man3/MPI_Wtime.3.ph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4.0/man3/MPI_Wtime.3.ph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github.com/Maison-de-la-Simulation/HPC-DFE-Paris-Saclay/" TargetMode="Externa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dris.fr/formations/mpi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mpi.deino.net/" TargetMode="External"/><Relationship Id="rId5" Type="http://schemas.openxmlformats.org/officeDocument/2006/relationships/hyperlink" Target="https://www.mcs.anl.gov/research/projects/mpi/learning.html" TargetMode="External"/><Relationship Id="rId4" Type="http://schemas.openxmlformats.org/officeDocument/2006/relationships/hyperlink" Target="https://www.open-mpi.org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1.8/man3/MPI_Send.3.php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.die.net/man/3/mpi_rea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1.8/man3/MPI_Send.3.php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1.8/man3/MPI_Recv.3.php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1.8/man3/MPI_Recv.3.php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1.8/man3/MPI_Sendrecv.3.php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1.8/man3/MPI_Sendrecv.3.php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1.5/man3/MPI_Barrier.3.php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4.0/man3/MPI_Isend.3.php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4.0/man3/MPI_Irecv.3.php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4.0/man3/MPI_Isend.3.php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4.0/man3/MPI_Irecv.3.ph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4.0/man3/MPI_Wait.3.php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4.0/man3/MPI_Bcast.3.php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4.0/man3/MPI_Scatter.3.php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4.0/man3/MPI_Gather.3.php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4.0/man3/MPI_Gather.3.php" TargetMode="Externa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4.0/man3/MPI_Gather.3.php" TargetMode="Externa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4.0/man3/MPI_Reduce.3.php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4.0/man3/MPI_Reduce.3.php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4.0/man3/MPI_Reduce.3.php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4.0/man3/MPI_Reduce.3.php" TargetMode="Externa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8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4.0/man3/MPI_Allreduce.3.php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4.0/man3/MPI_Allreduce.3.php" TargetMode="Externa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4.0/man3/MPI_Allreduce.3.php" TargetMode="Externa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8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8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4.0/man3/MPI_Gatherv.3.php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4.0/man3/MPI_Gatherv.3.php" TargetMode="Externa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4.0/man3/MPI_Gatherv.3.php" TargetMode="Externa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4.0/man3/MPI_Gatherv.3.php" TargetMode="External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8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8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8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8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8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117ED2E4-C41B-6A8D-6321-9EDBFB4F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72C28D-73B1-C64A-930F-A3D0A034BAA7}" type="slidenum">
              <a:t>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24FF575-CDE4-A3D5-0A7A-3A648CF689D3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Description de l’approche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87B4E93-0E9F-AA34-199D-037823B36BD2}"/>
              </a:ext>
            </a:extLst>
          </p:cNvPr>
          <p:cNvSpPr txBox="1"/>
          <p:nvPr/>
        </p:nvSpPr>
        <p:spPr>
          <a:xfrm>
            <a:off x="432000" y="2099160"/>
            <a:ext cx="9216000" cy="1464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Introduction au parallélisme par échange de message via MPI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110FA7F-998C-F3E0-0363-87AF06F89E0F}"/>
              </a:ext>
            </a:extLst>
          </p:cNvPr>
          <p:cNvSpPr txBox="1"/>
          <p:nvPr/>
        </p:nvSpPr>
        <p:spPr>
          <a:xfrm>
            <a:off x="432000" y="4259520"/>
            <a:ext cx="9216000" cy="636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année 2020/2021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82473D4-7190-9374-BA72-D4D4DA909422}"/>
              </a:ext>
            </a:extLst>
          </p:cNvPr>
          <p:cNvSpPr txBox="1"/>
          <p:nvPr/>
        </p:nvSpPr>
        <p:spPr>
          <a:xfrm>
            <a:off x="432000" y="5555520"/>
            <a:ext cx="9216000" cy="779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Mathieu Lobet, Maison de la Simulation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Mathieu.lobet@cea.fr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3">
            <a:extLst>
              <a:ext uri="{FF2B5EF4-FFF2-40B4-BE49-F238E27FC236}">
                <a16:creationId xmlns:a16="http://schemas.microsoft.com/office/drawing/2014/main" id="{9BF6DAC6-BBB3-4A38-DDF8-B96E5A52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908698-3E0E-C547-8732-2C25708BDD0A}" type="slidenum">
              <a:t>10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4682A09B-4404-C14F-D665-390102A19185}"/>
              </a:ext>
            </a:extLst>
          </p:cNvPr>
          <p:cNvSpPr/>
          <p:nvPr/>
        </p:nvSpPr>
        <p:spPr>
          <a:xfrm>
            <a:off x="5400000" y="4752000"/>
            <a:ext cx="4176000" cy="9464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EA48EFA-F019-8A39-B511-92D88A805E8F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Démarrage d’un programme MPI : notion de communicateur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Communicator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5E82005-4E23-80C3-A936-C36A90C9081C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76AB6EBB-3F27-6567-A3E4-448E20439C0D}"/>
              </a:ext>
            </a:extLst>
          </p:cNvPr>
          <p:cNvSpPr/>
          <p:nvPr/>
        </p:nvSpPr>
        <p:spPr>
          <a:xfrm>
            <a:off x="5903999" y="4968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A1DE30C2-8E7B-F78B-B831-400FB8AF374E}"/>
              </a:ext>
            </a:extLst>
          </p:cNvPr>
          <p:cNvSpPr/>
          <p:nvPr/>
        </p:nvSpPr>
        <p:spPr>
          <a:xfrm>
            <a:off x="6768000" y="4968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1EA1ACF0-8C58-2ED2-4013-5D4B6FC2441C}"/>
              </a:ext>
            </a:extLst>
          </p:cNvPr>
          <p:cNvSpPr/>
          <p:nvPr/>
        </p:nvSpPr>
        <p:spPr>
          <a:xfrm>
            <a:off x="7668000" y="4968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7E992CB0-2E83-FDB7-60EA-99493E240ED0}"/>
              </a:ext>
            </a:extLst>
          </p:cNvPr>
          <p:cNvSpPr/>
          <p:nvPr/>
        </p:nvSpPr>
        <p:spPr>
          <a:xfrm>
            <a:off x="8508960" y="49809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2C8FF45D-1919-9423-C77C-0C45E2345660}"/>
              </a:ext>
            </a:extLst>
          </p:cNvPr>
          <p:cNvSpPr/>
          <p:nvPr/>
        </p:nvSpPr>
        <p:spPr>
          <a:xfrm>
            <a:off x="288720" y="4968000"/>
            <a:ext cx="4175279" cy="576000"/>
          </a:xfrm>
          <a:custGeom>
            <a:avLst>
              <a:gd name="f0" fmla="val 4573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0093B09-9A6B-FA61-8491-72A954585C15}"/>
              </a:ext>
            </a:extLst>
          </p:cNvPr>
          <p:cNvSpPr txBox="1"/>
          <p:nvPr/>
        </p:nvSpPr>
        <p:spPr>
          <a:xfrm>
            <a:off x="420480" y="5087880"/>
            <a:ext cx="4043519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&gt; mpirun -np 4 ./executable</a:t>
            </a:r>
          </a:p>
        </p:txBody>
      </p:sp>
      <p:sp>
        <p:nvSpPr>
          <p:cNvPr id="13" name="Connecteur droit 12">
            <a:extLst>
              <a:ext uri="{FF2B5EF4-FFF2-40B4-BE49-F238E27FC236}">
                <a16:creationId xmlns:a16="http://schemas.microsoft.com/office/drawing/2014/main" id="{0BF824C7-5301-1FEB-D178-A6794284AC9C}"/>
              </a:ext>
            </a:extLst>
          </p:cNvPr>
          <p:cNvSpPr/>
          <p:nvPr/>
        </p:nvSpPr>
        <p:spPr>
          <a:xfrm>
            <a:off x="4608000" y="5256000"/>
            <a:ext cx="648000" cy="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EF2E19D-A1EF-357F-A366-0C3E1E300893}"/>
              </a:ext>
            </a:extLst>
          </p:cNvPr>
          <p:cNvSpPr txBox="1"/>
          <p:nvPr/>
        </p:nvSpPr>
        <p:spPr>
          <a:xfrm>
            <a:off x="424851" y="2082599"/>
            <a:ext cx="92481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Un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communicateur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un ensemble de processus MPI capables de communiquer entre eux.</a:t>
            </a:r>
          </a:p>
          <a:p>
            <a:pPr marL="285750" marR="0" lvl="0" indent="-28575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Au sein d’un communicateur, chaque processus MPI est représenté par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un rang (</a:t>
            </a:r>
            <a:r>
              <a:rPr lang="fr-FR" sz="1800" b="0" i="1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rank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 unique sous forme d’un entier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  <a:p>
            <a:pPr marL="285750" marR="0" lvl="0" indent="-28575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 communicateur par défaut regroupe l’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ensemble des processus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et se nomme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MPI_COMM_WORLD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A51A746-BE6F-839A-67D2-78EDC94D1FD3}"/>
              </a:ext>
            </a:extLst>
          </p:cNvPr>
          <p:cNvSpPr txBox="1"/>
          <p:nvPr/>
        </p:nvSpPr>
        <p:spPr>
          <a:xfrm>
            <a:off x="5400000" y="5943600"/>
            <a:ext cx="417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MPI_COMM_WORLD : Communicateur composé de 4 rangs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BD1D8822-FD7F-46B4-D111-450D9539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9228FD-C7A3-F147-A4DB-390D5734087C}" type="slidenum">
              <a:t>100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B3B148D-0568-8FB1-B169-215D3A6CFFB2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1F6188F-B7A0-ED91-312D-C3ACE9B295AB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Décomposition de domaine cartésienne : création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707659D-144A-366C-B6E8-ADE7BA4257AD}"/>
              </a:ext>
            </a:extLst>
          </p:cNvPr>
          <p:cNvSpPr txBox="1"/>
          <p:nvPr/>
        </p:nvSpPr>
        <p:spPr>
          <a:xfrm>
            <a:off x="1648800" y="3495959"/>
            <a:ext cx="8071199" cy="1148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Deux solutions pour mettre en place une topologie cartésienne 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 faire à la main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Faire appel aux fonctions MPI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conçues pour ça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67BFF71-F607-3F60-F84F-DA9B429C7B0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27999" y="3636000"/>
            <a:ext cx="718200" cy="7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66F8D819-D040-364D-DE53-B05884D2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2A92F4-837B-4A4F-BEB5-BD53C54C966E}" type="slidenum">
              <a:t>101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6A196C1-2A55-273E-1B0D-4C04A1163D72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A731889-2E0B-022D-3B6F-88A812F78E2D}"/>
              </a:ext>
            </a:extLst>
          </p:cNvPr>
          <p:cNvSpPr txBox="1"/>
          <p:nvPr/>
        </p:nvSpPr>
        <p:spPr>
          <a:xfrm>
            <a:off x="360000" y="360000"/>
            <a:ext cx="8640000" cy="9208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Décomposition de domaine cartésienne : création via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MPI_Cart_create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(Fortran95)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12732BE8-94DF-3854-E9C7-F03E666E71D8}"/>
              </a:ext>
            </a:extLst>
          </p:cNvPr>
          <p:cNvSpPr/>
          <p:nvPr/>
        </p:nvSpPr>
        <p:spPr>
          <a:xfrm>
            <a:off x="1368360" y="2736360"/>
            <a:ext cx="7776000" cy="93563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A553DA5-CDBA-356E-0E37-CC5CD84124CC}"/>
              </a:ext>
            </a:extLst>
          </p:cNvPr>
          <p:cNvSpPr txBox="1"/>
          <p:nvPr/>
        </p:nvSpPr>
        <p:spPr>
          <a:xfrm>
            <a:off x="360000" y="1739520"/>
            <a:ext cx="9504000" cy="721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MPI_CART_CREATE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permet de définir une topologie cartésienne à partir d’un ancien communicateur (celui par défaut par exemple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MPI_COMM_WORLD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4C90464-91FC-851F-A503-7B5DB332F91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736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66F515D-AF59-F36E-1A7B-D907E4027BF9}"/>
              </a:ext>
            </a:extLst>
          </p:cNvPr>
          <p:cNvSpPr txBox="1"/>
          <p:nvPr/>
        </p:nvSpPr>
        <p:spPr>
          <a:xfrm>
            <a:off x="468360" y="3325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006931E-C675-C94A-0306-15721CE82BC0}"/>
              </a:ext>
            </a:extLst>
          </p:cNvPr>
          <p:cNvSpPr txBox="1"/>
          <p:nvPr/>
        </p:nvSpPr>
        <p:spPr>
          <a:xfrm>
            <a:off x="360000" y="3791880"/>
            <a:ext cx="9504000" cy="2820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old_communicator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 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ancien communicateur (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MPI_COMM_WORLD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par exemple)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dimension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(entier) : dimension de la topologie (2 pour 2D par exemple)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ranks_per_direction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(tableau d’entier) : le nombre de rangs dans chaque dimension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Periodicity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(tableau de booléens) : permet de définir les directions périodiques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true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Reorganisation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 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(booléen) : réorganisation des rangs pour optimiser les échanges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true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cartesian_communicator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(entier) : nouveau communicateur renvoyé par la fonction qui vient remplacer l’ancien communicateur.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F81A8F5-BD8A-0F64-BEA1-BB7E9721CD11}"/>
              </a:ext>
            </a:extLst>
          </p:cNvPr>
          <p:cNvSpPr txBox="1"/>
          <p:nvPr/>
        </p:nvSpPr>
        <p:spPr>
          <a:xfrm>
            <a:off x="756360" y="6674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https://www.open-mpi.org/doc/v4.0/man3/MPI_Cart_create.3.php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A6E9F3B-AC90-1C55-6770-934A1D82332E}"/>
              </a:ext>
            </a:extLst>
          </p:cNvPr>
          <p:cNvSpPr txBox="1"/>
          <p:nvPr/>
        </p:nvSpPr>
        <p:spPr>
          <a:xfrm>
            <a:off x="1368360" y="2808000"/>
            <a:ext cx="8640000" cy="936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MPI_CART_CREATE(old_communicator, dimension,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                ranks_per_direction, periodicity,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                reorganisation,cartesian_communicator,ierror)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3BCDDE3-E35F-C8BD-0CBF-A91524987EF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32359" y="6696000"/>
            <a:ext cx="322920" cy="322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5288A687-B966-9EB3-24D4-96559836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A2BD5B-BCBF-994B-B8AF-4BDE06155574}" type="slidenum">
              <a:t>102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4F14D7B-46C3-0016-5934-6F6C426B5749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9F66CB3-7F4A-A6B9-308E-33C114142B63}"/>
              </a:ext>
            </a:extLst>
          </p:cNvPr>
          <p:cNvSpPr txBox="1"/>
          <p:nvPr/>
        </p:nvSpPr>
        <p:spPr>
          <a:xfrm>
            <a:off x="359999" y="360000"/>
            <a:ext cx="9345703" cy="9208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Décomposition de domaine cartésienne : création via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MPI_Cart_create</a:t>
            </a:r>
            <a:endParaRPr lang="fr-FR" sz="24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A266A9B6-2269-8F17-3A68-BE5E7829462D}"/>
              </a:ext>
            </a:extLst>
          </p:cNvPr>
          <p:cNvSpPr/>
          <p:nvPr/>
        </p:nvSpPr>
        <p:spPr>
          <a:xfrm>
            <a:off x="1368360" y="2736360"/>
            <a:ext cx="7776000" cy="93563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EA43C47-F9E6-0319-41F3-9660E1A9366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736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940534A-70B3-218E-4BC8-E79B846878AB}"/>
              </a:ext>
            </a:extLst>
          </p:cNvPr>
          <p:cNvSpPr txBox="1"/>
          <p:nvPr/>
        </p:nvSpPr>
        <p:spPr>
          <a:xfrm>
            <a:off x="468360" y="3325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05531F0-3D62-48EC-507C-07F6C34A148C}"/>
              </a:ext>
            </a:extLst>
          </p:cNvPr>
          <p:cNvSpPr txBox="1"/>
          <p:nvPr/>
        </p:nvSpPr>
        <p:spPr>
          <a:xfrm>
            <a:off x="756360" y="6674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https://www.open-mpi.org/doc/v4.0/man3/MPI_Cart_create.3.php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68158EC-B161-044E-35EF-E48CF163D515}"/>
              </a:ext>
            </a:extLst>
          </p:cNvPr>
          <p:cNvSpPr txBox="1"/>
          <p:nvPr/>
        </p:nvSpPr>
        <p:spPr>
          <a:xfrm>
            <a:off x="1368360" y="2808000"/>
            <a:ext cx="8640000" cy="936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MPI_Cart_create(old_communicator, dimension,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                ranks_per_adirection, periodicity,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                reorganisation,cartesian_communicator) ;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0C549F2-8499-C76F-F1D3-6CA801B8F0D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32359" y="6696000"/>
            <a:ext cx="322920" cy="32292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316F6F5-6918-BF7B-B1EE-72993490AF86}"/>
              </a:ext>
            </a:extLst>
          </p:cNvPr>
          <p:cNvSpPr txBox="1"/>
          <p:nvPr/>
        </p:nvSpPr>
        <p:spPr>
          <a:xfrm>
            <a:off x="468360" y="3964577"/>
            <a:ext cx="8963023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old_communicator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 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ancien communicateur (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MPI_COMM_WORLD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par exemple)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dimension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 : dimension de la topologie (2 pour 2D par exemple)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ranks_per_direction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*) : le nombre de rangs dans chaque dimension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Periodicity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*) : permet de définir les directions périodiques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Reorganisation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 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 : réorganisation des rangs pour optimiser les échanges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cartesian_communicator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MPI_Comm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*) : nouveau communicateur renvoyé par la fonction qui vient remplacer l’ancien communicateur.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7C28061-63FB-B8FD-CD45-45F0D9581674}"/>
              </a:ext>
            </a:extLst>
          </p:cNvPr>
          <p:cNvSpPr txBox="1"/>
          <p:nvPr/>
        </p:nvSpPr>
        <p:spPr>
          <a:xfrm>
            <a:off x="432359" y="1796143"/>
            <a:ext cx="9273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MPI_Cart_create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permet de définir une topologie cartésienne à partir d’un ancien communicateur (celui par défaut par exemple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MPI_COMM_WORLD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</a:t>
            </a:r>
          </a:p>
          <a:p>
            <a:pPr algn="just"/>
            <a:endParaRPr lang="fr-FR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8B201864-7EF6-7891-38F7-54E1C26A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9FDABC-B406-5A46-A086-03E969258C85}" type="slidenum">
              <a:t>103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7B3A3A1-86AA-FF26-75CA-AB1871341413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29264E4-BE6D-9B67-D5EE-94C1EF7601CC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Décomposition de domaine cartésienne : création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1AC00BE-AC4E-67E2-8F02-EED18AD6907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84000" y="3780000"/>
            <a:ext cx="7182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218EB77-E3CE-910C-A250-64B5C2803221}"/>
              </a:ext>
            </a:extLst>
          </p:cNvPr>
          <p:cNvSpPr txBox="1"/>
          <p:nvPr/>
        </p:nvSpPr>
        <p:spPr>
          <a:xfrm>
            <a:off x="1756954" y="3709851"/>
            <a:ext cx="7628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Comme pour n’importe quel communicateur, on peut récupérer les rangs dans le communicateur cartésien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cartesian_communicator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 avec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MPI_COMM_RANK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895202E6-53EE-978E-4010-76D5752F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6CF774-72D4-3A4A-8EEC-AA41B8BE1BB4}" type="slidenum">
              <a:t>104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E5F8087-4B9D-AB73-838B-12449062F7B2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Echange de message par MPI – 5) Topologie cartesienne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317C7F1-E1D9-AB42-2DBC-A256A0C7FE53}"/>
              </a:ext>
            </a:extLst>
          </p:cNvPr>
          <p:cNvSpPr txBox="1"/>
          <p:nvPr/>
        </p:nvSpPr>
        <p:spPr>
          <a:xfrm>
            <a:off x="360000" y="360000"/>
            <a:ext cx="8640000" cy="9208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Décomposition de domaine cartésienne : récupérer les coordonnées d’un rang via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MPI_CART_COORDS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(Fortran95)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E81D0E25-0B1A-6A9D-6A1A-5170D089BFA2}"/>
              </a:ext>
            </a:extLst>
          </p:cNvPr>
          <p:cNvSpPr/>
          <p:nvPr/>
        </p:nvSpPr>
        <p:spPr>
          <a:xfrm>
            <a:off x="1368360" y="2736360"/>
            <a:ext cx="7776000" cy="93563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MPI_CART_COORDS(cartesian_communicator, rank, dimension, &amp;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          rank_coordinates, ierror)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DB882F-F2AD-2D9D-A46A-6B88F78C04A9}"/>
              </a:ext>
            </a:extLst>
          </p:cNvPr>
          <p:cNvSpPr txBox="1"/>
          <p:nvPr/>
        </p:nvSpPr>
        <p:spPr>
          <a:xfrm>
            <a:off x="360000" y="1739520"/>
            <a:ext cx="9504000" cy="715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MPI_CART_COORDS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permet de récupérer les coordonnées d’un rang donné dans la topologie cartésienne.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10C2FC6-36CB-9835-C573-D3758EA2AF9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736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E24F486-D671-1D9E-1EBB-31C025A62C23}"/>
              </a:ext>
            </a:extLst>
          </p:cNvPr>
          <p:cNvSpPr txBox="1"/>
          <p:nvPr/>
        </p:nvSpPr>
        <p:spPr>
          <a:xfrm>
            <a:off x="468360" y="3325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67A4322-8087-44DB-0F43-D17E701EE47E}"/>
              </a:ext>
            </a:extLst>
          </p:cNvPr>
          <p:cNvSpPr txBox="1"/>
          <p:nvPr/>
        </p:nvSpPr>
        <p:spPr>
          <a:xfrm>
            <a:off x="360000" y="3899880"/>
            <a:ext cx="9504000" cy="11973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Dimension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(entier) : dimension de la topologie (2 pour 2D par exemple)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ranks_coordinates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(tableau d’entier) : les coordonnées du rang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dans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cartesian_communicator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86A0653-69DA-4065-3368-0B912E166F3E}"/>
              </a:ext>
            </a:extLst>
          </p:cNvPr>
          <p:cNvSpPr txBox="1"/>
          <p:nvPr/>
        </p:nvSpPr>
        <p:spPr>
          <a:xfrm>
            <a:off x="1368360" y="6674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https://www.open-mpi.org/doc/v2.0/man3/MPI_Cart_coords.3.php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052A1D0-967A-2EB2-87B6-3B064D50939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75280" y="6550920"/>
            <a:ext cx="5400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BFF69C3C-2A6A-D6C8-1C50-925B84DB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29E49B-AEE2-464E-8D73-EC388E2A6ACE}" type="slidenum">
              <a:t>105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60E64E9-C5D7-2996-2EC0-E7892D51F02F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Echange de message par MPI – 5) Topologie cartesienne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45D708D-01B2-9A07-61DF-D774EDEF3719}"/>
              </a:ext>
            </a:extLst>
          </p:cNvPr>
          <p:cNvSpPr txBox="1"/>
          <p:nvPr/>
        </p:nvSpPr>
        <p:spPr>
          <a:xfrm>
            <a:off x="359999" y="360000"/>
            <a:ext cx="9299983" cy="92315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Décomposition de domaine cartésienne : récupérer les coordonnées d’un rang via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MPI_Cart_coords</a:t>
            </a:r>
            <a:endParaRPr lang="fr-FR" sz="24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E7D4DFA8-BD6D-62C2-F56F-FD4AB64D7EAB}"/>
              </a:ext>
            </a:extLst>
          </p:cNvPr>
          <p:cNvSpPr/>
          <p:nvPr/>
        </p:nvSpPr>
        <p:spPr>
          <a:xfrm>
            <a:off x="1368360" y="2736360"/>
            <a:ext cx="7776000" cy="93563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MPI_Cart_coords(cartesian_communicator, rank, dimension,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          rank_coordinates) ;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1A5DD83-C3FD-0D47-091A-32AC09BE9D0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736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503B15C-CDA0-7566-8DFB-E89A46E7DE69}"/>
              </a:ext>
            </a:extLst>
          </p:cNvPr>
          <p:cNvSpPr txBox="1"/>
          <p:nvPr/>
        </p:nvSpPr>
        <p:spPr>
          <a:xfrm>
            <a:off x="468360" y="3325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B3B87E4-5BF6-798A-7922-565CA31306E3}"/>
              </a:ext>
            </a:extLst>
          </p:cNvPr>
          <p:cNvSpPr txBox="1"/>
          <p:nvPr/>
        </p:nvSpPr>
        <p:spPr>
          <a:xfrm>
            <a:off x="360000" y="3899880"/>
            <a:ext cx="9504000" cy="1296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(int) : rang du processus MPI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Dimension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(int) : dimension de la topologie (2 pour 2D par exemple)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ranks_coordinates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(int *) : les coordonnées du rang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dans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cartesian_communicator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1742491-2718-EC16-EDCA-133A85EBB829}"/>
              </a:ext>
            </a:extLst>
          </p:cNvPr>
          <p:cNvSpPr txBox="1"/>
          <p:nvPr/>
        </p:nvSpPr>
        <p:spPr>
          <a:xfrm>
            <a:off x="1368360" y="6674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https://www.open-mpi.org/doc/v2.0/man3/MPI_Cart_coords.3.php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B352FE3-8DA7-7A0F-A37C-830D2C61EE2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75280" y="6550920"/>
            <a:ext cx="54000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3D25E53-784A-3678-434C-1E6DD3EF2704}"/>
              </a:ext>
            </a:extLst>
          </p:cNvPr>
          <p:cNvSpPr txBox="1"/>
          <p:nvPr/>
        </p:nvSpPr>
        <p:spPr>
          <a:xfrm>
            <a:off x="359999" y="1776549"/>
            <a:ext cx="9299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MPI_Cart_coords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permet de récupérer les coordonnées d’un rang donné dans la topologie cartésienne.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numéro de diapositive 3">
            <a:extLst>
              <a:ext uri="{FF2B5EF4-FFF2-40B4-BE49-F238E27FC236}">
                <a16:creationId xmlns:a16="http://schemas.microsoft.com/office/drawing/2014/main" id="{0507014D-254A-9026-CACE-24320C3C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DBE7C9-396D-8940-9C57-844693C03962}" type="slidenum">
              <a:t>106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34077BD-EF95-B1CC-8B82-4011B011F5C4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87BE82B-1976-CDC8-60AC-53F1BD569576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Décomposition de domaine cartésienne : les voisins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A26A994C-D3C8-4F95-1817-E5B3BF020F1F}"/>
              </a:ext>
            </a:extLst>
          </p:cNvPr>
          <p:cNvSpPr/>
          <p:nvPr/>
        </p:nvSpPr>
        <p:spPr>
          <a:xfrm>
            <a:off x="4608000" y="3240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9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119DCD1F-11CF-2B03-02CD-9F75550115FB}"/>
              </a:ext>
            </a:extLst>
          </p:cNvPr>
          <p:cNvSpPr/>
          <p:nvPr/>
        </p:nvSpPr>
        <p:spPr>
          <a:xfrm>
            <a:off x="3384000" y="4248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4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93F5A32F-603D-6F14-035B-CF24AC5EAB01}"/>
              </a:ext>
            </a:extLst>
          </p:cNvPr>
          <p:cNvSpPr/>
          <p:nvPr/>
        </p:nvSpPr>
        <p:spPr>
          <a:xfrm>
            <a:off x="4608000" y="4248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5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F8586E76-A799-7C65-ADC6-28042C500F18}"/>
              </a:ext>
            </a:extLst>
          </p:cNvPr>
          <p:cNvSpPr/>
          <p:nvPr/>
        </p:nvSpPr>
        <p:spPr>
          <a:xfrm>
            <a:off x="5832000" y="4248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6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B4ABE26F-7505-2ADF-FD6A-E2141499CFD0}"/>
              </a:ext>
            </a:extLst>
          </p:cNvPr>
          <p:cNvSpPr/>
          <p:nvPr/>
        </p:nvSpPr>
        <p:spPr>
          <a:xfrm>
            <a:off x="4608000" y="5256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34B5904-DC50-343F-4B75-529B76027280}"/>
              </a:ext>
            </a:extLst>
          </p:cNvPr>
          <p:cNvSpPr txBox="1"/>
          <p:nvPr/>
        </p:nvSpPr>
        <p:spPr>
          <a:xfrm>
            <a:off x="3960000" y="2664000"/>
            <a:ext cx="2448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Voisin de 5 en +y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54F92BA-2803-B660-AFD5-CF63C86FDC73}"/>
              </a:ext>
            </a:extLst>
          </p:cNvPr>
          <p:cNvSpPr txBox="1"/>
          <p:nvPr/>
        </p:nvSpPr>
        <p:spPr>
          <a:xfrm>
            <a:off x="3960000" y="6260040"/>
            <a:ext cx="2448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Voisin de 5 en -y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34A2908-427F-17C0-B223-C348D8E3CF24}"/>
              </a:ext>
            </a:extLst>
          </p:cNvPr>
          <p:cNvSpPr txBox="1"/>
          <p:nvPr/>
        </p:nvSpPr>
        <p:spPr>
          <a:xfrm>
            <a:off x="792000" y="4464000"/>
            <a:ext cx="2448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Voisin de 5 en -x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5EC43B3-9606-84EB-5B01-84171A88744E}"/>
              </a:ext>
            </a:extLst>
          </p:cNvPr>
          <p:cNvSpPr txBox="1"/>
          <p:nvPr/>
        </p:nvSpPr>
        <p:spPr>
          <a:xfrm>
            <a:off x="7056000" y="4464000"/>
            <a:ext cx="2448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Voisin de 5 en +x</a:t>
            </a: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ED9810F8-A1BE-B27D-F1A7-3EED80801ECF}"/>
              </a:ext>
            </a:extLst>
          </p:cNvPr>
          <p:cNvSpPr/>
          <p:nvPr/>
        </p:nvSpPr>
        <p:spPr>
          <a:xfrm>
            <a:off x="3384000" y="3240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8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B0E48E22-32F4-F177-17AE-54DC9E78B7A0}"/>
              </a:ext>
            </a:extLst>
          </p:cNvPr>
          <p:cNvSpPr/>
          <p:nvPr/>
        </p:nvSpPr>
        <p:spPr>
          <a:xfrm>
            <a:off x="3384000" y="5256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0</a:t>
            </a: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FA2483D7-9EC1-E2C1-400C-CFD7B53D3E34}"/>
              </a:ext>
            </a:extLst>
          </p:cNvPr>
          <p:cNvSpPr/>
          <p:nvPr/>
        </p:nvSpPr>
        <p:spPr>
          <a:xfrm>
            <a:off x="5832000" y="3240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10</a:t>
            </a: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55BDBBA0-904F-34DF-33F8-0A88D99DA41D}"/>
              </a:ext>
            </a:extLst>
          </p:cNvPr>
          <p:cNvSpPr/>
          <p:nvPr/>
        </p:nvSpPr>
        <p:spPr>
          <a:xfrm>
            <a:off x="5832000" y="5256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2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8758BEB-0E73-F798-4657-2D5907C55E23}"/>
              </a:ext>
            </a:extLst>
          </p:cNvPr>
          <p:cNvSpPr txBox="1"/>
          <p:nvPr/>
        </p:nvSpPr>
        <p:spPr>
          <a:xfrm>
            <a:off x="360000" y="1770017"/>
            <a:ext cx="9339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Chaque processus doit être en mesure de récupérer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le rang de ses voisins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dans la topologie cartésienne pour d’éventuelles communications.</a:t>
            </a:r>
          </a:p>
          <a:p>
            <a:pPr algn="just"/>
            <a:endParaRPr lang="fr-FR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3">
            <a:extLst>
              <a:ext uri="{FF2B5EF4-FFF2-40B4-BE49-F238E27FC236}">
                <a16:creationId xmlns:a16="http://schemas.microsoft.com/office/drawing/2014/main" id="{BEE9D90C-55E9-A20D-0565-0E786E9F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273282-4ACD-3848-A6D1-844ED9AE03A8}" type="slidenum">
              <a:t>107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46BACAF-5982-74E7-5E34-C193C075BFB7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9AFB99B-5402-BE17-0F83-28652C5913BE}"/>
              </a:ext>
            </a:extLst>
          </p:cNvPr>
          <p:cNvSpPr txBox="1"/>
          <p:nvPr/>
        </p:nvSpPr>
        <p:spPr>
          <a:xfrm>
            <a:off x="360000" y="360000"/>
            <a:ext cx="9260794" cy="9208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Décomposition de domaine cartésienne : récupérer les rangs des voisins via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MPI_Cart_shift</a:t>
            </a:r>
            <a:endParaRPr lang="fr-FR" sz="24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A5FA7D1-9D8F-B834-577A-E74C25A6FFA6}"/>
              </a:ext>
            </a:extLst>
          </p:cNvPr>
          <p:cNvSpPr txBox="1"/>
          <p:nvPr/>
        </p:nvSpPr>
        <p:spPr>
          <a:xfrm>
            <a:off x="1368360" y="6710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https://www.open-mpi.org/doc/v2.0/man3/MPI_Cart_shift.3.php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04BC66-3740-82B1-BAB9-6BB1C157877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5280" y="6550920"/>
            <a:ext cx="54000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orme libre 6">
            <a:extLst>
              <a:ext uri="{FF2B5EF4-FFF2-40B4-BE49-F238E27FC236}">
                <a16:creationId xmlns:a16="http://schemas.microsoft.com/office/drawing/2014/main" id="{53785184-E19F-DA5C-A9B4-5B98CB6D3B59}"/>
              </a:ext>
            </a:extLst>
          </p:cNvPr>
          <p:cNvSpPr/>
          <p:nvPr/>
        </p:nvSpPr>
        <p:spPr>
          <a:xfrm>
            <a:off x="4392000" y="385199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4</a:t>
            </a:r>
          </a:p>
        </p:txBody>
      </p:sp>
      <p:sp>
        <p:nvSpPr>
          <p:cNvPr id="8" name="Connecteur droit 7">
            <a:extLst>
              <a:ext uri="{FF2B5EF4-FFF2-40B4-BE49-F238E27FC236}">
                <a16:creationId xmlns:a16="http://schemas.microsoft.com/office/drawing/2014/main" id="{6D6D415C-63C6-DD99-D20E-EAED01D24231}"/>
              </a:ext>
            </a:extLst>
          </p:cNvPr>
          <p:cNvSpPr/>
          <p:nvPr/>
        </p:nvSpPr>
        <p:spPr>
          <a:xfrm>
            <a:off x="3240000" y="4031999"/>
            <a:ext cx="1152000" cy="0"/>
          </a:xfrm>
          <a:prstGeom prst="line">
            <a:avLst/>
          </a:prstGeom>
          <a:noFill/>
          <a:ln w="19080">
            <a:solidFill>
              <a:srgbClr val="007826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Connecteur droit 8">
            <a:extLst>
              <a:ext uri="{FF2B5EF4-FFF2-40B4-BE49-F238E27FC236}">
                <a16:creationId xmlns:a16="http://schemas.microsoft.com/office/drawing/2014/main" id="{B4AA6881-5915-676C-7AA9-95ECA22F2EFC}"/>
              </a:ext>
            </a:extLst>
          </p:cNvPr>
          <p:cNvSpPr/>
          <p:nvPr/>
        </p:nvSpPr>
        <p:spPr>
          <a:xfrm>
            <a:off x="5508000" y="4068000"/>
            <a:ext cx="1152000" cy="0"/>
          </a:xfrm>
          <a:prstGeom prst="line">
            <a:avLst/>
          </a:prstGeom>
          <a:noFill/>
          <a:ln w="19080">
            <a:solidFill>
              <a:srgbClr val="007826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B075A8AB-E4FE-2F9D-E73B-06F89B7B65B6}"/>
              </a:ext>
            </a:extLst>
          </p:cNvPr>
          <p:cNvSpPr/>
          <p:nvPr/>
        </p:nvSpPr>
        <p:spPr>
          <a:xfrm>
            <a:off x="2088000" y="385199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1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14D4D200-FDB1-A358-FD68-827968757713}"/>
              </a:ext>
            </a:extLst>
          </p:cNvPr>
          <p:cNvSpPr/>
          <p:nvPr/>
        </p:nvSpPr>
        <p:spPr>
          <a:xfrm>
            <a:off x="6732000" y="385199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7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CEA3F53-9E07-E083-8A8D-17C4348B3A45}"/>
              </a:ext>
            </a:extLst>
          </p:cNvPr>
          <p:cNvSpPr txBox="1"/>
          <p:nvPr/>
        </p:nvSpPr>
        <p:spPr>
          <a:xfrm>
            <a:off x="360000" y="3816000"/>
            <a:ext cx="1655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Voisin source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CA602FF-1399-63CB-5882-C14712B5F58F}"/>
              </a:ext>
            </a:extLst>
          </p:cNvPr>
          <p:cNvSpPr txBox="1"/>
          <p:nvPr/>
        </p:nvSpPr>
        <p:spPr>
          <a:xfrm>
            <a:off x="7848000" y="3851999"/>
            <a:ext cx="2448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Voisin destinataire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53087F9-C660-909D-A020-3B54A20CEFF1}"/>
              </a:ext>
            </a:extLst>
          </p:cNvPr>
          <p:cNvSpPr txBox="1"/>
          <p:nvPr/>
        </p:nvSpPr>
        <p:spPr>
          <a:xfrm>
            <a:off x="180000" y="4320360"/>
            <a:ext cx="1872000" cy="395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8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Voisin destinataire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8C621CC-4D46-37C9-EE84-FDA29DBBCE51}"/>
              </a:ext>
            </a:extLst>
          </p:cNvPr>
          <p:cNvSpPr txBox="1"/>
          <p:nvPr/>
        </p:nvSpPr>
        <p:spPr>
          <a:xfrm>
            <a:off x="7848000" y="4248360"/>
            <a:ext cx="2448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8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Voisin source</a:t>
            </a:r>
          </a:p>
        </p:txBody>
      </p:sp>
      <p:sp>
        <p:nvSpPr>
          <p:cNvPr id="16" name="Connecteur droit 15">
            <a:extLst>
              <a:ext uri="{FF2B5EF4-FFF2-40B4-BE49-F238E27FC236}">
                <a16:creationId xmlns:a16="http://schemas.microsoft.com/office/drawing/2014/main" id="{507AA80B-B3AF-DFB8-890E-E60987111177}"/>
              </a:ext>
            </a:extLst>
          </p:cNvPr>
          <p:cNvSpPr/>
          <p:nvPr/>
        </p:nvSpPr>
        <p:spPr>
          <a:xfrm flipH="1">
            <a:off x="3240000" y="4500000"/>
            <a:ext cx="1080000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Connecteur droit 16">
            <a:extLst>
              <a:ext uri="{FF2B5EF4-FFF2-40B4-BE49-F238E27FC236}">
                <a16:creationId xmlns:a16="http://schemas.microsoft.com/office/drawing/2014/main" id="{3D9FA77C-E580-C674-2D20-D073B0D70B19}"/>
              </a:ext>
            </a:extLst>
          </p:cNvPr>
          <p:cNvSpPr/>
          <p:nvPr/>
        </p:nvSpPr>
        <p:spPr>
          <a:xfrm flipH="1">
            <a:off x="5513040" y="4500000"/>
            <a:ext cx="1080000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ABFA473-1AC3-23E7-73BA-A85C05AC2D05}"/>
              </a:ext>
            </a:extLst>
          </p:cNvPr>
          <p:cNvSpPr txBox="1"/>
          <p:nvPr/>
        </p:nvSpPr>
        <p:spPr>
          <a:xfrm>
            <a:off x="3960000" y="4752360"/>
            <a:ext cx="1872000" cy="395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8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Displacement &lt; 0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847753B-6C0A-5E46-D041-7C868A28A469}"/>
              </a:ext>
            </a:extLst>
          </p:cNvPr>
          <p:cNvSpPr txBox="1"/>
          <p:nvPr/>
        </p:nvSpPr>
        <p:spPr>
          <a:xfrm>
            <a:off x="3924000" y="3462119"/>
            <a:ext cx="2088000" cy="60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Displacement &gt; 0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B7DAC58-1167-54BB-0D3E-BAFA411828D5}"/>
              </a:ext>
            </a:extLst>
          </p:cNvPr>
          <p:cNvSpPr txBox="1"/>
          <p:nvPr/>
        </p:nvSpPr>
        <p:spPr>
          <a:xfrm>
            <a:off x="411480" y="1756954"/>
            <a:ext cx="9209314" cy="1214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MPI_Cart_shift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permet de récupérer les rangs voisins d’un rang donné en spécifiant une direction et un sens de déplacement. On récupère 2 voisins dans la philosophie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MPI_Sendrecv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FF5429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un rang source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et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FF5429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un rang destinataire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ce réservé du numéro de diapositive 3">
            <a:extLst>
              <a:ext uri="{FF2B5EF4-FFF2-40B4-BE49-F238E27FC236}">
                <a16:creationId xmlns:a16="http://schemas.microsoft.com/office/drawing/2014/main" id="{EB8BCA6A-60FC-D867-7E53-210C1ADC0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B060EE-0339-7C43-8DC7-8F6D5F59A652}" type="slidenum">
              <a:t>108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0B188CE-7D71-344D-F1CD-D5C3C49D21EC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3183E6D-89BD-7EF2-C084-9040B98B3DA4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Exemple de topologie cartésienne 2D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FA948368-7B54-0B12-B304-66FF50EA1BA0}"/>
              </a:ext>
            </a:extLst>
          </p:cNvPr>
          <p:cNvSpPr/>
          <p:nvPr/>
        </p:nvSpPr>
        <p:spPr>
          <a:xfrm>
            <a:off x="1475999" y="2844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8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(0,2)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DC84080A-25E7-0177-8938-F29335530E67}"/>
              </a:ext>
            </a:extLst>
          </p:cNvPr>
          <p:cNvSpPr/>
          <p:nvPr/>
        </p:nvSpPr>
        <p:spPr>
          <a:xfrm>
            <a:off x="2700000" y="2844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9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(1,2)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85CAB97B-821D-5B57-EA7A-E674FB8AC001}"/>
              </a:ext>
            </a:extLst>
          </p:cNvPr>
          <p:cNvSpPr/>
          <p:nvPr/>
        </p:nvSpPr>
        <p:spPr>
          <a:xfrm>
            <a:off x="3924000" y="2844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10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(2,2)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E90AC150-1123-9D23-BA40-1DF26755670E}"/>
              </a:ext>
            </a:extLst>
          </p:cNvPr>
          <p:cNvSpPr/>
          <p:nvPr/>
        </p:nvSpPr>
        <p:spPr>
          <a:xfrm>
            <a:off x="1475999" y="385199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4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(0,1)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40161BC7-0E06-10BA-03D1-180F714578C5}"/>
              </a:ext>
            </a:extLst>
          </p:cNvPr>
          <p:cNvSpPr/>
          <p:nvPr/>
        </p:nvSpPr>
        <p:spPr>
          <a:xfrm>
            <a:off x="2700000" y="385199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5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(1,1)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CF7F35F5-F13A-AC8A-4E59-ACA972AFB1DF}"/>
              </a:ext>
            </a:extLst>
          </p:cNvPr>
          <p:cNvSpPr/>
          <p:nvPr/>
        </p:nvSpPr>
        <p:spPr>
          <a:xfrm>
            <a:off x="3924000" y="385199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6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(2,1)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F4D2A8C8-134D-7F00-223F-C6B1314446A5}"/>
              </a:ext>
            </a:extLst>
          </p:cNvPr>
          <p:cNvSpPr/>
          <p:nvPr/>
        </p:nvSpPr>
        <p:spPr>
          <a:xfrm>
            <a:off x="5148000" y="2844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11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(3,2)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5074CC27-3CCD-36FE-173D-626452C56EAF}"/>
              </a:ext>
            </a:extLst>
          </p:cNvPr>
          <p:cNvSpPr/>
          <p:nvPr/>
        </p:nvSpPr>
        <p:spPr>
          <a:xfrm>
            <a:off x="5148000" y="385199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7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(3,1)</a:t>
            </a: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BC41A503-5EAD-3246-DCB1-496CE57D970F}"/>
              </a:ext>
            </a:extLst>
          </p:cNvPr>
          <p:cNvSpPr/>
          <p:nvPr/>
        </p:nvSpPr>
        <p:spPr>
          <a:xfrm>
            <a:off x="1475999" y="4860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0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(0,0)</a:t>
            </a: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DEDC767B-39B4-1146-3B2B-1F1C514DA92E}"/>
              </a:ext>
            </a:extLst>
          </p:cNvPr>
          <p:cNvSpPr/>
          <p:nvPr/>
        </p:nvSpPr>
        <p:spPr>
          <a:xfrm>
            <a:off x="2700000" y="4860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1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(1,0)</a:t>
            </a: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478CE9C8-B5B6-F6E8-81FA-2471E2CCFB1C}"/>
              </a:ext>
            </a:extLst>
          </p:cNvPr>
          <p:cNvSpPr/>
          <p:nvPr/>
        </p:nvSpPr>
        <p:spPr>
          <a:xfrm>
            <a:off x="3924000" y="4860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2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(2,0)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B0EED38D-82D5-F35A-8161-844C0C5F1378}"/>
              </a:ext>
            </a:extLst>
          </p:cNvPr>
          <p:cNvSpPr/>
          <p:nvPr/>
        </p:nvSpPr>
        <p:spPr>
          <a:xfrm>
            <a:off x="5148000" y="4860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3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(3,0)</a:t>
            </a:r>
          </a:p>
        </p:txBody>
      </p:sp>
      <p:sp>
        <p:nvSpPr>
          <p:cNvPr id="16" name="Connecteur droit 15">
            <a:extLst>
              <a:ext uri="{FF2B5EF4-FFF2-40B4-BE49-F238E27FC236}">
                <a16:creationId xmlns:a16="http://schemas.microsoft.com/office/drawing/2014/main" id="{0E4599DD-F11E-4F52-553B-E9C9791DD028}"/>
              </a:ext>
            </a:extLst>
          </p:cNvPr>
          <p:cNvSpPr/>
          <p:nvPr/>
        </p:nvSpPr>
        <p:spPr>
          <a:xfrm>
            <a:off x="1332000" y="5832000"/>
            <a:ext cx="5328000" cy="0"/>
          </a:xfrm>
          <a:prstGeom prst="line">
            <a:avLst/>
          </a:prstGeom>
          <a:noFill/>
          <a:ln w="29160">
            <a:solidFill>
              <a:srgbClr val="333333"/>
            </a:solidFill>
            <a:prstDash val="solid"/>
            <a:tailEnd type="arrow"/>
          </a:ln>
        </p:spPr>
        <p:txBody>
          <a:bodyPr wrap="none" lIns="104400" tIns="59400" rIns="104400" bIns="594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C331411-AE60-165F-0A4C-473294694CD5}"/>
              </a:ext>
            </a:extLst>
          </p:cNvPr>
          <p:cNvSpPr txBox="1"/>
          <p:nvPr/>
        </p:nvSpPr>
        <p:spPr>
          <a:xfrm>
            <a:off x="864000" y="2624040"/>
            <a:ext cx="360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y</a:t>
            </a:r>
          </a:p>
        </p:txBody>
      </p:sp>
      <p:sp>
        <p:nvSpPr>
          <p:cNvPr id="18" name="Connecteur droit 17">
            <a:extLst>
              <a:ext uri="{FF2B5EF4-FFF2-40B4-BE49-F238E27FC236}">
                <a16:creationId xmlns:a16="http://schemas.microsoft.com/office/drawing/2014/main" id="{4C054FC2-47BC-D01A-5993-119B3E50ECF5}"/>
              </a:ext>
            </a:extLst>
          </p:cNvPr>
          <p:cNvSpPr/>
          <p:nvPr/>
        </p:nvSpPr>
        <p:spPr>
          <a:xfrm flipV="1">
            <a:off x="1332000" y="2736000"/>
            <a:ext cx="0" cy="3096000"/>
          </a:xfrm>
          <a:prstGeom prst="line">
            <a:avLst/>
          </a:prstGeom>
          <a:noFill/>
          <a:ln w="29160">
            <a:solidFill>
              <a:srgbClr val="333333"/>
            </a:solidFill>
            <a:prstDash val="solid"/>
            <a:tailEnd type="arrow"/>
          </a:ln>
        </p:spPr>
        <p:txBody>
          <a:bodyPr wrap="none" lIns="104400" tIns="59400" rIns="104400" bIns="594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CE3593A-C66D-BF22-5AB2-E6987AD7E404}"/>
              </a:ext>
            </a:extLst>
          </p:cNvPr>
          <p:cNvSpPr txBox="1"/>
          <p:nvPr/>
        </p:nvSpPr>
        <p:spPr>
          <a:xfrm>
            <a:off x="7056000" y="4248000"/>
            <a:ext cx="2304903" cy="61102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007826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Direction 0 (y)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007826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Pas de déplacement de 1</a:t>
            </a:r>
          </a:p>
        </p:txBody>
      </p:sp>
      <p:sp>
        <p:nvSpPr>
          <p:cNvPr id="20" name="Connecteur droit 19">
            <a:extLst>
              <a:ext uri="{FF2B5EF4-FFF2-40B4-BE49-F238E27FC236}">
                <a16:creationId xmlns:a16="http://schemas.microsoft.com/office/drawing/2014/main" id="{CD6E5E60-25D1-E789-FA76-583518439FE1}"/>
              </a:ext>
            </a:extLst>
          </p:cNvPr>
          <p:cNvSpPr/>
          <p:nvPr/>
        </p:nvSpPr>
        <p:spPr>
          <a:xfrm flipV="1">
            <a:off x="3240000" y="4611240"/>
            <a:ext cx="0" cy="396000"/>
          </a:xfrm>
          <a:prstGeom prst="line">
            <a:avLst/>
          </a:prstGeom>
          <a:noFill/>
          <a:ln w="12600">
            <a:solidFill>
              <a:srgbClr val="007826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B4F4CC8-D9C2-B5CE-405A-6B3ECE8774C9}"/>
              </a:ext>
            </a:extLst>
          </p:cNvPr>
          <p:cNvSpPr txBox="1"/>
          <p:nvPr/>
        </p:nvSpPr>
        <p:spPr>
          <a:xfrm>
            <a:off x="6660000" y="5580000"/>
            <a:ext cx="720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x</a:t>
            </a:r>
          </a:p>
        </p:txBody>
      </p:sp>
      <p:sp>
        <p:nvSpPr>
          <p:cNvPr id="22" name="Connecteur droit 21">
            <a:extLst>
              <a:ext uri="{FF2B5EF4-FFF2-40B4-BE49-F238E27FC236}">
                <a16:creationId xmlns:a16="http://schemas.microsoft.com/office/drawing/2014/main" id="{ACC5F71B-267D-78DC-7B4F-FB5AC7D58A65}"/>
              </a:ext>
            </a:extLst>
          </p:cNvPr>
          <p:cNvSpPr/>
          <p:nvPr/>
        </p:nvSpPr>
        <p:spPr>
          <a:xfrm>
            <a:off x="3636000" y="4284000"/>
            <a:ext cx="504000" cy="0"/>
          </a:xfrm>
          <a:prstGeom prst="line">
            <a:avLst/>
          </a:prstGeom>
          <a:noFill/>
          <a:ln w="19080">
            <a:solidFill>
              <a:srgbClr val="FF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3" name="Connecteur droit 22">
            <a:extLst>
              <a:ext uri="{FF2B5EF4-FFF2-40B4-BE49-F238E27FC236}">
                <a16:creationId xmlns:a16="http://schemas.microsoft.com/office/drawing/2014/main" id="{437570B6-4D21-3822-B98A-56EB8B5E6A98}"/>
              </a:ext>
            </a:extLst>
          </p:cNvPr>
          <p:cNvSpPr/>
          <p:nvPr/>
        </p:nvSpPr>
        <p:spPr>
          <a:xfrm>
            <a:off x="2407320" y="4284000"/>
            <a:ext cx="504000" cy="0"/>
          </a:xfrm>
          <a:prstGeom prst="line">
            <a:avLst/>
          </a:prstGeom>
          <a:noFill/>
          <a:ln w="19080">
            <a:solidFill>
              <a:srgbClr val="FF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F4696B7-5330-BF36-4C4E-3D3EDF081198}"/>
              </a:ext>
            </a:extLst>
          </p:cNvPr>
          <p:cNvSpPr txBox="1"/>
          <p:nvPr/>
        </p:nvSpPr>
        <p:spPr>
          <a:xfrm>
            <a:off x="7060320" y="3672359"/>
            <a:ext cx="2304903" cy="61102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Direction 1 (x)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Pas de déplacement de 1</a:t>
            </a:r>
          </a:p>
        </p:txBody>
      </p:sp>
      <p:sp>
        <p:nvSpPr>
          <p:cNvPr id="25" name="Connecteur droit 24">
            <a:extLst>
              <a:ext uri="{FF2B5EF4-FFF2-40B4-BE49-F238E27FC236}">
                <a16:creationId xmlns:a16="http://schemas.microsoft.com/office/drawing/2014/main" id="{646DCA70-129E-D99C-BFF9-55B67CB0BB05}"/>
              </a:ext>
            </a:extLst>
          </p:cNvPr>
          <p:cNvSpPr/>
          <p:nvPr/>
        </p:nvSpPr>
        <p:spPr>
          <a:xfrm flipV="1">
            <a:off x="3240000" y="3606479"/>
            <a:ext cx="0" cy="396000"/>
          </a:xfrm>
          <a:prstGeom prst="line">
            <a:avLst/>
          </a:prstGeom>
          <a:noFill/>
          <a:ln w="12600">
            <a:solidFill>
              <a:srgbClr val="007826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6" name="Connecteur droit 25">
            <a:extLst>
              <a:ext uri="{FF2B5EF4-FFF2-40B4-BE49-F238E27FC236}">
                <a16:creationId xmlns:a16="http://schemas.microsoft.com/office/drawing/2014/main" id="{63DD9C6F-CB0A-A6B8-06AC-6F2C80FF9EB4}"/>
              </a:ext>
            </a:extLst>
          </p:cNvPr>
          <p:cNvSpPr/>
          <p:nvPr/>
        </p:nvSpPr>
        <p:spPr>
          <a:xfrm flipV="1">
            <a:off x="6948000" y="4356000"/>
            <a:ext cx="0" cy="396000"/>
          </a:xfrm>
          <a:prstGeom prst="line">
            <a:avLst/>
          </a:prstGeom>
          <a:noFill/>
          <a:ln w="12600">
            <a:solidFill>
              <a:srgbClr val="007826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DDE4F8B-3BEA-236D-17DB-0C2475ABE8E5}"/>
              </a:ext>
            </a:extLst>
          </p:cNvPr>
          <p:cNvSpPr txBox="1"/>
          <p:nvPr/>
        </p:nvSpPr>
        <p:spPr>
          <a:xfrm>
            <a:off x="3276000" y="3600000"/>
            <a:ext cx="576000" cy="348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1" i="0" u="none" strike="noStrike" kern="1200" cap="none">
                <a:ln>
                  <a:noFill/>
                </a:ln>
                <a:solidFill>
                  <a:srgbClr val="007826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+y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70B3B41-CB65-9F60-B52F-49DA24B02E8D}"/>
              </a:ext>
            </a:extLst>
          </p:cNvPr>
          <p:cNvSpPr txBox="1"/>
          <p:nvPr/>
        </p:nvSpPr>
        <p:spPr>
          <a:xfrm>
            <a:off x="3276000" y="4608360"/>
            <a:ext cx="576000" cy="348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1" i="0" u="none" strike="noStrike" kern="1200" cap="none">
                <a:ln>
                  <a:noFill/>
                </a:ln>
                <a:solidFill>
                  <a:srgbClr val="007826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-y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E5CBCC6-D4E8-C2A0-F4E8-EFE25B7AE3F7}"/>
              </a:ext>
            </a:extLst>
          </p:cNvPr>
          <p:cNvSpPr txBox="1"/>
          <p:nvPr/>
        </p:nvSpPr>
        <p:spPr>
          <a:xfrm>
            <a:off x="3636000" y="4331880"/>
            <a:ext cx="576000" cy="348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1" i="0" u="none" strike="noStrike" kern="1200" cap="none">
                <a:ln>
                  <a:noFill/>
                </a:ln>
                <a:solidFill>
                  <a:srgbClr val="FF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+x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F7F78EF-1CD8-718F-805C-BE4C27EDC152}"/>
              </a:ext>
            </a:extLst>
          </p:cNvPr>
          <p:cNvSpPr txBox="1"/>
          <p:nvPr/>
        </p:nvSpPr>
        <p:spPr>
          <a:xfrm>
            <a:off x="2412000" y="4332240"/>
            <a:ext cx="576000" cy="348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1" i="0" u="none" strike="noStrike" kern="1200" cap="none">
                <a:ln>
                  <a:noFill/>
                </a:ln>
                <a:solidFill>
                  <a:srgbClr val="FF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-x</a:t>
            </a:r>
          </a:p>
        </p:txBody>
      </p:sp>
      <p:sp>
        <p:nvSpPr>
          <p:cNvPr id="31" name="Connecteur droit 30">
            <a:extLst>
              <a:ext uri="{FF2B5EF4-FFF2-40B4-BE49-F238E27FC236}">
                <a16:creationId xmlns:a16="http://schemas.microsoft.com/office/drawing/2014/main" id="{C62EE166-2DE9-2A5E-E5F6-99BD8EBC79FA}"/>
              </a:ext>
            </a:extLst>
          </p:cNvPr>
          <p:cNvSpPr/>
          <p:nvPr/>
        </p:nvSpPr>
        <p:spPr>
          <a:xfrm>
            <a:off x="6556320" y="3996000"/>
            <a:ext cx="504000" cy="0"/>
          </a:xfrm>
          <a:prstGeom prst="line">
            <a:avLst/>
          </a:prstGeom>
          <a:noFill/>
          <a:ln w="19080">
            <a:solidFill>
              <a:srgbClr val="FF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space réservé du numéro de diapositive 3">
            <a:extLst>
              <a:ext uri="{FF2B5EF4-FFF2-40B4-BE49-F238E27FC236}">
                <a16:creationId xmlns:a16="http://schemas.microsoft.com/office/drawing/2014/main" id="{DACA091C-4B76-F839-21C7-CC65D32FC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14CA95-275E-B447-A22C-D3BBF4C4123C}" type="slidenum">
              <a:t>109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541892-6B13-2A4E-B74D-4C45D7EDA4A3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AC409D2-3E69-222F-3928-62F583FAFA1C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Exemple de topologie cartésienne 2D : notion de périodicité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AB7CFAF3-9BBB-38FE-6E00-EC269A3C75C3}"/>
              </a:ext>
            </a:extLst>
          </p:cNvPr>
          <p:cNvSpPr/>
          <p:nvPr/>
        </p:nvSpPr>
        <p:spPr>
          <a:xfrm>
            <a:off x="1475999" y="2844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2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(0,2)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71199291-62F9-9DF7-812D-BC868B930AD1}"/>
              </a:ext>
            </a:extLst>
          </p:cNvPr>
          <p:cNvSpPr/>
          <p:nvPr/>
        </p:nvSpPr>
        <p:spPr>
          <a:xfrm>
            <a:off x="2700000" y="2844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5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(1,2)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703ADA73-B91C-1494-B4DC-BF7892327154}"/>
              </a:ext>
            </a:extLst>
          </p:cNvPr>
          <p:cNvSpPr/>
          <p:nvPr/>
        </p:nvSpPr>
        <p:spPr>
          <a:xfrm>
            <a:off x="3924000" y="2844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8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(2,2)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A5FDA096-1396-8AB1-00B1-C174D58465A1}"/>
              </a:ext>
            </a:extLst>
          </p:cNvPr>
          <p:cNvSpPr/>
          <p:nvPr/>
        </p:nvSpPr>
        <p:spPr>
          <a:xfrm>
            <a:off x="1475999" y="385199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4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(0,1)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F3731948-24A1-D4B6-7B76-7EAE68208DFE}"/>
              </a:ext>
            </a:extLst>
          </p:cNvPr>
          <p:cNvSpPr/>
          <p:nvPr/>
        </p:nvSpPr>
        <p:spPr>
          <a:xfrm>
            <a:off x="2700000" y="385199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5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(1,1)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81A4E65E-9BB2-9FE7-9863-B9734802C8C0}"/>
              </a:ext>
            </a:extLst>
          </p:cNvPr>
          <p:cNvSpPr/>
          <p:nvPr/>
        </p:nvSpPr>
        <p:spPr>
          <a:xfrm>
            <a:off x="3924000" y="385199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7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(2,1)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EE6A7E2C-AE02-0421-FE6B-1FE434F358AE}"/>
              </a:ext>
            </a:extLst>
          </p:cNvPr>
          <p:cNvSpPr/>
          <p:nvPr/>
        </p:nvSpPr>
        <p:spPr>
          <a:xfrm>
            <a:off x="5148000" y="2844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11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(3,2)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ED673551-2AD0-B87D-8A52-4D3848A4B643}"/>
              </a:ext>
            </a:extLst>
          </p:cNvPr>
          <p:cNvSpPr/>
          <p:nvPr/>
        </p:nvSpPr>
        <p:spPr>
          <a:xfrm>
            <a:off x="5148000" y="385199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10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(3,1)</a:t>
            </a: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12630620-8860-7F62-B43D-FE22671F8A1A}"/>
              </a:ext>
            </a:extLst>
          </p:cNvPr>
          <p:cNvSpPr/>
          <p:nvPr/>
        </p:nvSpPr>
        <p:spPr>
          <a:xfrm>
            <a:off x="1475999" y="4860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0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(0,0)</a:t>
            </a: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3DC573F8-3A46-A493-E108-D5AB28363A3A}"/>
              </a:ext>
            </a:extLst>
          </p:cNvPr>
          <p:cNvSpPr/>
          <p:nvPr/>
        </p:nvSpPr>
        <p:spPr>
          <a:xfrm>
            <a:off x="2700000" y="4860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1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(1,0)</a:t>
            </a: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946A18F5-8AF4-4518-E57B-E4424D502BB8}"/>
              </a:ext>
            </a:extLst>
          </p:cNvPr>
          <p:cNvSpPr/>
          <p:nvPr/>
        </p:nvSpPr>
        <p:spPr>
          <a:xfrm>
            <a:off x="3924000" y="4860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2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(2,0)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508CAF05-E070-A3E3-4182-2A4613A45A85}"/>
              </a:ext>
            </a:extLst>
          </p:cNvPr>
          <p:cNvSpPr/>
          <p:nvPr/>
        </p:nvSpPr>
        <p:spPr>
          <a:xfrm>
            <a:off x="5148000" y="4860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3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(3,0)</a:t>
            </a:r>
          </a:p>
        </p:txBody>
      </p:sp>
      <p:sp>
        <p:nvSpPr>
          <p:cNvPr id="16" name="Connecteur droit 15">
            <a:extLst>
              <a:ext uri="{FF2B5EF4-FFF2-40B4-BE49-F238E27FC236}">
                <a16:creationId xmlns:a16="http://schemas.microsoft.com/office/drawing/2014/main" id="{6D529D06-B7C4-1998-6C49-327E61C4E72F}"/>
              </a:ext>
            </a:extLst>
          </p:cNvPr>
          <p:cNvSpPr/>
          <p:nvPr/>
        </p:nvSpPr>
        <p:spPr>
          <a:xfrm>
            <a:off x="1332000" y="5832000"/>
            <a:ext cx="5328000" cy="0"/>
          </a:xfrm>
          <a:prstGeom prst="line">
            <a:avLst/>
          </a:prstGeom>
          <a:noFill/>
          <a:ln w="29160">
            <a:solidFill>
              <a:srgbClr val="333333"/>
            </a:solidFill>
            <a:prstDash val="solid"/>
            <a:tailEnd type="arrow"/>
          </a:ln>
        </p:spPr>
        <p:txBody>
          <a:bodyPr wrap="none" lIns="104400" tIns="59400" rIns="104400" bIns="594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7A39134-24AD-A9FE-5641-F189B267C4DD}"/>
              </a:ext>
            </a:extLst>
          </p:cNvPr>
          <p:cNvSpPr txBox="1"/>
          <p:nvPr/>
        </p:nvSpPr>
        <p:spPr>
          <a:xfrm>
            <a:off x="864000" y="2624040"/>
            <a:ext cx="360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y</a:t>
            </a:r>
          </a:p>
        </p:txBody>
      </p:sp>
      <p:sp>
        <p:nvSpPr>
          <p:cNvPr id="18" name="Connecteur droit 17">
            <a:extLst>
              <a:ext uri="{FF2B5EF4-FFF2-40B4-BE49-F238E27FC236}">
                <a16:creationId xmlns:a16="http://schemas.microsoft.com/office/drawing/2014/main" id="{ADBD3CF4-8869-9383-EFC6-D2C21760B57C}"/>
              </a:ext>
            </a:extLst>
          </p:cNvPr>
          <p:cNvSpPr/>
          <p:nvPr/>
        </p:nvSpPr>
        <p:spPr>
          <a:xfrm flipV="1">
            <a:off x="1332000" y="2736000"/>
            <a:ext cx="0" cy="3096000"/>
          </a:xfrm>
          <a:prstGeom prst="line">
            <a:avLst/>
          </a:prstGeom>
          <a:noFill/>
          <a:ln w="29160">
            <a:solidFill>
              <a:srgbClr val="333333"/>
            </a:solidFill>
            <a:prstDash val="solid"/>
            <a:tailEnd type="arrow"/>
          </a:ln>
        </p:spPr>
        <p:txBody>
          <a:bodyPr wrap="none" lIns="104400" tIns="59400" rIns="104400" bIns="594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C9FBDB9-1C37-AAC7-5F1C-1061FD48DDAF}"/>
              </a:ext>
            </a:extLst>
          </p:cNvPr>
          <p:cNvSpPr txBox="1"/>
          <p:nvPr/>
        </p:nvSpPr>
        <p:spPr>
          <a:xfrm>
            <a:off x="7483679" y="2478600"/>
            <a:ext cx="2304903" cy="61102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007826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Direction 0 (y)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007826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Pas de déplacement de 1</a:t>
            </a:r>
          </a:p>
        </p:txBody>
      </p:sp>
      <p:sp>
        <p:nvSpPr>
          <p:cNvPr id="20" name="Connecteur droit 19">
            <a:extLst>
              <a:ext uri="{FF2B5EF4-FFF2-40B4-BE49-F238E27FC236}">
                <a16:creationId xmlns:a16="http://schemas.microsoft.com/office/drawing/2014/main" id="{323955A4-6B92-3033-4ECA-035F5A188878}"/>
              </a:ext>
            </a:extLst>
          </p:cNvPr>
          <p:cNvSpPr/>
          <p:nvPr/>
        </p:nvSpPr>
        <p:spPr>
          <a:xfrm flipV="1">
            <a:off x="5652000" y="5690880"/>
            <a:ext cx="0" cy="1077120"/>
          </a:xfrm>
          <a:prstGeom prst="line">
            <a:avLst/>
          </a:prstGeom>
          <a:noFill/>
          <a:ln w="12600">
            <a:solidFill>
              <a:srgbClr val="007826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04F516E-0A1B-01BE-4FF7-8A78BDE7F46E}"/>
              </a:ext>
            </a:extLst>
          </p:cNvPr>
          <p:cNvSpPr txBox="1"/>
          <p:nvPr/>
        </p:nvSpPr>
        <p:spPr>
          <a:xfrm>
            <a:off x="6660000" y="5580000"/>
            <a:ext cx="720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x</a:t>
            </a:r>
          </a:p>
        </p:txBody>
      </p:sp>
      <p:sp>
        <p:nvSpPr>
          <p:cNvPr id="22" name="Connecteur droit 21">
            <a:extLst>
              <a:ext uri="{FF2B5EF4-FFF2-40B4-BE49-F238E27FC236}">
                <a16:creationId xmlns:a16="http://schemas.microsoft.com/office/drawing/2014/main" id="{8BED90A5-6D22-FE44-74E4-BAAB97B956FA}"/>
              </a:ext>
            </a:extLst>
          </p:cNvPr>
          <p:cNvSpPr/>
          <p:nvPr/>
        </p:nvSpPr>
        <p:spPr>
          <a:xfrm>
            <a:off x="4855320" y="5292000"/>
            <a:ext cx="504000" cy="0"/>
          </a:xfrm>
          <a:prstGeom prst="line">
            <a:avLst/>
          </a:prstGeom>
          <a:noFill/>
          <a:ln w="19080">
            <a:solidFill>
              <a:srgbClr val="FF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F2010E5-3241-7245-B6BC-AF5C47D17935}"/>
              </a:ext>
            </a:extLst>
          </p:cNvPr>
          <p:cNvSpPr txBox="1"/>
          <p:nvPr/>
        </p:nvSpPr>
        <p:spPr>
          <a:xfrm>
            <a:off x="7488000" y="1902960"/>
            <a:ext cx="2304903" cy="61102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Direction 1 (x)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Pas de déplacement de 1</a:t>
            </a:r>
          </a:p>
        </p:txBody>
      </p:sp>
      <p:sp>
        <p:nvSpPr>
          <p:cNvPr id="24" name="Connecteur droit 23">
            <a:extLst>
              <a:ext uri="{FF2B5EF4-FFF2-40B4-BE49-F238E27FC236}">
                <a16:creationId xmlns:a16="http://schemas.microsoft.com/office/drawing/2014/main" id="{148AAAFA-BD34-2455-96A3-9A87CBC7F24E}"/>
              </a:ext>
            </a:extLst>
          </p:cNvPr>
          <p:cNvSpPr/>
          <p:nvPr/>
        </p:nvSpPr>
        <p:spPr>
          <a:xfrm flipV="1">
            <a:off x="5652000" y="4572000"/>
            <a:ext cx="0" cy="396000"/>
          </a:xfrm>
          <a:prstGeom prst="line">
            <a:avLst/>
          </a:prstGeom>
          <a:noFill/>
          <a:ln w="12600">
            <a:solidFill>
              <a:srgbClr val="007826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5" name="Connecteur droit 24">
            <a:extLst>
              <a:ext uri="{FF2B5EF4-FFF2-40B4-BE49-F238E27FC236}">
                <a16:creationId xmlns:a16="http://schemas.microsoft.com/office/drawing/2014/main" id="{450A95E7-E701-3A8B-6C9D-42FB118A44F3}"/>
              </a:ext>
            </a:extLst>
          </p:cNvPr>
          <p:cNvSpPr/>
          <p:nvPr/>
        </p:nvSpPr>
        <p:spPr>
          <a:xfrm flipV="1">
            <a:off x="7375679" y="2586600"/>
            <a:ext cx="0" cy="396000"/>
          </a:xfrm>
          <a:prstGeom prst="line">
            <a:avLst/>
          </a:prstGeom>
          <a:noFill/>
          <a:ln w="12600">
            <a:solidFill>
              <a:srgbClr val="007826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B606E3A-77D5-AC24-360A-65AF7F0B2C69}"/>
              </a:ext>
            </a:extLst>
          </p:cNvPr>
          <p:cNvSpPr txBox="1"/>
          <p:nvPr/>
        </p:nvSpPr>
        <p:spPr>
          <a:xfrm>
            <a:off x="5688000" y="4565520"/>
            <a:ext cx="576000" cy="348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1" i="0" u="none" strike="noStrike" kern="1200" cap="none">
                <a:ln>
                  <a:noFill/>
                </a:ln>
                <a:solidFill>
                  <a:srgbClr val="007826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+y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19096E6-5F65-744D-9D62-B0542314C976}"/>
              </a:ext>
            </a:extLst>
          </p:cNvPr>
          <p:cNvSpPr txBox="1"/>
          <p:nvPr/>
        </p:nvSpPr>
        <p:spPr>
          <a:xfrm>
            <a:off x="5688000" y="5796000"/>
            <a:ext cx="576000" cy="348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1" i="0" u="none" strike="noStrike" kern="1200" cap="none">
                <a:ln>
                  <a:noFill/>
                </a:ln>
                <a:solidFill>
                  <a:srgbClr val="007826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-y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599986A-347A-6643-97E5-38E20898D3D8}"/>
              </a:ext>
            </a:extLst>
          </p:cNvPr>
          <p:cNvSpPr txBox="1"/>
          <p:nvPr/>
        </p:nvSpPr>
        <p:spPr>
          <a:xfrm>
            <a:off x="6156000" y="5339880"/>
            <a:ext cx="576000" cy="348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1" i="0" u="none" strike="noStrike" kern="1200" cap="none">
                <a:ln>
                  <a:noFill/>
                </a:ln>
                <a:solidFill>
                  <a:srgbClr val="FF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+x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90E6222-9E3A-74C0-3F79-E57D7DE4D7AD}"/>
              </a:ext>
            </a:extLst>
          </p:cNvPr>
          <p:cNvSpPr txBox="1"/>
          <p:nvPr/>
        </p:nvSpPr>
        <p:spPr>
          <a:xfrm>
            <a:off x="4860000" y="5340240"/>
            <a:ext cx="576000" cy="348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1" i="0" u="none" strike="noStrike" kern="1200" cap="none">
                <a:ln>
                  <a:noFill/>
                </a:ln>
                <a:solidFill>
                  <a:srgbClr val="FF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-x</a:t>
            </a:r>
          </a:p>
        </p:txBody>
      </p:sp>
      <p:sp>
        <p:nvSpPr>
          <p:cNvPr id="30" name="Connecteur droit 29">
            <a:extLst>
              <a:ext uri="{FF2B5EF4-FFF2-40B4-BE49-F238E27FC236}">
                <a16:creationId xmlns:a16="http://schemas.microsoft.com/office/drawing/2014/main" id="{613115F1-2829-2BB7-A1B3-6F0B1F697B44}"/>
              </a:ext>
            </a:extLst>
          </p:cNvPr>
          <p:cNvSpPr/>
          <p:nvPr/>
        </p:nvSpPr>
        <p:spPr>
          <a:xfrm>
            <a:off x="6983999" y="2226600"/>
            <a:ext cx="504001" cy="0"/>
          </a:xfrm>
          <a:prstGeom prst="line">
            <a:avLst/>
          </a:prstGeom>
          <a:noFill/>
          <a:ln w="19080">
            <a:solidFill>
              <a:srgbClr val="FF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cxnSp>
        <p:nvCxnSpPr>
          <p:cNvPr id="31" name="Connecteur en angle 30">
            <a:extLst>
              <a:ext uri="{FF2B5EF4-FFF2-40B4-BE49-F238E27FC236}">
                <a16:creationId xmlns:a16="http://schemas.microsoft.com/office/drawing/2014/main" id="{DC7CF2BB-F08B-715A-A12B-E304A01E8B51}"/>
              </a:ext>
            </a:extLst>
          </p:cNvPr>
          <p:cNvCxnSpPr>
            <a:stCxn id="15" idx="1"/>
            <a:endCxn id="12" idx="3"/>
          </p:cNvCxnSpPr>
          <p:nvPr/>
        </p:nvCxnSpPr>
        <p:spPr>
          <a:xfrm flipH="1">
            <a:off x="1475999" y="5292000"/>
            <a:ext cx="4752001" cy="12700"/>
          </a:xfrm>
          <a:prstGeom prst="bentConnector5">
            <a:avLst>
              <a:gd name="adj1" fmla="val -4811"/>
              <a:gd name="adj2" fmla="val 5201575"/>
              <a:gd name="adj3" fmla="val 104811"/>
            </a:avLst>
          </a:prstGeom>
          <a:noFill/>
          <a:ln w="19080">
            <a:solidFill>
              <a:srgbClr val="FF0000"/>
            </a:solidFill>
            <a:prstDash val="solid"/>
            <a:tailEnd type="arrow"/>
          </a:ln>
        </p:spPr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DEFF272C-2814-9021-9D9D-F363653A8459}"/>
              </a:ext>
            </a:extLst>
          </p:cNvPr>
          <p:cNvSpPr txBox="1"/>
          <p:nvPr/>
        </p:nvSpPr>
        <p:spPr>
          <a:xfrm>
            <a:off x="5688000" y="6552360"/>
            <a:ext cx="2160000" cy="60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1" i="0" u="none" strike="noStrike" kern="1200" cap="none">
                <a:ln>
                  <a:noFill/>
                </a:ln>
                <a:solidFill>
                  <a:srgbClr val="007826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Valeur négative (MPI_PROC_NULL)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EF48C0F3-4C61-675F-B14B-666FAEEB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903C0A-03A3-8447-A2B4-B669CE41332C}" type="slidenum">
              <a:t>11</a:t>
            </a:fld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22C74B0-6B15-EA09-C429-88AD6127A29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2000" y="2916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DF9996A-CE21-34FB-B3D3-E3E984A4E28C}"/>
              </a:ext>
            </a:extLst>
          </p:cNvPr>
          <p:cNvSpPr txBox="1"/>
          <p:nvPr/>
        </p:nvSpPr>
        <p:spPr>
          <a:xfrm>
            <a:off x="360000" y="360000"/>
            <a:ext cx="8708516" cy="50701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Démarrage d’un programme MPI (Fortran et C++) : inclure MPI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1B32F36-3305-C383-8697-5B89309C2DAD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II. Échange de message par MPI – 1) Écrire son premier programme MPI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8381075-C77F-C54E-0A45-B50446B9E5EA}"/>
              </a:ext>
            </a:extLst>
          </p:cNvPr>
          <p:cNvSpPr txBox="1"/>
          <p:nvPr/>
        </p:nvSpPr>
        <p:spPr>
          <a:xfrm>
            <a:off x="360000" y="2177850"/>
            <a:ext cx="936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première étape consiste à ne pas oublier d’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inclure le module MPI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(header en C/C++)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E227C02C-59C8-A679-BAB7-F427F2074690}"/>
              </a:ext>
            </a:extLst>
          </p:cNvPr>
          <p:cNvSpPr/>
          <p:nvPr/>
        </p:nvSpPr>
        <p:spPr>
          <a:xfrm>
            <a:off x="1368000" y="2772000"/>
            <a:ext cx="7992000" cy="1980000"/>
          </a:xfrm>
          <a:custGeom>
            <a:avLst>
              <a:gd name="f0" fmla="val 55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B2C5408-9A05-E852-8675-883DC0E4935D}"/>
              </a:ext>
            </a:extLst>
          </p:cNvPr>
          <p:cNvSpPr txBox="1"/>
          <p:nvPr/>
        </p:nvSpPr>
        <p:spPr>
          <a:xfrm>
            <a:off x="1548000" y="2891520"/>
            <a:ext cx="7740000" cy="2257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Program test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1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Use mpi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End program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ED56E8F-2067-C1F2-5815-96D459B66EBD}"/>
              </a:ext>
            </a:extLst>
          </p:cNvPr>
          <p:cNvSpPr txBox="1"/>
          <p:nvPr/>
        </p:nvSpPr>
        <p:spPr>
          <a:xfrm>
            <a:off x="503640" y="3505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1500268-0B5D-1D26-7A9B-9091EE053C7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2000" y="502992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orme libre 9">
            <a:extLst>
              <a:ext uri="{FF2B5EF4-FFF2-40B4-BE49-F238E27FC236}">
                <a16:creationId xmlns:a16="http://schemas.microsoft.com/office/drawing/2014/main" id="{55CD4C39-BB50-011A-51E0-7A0428339754}"/>
              </a:ext>
            </a:extLst>
          </p:cNvPr>
          <p:cNvSpPr/>
          <p:nvPr/>
        </p:nvSpPr>
        <p:spPr>
          <a:xfrm>
            <a:off x="1368000" y="4885920"/>
            <a:ext cx="7992000" cy="1980000"/>
          </a:xfrm>
          <a:custGeom>
            <a:avLst>
              <a:gd name="f0" fmla="val 55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34E0EB9-6292-F357-3C38-C51DD44F5DDA}"/>
              </a:ext>
            </a:extLst>
          </p:cNvPr>
          <p:cNvSpPr txBox="1"/>
          <p:nvPr/>
        </p:nvSpPr>
        <p:spPr>
          <a:xfrm>
            <a:off x="1548000" y="5005440"/>
            <a:ext cx="7740000" cy="2257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FF5429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#include &lt;mpi.h&gt;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 main( int argc, char *argv[] 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}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BDE9AE6-BCBF-E125-E8B8-7C8A44B17349}"/>
              </a:ext>
            </a:extLst>
          </p:cNvPr>
          <p:cNvSpPr txBox="1"/>
          <p:nvPr/>
        </p:nvSpPr>
        <p:spPr>
          <a:xfrm>
            <a:off x="503640" y="561924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numéro de diapositive 3">
            <a:extLst>
              <a:ext uri="{FF2B5EF4-FFF2-40B4-BE49-F238E27FC236}">
                <a16:creationId xmlns:a16="http://schemas.microsoft.com/office/drawing/2014/main" id="{13A0CB32-67C0-14D1-1F3A-6B08231A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C19712-F9A9-8644-BBCF-0C9E22A42851}" type="slidenum">
              <a:t>110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1FC2B75-D6D7-1147-42C1-DDE771C358F5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079BBE3-E7CB-107D-53B0-5CEB5B3351FE}"/>
              </a:ext>
            </a:extLst>
          </p:cNvPr>
          <p:cNvSpPr txBox="1"/>
          <p:nvPr/>
        </p:nvSpPr>
        <p:spPr>
          <a:xfrm>
            <a:off x="360000" y="360000"/>
            <a:ext cx="8640000" cy="9208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Décomposition de domaine cartésienne : récupérer les rangs des voisins via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MPI_CART_SHIFT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7E388467-C4C0-3675-EB57-A3390B6B9214}"/>
              </a:ext>
            </a:extLst>
          </p:cNvPr>
          <p:cNvSpPr/>
          <p:nvPr/>
        </p:nvSpPr>
        <p:spPr>
          <a:xfrm>
            <a:off x="1368360" y="2232360"/>
            <a:ext cx="7776000" cy="93563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MPI_CART_SHIFT(cartesian_communicator, direction,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displacement,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rank_neighbors_src, rank_neighbors_dest, ierror)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C584816-B407-A680-848B-A142976FF5D3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MPI_CART_SHIFT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permet de récupérer les rangs voisins d’un rang donné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5377C0-0881-5BE9-4937-B5F2DB79FE8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232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821E629-D768-3712-2BB3-8EA14D2BB8FA}"/>
              </a:ext>
            </a:extLst>
          </p:cNvPr>
          <p:cNvSpPr txBox="1"/>
          <p:nvPr/>
        </p:nvSpPr>
        <p:spPr>
          <a:xfrm>
            <a:off x="468360" y="282132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5C7C79-2BD6-E1ED-8980-98E455EA6559}"/>
              </a:ext>
            </a:extLst>
          </p:cNvPr>
          <p:cNvSpPr txBox="1"/>
          <p:nvPr/>
        </p:nvSpPr>
        <p:spPr>
          <a:xfrm>
            <a:off x="360000" y="3359880"/>
            <a:ext cx="9504000" cy="1662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direction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(integer) : 1 pour la première coordonnée, 2 pour la deuxième coordonnée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Displacement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(integer) : pas de déplacement dans la direction souhaitée, si &gt; 0 déplacement vers les coordonnées supérieures, si &lt; 0 vers les coordonnées inférieures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rank_neighbord_source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: si displacement &gt; 0, correspond au voisin source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rank_neighbord_dest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: si displacement &gt; 0, correspond au voisin destinataire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452B6C-5B98-4DD4-C2B4-3E421C3CC556}"/>
              </a:ext>
            </a:extLst>
          </p:cNvPr>
          <p:cNvSpPr txBox="1"/>
          <p:nvPr/>
        </p:nvSpPr>
        <p:spPr>
          <a:xfrm>
            <a:off x="1368360" y="6710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https://www.open-mpi.org/doc/v2.0/man3/MPI_Cart_shift.3.php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BB666AD-79BB-D0CE-723B-ADF01AFC270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75280" y="6550920"/>
            <a:ext cx="54000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orme libre 10">
            <a:extLst>
              <a:ext uri="{FF2B5EF4-FFF2-40B4-BE49-F238E27FC236}">
                <a16:creationId xmlns:a16="http://schemas.microsoft.com/office/drawing/2014/main" id="{C404A4E3-D8BA-5751-D7AF-E9EED9E99778}"/>
              </a:ext>
            </a:extLst>
          </p:cNvPr>
          <p:cNvSpPr/>
          <p:nvPr/>
        </p:nvSpPr>
        <p:spPr>
          <a:xfrm>
            <a:off x="4248000" y="5436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4</a:t>
            </a:r>
          </a:p>
        </p:txBody>
      </p:sp>
      <p:sp>
        <p:nvSpPr>
          <p:cNvPr id="12" name="Connecteur droit 11">
            <a:extLst>
              <a:ext uri="{FF2B5EF4-FFF2-40B4-BE49-F238E27FC236}">
                <a16:creationId xmlns:a16="http://schemas.microsoft.com/office/drawing/2014/main" id="{92AE4B80-5CFA-D50C-9058-3E79442B3C7C}"/>
              </a:ext>
            </a:extLst>
          </p:cNvPr>
          <p:cNvSpPr/>
          <p:nvPr/>
        </p:nvSpPr>
        <p:spPr>
          <a:xfrm>
            <a:off x="3096000" y="5616000"/>
            <a:ext cx="1152000" cy="0"/>
          </a:xfrm>
          <a:prstGeom prst="line">
            <a:avLst/>
          </a:prstGeom>
          <a:noFill/>
          <a:ln w="19080">
            <a:solidFill>
              <a:srgbClr val="007826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Connecteur droit 12">
            <a:extLst>
              <a:ext uri="{FF2B5EF4-FFF2-40B4-BE49-F238E27FC236}">
                <a16:creationId xmlns:a16="http://schemas.microsoft.com/office/drawing/2014/main" id="{04FE5B06-EE97-B273-9579-FD7A191D757F}"/>
              </a:ext>
            </a:extLst>
          </p:cNvPr>
          <p:cNvSpPr/>
          <p:nvPr/>
        </p:nvSpPr>
        <p:spPr>
          <a:xfrm>
            <a:off x="5364000" y="5652000"/>
            <a:ext cx="1152000" cy="0"/>
          </a:xfrm>
          <a:prstGeom prst="line">
            <a:avLst/>
          </a:prstGeom>
          <a:noFill/>
          <a:ln w="19080">
            <a:solidFill>
              <a:srgbClr val="007826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D68CF449-FF89-5A66-925C-5AAD9804263C}"/>
              </a:ext>
            </a:extLst>
          </p:cNvPr>
          <p:cNvSpPr/>
          <p:nvPr/>
        </p:nvSpPr>
        <p:spPr>
          <a:xfrm>
            <a:off x="1944000" y="5436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1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AF9AB256-974F-4E94-3262-48BD31AD9D94}"/>
              </a:ext>
            </a:extLst>
          </p:cNvPr>
          <p:cNvSpPr/>
          <p:nvPr/>
        </p:nvSpPr>
        <p:spPr>
          <a:xfrm>
            <a:off x="6588000" y="5436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7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86B5B54-D51A-1727-45D9-5EA20E988436}"/>
              </a:ext>
            </a:extLst>
          </p:cNvPr>
          <p:cNvSpPr txBox="1"/>
          <p:nvPr/>
        </p:nvSpPr>
        <p:spPr>
          <a:xfrm>
            <a:off x="216000" y="5400000"/>
            <a:ext cx="1655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Voisin source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FAAE540-53B9-09E6-3CEA-BA190FBD05B6}"/>
              </a:ext>
            </a:extLst>
          </p:cNvPr>
          <p:cNvSpPr txBox="1"/>
          <p:nvPr/>
        </p:nvSpPr>
        <p:spPr>
          <a:xfrm>
            <a:off x="7703999" y="5436000"/>
            <a:ext cx="2448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Voisin destinataire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13E1080-11FF-79A3-0CDA-6AF6AA990203}"/>
              </a:ext>
            </a:extLst>
          </p:cNvPr>
          <p:cNvSpPr txBox="1"/>
          <p:nvPr/>
        </p:nvSpPr>
        <p:spPr>
          <a:xfrm>
            <a:off x="36000" y="5904360"/>
            <a:ext cx="1872000" cy="395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8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Voisin destinataire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3E44D4F-2B9B-FEB2-768B-686CD0070B11}"/>
              </a:ext>
            </a:extLst>
          </p:cNvPr>
          <p:cNvSpPr txBox="1"/>
          <p:nvPr/>
        </p:nvSpPr>
        <p:spPr>
          <a:xfrm>
            <a:off x="7703999" y="5832360"/>
            <a:ext cx="2448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8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Voisin source</a:t>
            </a:r>
          </a:p>
        </p:txBody>
      </p:sp>
      <p:sp>
        <p:nvSpPr>
          <p:cNvPr id="20" name="Connecteur droit 19">
            <a:extLst>
              <a:ext uri="{FF2B5EF4-FFF2-40B4-BE49-F238E27FC236}">
                <a16:creationId xmlns:a16="http://schemas.microsoft.com/office/drawing/2014/main" id="{E7B5DF83-75DB-7AB0-AB1A-35D762CA133A}"/>
              </a:ext>
            </a:extLst>
          </p:cNvPr>
          <p:cNvSpPr/>
          <p:nvPr/>
        </p:nvSpPr>
        <p:spPr>
          <a:xfrm flipH="1">
            <a:off x="3096000" y="6083999"/>
            <a:ext cx="1080000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Connecteur droit 20">
            <a:extLst>
              <a:ext uri="{FF2B5EF4-FFF2-40B4-BE49-F238E27FC236}">
                <a16:creationId xmlns:a16="http://schemas.microsoft.com/office/drawing/2014/main" id="{7DB707F9-CAA4-85A7-6480-7B724D3394F6}"/>
              </a:ext>
            </a:extLst>
          </p:cNvPr>
          <p:cNvSpPr/>
          <p:nvPr/>
        </p:nvSpPr>
        <p:spPr>
          <a:xfrm flipH="1">
            <a:off x="5369040" y="6083999"/>
            <a:ext cx="1080000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9CDEA8F-D13B-F783-43D1-AB48C40247B7}"/>
              </a:ext>
            </a:extLst>
          </p:cNvPr>
          <p:cNvSpPr txBox="1"/>
          <p:nvPr/>
        </p:nvSpPr>
        <p:spPr>
          <a:xfrm>
            <a:off x="3816000" y="6336360"/>
            <a:ext cx="1872000" cy="395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8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Displacement &lt; 0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F710622-AC85-66E1-FA8C-56B67C0ED22D}"/>
              </a:ext>
            </a:extLst>
          </p:cNvPr>
          <p:cNvSpPr txBox="1"/>
          <p:nvPr/>
        </p:nvSpPr>
        <p:spPr>
          <a:xfrm>
            <a:off x="3780000" y="5046120"/>
            <a:ext cx="2088000" cy="60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Displacement &gt; 0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numéro de diapositive 3">
            <a:extLst>
              <a:ext uri="{FF2B5EF4-FFF2-40B4-BE49-F238E27FC236}">
                <a16:creationId xmlns:a16="http://schemas.microsoft.com/office/drawing/2014/main" id="{4C109EF5-D621-7348-47AA-8D4E29E5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A6F9AF-BA67-2645-8D82-47C780C944E9}" type="slidenum">
              <a:t>111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6C59BB-7C5D-508D-48D5-2BED12ACFEBC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042858D-722C-3B74-6E59-7364EE22C691}"/>
              </a:ext>
            </a:extLst>
          </p:cNvPr>
          <p:cNvSpPr txBox="1"/>
          <p:nvPr/>
        </p:nvSpPr>
        <p:spPr>
          <a:xfrm>
            <a:off x="359999" y="360000"/>
            <a:ext cx="9299983" cy="9208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Décomposition de domaine cartésienne : récupérer les rangs des voisins via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MPI_Cart_shift</a:t>
            </a:r>
            <a:endParaRPr lang="fr-FR" sz="24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6CE42C76-7284-DC11-57C9-236CE88E165D}"/>
              </a:ext>
            </a:extLst>
          </p:cNvPr>
          <p:cNvSpPr/>
          <p:nvPr/>
        </p:nvSpPr>
        <p:spPr>
          <a:xfrm>
            <a:off x="1368360" y="2232360"/>
            <a:ext cx="7776000" cy="93563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MPI_Cart_shift(cartesian_communicator, direction,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displacement,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rank_neighbors_src, rank_neighbors_dest) ;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604F0CD-44AA-2F62-857E-0AA40322DDCA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MPI_Cart_shift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permet de récupérer les rangs voisins d’un rang donné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D016E2D-6165-C32B-1B4B-AA6438D70EA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232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DB0F743-B63C-2083-111B-D44378C1B79F}"/>
              </a:ext>
            </a:extLst>
          </p:cNvPr>
          <p:cNvSpPr txBox="1"/>
          <p:nvPr/>
        </p:nvSpPr>
        <p:spPr>
          <a:xfrm>
            <a:off x="468360" y="282132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E3249A3-B1AC-A161-1E17-7A3603AD3E9C}"/>
              </a:ext>
            </a:extLst>
          </p:cNvPr>
          <p:cNvSpPr txBox="1"/>
          <p:nvPr/>
        </p:nvSpPr>
        <p:spPr>
          <a:xfrm>
            <a:off x="1368360" y="6710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https://www.open-mpi.org/doc/v2.0/man3/MPI_Cart_shift.3.php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89730A7-002C-4398-1AE3-CAB280D13A5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75280" y="6550920"/>
            <a:ext cx="54000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orme libre 10">
            <a:extLst>
              <a:ext uri="{FF2B5EF4-FFF2-40B4-BE49-F238E27FC236}">
                <a16:creationId xmlns:a16="http://schemas.microsoft.com/office/drawing/2014/main" id="{E25123F2-4B7E-9B9B-ACDB-2FC18D3CD73A}"/>
              </a:ext>
            </a:extLst>
          </p:cNvPr>
          <p:cNvSpPr/>
          <p:nvPr/>
        </p:nvSpPr>
        <p:spPr>
          <a:xfrm>
            <a:off x="4248000" y="5436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4</a:t>
            </a:r>
          </a:p>
        </p:txBody>
      </p:sp>
      <p:sp>
        <p:nvSpPr>
          <p:cNvPr id="12" name="Connecteur droit 11">
            <a:extLst>
              <a:ext uri="{FF2B5EF4-FFF2-40B4-BE49-F238E27FC236}">
                <a16:creationId xmlns:a16="http://schemas.microsoft.com/office/drawing/2014/main" id="{04F06D7F-5795-2F63-E847-C0DB50A7C9A5}"/>
              </a:ext>
            </a:extLst>
          </p:cNvPr>
          <p:cNvSpPr/>
          <p:nvPr/>
        </p:nvSpPr>
        <p:spPr>
          <a:xfrm>
            <a:off x="3096000" y="5616000"/>
            <a:ext cx="1152000" cy="0"/>
          </a:xfrm>
          <a:prstGeom prst="line">
            <a:avLst/>
          </a:prstGeom>
          <a:noFill/>
          <a:ln w="19080">
            <a:solidFill>
              <a:srgbClr val="007826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Connecteur droit 12">
            <a:extLst>
              <a:ext uri="{FF2B5EF4-FFF2-40B4-BE49-F238E27FC236}">
                <a16:creationId xmlns:a16="http://schemas.microsoft.com/office/drawing/2014/main" id="{B3E2D1BC-A448-C806-D366-BE4BBECA79A7}"/>
              </a:ext>
            </a:extLst>
          </p:cNvPr>
          <p:cNvSpPr/>
          <p:nvPr/>
        </p:nvSpPr>
        <p:spPr>
          <a:xfrm>
            <a:off x="5364000" y="5652000"/>
            <a:ext cx="1152000" cy="0"/>
          </a:xfrm>
          <a:prstGeom prst="line">
            <a:avLst/>
          </a:prstGeom>
          <a:noFill/>
          <a:ln w="19080">
            <a:solidFill>
              <a:srgbClr val="007826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89AA8FED-0DF1-8AD8-7B7C-43E59292C9DE}"/>
              </a:ext>
            </a:extLst>
          </p:cNvPr>
          <p:cNvSpPr/>
          <p:nvPr/>
        </p:nvSpPr>
        <p:spPr>
          <a:xfrm>
            <a:off x="1944000" y="5436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1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AF8D4186-B17B-13B2-4B98-B3891AEADEB0}"/>
              </a:ext>
            </a:extLst>
          </p:cNvPr>
          <p:cNvSpPr/>
          <p:nvPr/>
        </p:nvSpPr>
        <p:spPr>
          <a:xfrm>
            <a:off x="6588000" y="5436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7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AA6CA47-FA82-9F83-3AA9-3E533977B791}"/>
              </a:ext>
            </a:extLst>
          </p:cNvPr>
          <p:cNvSpPr txBox="1"/>
          <p:nvPr/>
        </p:nvSpPr>
        <p:spPr>
          <a:xfrm>
            <a:off x="216000" y="5400000"/>
            <a:ext cx="1655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Voisin source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5D49AA5-90A5-3C4A-FE0A-3DE5EA458AB7}"/>
              </a:ext>
            </a:extLst>
          </p:cNvPr>
          <p:cNvSpPr txBox="1"/>
          <p:nvPr/>
        </p:nvSpPr>
        <p:spPr>
          <a:xfrm>
            <a:off x="7703999" y="5436000"/>
            <a:ext cx="2448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Voisin destinataire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18904F1-B7EA-A006-A287-0118E8353DF4}"/>
              </a:ext>
            </a:extLst>
          </p:cNvPr>
          <p:cNvSpPr txBox="1"/>
          <p:nvPr/>
        </p:nvSpPr>
        <p:spPr>
          <a:xfrm>
            <a:off x="36000" y="5904360"/>
            <a:ext cx="1872000" cy="395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8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Voisin destinataire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6BA4C01-7DDE-30E3-CA63-678D59DC79CD}"/>
              </a:ext>
            </a:extLst>
          </p:cNvPr>
          <p:cNvSpPr txBox="1"/>
          <p:nvPr/>
        </p:nvSpPr>
        <p:spPr>
          <a:xfrm>
            <a:off x="7703999" y="5832360"/>
            <a:ext cx="2448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8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Voisin source</a:t>
            </a:r>
          </a:p>
        </p:txBody>
      </p:sp>
      <p:sp>
        <p:nvSpPr>
          <p:cNvPr id="20" name="Connecteur droit 19">
            <a:extLst>
              <a:ext uri="{FF2B5EF4-FFF2-40B4-BE49-F238E27FC236}">
                <a16:creationId xmlns:a16="http://schemas.microsoft.com/office/drawing/2014/main" id="{353D750D-930E-E689-1128-81D8B85D19E3}"/>
              </a:ext>
            </a:extLst>
          </p:cNvPr>
          <p:cNvSpPr/>
          <p:nvPr/>
        </p:nvSpPr>
        <p:spPr>
          <a:xfrm flipH="1">
            <a:off x="3096000" y="6083999"/>
            <a:ext cx="1080000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Connecteur droit 20">
            <a:extLst>
              <a:ext uri="{FF2B5EF4-FFF2-40B4-BE49-F238E27FC236}">
                <a16:creationId xmlns:a16="http://schemas.microsoft.com/office/drawing/2014/main" id="{02D0CCB2-8F9A-FCF7-C1B9-C68704C6615A}"/>
              </a:ext>
            </a:extLst>
          </p:cNvPr>
          <p:cNvSpPr/>
          <p:nvPr/>
        </p:nvSpPr>
        <p:spPr>
          <a:xfrm flipH="1">
            <a:off x="5369040" y="6083999"/>
            <a:ext cx="1080000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9E80E46-4C84-1CA8-2695-114B0E18198C}"/>
              </a:ext>
            </a:extLst>
          </p:cNvPr>
          <p:cNvSpPr txBox="1"/>
          <p:nvPr/>
        </p:nvSpPr>
        <p:spPr>
          <a:xfrm>
            <a:off x="3816000" y="6336360"/>
            <a:ext cx="1872000" cy="395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8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Displacement &lt; 0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75EDACD-A30B-1846-B5B1-DB89799F49C7}"/>
              </a:ext>
            </a:extLst>
          </p:cNvPr>
          <p:cNvSpPr txBox="1"/>
          <p:nvPr/>
        </p:nvSpPr>
        <p:spPr>
          <a:xfrm>
            <a:off x="3780000" y="5046120"/>
            <a:ext cx="2088000" cy="60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Displacement &gt; 0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16063B0-E9E7-D54F-BA4B-B0C2F3A27752}"/>
              </a:ext>
            </a:extLst>
          </p:cNvPr>
          <p:cNvSpPr txBox="1"/>
          <p:nvPr/>
        </p:nvSpPr>
        <p:spPr>
          <a:xfrm>
            <a:off x="411480" y="3389811"/>
            <a:ext cx="92485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direction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 : 1 pour la première coordonnée, 2 pour la deuxième coordonnée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Displacement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 : pas de déplacement dans la direction souhaitée, si &gt; 0 déplacement vers les coordonnées supérieures, si &lt; 0 vers les coordonnées inférieures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rank_neighbord_source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: si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displacement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&gt; 0, correspond au voisin source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rank_neighbord_dest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: si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displacement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&gt; 0, correspond au voisin destinataire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8FEE6102-28E7-EA6A-6228-5D2DA513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DF1922-03D4-384C-8D26-F41A22D00B93}" type="slidenum">
              <a:t>112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CACB43C-4EA4-AF6A-663E-1C0CF8CFC99B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589AC3A-5216-F2C2-B492-501685B4C2CD}"/>
              </a:ext>
            </a:extLst>
          </p:cNvPr>
          <p:cNvSpPr txBox="1"/>
          <p:nvPr/>
        </p:nvSpPr>
        <p:spPr>
          <a:xfrm>
            <a:off x="360000" y="360000"/>
            <a:ext cx="9332640" cy="9208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Décomposition de domaine cartésienne : récupérer les rangs des voisins via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MPI_Cart_shift</a:t>
            </a:r>
            <a:endParaRPr lang="fr-FR" sz="24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D270360-083E-C6A6-815C-24C7BA6E776E}"/>
              </a:ext>
            </a:extLst>
          </p:cNvPr>
          <p:cNvSpPr txBox="1"/>
          <p:nvPr/>
        </p:nvSpPr>
        <p:spPr>
          <a:xfrm>
            <a:off x="1368360" y="6710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https://www.open-mpi.org/doc/v2.0/man3/MPI_Cart_shift.3.php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1E08732-94A1-E939-6C4B-353E18E15F8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5280" y="6550920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184F2FF-E619-4DE0-9322-83E56AF2A33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12000" y="1692000"/>
            <a:ext cx="54000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B6BB314-1888-B0C0-4CC0-1C31B8738DD8}"/>
              </a:ext>
            </a:extLst>
          </p:cNvPr>
          <p:cNvSpPr txBox="1"/>
          <p:nvPr/>
        </p:nvSpPr>
        <p:spPr>
          <a:xfrm>
            <a:off x="1423851" y="1743891"/>
            <a:ext cx="8164286" cy="2344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Lorsqu’un rang n’a pas de voisin (par exemple en non-périodique),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MPI_Cart_shift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renvoie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MPI_PROC_NULL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Lorsqu’une communication a pour destinataire ou expéditeur MPI_PROC_NULL, elle peut être écrite mais la communication est simplement ignorée. Cela permet de gérer la périodicité sans avoir à multiplier les conditions par exemple.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15E53BB9-2726-BA20-9248-89638D71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6601EF-E259-A94E-BAE8-3B783750D323}" type="slidenum">
              <a:t>113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F689600-0779-B4D3-DCBE-B920C83BEDAD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DDCA1E8-C2E3-BCFC-8CFD-37A0AE62B899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Exemple de topologie cartésienne 2D (Fortran95)</a:t>
            </a:r>
          </a:p>
        </p:txBody>
      </p:sp>
      <p:sp>
        <p:nvSpPr>
          <p:cNvPr id="4" name="Connecteur droit 3">
            <a:extLst>
              <a:ext uri="{FF2B5EF4-FFF2-40B4-BE49-F238E27FC236}">
                <a16:creationId xmlns:a16="http://schemas.microsoft.com/office/drawing/2014/main" id="{C9D0DE8C-2A3C-ACA5-AE87-48B979C75C72}"/>
              </a:ext>
            </a:extLst>
          </p:cNvPr>
          <p:cNvSpPr/>
          <p:nvPr/>
        </p:nvSpPr>
        <p:spPr>
          <a:xfrm flipV="1">
            <a:off x="3420000" y="2844000"/>
            <a:ext cx="0" cy="396000"/>
          </a:xfrm>
          <a:prstGeom prst="line">
            <a:avLst/>
          </a:prstGeom>
          <a:noFill/>
          <a:ln w="12600">
            <a:solidFill>
              <a:srgbClr val="007826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Connecteur droit 4">
            <a:extLst>
              <a:ext uri="{FF2B5EF4-FFF2-40B4-BE49-F238E27FC236}">
                <a16:creationId xmlns:a16="http://schemas.microsoft.com/office/drawing/2014/main" id="{E96AA7F8-D521-6339-16D4-D03D6FF001A9}"/>
              </a:ext>
            </a:extLst>
          </p:cNvPr>
          <p:cNvSpPr/>
          <p:nvPr/>
        </p:nvSpPr>
        <p:spPr>
          <a:xfrm flipV="1">
            <a:off x="7128000" y="2700000"/>
            <a:ext cx="0" cy="396000"/>
          </a:xfrm>
          <a:prstGeom prst="line">
            <a:avLst/>
          </a:prstGeom>
          <a:noFill/>
          <a:ln w="12600">
            <a:solidFill>
              <a:srgbClr val="007826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3736BB5D-FBDE-FED7-EB8E-1F417D6B77C4}"/>
              </a:ext>
            </a:extLst>
          </p:cNvPr>
          <p:cNvSpPr/>
          <p:nvPr/>
        </p:nvSpPr>
        <p:spPr>
          <a:xfrm>
            <a:off x="864000" y="1872000"/>
            <a:ext cx="9144000" cy="4968000"/>
          </a:xfrm>
          <a:custGeom>
            <a:avLst>
              <a:gd name="f0" fmla="val 549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Integer, dimension(2) ::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ranks_per_direction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 (/4, 3/)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Logical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dimension(2) ::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periodicity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 (/ .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true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., .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true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. /)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Logical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               ::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reorganisation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 .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true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               ::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cartesian_communicator</a:t>
            </a: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Integer, dimension(2) ::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rank_coordinates</a:t>
            </a: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               ::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rank_neighbors_mx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rank_neighbors_px</a:t>
            </a: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               ::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rank_neighbors_my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rank_neighbors_py</a:t>
            </a: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MPI_INIT(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MPI_CART_CREATE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(MPI_COMM_WORLD, 2,ranks_per_direction,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periodicity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 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reorganisation,cartesian_communicator,ierror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MPI_COMM_RANK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cartesian_communicator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MPI_CART_COORDS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cartesian_communicator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2,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rank_coordinates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MPI_CART_SHIFT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cartesian_communicator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1, 1, &amp;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rank_neighbors_my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rank_neighbors_py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MPI_CART_SHIFT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cartesian_communicator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0, 1, &amp;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rank_neighbors_mx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rank_neighbors_px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7BA7687-23A3-849D-841A-21C2F6D6C9E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3080" y="1835999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BBF0B72-CE57-3B08-351E-19159DDED353}"/>
              </a:ext>
            </a:extLst>
          </p:cNvPr>
          <p:cNvSpPr txBox="1"/>
          <p:nvPr/>
        </p:nvSpPr>
        <p:spPr>
          <a:xfrm>
            <a:off x="-35280" y="242532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 5">
            <a:extLst>
              <a:ext uri="{FF2B5EF4-FFF2-40B4-BE49-F238E27FC236}">
                <a16:creationId xmlns:a16="http://schemas.microsoft.com/office/drawing/2014/main" id="{E7DC9E9F-2DD5-C01F-A941-F45F2B435CAB}"/>
              </a:ext>
            </a:extLst>
          </p:cNvPr>
          <p:cNvSpPr/>
          <p:nvPr/>
        </p:nvSpPr>
        <p:spPr>
          <a:xfrm>
            <a:off x="864000" y="1871999"/>
            <a:ext cx="9144000" cy="5247258"/>
          </a:xfrm>
          <a:custGeom>
            <a:avLst>
              <a:gd name="f0" fmla="val 549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ranks_per_direction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[2] = {4, 3} 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periodicity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[2] = {1, 1} 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reorganisation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 1 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cartesian_communicator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 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 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rank_coordinates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[2] 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rank_neighbors_mx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rank_neighbors_px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 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rank_neighbors_my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rank_neighbors_py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 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MPI_Init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MPI_Cart_create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(MPI_COMM_WORLD, 2,ranks_per_direction,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periodicity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 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reorganisation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,&amp;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cartesian_communicator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 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MPI_Comm_rank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cartesian_communicator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 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MPI_Cart_coords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cartesian_communicator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2, &amp;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rank_coordinates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 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MPI_Cart_shift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cartesian_communicator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1, 1,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 &amp;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rank_neighbors_my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&amp;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rank_neighbors_py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 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MPI_Cart_shift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cartesian_communicator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0, 1,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 &amp;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rank_neighbors_mx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&amp;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rank_neighbors_px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 ;</a:t>
            </a:r>
          </a:p>
        </p:txBody>
      </p:sp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69218FD2-961B-0EA3-44F9-CEED6D6C2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2475EB-14F9-9846-B664-8ABE454A6C76}" type="slidenum">
              <a:t>114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491B37E-60E2-E119-32BB-48C79833AD9A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8E8708E-01AF-2D5D-9FE3-785F25C9E4C9}"/>
              </a:ext>
            </a:extLst>
          </p:cNvPr>
          <p:cNvSpPr txBox="1"/>
          <p:nvPr/>
        </p:nvSpPr>
        <p:spPr>
          <a:xfrm>
            <a:off x="360000" y="360000"/>
            <a:ext cx="5274242" cy="50701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Exemple de topologie cartésienne 2D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4081BE6-5B8E-838A-4293-6DA4AC292B5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3080" y="1835999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012DF67-3021-BD68-51CE-CA72A79D1536}"/>
              </a:ext>
            </a:extLst>
          </p:cNvPr>
          <p:cNvSpPr txBox="1"/>
          <p:nvPr/>
        </p:nvSpPr>
        <p:spPr>
          <a:xfrm>
            <a:off x="-35280" y="242532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A2306387-1071-EC0B-A68A-14FEBC0C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4B55F9-3433-F74C-83CC-281E163BEC3A}" type="slidenum">
              <a:t>115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8591525-728D-3127-E576-56853762BB92}"/>
              </a:ext>
            </a:extLst>
          </p:cNvPr>
          <p:cNvSpPr txBox="1"/>
          <p:nvPr/>
        </p:nvSpPr>
        <p:spPr>
          <a:xfrm>
            <a:off x="360000" y="360000"/>
            <a:ext cx="8640000" cy="1122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Exercice n°7 : Création d’une topologie cartésienne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E1EA9E-5457-99FC-79BE-26EE12B01A8B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2F748AA-405E-C618-C2F0-956A0CB0C79E}"/>
              </a:ext>
            </a:extLst>
          </p:cNvPr>
          <p:cNvSpPr txBox="1"/>
          <p:nvPr/>
        </p:nvSpPr>
        <p:spPr>
          <a:xfrm>
            <a:off x="360000" y="1667519"/>
            <a:ext cx="936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Rendez vous dans le dossier de l’exercice n°7 appelé 7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_cartesian_com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D9D20B48-6688-CD91-FCC6-6428BD487E9C}"/>
              </a:ext>
            </a:extLst>
          </p:cNvPr>
          <p:cNvSpPr/>
          <p:nvPr/>
        </p:nvSpPr>
        <p:spPr>
          <a:xfrm>
            <a:off x="1369080" y="2376360"/>
            <a:ext cx="7992000" cy="683640"/>
          </a:xfrm>
          <a:custGeom>
            <a:avLst>
              <a:gd name="f0" fmla="val 355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59593BF-690D-6863-C035-EA55EE3CE46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6720" y="2350800"/>
            <a:ext cx="900000" cy="7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45836F2-558C-5FE8-05EF-293AB7202441}"/>
              </a:ext>
            </a:extLst>
          </p:cNvPr>
          <p:cNvSpPr txBox="1"/>
          <p:nvPr/>
        </p:nvSpPr>
        <p:spPr>
          <a:xfrm>
            <a:off x="1548719" y="2531880"/>
            <a:ext cx="774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&gt; cd exercises/mpi/7_cartesian_com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A49F5C1-30D6-7AB9-000F-F43DBEBF394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069120" y="637920"/>
            <a:ext cx="892800" cy="900000"/>
          </a:xfrm>
          <a:prstGeom prst="rect">
            <a:avLst/>
          </a:prstGeom>
          <a:noFill/>
          <a:ln>
            <a:noFill/>
          </a:ln>
          <a:effectLst>
            <a:outerShdw dist="36147" dir="2700000" algn="tl">
              <a:srgbClr val="FFFFFF">
                <a:alpha val="48000"/>
              </a:srgb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A040E87-B94C-F7B8-D9D1-0F1196CFA5A1}"/>
              </a:ext>
            </a:extLst>
          </p:cNvPr>
          <p:cNvSpPr txBox="1"/>
          <p:nvPr/>
        </p:nvSpPr>
        <p:spPr>
          <a:xfrm>
            <a:off x="396720" y="3311434"/>
            <a:ext cx="9158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Ouvrez les instructions contenues dans le fichier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README.md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avec votre éditeur de fichier favori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vim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emacs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atom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gedit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…) ou visualisez directement les instructions sur le GitHub.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0F707D33-1900-1158-EFFB-2B4D47D1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8691AB-A001-1E43-95D0-0113C63EF2E4}" type="slidenum">
              <a:t>116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112A400-8978-92C4-3E10-6C00D984F442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57B87DA-7506-E843-3D28-315BF1B448FF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Décomposition de domaine cartésienne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698B9C-3104-F466-C08A-10CB1D859D24}"/>
              </a:ext>
            </a:extLst>
          </p:cNvPr>
          <p:cNvSpPr txBox="1"/>
          <p:nvPr/>
        </p:nvSpPr>
        <p:spPr>
          <a:xfrm>
            <a:off x="360000" y="3179880"/>
            <a:ext cx="9504000" cy="1792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None/>
              <a:tabLst/>
            </a:pPr>
            <a:r>
              <a:rPr lang="fr-FR" sz="2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 ce stade du cours, vous savez maintenant 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2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Créer un communicateur cartésien pour décomposer vos données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2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Utiliser les fonctions liées à la décomposition cartésienne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None/>
              <a:tabLst/>
            </a:pPr>
            <a:endParaRPr lang="fr-FR" sz="2000" b="0" i="0" u="none" strike="noStrike" kern="1200" cap="none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5A4AF7EA-EF78-2652-E1C8-A086787F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1988B9-35D1-AD4F-926F-73799BB12F95}" type="slidenum">
              <a:t>117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AD83CE2-AD6C-6142-56DA-A12240EC4BC6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6) Types dérivés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E0C62AA-62B9-2B65-BD2E-86C14AEDAF38}"/>
              </a:ext>
            </a:extLst>
          </p:cNvPr>
          <p:cNvSpPr txBox="1"/>
          <p:nvPr/>
        </p:nvSpPr>
        <p:spPr>
          <a:xfrm>
            <a:off x="431999" y="3071520"/>
            <a:ext cx="9182263" cy="1464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4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Introduction au parallélisme par échange de message via MPI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1D834F1-B7A4-3292-9DA6-46EE979CCEA7}"/>
              </a:ext>
            </a:extLst>
          </p:cNvPr>
          <p:cNvSpPr txBox="1"/>
          <p:nvPr/>
        </p:nvSpPr>
        <p:spPr>
          <a:xfrm>
            <a:off x="864000" y="4476240"/>
            <a:ext cx="8928000" cy="1120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3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6) Types dérivés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numéro de diapositive 3">
            <a:extLst>
              <a:ext uri="{FF2B5EF4-FFF2-40B4-BE49-F238E27FC236}">
                <a16:creationId xmlns:a16="http://schemas.microsoft.com/office/drawing/2014/main" id="{FF9039AD-3AC8-392E-E140-9B0B945C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6D53F4-6FBB-0247-8ADC-09D06FFB7130}" type="slidenum">
              <a:t>118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BD5DD4E-3581-8070-3AF3-EDC859957262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6) Types dérivés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CB6D8E-75C6-696E-47B0-EE56F0478D34}"/>
              </a:ext>
            </a:extLst>
          </p:cNvPr>
          <p:cNvSpPr txBox="1"/>
          <p:nvPr/>
        </p:nvSpPr>
        <p:spPr>
          <a:xfrm>
            <a:off x="360000" y="360000"/>
            <a:ext cx="6019766" cy="50695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Les tableaux multi-dimensionnel en C/C++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A4C3F80-A9EF-054A-385F-59720F35F455}"/>
              </a:ext>
            </a:extLst>
          </p:cNvPr>
          <p:cNvSpPr txBox="1"/>
          <p:nvPr/>
        </p:nvSpPr>
        <p:spPr>
          <a:xfrm>
            <a:off x="360000" y="1828800"/>
            <a:ext cx="92607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Clear Sans Light" panose="020B0303030202020304" pitchFamily="34" charset="0"/>
                <a:cs typeface="Clear Sans Light" panose="020B0303030202020304" pitchFamily="34" charset="0"/>
              </a:rPr>
              <a:t>En mémoire, la notion de tableau multi-dimensionnel (matrice 2D ou 3D par exemple) n’existe pas. La mémoire est 1D.</a:t>
            </a:r>
          </a:p>
          <a:p>
            <a:pPr algn="just"/>
            <a:endParaRPr lang="fr-FR" dirty="0">
              <a:latin typeface="Clear Sans Light" panose="020B0303030202020304" pitchFamily="34" charset="0"/>
              <a:cs typeface="Clear Sans Light" panose="020B0303030202020304" pitchFamily="34" charset="0"/>
            </a:endParaRPr>
          </a:p>
          <a:p>
            <a:pPr algn="just"/>
            <a:r>
              <a:rPr lang="fr-FR" dirty="0">
                <a:latin typeface="Clear Sans Light" panose="020B0303030202020304" pitchFamily="34" charset="0"/>
                <a:cs typeface="Clear Sans Light" panose="020B0303030202020304" pitchFamily="34" charset="0"/>
              </a:rPr>
              <a:t>En C/C++, il existe des bibliothèques qui permettent d’abstraire la gestion de la mémoire et de vous donner accès à des tableaux multi-dimensionnels comme en Fortran ou en Python par exemple.</a:t>
            </a:r>
          </a:p>
        </p:txBody>
      </p:sp>
    </p:spTree>
    <p:extLst>
      <p:ext uri="{BB962C8B-B14F-4D97-AF65-F5344CB8AC3E}">
        <p14:creationId xmlns:p14="http://schemas.microsoft.com/office/powerpoint/2010/main" val="251602012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numéro de diapositive 3">
            <a:extLst>
              <a:ext uri="{FF2B5EF4-FFF2-40B4-BE49-F238E27FC236}">
                <a16:creationId xmlns:a16="http://schemas.microsoft.com/office/drawing/2014/main" id="{FF9039AD-3AC8-392E-E140-9B0B945C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6D53F4-6FBB-0247-8ADC-09D06FFB7130}" type="slidenum">
              <a:t>119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BD5DD4E-3581-8070-3AF3-EDC859957262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6) Types dérivés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CB6D8E-75C6-696E-47B0-EE56F0478D34}"/>
              </a:ext>
            </a:extLst>
          </p:cNvPr>
          <p:cNvSpPr txBox="1"/>
          <p:nvPr/>
        </p:nvSpPr>
        <p:spPr>
          <a:xfrm>
            <a:off x="360000" y="360000"/>
            <a:ext cx="2937512" cy="50701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Notion de contigüité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751B650-69F8-B0F7-97A5-8DF30DD19497}"/>
              </a:ext>
            </a:extLst>
          </p:cNvPr>
          <p:cNvSpPr/>
          <p:nvPr/>
        </p:nvSpPr>
        <p:spPr>
          <a:xfrm>
            <a:off x="1850574" y="2307772"/>
            <a:ext cx="696685" cy="3918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[2,0]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7198EB6-14B3-7B6B-C350-8E00B70EF5D8}"/>
              </a:ext>
            </a:extLst>
          </p:cNvPr>
          <p:cNvSpPr/>
          <p:nvPr/>
        </p:nvSpPr>
        <p:spPr>
          <a:xfrm>
            <a:off x="2677888" y="2307772"/>
            <a:ext cx="696685" cy="3918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[2,1]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66AF749-A172-915B-DF2C-4DFAB538C521}"/>
              </a:ext>
            </a:extLst>
          </p:cNvPr>
          <p:cNvSpPr/>
          <p:nvPr/>
        </p:nvSpPr>
        <p:spPr>
          <a:xfrm>
            <a:off x="3505202" y="2307772"/>
            <a:ext cx="696685" cy="3918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[2,2]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96E6FC6-1E62-647A-884C-A2984659D0CE}"/>
              </a:ext>
            </a:extLst>
          </p:cNvPr>
          <p:cNvSpPr/>
          <p:nvPr/>
        </p:nvSpPr>
        <p:spPr>
          <a:xfrm>
            <a:off x="1850574" y="2819401"/>
            <a:ext cx="696685" cy="3918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[1,0]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25CFE26-0225-ED30-6342-680ECA0D084E}"/>
              </a:ext>
            </a:extLst>
          </p:cNvPr>
          <p:cNvSpPr/>
          <p:nvPr/>
        </p:nvSpPr>
        <p:spPr>
          <a:xfrm>
            <a:off x="2677888" y="2819401"/>
            <a:ext cx="696685" cy="3918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[1,1]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CA76BB6-C4C5-4612-1894-5A9270B9C625}"/>
              </a:ext>
            </a:extLst>
          </p:cNvPr>
          <p:cNvSpPr/>
          <p:nvPr/>
        </p:nvSpPr>
        <p:spPr>
          <a:xfrm>
            <a:off x="3505202" y="2819401"/>
            <a:ext cx="696685" cy="3918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[1,2]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A6A605F-2DB5-C61C-0B09-EB95E445C6D7}"/>
              </a:ext>
            </a:extLst>
          </p:cNvPr>
          <p:cNvSpPr/>
          <p:nvPr/>
        </p:nvSpPr>
        <p:spPr>
          <a:xfrm>
            <a:off x="1850574" y="3331030"/>
            <a:ext cx="696685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[0,0]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552F702-E350-3239-54A9-DF09DAD527F5}"/>
              </a:ext>
            </a:extLst>
          </p:cNvPr>
          <p:cNvSpPr/>
          <p:nvPr/>
        </p:nvSpPr>
        <p:spPr>
          <a:xfrm>
            <a:off x="2677888" y="3331030"/>
            <a:ext cx="696685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[0,1]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DA4FC39-50D5-42EB-367D-8FD9FE56FB94}"/>
              </a:ext>
            </a:extLst>
          </p:cNvPr>
          <p:cNvSpPr/>
          <p:nvPr/>
        </p:nvSpPr>
        <p:spPr>
          <a:xfrm>
            <a:off x="3505202" y="3331030"/>
            <a:ext cx="696685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[0,2]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80ADDAF2-FBA3-58F6-97B6-1AD8CCE1CDCB}"/>
              </a:ext>
            </a:extLst>
          </p:cNvPr>
          <p:cNvSpPr/>
          <p:nvPr/>
        </p:nvSpPr>
        <p:spPr>
          <a:xfrm>
            <a:off x="4332516" y="2307772"/>
            <a:ext cx="696685" cy="3918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[2,3]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7EE39EE-AC63-C626-5EE5-E21EF5F1CC49}"/>
              </a:ext>
            </a:extLst>
          </p:cNvPr>
          <p:cNvSpPr/>
          <p:nvPr/>
        </p:nvSpPr>
        <p:spPr>
          <a:xfrm>
            <a:off x="4332516" y="2819401"/>
            <a:ext cx="696685" cy="3918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[1,3]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A5738D55-578A-F8E2-FFAB-7E0F121CF0AD}"/>
              </a:ext>
            </a:extLst>
          </p:cNvPr>
          <p:cNvSpPr/>
          <p:nvPr/>
        </p:nvSpPr>
        <p:spPr>
          <a:xfrm>
            <a:off x="4332516" y="3331030"/>
            <a:ext cx="696685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[0,3]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92F5C58-1126-C709-6B64-33C7454B5325}"/>
              </a:ext>
            </a:extLst>
          </p:cNvPr>
          <p:cNvSpPr/>
          <p:nvPr/>
        </p:nvSpPr>
        <p:spPr>
          <a:xfrm>
            <a:off x="174172" y="5066846"/>
            <a:ext cx="696685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[0,0]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09F3FD56-AB5D-C407-D02D-D4753AFF1244}"/>
              </a:ext>
            </a:extLst>
          </p:cNvPr>
          <p:cNvSpPr/>
          <p:nvPr/>
        </p:nvSpPr>
        <p:spPr>
          <a:xfrm>
            <a:off x="1001486" y="5066846"/>
            <a:ext cx="696685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[0,1]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4FE97C33-00B2-E5F3-8C2C-8155C2A167E7}"/>
              </a:ext>
            </a:extLst>
          </p:cNvPr>
          <p:cNvSpPr/>
          <p:nvPr/>
        </p:nvSpPr>
        <p:spPr>
          <a:xfrm>
            <a:off x="1828800" y="5066846"/>
            <a:ext cx="696685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[0,2]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23714CF5-5048-D224-4B74-A9ACB1BFC72C}"/>
              </a:ext>
            </a:extLst>
          </p:cNvPr>
          <p:cNvSpPr/>
          <p:nvPr/>
        </p:nvSpPr>
        <p:spPr>
          <a:xfrm>
            <a:off x="2656114" y="5066846"/>
            <a:ext cx="696685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[0,3]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964A9D04-3A67-02E3-17A1-4A5FCB4D7FB5}"/>
              </a:ext>
            </a:extLst>
          </p:cNvPr>
          <p:cNvSpPr/>
          <p:nvPr/>
        </p:nvSpPr>
        <p:spPr>
          <a:xfrm>
            <a:off x="3483428" y="5066846"/>
            <a:ext cx="696685" cy="3918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[1,0]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E6A410F8-9208-93FC-EBA2-A9687CF78CCE}"/>
              </a:ext>
            </a:extLst>
          </p:cNvPr>
          <p:cNvSpPr/>
          <p:nvPr/>
        </p:nvSpPr>
        <p:spPr>
          <a:xfrm>
            <a:off x="4310742" y="5066846"/>
            <a:ext cx="696685" cy="3918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[1,1]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BDC5E9DF-1B24-2BB8-2033-21065E6D4437}"/>
              </a:ext>
            </a:extLst>
          </p:cNvPr>
          <p:cNvSpPr/>
          <p:nvPr/>
        </p:nvSpPr>
        <p:spPr>
          <a:xfrm>
            <a:off x="5138056" y="5066846"/>
            <a:ext cx="696685" cy="3918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[1,2]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B60C1658-1CCE-62DD-42B8-0EB5AABC8744}"/>
              </a:ext>
            </a:extLst>
          </p:cNvPr>
          <p:cNvSpPr/>
          <p:nvPr/>
        </p:nvSpPr>
        <p:spPr>
          <a:xfrm>
            <a:off x="5965370" y="5066846"/>
            <a:ext cx="696685" cy="3918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[1,3]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BC92F8A6-03AA-1760-0351-9F520CEDDC63}"/>
              </a:ext>
            </a:extLst>
          </p:cNvPr>
          <p:cNvSpPr/>
          <p:nvPr/>
        </p:nvSpPr>
        <p:spPr>
          <a:xfrm>
            <a:off x="6803569" y="5066846"/>
            <a:ext cx="696685" cy="3918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[2,0]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18DA0958-3C45-6FC1-FF00-C578EF80BEFB}"/>
              </a:ext>
            </a:extLst>
          </p:cNvPr>
          <p:cNvSpPr/>
          <p:nvPr/>
        </p:nvSpPr>
        <p:spPr>
          <a:xfrm>
            <a:off x="7630883" y="5066846"/>
            <a:ext cx="696685" cy="3918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[2,1]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9534F9AD-B18E-0389-465D-45AF6FF5F579}"/>
              </a:ext>
            </a:extLst>
          </p:cNvPr>
          <p:cNvSpPr/>
          <p:nvPr/>
        </p:nvSpPr>
        <p:spPr>
          <a:xfrm>
            <a:off x="8458197" y="5066846"/>
            <a:ext cx="696685" cy="3918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[2,2]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9B581C1C-9465-4137-31D6-2404E2FCA64A}"/>
              </a:ext>
            </a:extLst>
          </p:cNvPr>
          <p:cNvSpPr/>
          <p:nvPr/>
        </p:nvSpPr>
        <p:spPr>
          <a:xfrm>
            <a:off x="9285511" y="5066846"/>
            <a:ext cx="696685" cy="3918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[2,3]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C390B4B-53A3-C08E-AB84-E1A273DC3C90}"/>
              </a:ext>
            </a:extLst>
          </p:cNvPr>
          <p:cNvSpPr txBox="1"/>
          <p:nvPr/>
        </p:nvSpPr>
        <p:spPr>
          <a:xfrm>
            <a:off x="5165271" y="2819401"/>
            <a:ext cx="349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lear Sans Light" panose="020B0303030202020304" pitchFamily="34" charset="0"/>
                <a:cs typeface="Clear Sans Light" panose="020B0303030202020304" pitchFamily="34" charset="0"/>
              </a:rPr>
              <a:t>Tableau 2D vu par l’utilisateur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BD081F8-83E1-0DA7-26AC-AED0742E26C0}"/>
              </a:ext>
            </a:extLst>
          </p:cNvPr>
          <p:cNvSpPr txBox="1"/>
          <p:nvPr/>
        </p:nvSpPr>
        <p:spPr>
          <a:xfrm>
            <a:off x="3483428" y="5746543"/>
            <a:ext cx="3494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Clear Sans Light" panose="020B0303030202020304" pitchFamily="34" charset="0"/>
                <a:cs typeface="Clear Sans Light" panose="020B0303030202020304" pitchFamily="34" charset="0"/>
              </a:rPr>
              <a:t>Tableau stocké en mémoire de manière contiguë</a:t>
            </a:r>
          </a:p>
        </p:txBody>
      </p:sp>
    </p:spTree>
    <p:extLst>
      <p:ext uri="{BB962C8B-B14F-4D97-AF65-F5344CB8AC3E}">
        <p14:creationId xmlns:p14="http://schemas.microsoft.com/office/powerpoint/2010/main" val="49921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524CAAD1-8F86-D753-6553-2DBB91B2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3F3F74-2180-B24C-A83F-158351B6D8B0}" type="slidenum">
              <a:t>12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A69BDE2-C62F-3EFB-9E26-3E348C411B03}"/>
              </a:ext>
            </a:extLst>
          </p:cNvPr>
          <p:cNvSpPr txBox="1"/>
          <p:nvPr/>
        </p:nvSpPr>
        <p:spPr>
          <a:xfrm>
            <a:off x="360000" y="360000"/>
            <a:ext cx="8640000" cy="913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Démarrage d’un programme MPI (Fortran) : initialiser et finaliser MPI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4C9E228-E4B3-F589-8511-CBD0BE9535D2}"/>
              </a:ext>
            </a:extLst>
          </p:cNvPr>
          <p:cNvSpPr txBox="1"/>
          <p:nvPr/>
        </p:nvSpPr>
        <p:spPr>
          <a:xfrm>
            <a:off x="360000" y="1883160"/>
            <a:ext cx="9504000" cy="1019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 est une bibliothèque qui fonctionne par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appel à des fonctions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(subroutine en Fortran)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deuxième étape importante est l’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initialisation de MPI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Il ne faut pas oublier de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finaliser pour finir son programme proprement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AC7BA46C-F330-3A26-A1D4-ED13B4B0354B}"/>
              </a:ext>
            </a:extLst>
          </p:cNvPr>
          <p:cNvSpPr/>
          <p:nvPr/>
        </p:nvSpPr>
        <p:spPr>
          <a:xfrm>
            <a:off x="1368000" y="3060000"/>
            <a:ext cx="8136000" cy="3636000"/>
          </a:xfrm>
          <a:custGeom>
            <a:avLst>
              <a:gd name="f0" fmla="val 55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972BB79-0F9A-2214-B335-A1DFB0DD9B7A}"/>
              </a:ext>
            </a:extLst>
          </p:cNvPr>
          <p:cNvSpPr txBox="1"/>
          <p:nvPr/>
        </p:nvSpPr>
        <p:spPr>
          <a:xfrm>
            <a:off x="1548000" y="3143519"/>
            <a:ext cx="8243999" cy="3335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Program test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Use mpi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Implicit none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 :: provided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 :: ierror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DD4814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MPI_INIT_THREAD(MPI_THREAD_SINGLE, provided, 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MPI_FINALIZE(ierror)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End program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98D34D0-888B-5FEC-984B-66059395F057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II. Échange de message par MPI – 1) Écrire son premier programme MPI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7CA3950-1115-AE4E-FADB-CEBF91FB0257}"/>
              </a:ext>
            </a:extLst>
          </p:cNvPr>
          <p:cNvPicPr>
            <a:picLocks noChangeAspect="1"/>
          </p:cNvPicPr>
          <p:nvPr/>
        </p:nvPicPr>
        <p:blipFill>
          <a:blip>
            <a:lum/>
            <a:alphaModFix/>
          </a:blip>
          <a:srcRect/>
          <a:stretch>
            <a:fillRect/>
          </a:stretch>
        </p:blipFill>
        <p:spPr>
          <a:xfrm>
            <a:off x="612000" y="3131999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45707FC-2735-06BC-3931-2CA3A0AF3EA1}"/>
              </a:ext>
            </a:extLst>
          </p:cNvPr>
          <p:cNvSpPr txBox="1"/>
          <p:nvPr/>
        </p:nvSpPr>
        <p:spPr>
          <a:xfrm>
            <a:off x="503640" y="372167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5ACFB151-CCBA-F5AD-8CA0-444EEEEF0BAE}"/>
              </a:ext>
            </a:extLst>
          </p:cNvPr>
          <p:cNvCxnSpPr>
            <a:cxnSpLocks/>
          </p:cNvCxnSpPr>
          <p:nvPr/>
        </p:nvCxnSpPr>
        <p:spPr>
          <a:xfrm>
            <a:off x="65316" y="5290457"/>
            <a:ext cx="341811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2464B867-04B2-E05F-CCB0-15785420B4AE}"/>
              </a:ext>
            </a:extLst>
          </p:cNvPr>
          <p:cNvCxnSpPr/>
          <p:nvPr/>
        </p:nvCxnSpPr>
        <p:spPr>
          <a:xfrm>
            <a:off x="1426028" y="3537857"/>
            <a:ext cx="413657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numéro de diapositive 3">
            <a:extLst>
              <a:ext uri="{FF2B5EF4-FFF2-40B4-BE49-F238E27FC236}">
                <a16:creationId xmlns:a16="http://schemas.microsoft.com/office/drawing/2014/main" id="{FF9039AD-3AC8-392E-E140-9B0B945C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6D53F4-6FBB-0247-8ADC-09D06FFB7130}" type="slidenum">
              <a:t>120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BD5DD4E-3581-8070-3AF3-EDC859957262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6) Types dérivés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CB6D8E-75C6-696E-47B0-EE56F0478D34}"/>
              </a:ext>
            </a:extLst>
          </p:cNvPr>
          <p:cNvSpPr txBox="1"/>
          <p:nvPr/>
        </p:nvSpPr>
        <p:spPr>
          <a:xfrm>
            <a:off x="360000" y="360000"/>
            <a:ext cx="2937512" cy="50701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Notion de contigüité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751B650-69F8-B0F7-97A5-8DF30DD19497}"/>
              </a:ext>
            </a:extLst>
          </p:cNvPr>
          <p:cNvSpPr/>
          <p:nvPr/>
        </p:nvSpPr>
        <p:spPr>
          <a:xfrm>
            <a:off x="1850574" y="2307772"/>
            <a:ext cx="696685" cy="3918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[2,0]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7198EB6-14B3-7B6B-C350-8E00B70EF5D8}"/>
              </a:ext>
            </a:extLst>
          </p:cNvPr>
          <p:cNvSpPr/>
          <p:nvPr/>
        </p:nvSpPr>
        <p:spPr>
          <a:xfrm>
            <a:off x="2677888" y="2307772"/>
            <a:ext cx="696685" cy="3918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[2,1]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66AF749-A172-915B-DF2C-4DFAB538C521}"/>
              </a:ext>
            </a:extLst>
          </p:cNvPr>
          <p:cNvSpPr/>
          <p:nvPr/>
        </p:nvSpPr>
        <p:spPr>
          <a:xfrm>
            <a:off x="3505202" y="2307772"/>
            <a:ext cx="696685" cy="3918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[2,2]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96E6FC6-1E62-647A-884C-A2984659D0CE}"/>
              </a:ext>
            </a:extLst>
          </p:cNvPr>
          <p:cNvSpPr/>
          <p:nvPr/>
        </p:nvSpPr>
        <p:spPr>
          <a:xfrm>
            <a:off x="1850574" y="2819401"/>
            <a:ext cx="696685" cy="3918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[1,0]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25CFE26-0225-ED30-6342-680ECA0D084E}"/>
              </a:ext>
            </a:extLst>
          </p:cNvPr>
          <p:cNvSpPr/>
          <p:nvPr/>
        </p:nvSpPr>
        <p:spPr>
          <a:xfrm>
            <a:off x="2677888" y="2819401"/>
            <a:ext cx="696685" cy="3918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[1,1]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CA76BB6-C4C5-4612-1894-5A9270B9C625}"/>
              </a:ext>
            </a:extLst>
          </p:cNvPr>
          <p:cNvSpPr/>
          <p:nvPr/>
        </p:nvSpPr>
        <p:spPr>
          <a:xfrm>
            <a:off x="3505202" y="2819401"/>
            <a:ext cx="696685" cy="3918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[1,2]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A6A605F-2DB5-C61C-0B09-EB95E445C6D7}"/>
              </a:ext>
            </a:extLst>
          </p:cNvPr>
          <p:cNvSpPr/>
          <p:nvPr/>
        </p:nvSpPr>
        <p:spPr>
          <a:xfrm>
            <a:off x="1850574" y="3331030"/>
            <a:ext cx="696685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[0,0]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552F702-E350-3239-54A9-DF09DAD527F5}"/>
              </a:ext>
            </a:extLst>
          </p:cNvPr>
          <p:cNvSpPr/>
          <p:nvPr/>
        </p:nvSpPr>
        <p:spPr>
          <a:xfrm>
            <a:off x="2677888" y="3331030"/>
            <a:ext cx="696685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[0,1]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DA4FC39-50D5-42EB-367D-8FD9FE56FB94}"/>
              </a:ext>
            </a:extLst>
          </p:cNvPr>
          <p:cNvSpPr/>
          <p:nvPr/>
        </p:nvSpPr>
        <p:spPr>
          <a:xfrm>
            <a:off x="3505202" y="3331030"/>
            <a:ext cx="696685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[0,2]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80ADDAF2-FBA3-58F6-97B6-1AD8CCE1CDCB}"/>
              </a:ext>
            </a:extLst>
          </p:cNvPr>
          <p:cNvSpPr/>
          <p:nvPr/>
        </p:nvSpPr>
        <p:spPr>
          <a:xfrm>
            <a:off x="4332516" y="2307772"/>
            <a:ext cx="696685" cy="3918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[2,3]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7EE39EE-AC63-C626-5EE5-E21EF5F1CC49}"/>
              </a:ext>
            </a:extLst>
          </p:cNvPr>
          <p:cNvSpPr/>
          <p:nvPr/>
        </p:nvSpPr>
        <p:spPr>
          <a:xfrm>
            <a:off x="4332516" y="2819401"/>
            <a:ext cx="696685" cy="3918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[1,3]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A5738D55-578A-F8E2-FFAB-7E0F121CF0AD}"/>
              </a:ext>
            </a:extLst>
          </p:cNvPr>
          <p:cNvSpPr/>
          <p:nvPr/>
        </p:nvSpPr>
        <p:spPr>
          <a:xfrm>
            <a:off x="4332516" y="3331030"/>
            <a:ext cx="696685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[0,3]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92F5C58-1126-C709-6B64-33C7454B5325}"/>
              </a:ext>
            </a:extLst>
          </p:cNvPr>
          <p:cNvSpPr/>
          <p:nvPr/>
        </p:nvSpPr>
        <p:spPr>
          <a:xfrm>
            <a:off x="174172" y="5066846"/>
            <a:ext cx="696685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[0,0]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09F3FD56-AB5D-C407-D02D-D4753AFF1244}"/>
              </a:ext>
            </a:extLst>
          </p:cNvPr>
          <p:cNvSpPr/>
          <p:nvPr/>
        </p:nvSpPr>
        <p:spPr>
          <a:xfrm>
            <a:off x="1001486" y="5066846"/>
            <a:ext cx="696685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[0,1]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4FE97C33-00B2-E5F3-8C2C-8155C2A167E7}"/>
              </a:ext>
            </a:extLst>
          </p:cNvPr>
          <p:cNvSpPr/>
          <p:nvPr/>
        </p:nvSpPr>
        <p:spPr>
          <a:xfrm>
            <a:off x="1828800" y="5066846"/>
            <a:ext cx="696685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[0,2]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23714CF5-5048-D224-4B74-A9ACB1BFC72C}"/>
              </a:ext>
            </a:extLst>
          </p:cNvPr>
          <p:cNvSpPr/>
          <p:nvPr/>
        </p:nvSpPr>
        <p:spPr>
          <a:xfrm>
            <a:off x="2656114" y="5066846"/>
            <a:ext cx="696685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[0,3]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964A9D04-3A67-02E3-17A1-4A5FCB4D7FB5}"/>
              </a:ext>
            </a:extLst>
          </p:cNvPr>
          <p:cNvSpPr/>
          <p:nvPr/>
        </p:nvSpPr>
        <p:spPr>
          <a:xfrm>
            <a:off x="3483428" y="5066846"/>
            <a:ext cx="696685" cy="3918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[1,0]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E6A410F8-9208-93FC-EBA2-A9687CF78CCE}"/>
              </a:ext>
            </a:extLst>
          </p:cNvPr>
          <p:cNvSpPr/>
          <p:nvPr/>
        </p:nvSpPr>
        <p:spPr>
          <a:xfrm>
            <a:off x="4310742" y="5066846"/>
            <a:ext cx="696685" cy="3918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[1,1]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BDC5E9DF-1B24-2BB8-2033-21065E6D4437}"/>
              </a:ext>
            </a:extLst>
          </p:cNvPr>
          <p:cNvSpPr/>
          <p:nvPr/>
        </p:nvSpPr>
        <p:spPr>
          <a:xfrm>
            <a:off x="5138056" y="5066846"/>
            <a:ext cx="696685" cy="3918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[1,2]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B60C1658-1CCE-62DD-42B8-0EB5AABC8744}"/>
              </a:ext>
            </a:extLst>
          </p:cNvPr>
          <p:cNvSpPr/>
          <p:nvPr/>
        </p:nvSpPr>
        <p:spPr>
          <a:xfrm>
            <a:off x="5965370" y="5066846"/>
            <a:ext cx="696685" cy="3918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[1,3]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BC92F8A6-03AA-1760-0351-9F520CEDDC63}"/>
              </a:ext>
            </a:extLst>
          </p:cNvPr>
          <p:cNvSpPr/>
          <p:nvPr/>
        </p:nvSpPr>
        <p:spPr>
          <a:xfrm>
            <a:off x="6803569" y="5066846"/>
            <a:ext cx="696685" cy="3918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[2,0]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18DA0958-3C45-6FC1-FF00-C578EF80BEFB}"/>
              </a:ext>
            </a:extLst>
          </p:cNvPr>
          <p:cNvSpPr/>
          <p:nvPr/>
        </p:nvSpPr>
        <p:spPr>
          <a:xfrm>
            <a:off x="7630883" y="5066846"/>
            <a:ext cx="696685" cy="3918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[2,1]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9534F9AD-B18E-0389-465D-45AF6FF5F579}"/>
              </a:ext>
            </a:extLst>
          </p:cNvPr>
          <p:cNvSpPr/>
          <p:nvPr/>
        </p:nvSpPr>
        <p:spPr>
          <a:xfrm>
            <a:off x="8458197" y="5066846"/>
            <a:ext cx="696685" cy="3918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[2,2]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9B581C1C-9465-4137-31D6-2404E2FCA64A}"/>
              </a:ext>
            </a:extLst>
          </p:cNvPr>
          <p:cNvSpPr/>
          <p:nvPr/>
        </p:nvSpPr>
        <p:spPr>
          <a:xfrm>
            <a:off x="9285511" y="5066846"/>
            <a:ext cx="696685" cy="3918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[2,3]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C390B4B-53A3-C08E-AB84-E1A273DC3C90}"/>
              </a:ext>
            </a:extLst>
          </p:cNvPr>
          <p:cNvSpPr txBox="1"/>
          <p:nvPr/>
        </p:nvSpPr>
        <p:spPr>
          <a:xfrm>
            <a:off x="5165271" y="2819401"/>
            <a:ext cx="349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lear Sans Light" panose="020B0303030202020304" pitchFamily="34" charset="0"/>
                <a:cs typeface="Clear Sans Light" panose="020B0303030202020304" pitchFamily="34" charset="0"/>
              </a:rPr>
              <a:t>Tableau 2D vu par l’utilisateur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BD081F8-83E1-0DA7-26AC-AED0742E26C0}"/>
              </a:ext>
            </a:extLst>
          </p:cNvPr>
          <p:cNvSpPr txBox="1"/>
          <p:nvPr/>
        </p:nvSpPr>
        <p:spPr>
          <a:xfrm>
            <a:off x="3483428" y="5746543"/>
            <a:ext cx="3494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Clear Sans Light" panose="020B0303030202020304" pitchFamily="34" charset="0"/>
                <a:cs typeface="Clear Sans Light" panose="020B0303030202020304" pitchFamily="34" charset="0"/>
              </a:rPr>
              <a:t>Tableau stocké en mémoire de manière contiguë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2B97E4E-1996-7A88-0818-E43396B46E30}"/>
              </a:ext>
            </a:extLst>
          </p:cNvPr>
          <p:cNvSpPr txBox="1"/>
          <p:nvPr/>
        </p:nvSpPr>
        <p:spPr>
          <a:xfrm>
            <a:off x="5377540" y="3331419"/>
            <a:ext cx="399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C00000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Parcours de la matrice en ligne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B627714-89F4-865A-B60A-C09E7ADFBDC4}"/>
              </a:ext>
            </a:extLst>
          </p:cNvPr>
          <p:cNvSpPr txBox="1"/>
          <p:nvPr/>
        </p:nvSpPr>
        <p:spPr>
          <a:xfrm>
            <a:off x="0" y="4575606"/>
            <a:ext cx="399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C00000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Accès contigu aux données</a:t>
            </a:r>
          </a:p>
        </p:txBody>
      </p:sp>
    </p:spTree>
    <p:extLst>
      <p:ext uri="{BB962C8B-B14F-4D97-AF65-F5344CB8AC3E}">
        <p14:creationId xmlns:p14="http://schemas.microsoft.com/office/powerpoint/2010/main" val="374658313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F876106-EDB0-6DB2-63AE-610E2C8AF2DE}"/>
              </a:ext>
            </a:extLst>
          </p:cNvPr>
          <p:cNvCxnSpPr/>
          <p:nvPr/>
        </p:nvCxnSpPr>
        <p:spPr>
          <a:xfrm flipV="1">
            <a:off x="2220686" y="1807028"/>
            <a:ext cx="0" cy="192677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numéro de diapositive 3">
            <a:extLst>
              <a:ext uri="{FF2B5EF4-FFF2-40B4-BE49-F238E27FC236}">
                <a16:creationId xmlns:a16="http://schemas.microsoft.com/office/drawing/2014/main" id="{FF9039AD-3AC8-392E-E140-9B0B945C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6D53F4-6FBB-0247-8ADC-09D06FFB7130}" type="slidenum">
              <a:t>121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BD5DD4E-3581-8070-3AF3-EDC859957262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6) Types dérivés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CB6D8E-75C6-696E-47B0-EE56F0478D34}"/>
              </a:ext>
            </a:extLst>
          </p:cNvPr>
          <p:cNvSpPr txBox="1"/>
          <p:nvPr/>
        </p:nvSpPr>
        <p:spPr>
          <a:xfrm>
            <a:off x="360000" y="360000"/>
            <a:ext cx="2354660" cy="50695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Notion de stride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92F5C58-1126-C709-6B64-33C7454B5325}"/>
              </a:ext>
            </a:extLst>
          </p:cNvPr>
          <p:cNvSpPr/>
          <p:nvPr/>
        </p:nvSpPr>
        <p:spPr>
          <a:xfrm>
            <a:off x="174172" y="5447848"/>
            <a:ext cx="696685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[0,0]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09F3FD56-AB5D-C407-D02D-D4753AFF1244}"/>
              </a:ext>
            </a:extLst>
          </p:cNvPr>
          <p:cNvSpPr/>
          <p:nvPr/>
        </p:nvSpPr>
        <p:spPr>
          <a:xfrm>
            <a:off x="1001486" y="5447848"/>
            <a:ext cx="696685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[0,1]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4FE97C33-00B2-E5F3-8C2C-8155C2A167E7}"/>
              </a:ext>
            </a:extLst>
          </p:cNvPr>
          <p:cNvSpPr/>
          <p:nvPr/>
        </p:nvSpPr>
        <p:spPr>
          <a:xfrm>
            <a:off x="1828800" y="5447848"/>
            <a:ext cx="696685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[0,2]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23714CF5-5048-D224-4B74-A9ACB1BFC72C}"/>
              </a:ext>
            </a:extLst>
          </p:cNvPr>
          <p:cNvSpPr/>
          <p:nvPr/>
        </p:nvSpPr>
        <p:spPr>
          <a:xfrm>
            <a:off x="2656114" y="5447848"/>
            <a:ext cx="696685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[0,3]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964A9D04-3A67-02E3-17A1-4A5FCB4D7FB5}"/>
              </a:ext>
            </a:extLst>
          </p:cNvPr>
          <p:cNvSpPr/>
          <p:nvPr/>
        </p:nvSpPr>
        <p:spPr>
          <a:xfrm>
            <a:off x="3483428" y="5447848"/>
            <a:ext cx="696685" cy="3918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[1,0]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E6A410F8-9208-93FC-EBA2-A9687CF78CCE}"/>
              </a:ext>
            </a:extLst>
          </p:cNvPr>
          <p:cNvSpPr/>
          <p:nvPr/>
        </p:nvSpPr>
        <p:spPr>
          <a:xfrm>
            <a:off x="4310742" y="5447848"/>
            <a:ext cx="696685" cy="3918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[1,1]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BDC5E9DF-1B24-2BB8-2033-21065E6D4437}"/>
              </a:ext>
            </a:extLst>
          </p:cNvPr>
          <p:cNvSpPr/>
          <p:nvPr/>
        </p:nvSpPr>
        <p:spPr>
          <a:xfrm>
            <a:off x="5138056" y="5447848"/>
            <a:ext cx="696685" cy="3918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[1,2]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B60C1658-1CCE-62DD-42B8-0EB5AABC8744}"/>
              </a:ext>
            </a:extLst>
          </p:cNvPr>
          <p:cNvSpPr/>
          <p:nvPr/>
        </p:nvSpPr>
        <p:spPr>
          <a:xfrm>
            <a:off x="5965370" y="5447848"/>
            <a:ext cx="696685" cy="3918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[1,3]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BC92F8A6-03AA-1760-0351-9F520CEDDC63}"/>
              </a:ext>
            </a:extLst>
          </p:cNvPr>
          <p:cNvSpPr/>
          <p:nvPr/>
        </p:nvSpPr>
        <p:spPr>
          <a:xfrm>
            <a:off x="6803569" y="5447848"/>
            <a:ext cx="696685" cy="3918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[2,0]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18DA0958-3C45-6FC1-FF00-C578EF80BEFB}"/>
              </a:ext>
            </a:extLst>
          </p:cNvPr>
          <p:cNvSpPr/>
          <p:nvPr/>
        </p:nvSpPr>
        <p:spPr>
          <a:xfrm>
            <a:off x="7630883" y="5447848"/>
            <a:ext cx="696685" cy="3918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[2,1]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9534F9AD-B18E-0389-465D-45AF6FF5F579}"/>
              </a:ext>
            </a:extLst>
          </p:cNvPr>
          <p:cNvSpPr/>
          <p:nvPr/>
        </p:nvSpPr>
        <p:spPr>
          <a:xfrm>
            <a:off x="8458197" y="5447848"/>
            <a:ext cx="696685" cy="3918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[2,2]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9B581C1C-9465-4137-31D6-2404E2FCA64A}"/>
              </a:ext>
            </a:extLst>
          </p:cNvPr>
          <p:cNvSpPr/>
          <p:nvPr/>
        </p:nvSpPr>
        <p:spPr>
          <a:xfrm>
            <a:off x="9285511" y="5447848"/>
            <a:ext cx="696685" cy="3918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[2,3]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BD081F8-83E1-0DA7-26AC-AED0742E26C0}"/>
              </a:ext>
            </a:extLst>
          </p:cNvPr>
          <p:cNvSpPr txBox="1"/>
          <p:nvPr/>
        </p:nvSpPr>
        <p:spPr>
          <a:xfrm>
            <a:off x="3483428" y="6127545"/>
            <a:ext cx="3494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Clear Sans Light" panose="020B0303030202020304" pitchFamily="34" charset="0"/>
                <a:cs typeface="Clear Sans Light" panose="020B0303030202020304" pitchFamily="34" charset="0"/>
              </a:rPr>
              <a:t>Tableau stocké en mémoire de manière contiguë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4AC33366-06E8-0259-B7DC-A650D58FA778}"/>
              </a:ext>
            </a:extLst>
          </p:cNvPr>
          <p:cNvSpPr/>
          <p:nvPr/>
        </p:nvSpPr>
        <p:spPr>
          <a:xfrm>
            <a:off x="1850574" y="2144488"/>
            <a:ext cx="696685" cy="3918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[2,0]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8F111D24-E209-F7FE-61CB-9C461DFC1A9E}"/>
              </a:ext>
            </a:extLst>
          </p:cNvPr>
          <p:cNvSpPr/>
          <p:nvPr/>
        </p:nvSpPr>
        <p:spPr>
          <a:xfrm>
            <a:off x="2677888" y="2144488"/>
            <a:ext cx="696685" cy="3918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[2,1]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5CAC3A36-0053-A1F0-D4F6-20139445826E}"/>
              </a:ext>
            </a:extLst>
          </p:cNvPr>
          <p:cNvSpPr/>
          <p:nvPr/>
        </p:nvSpPr>
        <p:spPr>
          <a:xfrm>
            <a:off x="3505202" y="2144488"/>
            <a:ext cx="696685" cy="3918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[2,2]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8621EE62-1089-1D85-B017-CD1B08407C8B}"/>
              </a:ext>
            </a:extLst>
          </p:cNvPr>
          <p:cNvSpPr/>
          <p:nvPr/>
        </p:nvSpPr>
        <p:spPr>
          <a:xfrm>
            <a:off x="1850574" y="2656117"/>
            <a:ext cx="696685" cy="3918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[1,0]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113630DE-F336-D08D-D390-2F01EFAD674C}"/>
              </a:ext>
            </a:extLst>
          </p:cNvPr>
          <p:cNvSpPr/>
          <p:nvPr/>
        </p:nvSpPr>
        <p:spPr>
          <a:xfrm>
            <a:off x="2677888" y="2656117"/>
            <a:ext cx="696685" cy="3918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[1,1]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8868D871-C1B0-4BED-8DA2-E6C35EF7F856}"/>
              </a:ext>
            </a:extLst>
          </p:cNvPr>
          <p:cNvSpPr/>
          <p:nvPr/>
        </p:nvSpPr>
        <p:spPr>
          <a:xfrm>
            <a:off x="3505202" y="2656117"/>
            <a:ext cx="696685" cy="3918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[1,2]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D306E479-830E-DD30-8BC1-176CC6743FC7}"/>
              </a:ext>
            </a:extLst>
          </p:cNvPr>
          <p:cNvSpPr/>
          <p:nvPr/>
        </p:nvSpPr>
        <p:spPr>
          <a:xfrm>
            <a:off x="1850574" y="3167746"/>
            <a:ext cx="696685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[0,0]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8AB42C23-81D8-D966-6A84-4AA14401605C}"/>
              </a:ext>
            </a:extLst>
          </p:cNvPr>
          <p:cNvSpPr/>
          <p:nvPr/>
        </p:nvSpPr>
        <p:spPr>
          <a:xfrm>
            <a:off x="2677888" y="3167746"/>
            <a:ext cx="696685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[0,1]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FEDDFE0B-0D6B-C1D1-420D-C304B6EE5336}"/>
              </a:ext>
            </a:extLst>
          </p:cNvPr>
          <p:cNvSpPr/>
          <p:nvPr/>
        </p:nvSpPr>
        <p:spPr>
          <a:xfrm>
            <a:off x="3505202" y="3167746"/>
            <a:ext cx="696685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[0,2]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E15EE518-F880-21E6-9F93-CE853B0BA7BB}"/>
              </a:ext>
            </a:extLst>
          </p:cNvPr>
          <p:cNvSpPr/>
          <p:nvPr/>
        </p:nvSpPr>
        <p:spPr>
          <a:xfrm>
            <a:off x="4332516" y="2144488"/>
            <a:ext cx="696685" cy="3918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[2,3]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F75E38A0-465D-D2E6-1488-2E5E1713407D}"/>
              </a:ext>
            </a:extLst>
          </p:cNvPr>
          <p:cNvSpPr/>
          <p:nvPr/>
        </p:nvSpPr>
        <p:spPr>
          <a:xfrm>
            <a:off x="4332516" y="2656117"/>
            <a:ext cx="696685" cy="3918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[1,3]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4047024F-0082-C4AA-39BA-C8B4297B01B2}"/>
              </a:ext>
            </a:extLst>
          </p:cNvPr>
          <p:cNvSpPr/>
          <p:nvPr/>
        </p:nvSpPr>
        <p:spPr>
          <a:xfrm>
            <a:off x="4332516" y="3167746"/>
            <a:ext cx="696685" cy="391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[0,3]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2EA3B4C-592F-3AFD-425D-DCE4D0F9424E}"/>
              </a:ext>
            </a:extLst>
          </p:cNvPr>
          <p:cNvSpPr txBox="1"/>
          <p:nvPr/>
        </p:nvSpPr>
        <p:spPr>
          <a:xfrm>
            <a:off x="5165271" y="2656117"/>
            <a:ext cx="349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lear Sans Light" panose="020B0303030202020304" pitchFamily="34" charset="0"/>
                <a:cs typeface="Clear Sans Light" panose="020B0303030202020304" pitchFamily="34" charset="0"/>
              </a:rPr>
              <a:t>Tableau 2D vu par l’utilisateur</a:t>
            </a:r>
          </a:p>
        </p:txBody>
      </p:sp>
      <p:sp>
        <p:nvSpPr>
          <p:cNvPr id="46" name="Forme libre 45">
            <a:extLst>
              <a:ext uri="{FF2B5EF4-FFF2-40B4-BE49-F238E27FC236}">
                <a16:creationId xmlns:a16="http://schemas.microsoft.com/office/drawing/2014/main" id="{8224035C-569C-8CF2-9CF6-934D17BA965D}"/>
              </a:ext>
            </a:extLst>
          </p:cNvPr>
          <p:cNvSpPr/>
          <p:nvPr/>
        </p:nvSpPr>
        <p:spPr>
          <a:xfrm>
            <a:off x="609600" y="4756633"/>
            <a:ext cx="3189514" cy="610026"/>
          </a:xfrm>
          <a:custGeom>
            <a:avLst/>
            <a:gdLst>
              <a:gd name="connsiteX0" fmla="*/ 0 w 3189514"/>
              <a:gd name="connsiteY0" fmla="*/ 533826 h 610026"/>
              <a:gd name="connsiteX1" fmla="*/ 1621971 w 3189514"/>
              <a:gd name="connsiteY1" fmla="*/ 426 h 610026"/>
              <a:gd name="connsiteX2" fmla="*/ 3189514 w 3189514"/>
              <a:gd name="connsiteY2" fmla="*/ 610026 h 61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9514" h="610026">
                <a:moveTo>
                  <a:pt x="0" y="533826"/>
                </a:moveTo>
                <a:cubicBezTo>
                  <a:pt x="545192" y="260776"/>
                  <a:pt x="1090385" y="-12274"/>
                  <a:pt x="1621971" y="426"/>
                </a:cubicBezTo>
                <a:cubicBezTo>
                  <a:pt x="2153557" y="13126"/>
                  <a:pt x="2671535" y="311576"/>
                  <a:pt x="3189514" y="610026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orme libre 46">
            <a:extLst>
              <a:ext uri="{FF2B5EF4-FFF2-40B4-BE49-F238E27FC236}">
                <a16:creationId xmlns:a16="http://schemas.microsoft.com/office/drawing/2014/main" id="{FE0FB17B-35DC-06C2-0C1E-B3A4C9274DF9}"/>
              </a:ext>
            </a:extLst>
          </p:cNvPr>
          <p:cNvSpPr/>
          <p:nvPr/>
        </p:nvSpPr>
        <p:spPr>
          <a:xfrm>
            <a:off x="3962399" y="4796849"/>
            <a:ext cx="3189514" cy="610026"/>
          </a:xfrm>
          <a:custGeom>
            <a:avLst/>
            <a:gdLst>
              <a:gd name="connsiteX0" fmla="*/ 0 w 3189514"/>
              <a:gd name="connsiteY0" fmla="*/ 533826 h 610026"/>
              <a:gd name="connsiteX1" fmla="*/ 1621971 w 3189514"/>
              <a:gd name="connsiteY1" fmla="*/ 426 h 610026"/>
              <a:gd name="connsiteX2" fmla="*/ 3189514 w 3189514"/>
              <a:gd name="connsiteY2" fmla="*/ 610026 h 61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9514" h="610026">
                <a:moveTo>
                  <a:pt x="0" y="533826"/>
                </a:moveTo>
                <a:cubicBezTo>
                  <a:pt x="545192" y="260776"/>
                  <a:pt x="1090385" y="-12274"/>
                  <a:pt x="1621971" y="426"/>
                </a:cubicBezTo>
                <a:cubicBezTo>
                  <a:pt x="2153557" y="13126"/>
                  <a:pt x="2671535" y="311576"/>
                  <a:pt x="3189514" y="610026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95915EA6-0072-078E-2408-C13989D2C11A}"/>
              </a:ext>
            </a:extLst>
          </p:cNvPr>
          <p:cNvSpPr txBox="1"/>
          <p:nvPr/>
        </p:nvSpPr>
        <p:spPr>
          <a:xfrm>
            <a:off x="1502231" y="4306112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lear Sans Light" panose="020B0303030202020304" pitchFamily="34" charset="0"/>
                <a:cs typeface="Clear Sans Light" panose="020B0303030202020304" pitchFamily="34" charset="0"/>
              </a:rPr>
              <a:t>Saut mémoire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EB56E532-8E73-F3A2-17AA-1D0C3542197D}"/>
              </a:ext>
            </a:extLst>
          </p:cNvPr>
          <p:cNvSpPr txBox="1"/>
          <p:nvPr/>
        </p:nvSpPr>
        <p:spPr>
          <a:xfrm>
            <a:off x="-65315" y="2428865"/>
            <a:ext cx="2002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C00000"/>
                </a:solidFill>
                <a:latin typeface="Clear Sans Light" panose="020B0303030202020304" pitchFamily="34" charset="0"/>
                <a:cs typeface="Clear Sans Light" panose="020B0303030202020304" pitchFamily="34" charset="0"/>
              </a:rPr>
              <a:t>Parcours de la matrice en colonne</a:t>
            </a:r>
          </a:p>
        </p:txBody>
      </p:sp>
    </p:spTree>
    <p:extLst>
      <p:ext uri="{BB962C8B-B14F-4D97-AF65-F5344CB8AC3E}">
        <p14:creationId xmlns:p14="http://schemas.microsoft.com/office/powerpoint/2010/main" val="110377003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>
            <a:extLst>
              <a:ext uri="{FF2B5EF4-FFF2-40B4-BE49-F238E27FC236}">
                <a16:creationId xmlns:a16="http://schemas.microsoft.com/office/drawing/2014/main" id="{C0D98965-F23D-4F1D-8BC9-94DF70BB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5ED7B1-75FE-4849-93BF-FED3A93CC689}" type="slidenum">
              <a:t>122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A356D22-3599-4C1F-70A2-1BA04874CFA8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6) Types dérivés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46DED20-BE55-1DB1-37DB-85F49C04802A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Types dérivés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240742-C97C-23E2-0CBB-9BFFB8F01D6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20719" y="5832000"/>
            <a:ext cx="575280" cy="5392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2F00C9A-FBCF-D6A5-A70B-E4E6A561D009}"/>
              </a:ext>
            </a:extLst>
          </p:cNvPr>
          <p:cNvSpPr txBox="1"/>
          <p:nvPr/>
        </p:nvSpPr>
        <p:spPr>
          <a:xfrm>
            <a:off x="555171" y="1756954"/>
            <a:ext cx="9032966" cy="346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anose="020B0303030202020304" pitchFamily="34" charset="0"/>
                <a:ea typeface="Noto Sans CJK SC Regular" pitchFamily="2"/>
                <a:cs typeface="Clear Sans Light" panose="020B0303030202020304" pitchFamily="34" charset="0"/>
              </a:rPr>
              <a:t>Les types dérivés permettent de décrire des données plus complexes que les types classiques (MPI_INT, MPI_DOUBLE...)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u="none" strike="noStrike" kern="1200" cap="none" dirty="0">
              <a:ln>
                <a:noFill/>
              </a:ln>
              <a:solidFill>
                <a:srgbClr val="DD4814"/>
              </a:solidFill>
              <a:latin typeface="Clear Sans Light" panose="020B0303030202020304" pitchFamily="34" charset="0"/>
              <a:ea typeface="Noto Sans CJK SC Regular" pitchFamily="2"/>
              <a:cs typeface="Clear Sans Light" panose="020B0303030202020304" pitchFamily="34" charset="0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u="none" strike="noStrike" kern="1200" cap="none" dirty="0" err="1">
                <a:ln>
                  <a:noFill/>
                </a:ln>
                <a:solidFill>
                  <a:srgbClr val="FF8000"/>
                </a:solidFill>
                <a:latin typeface="Clear Sans Light" panose="020B0303030202020304" pitchFamily="34" charset="0"/>
                <a:ea typeface="NimbusMonL-Regu" pitchFamily="2"/>
                <a:cs typeface="Clear Sans Light" panose="020B0303030202020304" pitchFamily="34" charset="0"/>
              </a:rPr>
              <a:t>MPI_Type_contiguous</a:t>
            </a:r>
            <a:r>
              <a:rPr lang="fr-FR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anose="020B0303030202020304" pitchFamily="34" charset="0"/>
                <a:ea typeface="NimbusMonL-Regu" pitchFamily="2"/>
                <a:cs typeface="Clear Sans Light" panose="020B0303030202020304" pitchFamily="34" charset="0"/>
              </a:rPr>
              <a:t> : permet de sélectionner une portion contiguë d’un tableau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u="none" strike="noStrike" kern="1200" cap="none" dirty="0" err="1">
                <a:ln>
                  <a:noFill/>
                </a:ln>
                <a:solidFill>
                  <a:srgbClr val="FF8000"/>
                </a:solidFill>
                <a:latin typeface="Clear Sans Light" panose="020B0303030202020304" pitchFamily="34" charset="0"/>
                <a:ea typeface="NimbusMonL-Regu" pitchFamily="2"/>
                <a:cs typeface="Clear Sans Light" panose="020B0303030202020304" pitchFamily="34" charset="0"/>
              </a:rPr>
              <a:t>MPI_Type_vector</a:t>
            </a:r>
            <a:r>
              <a:rPr lang="fr-FR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anose="020B0303030202020304" pitchFamily="34" charset="0"/>
                <a:ea typeface="NimbusMonL-Regu" pitchFamily="2"/>
                <a:cs typeface="Clear Sans Light" panose="020B0303030202020304" pitchFamily="34" charset="0"/>
              </a:rPr>
              <a:t> : permet de créer un sous-tableau à partir de sous-ensemble d’éléments constant séparés par un déplacement constant (stride)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anose="020B0303030202020304" pitchFamily="34" charset="0"/>
                <a:ea typeface="NimbusMonL-Regu" pitchFamily="2"/>
                <a:cs typeface="Clear Sans Light" panose="020B0303030202020304" pitchFamily="34" charset="0"/>
              </a:rPr>
              <a:t>MPI_Type_indexed</a:t>
            </a:r>
            <a:r>
              <a:rPr lang="fr-FR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anose="020B0303030202020304" pitchFamily="34" charset="0"/>
                <a:ea typeface="NimbusMonL-Regu" pitchFamily="2"/>
                <a:cs typeface="Clear Sans Light" panose="020B0303030202020304" pitchFamily="34" charset="0"/>
              </a:rPr>
              <a:t> : permet de créer un sous-tableau à partir de sous-ensemble d’éléments variables séparés par un pas variable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anose="020B0303030202020304" pitchFamily="34" charset="0"/>
                <a:ea typeface="NimbusMonL-Regu" pitchFamily="2"/>
                <a:cs typeface="Clear Sans Light" panose="020B0303030202020304" pitchFamily="34" charset="0"/>
              </a:rPr>
              <a:t>MPI_Type_create_struct</a:t>
            </a:r>
            <a:r>
              <a:rPr lang="fr-FR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anose="020B0303030202020304" pitchFamily="34" charset="0"/>
                <a:ea typeface="NimbusMonL-Regu" pitchFamily="2"/>
                <a:cs typeface="Clear Sans Light" panose="020B0303030202020304" pitchFamily="34" charset="0"/>
              </a:rPr>
              <a:t> : permet de créer l’équivalent d’une structure C en mélangeant les types de base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anose="020B0303030202020304" pitchFamily="34" charset="0"/>
              <a:ea typeface="NimbusMonL-Regu" pitchFamily="2"/>
              <a:cs typeface="Clear Sans Light" panose="020B0303030202020304" pitchFamily="34" charset="0"/>
            </a:endParaRPr>
          </a:p>
          <a:p>
            <a:pPr algn="just"/>
            <a:endParaRPr lang="fr-FR" dirty="0"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B0F6235-7082-9FD9-7BD4-F810B3CD0A31}"/>
              </a:ext>
            </a:extLst>
          </p:cNvPr>
          <p:cNvSpPr txBox="1"/>
          <p:nvPr/>
        </p:nvSpPr>
        <p:spPr>
          <a:xfrm>
            <a:off x="1541416" y="5636626"/>
            <a:ext cx="8046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imbusMonL-Regu" pitchFamily="2"/>
                <a:cs typeface="NimbusMonL-Regu" pitchFamily="2"/>
              </a:rPr>
              <a:t>Les types dérivés sont ensuite utilisés dans les communications à la place des types classiques. Ils permettent au développeur de ne pas avoir à créer de structure intermédiaire à la main et de minimiser le nombre d’appel MPI.</a:t>
            </a:r>
          </a:p>
          <a:p>
            <a:pPr algn="just"/>
            <a:endParaRPr lang="fr-FR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numéro de diapositive 3">
            <a:extLst>
              <a:ext uri="{FF2B5EF4-FFF2-40B4-BE49-F238E27FC236}">
                <a16:creationId xmlns:a16="http://schemas.microsoft.com/office/drawing/2014/main" id="{FF9039AD-3AC8-392E-E140-9B0B945C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6D53F4-6FBB-0247-8ADC-09D06FFB7130}" type="slidenum">
              <a:t>123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BD5DD4E-3581-8070-3AF3-EDC859957262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6) Types dérivés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CB6D8E-75C6-696E-47B0-EE56F0478D34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Types dérivés : MPI_Type_contiguous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4A9EFED-5353-DC71-D852-3F49EBD29539}"/>
              </a:ext>
            </a:extLst>
          </p:cNvPr>
          <p:cNvSpPr txBox="1"/>
          <p:nvPr/>
        </p:nvSpPr>
        <p:spPr>
          <a:xfrm>
            <a:off x="720000" y="2098440"/>
            <a:ext cx="9072000" cy="1019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 cap="none">
                <a:ln>
                  <a:noFill/>
                </a:ln>
                <a:solidFill>
                  <a:srgbClr val="FF8000"/>
                </a:solidFill>
                <a:latin typeface="Clear Sans Light" pitchFamily="34"/>
                <a:ea typeface="NimbusMonL-Regu" pitchFamily="2"/>
                <a:cs typeface="NimbusMonL-Regu" pitchFamily="2"/>
              </a:rPr>
              <a:t>MPI_Type_contiguous</a:t>
            </a:r>
            <a:r>
              <a:rPr lang="fr-FR" sz="18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imbusMonL-Regu" pitchFamily="2"/>
                <a:cs typeface="NimbusMonL-Regu" pitchFamily="2"/>
              </a:rPr>
              <a:t> 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imbusMonL-Regu" pitchFamily="2"/>
                <a:cs typeface="NimbusMonL-Regu" pitchFamily="2"/>
              </a:rPr>
              <a:t>: permet de sélectionner une portion contiguë d’un tableau existant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Clear Sans Light" pitchFamily="34"/>
              <a:ea typeface="NimbusMonL-Regu" pitchFamily="2"/>
              <a:cs typeface="NimbusMonL-Regu" pitchFamily="2"/>
            </a:endParaRP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635DBE1-FAC9-5ECB-2DF8-217C03CCB485}"/>
              </a:ext>
            </a:extLst>
          </p:cNvPr>
          <p:cNvSpPr/>
          <p:nvPr/>
        </p:nvSpPr>
        <p:spPr>
          <a:xfrm>
            <a:off x="1368000" y="3943555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14236E15-8010-B18F-3827-044CAF48AE2E}"/>
              </a:ext>
            </a:extLst>
          </p:cNvPr>
          <p:cNvSpPr/>
          <p:nvPr/>
        </p:nvSpPr>
        <p:spPr>
          <a:xfrm>
            <a:off x="792000" y="3943555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8EDF1FB2-0733-3DC3-E46D-D3952211CF82}"/>
              </a:ext>
            </a:extLst>
          </p:cNvPr>
          <p:cNvSpPr/>
          <p:nvPr/>
        </p:nvSpPr>
        <p:spPr>
          <a:xfrm>
            <a:off x="1944000" y="3943555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F343E694-CDF5-DEA3-1623-15EF23D38598}"/>
              </a:ext>
            </a:extLst>
          </p:cNvPr>
          <p:cNvSpPr/>
          <p:nvPr/>
        </p:nvSpPr>
        <p:spPr>
          <a:xfrm>
            <a:off x="2520000" y="3943555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E5472829-10BB-E89F-CA47-EE019D3634E0}"/>
              </a:ext>
            </a:extLst>
          </p:cNvPr>
          <p:cNvSpPr/>
          <p:nvPr/>
        </p:nvSpPr>
        <p:spPr>
          <a:xfrm>
            <a:off x="3671999" y="3943555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21A6AC9F-BBB8-F3AF-F291-69A3F94D17FA}"/>
              </a:ext>
            </a:extLst>
          </p:cNvPr>
          <p:cNvSpPr/>
          <p:nvPr/>
        </p:nvSpPr>
        <p:spPr>
          <a:xfrm>
            <a:off x="3096000" y="3943555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EF446127-4A35-39EB-A663-95972DE0E778}"/>
              </a:ext>
            </a:extLst>
          </p:cNvPr>
          <p:cNvSpPr/>
          <p:nvPr/>
        </p:nvSpPr>
        <p:spPr>
          <a:xfrm>
            <a:off x="4248000" y="3943555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E847458B-6CFA-F66A-C4ED-30997172FE43}"/>
              </a:ext>
            </a:extLst>
          </p:cNvPr>
          <p:cNvSpPr/>
          <p:nvPr/>
        </p:nvSpPr>
        <p:spPr>
          <a:xfrm>
            <a:off x="4824000" y="3943555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34037934-5286-26C9-3D21-3F43D551B45A}"/>
              </a:ext>
            </a:extLst>
          </p:cNvPr>
          <p:cNvSpPr/>
          <p:nvPr/>
        </p:nvSpPr>
        <p:spPr>
          <a:xfrm>
            <a:off x="5976000" y="3943555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B5B79102-AB0E-9E12-E565-5CC761D02543}"/>
              </a:ext>
            </a:extLst>
          </p:cNvPr>
          <p:cNvSpPr/>
          <p:nvPr/>
        </p:nvSpPr>
        <p:spPr>
          <a:xfrm>
            <a:off x="5400000" y="3943555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539FF0E4-53CF-4186-7AE9-63FD3DA83B87}"/>
              </a:ext>
            </a:extLst>
          </p:cNvPr>
          <p:cNvSpPr/>
          <p:nvPr/>
        </p:nvSpPr>
        <p:spPr>
          <a:xfrm>
            <a:off x="6552000" y="3943555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67D6D4CD-FA57-A3B3-5B68-310C4615622A}"/>
              </a:ext>
            </a:extLst>
          </p:cNvPr>
          <p:cNvSpPr/>
          <p:nvPr/>
        </p:nvSpPr>
        <p:spPr>
          <a:xfrm>
            <a:off x="7128000" y="3943555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826D5B8E-B458-A0D0-485D-6153B627C7FE}"/>
              </a:ext>
            </a:extLst>
          </p:cNvPr>
          <p:cNvSpPr/>
          <p:nvPr/>
        </p:nvSpPr>
        <p:spPr>
          <a:xfrm>
            <a:off x="7703999" y="3943555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" name="Forme libre 17">
            <a:extLst>
              <a:ext uri="{FF2B5EF4-FFF2-40B4-BE49-F238E27FC236}">
                <a16:creationId xmlns:a16="http://schemas.microsoft.com/office/drawing/2014/main" id="{84ECB561-9B2F-552D-87D6-407D00A31839}"/>
              </a:ext>
            </a:extLst>
          </p:cNvPr>
          <p:cNvSpPr/>
          <p:nvPr/>
        </p:nvSpPr>
        <p:spPr>
          <a:xfrm>
            <a:off x="8280000" y="3943555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F3ABA490-5546-00BA-514D-30611F05A46F}"/>
              </a:ext>
            </a:extLst>
          </p:cNvPr>
          <p:cNvSpPr/>
          <p:nvPr/>
        </p:nvSpPr>
        <p:spPr>
          <a:xfrm>
            <a:off x="8856000" y="3943555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871FB1A9-61D1-317C-6FB4-B324E65A3DE0}"/>
              </a:ext>
            </a:extLst>
          </p:cNvPr>
          <p:cNvSpPr/>
          <p:nvPr/>
        </p:nvSpPr>
        <p:spPr>
          <a:xfrm rot="16200000">
            <a:off x="4921561" y="-755787"/>
            <a:ext cx="453239" cy="8712360"/>
          </a:xfrm>
          <a:custGeom>
            <a:avLst>
              <a:gd name="f0" fmla="val 1800"/>
              <a:gd name="f1" fmla="val 10786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19080">
            <a:solidFill>
              <a:srgbClr val="3465A4"/>
            </a:solidFill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4A03827-52D7-4632-153F-0330E5272C24}"/>
              </a:ext>
            </a:extLst>
          </p:cNvPr>
          <p:cNvSpPr txBox="1"/>
          <p:nvPr/>
        </p:nvSpPr>
        <p:spPr>
          <a:xfrm>
            <a:off x="4231182" y="2882693"/>
            <a:ext cx="1940040" cy="530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imbusMonL-Regu" pitchFamily="2"/>
                <a:cs typeface="NimbusMonL-Regu" pitchFamily="2"/>
              </a:rPr>
              <a:t>Tableau total</a:t>
            </a:r>
          </a:p>
        </p:txBody>
      </p:sp>
      <p:sp>
        <p:nvSpPr>
          <p:cNvPr id="22" name="Forme libre 21">
            <a:extLst>
              <a:ext uri="{FF2B5EF4-FFF2-40B4-BE49-F238E27FC236}">
                <a16:creationId xmlns:a16="http://schemas.microsoft.com/office/drawing/2014/main" id="{B2DD2798-0E34-8A4B-468B-7E8BC650B404}"/>
              </a:ext>
            </a:extLst>
          </p:cNvPr>
          <p:cNvSpPr/>
          <p:nvPr/>
        </p:nvSpPr>
        <p:spPr>
          <a:xfrm rot="5417400">
            <a:off x="3985868" y="3636044"/>
            <a:ext cx="453239" cy="2302920"/>
          </a:xfrm>
          <a:custGeom>
            <a:avLst>
              <a:gd name="f0" fmla="val 1800"/>
              <a:gd name="f1" fmla="val 10786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19080">
            <a:solidFill>
              <a:srgbClr val="FF8000"/>
            </a:solidFill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B0524B4-56B9-0EC4-7CD9-3B40F6253FF6}"/>
              </a:ext>
            </a:extLst>
          </p:cNvPr>
          <p:cNvSpPr txBox="1"/>
          <p:nvPr/>
        </p:nvSpPr>
        <p:spPr>
          <a:xfrm>
            <a:off x="2808000" y="4961995"/>
            <a:ext cx="2880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imbusMonL-Regu" pitchFamily="2"/>
                <a:cs typeface="NimbusMonL-Regu" pitchFamily="2"/>
              </a:rPr>
              <a:t>Sous-tableau contigu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67889F17-E28A-4A0B-1488-75EBED08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B2B084-A37C-F445-A846-E0E191D519C4}" type="slidenum">
              <a:t>124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117527A-5240-00C0-726F-EEC41115EF1E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6) Types dérivés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2259A0-C6C6-6A95-8D41-FEE8D3712FEA}"/>
              </a:ext>
            </a:extLst>
          </p:cNvPr>
          <p:cNvSpPr txBox="1"/>
          <p:nvPr/>
        </p:nvSpPr>
        <p:spPr>
          <a:xfrm>
            <a:off x="360000" y="360000"/>
            <a:ext cx="8640000" cy="9208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Types dérivés : MPI_Type_contiguous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D7BC7C79-0C23-4454-D9CB-347DA024FDF4}"/>
              </a:ext>
            </a:extLst>
          </p:cNvPr>
          <p:cNvSpPr/>
          <p:nvPr/>
        </p:nvSpPr>
        <p:spPr>
          <a:xfrm>
            <a:off x="1368360" y="2736360"/>
            <a:ext cx="7776000" cy="93563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862AF94-0361-A217-567B-649698FA6E25}"/>
              </a:ext>
            </a:extLst>
          </p:cNvPr>
          <p:cNvSpPr txBox="1"/>
          <p:nvPr/>
        </p:nvSpPr>
        <p:spPr>
          <a:xfrm>
            <a:off x="360000" y="1739520"/>
            <a:ext cx="9504000" cy="721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fonction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MPI_Type_contiguous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contient les arguments suivants 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5227C2A-1611-19F4-F018-EB5A37F7AD8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736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DCBB024-1899-2718-3F55-20669E941EB4}"/>
              </a:ext>
            </a:extLst>
          </p:cNvPr>
          <p:cNvSpPr txBox="1"/>
          <p:nvPr/>
        </p:nvSpPr>
        <p:spPr>
          <a:xfrm>
            <a:off x="468360" y="3325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718E298-6DD0-F644-3437-911A555E4AD8}"/>
              </a:ext>
            </a:extLst>
          </p:cNvPr>
          <p:cNvSpPr txBox="1"/>
          <p:nvPr/>
        </p:nvSpPr>
        <p:spPr>
          <a:xfrm>
            <a:off x="360000" y="4012134"/>
            <a:ext cx="9504000" cy="1509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count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 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nombre d’éléments qui compose le nouveau type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oldtype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MPI_Datatype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: le type de donnée qui compose le tableau initial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newtype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MPI_Datatype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: notre nouveau type dérivé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F960AB9-C652-69A2-F751-9462504C3FB6}"/>
              </a:ext>
            </a:extLst>
          </p:cNvPr>
          <p:cNvSpPr txBox="1"/>
          <p:nvPr/>
        </p:nvSpPr>
        <p:spPr>
          <a:xfrm>
            <a:off x="756360" y="6674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https://www.open-mpi.org/doc/current/man3/MPI_Type_contiguous.3.php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05E5908-66AE-345E-4BE6-39E85F0A9B7B}"/>
              </a:ext>
            </a:extLst>
          </p:cNvPr>
          <p:cNvSpPr txBox="1"/>
          <p:nvPr/>
        </p:nvSpPr>
        <p:spPr>
          <a:xfrm>
            <a:off x="1368360" y="2808000"/>
            <a:ext cx="8640000" cy="936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int MPI_Type_contiguous(int count, MPI_Datatype oldtype,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    MPI_Datatype *newtype)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46AA4E9-66D2-5E70-4F74-050134E6353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32359" y="6696000"/>
            <a:ext cx="322920" cy="322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u numéro de diapositive 3">
            <a:extLst>
              <a:ext uri="{FF2B5EF4-FFF2-40B4-BE49-F238E27FC236}">
                <a16:creationId xmlns:a16="http://schemas.microsoft.com/office/drawing/2014/main" id="{0C433BF3-1DB3-1C0C-E793-EE2148E4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62D6D1-C676-984E-927D-A78C90B18092}" type="slidenum">
              <a:t>125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0CCE28E9-BEBA-983B-6A2C-290F583B3190}"/>
              </a:ext>
            </a:extLst>
          </p:cNvPr>
          <p:cNvSpPr/>
          <p:nvPr/>
        </p:nvSpPr>
        <p:spPr>
          <a:xfrm>
            <a:off x="3671999" y="457200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2">
            <a:extLst>
              <a:ext uri="{FF2B5EF4-FFF2-40B4-BE49-F238E27FC236}">
                <a16:creationId xmlns:a16="http://schemas.microsoft.com/office/drawing/2014/main" id="{20AE4BDC-6321-232E-6222-83F154B01929}"/>
              </a:ext>
            </a:extLst>
          </p:cNvPr>
          <p:cNvSpPr/>
          <p:nvPr/>
        </p:nvSpPr>
        <p:spPr>
          <a:xfrm>
            <a:off x="1368000" y="457200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8C3B0A23-43D6-15CB-2E25-3A8A9EB6AFB9}"/>
              </a:ext>
            </a:extLst>
          </p:cNvPr>
          <p:cNvSpPr/>
          <p:nvPr/>
        </p:nvSpPr>
        <p:spPr>
          <a:xfrm>
            <a:off x="1944000" y="457200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BE10D7BB-BA24-A297-D8F5-DD67EA19D162}"/>
              </a:ext>
            </a:extLst>
          </p:cNvPr>
          <p:cNvSpPr/>
          <p:nvPr/>
        </p:nvSpPr>
        <p:spPr>
          <a:xfrm>
            <a:off x="2520000" y="457200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D30912D-1EB9-09EC-04B3-2B41AA210363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6) Types dérivés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476055-AC47-E9C2-A9FF-D4E4A3732B8D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Types dérivés : MPI_Type_vector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8C169BE6-7321-BEC1-35AB-A786A766CF88}"/>
              </a:ext>
            </a:extLst>
          </p:cNvPr>
          <p:cNvSpPr/>
          <p:nvPr/>
        </p:nvSpPr>
        <p:spPr>
          <a:xfrm>
            <a:off x="792000" y="457200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279E5A48-802E-1836-4B53-5864C378DCD6}"/>
              </a:ext>
            </a:extLst>
          </p:cNvPr>
          <p:cNvSpPr/>
          <p:nvPr/>
        </p:nvSpPr>
        <p:spPr>
          <a:xfrm>
            <a:off x="3096000" y="457200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D23CA7C9-539E-434A-5152-F0A9FD474A4C}"/>
              </a:ext>
            </a:extLst>
          </p:cNvPr>
          <p:cNvSpPr/>
          <p:nvPr/>
        </p:nvSpPr>
        <p:spPr>
          <a:xfrm>
            <a:off x="5400000" y="457200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7577EDD8-F4F4-61A3-C7BE-456325B51951}"/>
              </a:ext>
            </a:extLst>
          </p:cNvPr>
          <p:cNvSpPr/>
          <p:nvPr/>
        </p:nvSpPr>
        <p:spPr>
          <a:xfrm>
            <a:off x="7703999" y="457200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718DF09F-2425-9FCF-B1CE-AE0D4EFCAD1B}"/>
              </a:ext>
            </a:extLst>
          </p:cNvPr>
          <p:cNvSpPr/>
          <p:nvPr/>
        </p:nvSpPr>
        <p:spPr>
          <a:xfrm>
            <a:off x="8280000" y="457200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5A212CF6-C772-1474-B4D1-BF3D6D79641F}"/>
              </a:ext>
            </a:extLst>
          </p:cNvPr>
          <p:cNvSpPr/>
          <p:nvPr/>
        </p:nvSpPr>
        <p:spPr>
          <a:xfrm>
            <a:off x="8856000" y="457200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D6B7004B-4CF5-2B37-EC81-4C96FEA39EC2}"/>
              </a:ext>
            </a:extLst>
          </p:cNvPr>
          <p:cNvSpPr/>
          <p:nvPr/>
        </p:nvSpPr>
        <p:spPr>
          <a:xfrm rot="5417400">
            <a:off x="4921001" y="2216287"/>
            <a:ext cx="453239" cy="7416720"/>
          </a:xfrm>
          <a:custGeom>
            <a:avLst>
              <a:gd name="f0" fmla="val 1800"/>
              <a:gd name="f1" fmla="val 10786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19080">
            <a:solidFill>
              <a:srgbClr val="FF8000"/>
            </a:solidFill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28CF254A-D9C4-814B-9FBE-E581EC46AF56}"/>
              </a:ext>
            </a:extLst>
          </p:cNvPr>
          <p:cNvSpPr/>
          <p:nvPr/>
        </p:nvSpPr>
        <p:spPr>
          <a:xfrm>
            <a:off x="4248360" y="457236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2F3A90AF-5146-98AB-A54B-BF837B2F19A0}"/>
              </a:ext>
            </a:extLst>
          </p:cNvPr>
          <p:cNvSpPr/>
          <p:nvPr/>
        </p:nvSpPr>
        <p:spPr>
          <a:xfrm>
            <a:off x="4824720" y="457272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Forme libre 20">
            <a:extLst>
              <a:ext uri="{FF2B5EF4-FFF2-40B4-BE49-F238E27FC236}">
                <a16:creationId xmlns:a16="http://schemas.microsoft.com/office/drawing/2014/main" id="{C864433F-1E89-54E1-924E-9E9888D55B9F}"/>
              </a:ext>
            </a:extLst>
          </p:cNvPr>
          <p:cNvSpPr/>
          <p:nvPr/>
        </p:nvSpPr>
        <p:spPr>
          <a:xfrm>
            <a:off x="5977080" y="457308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0BE0C09-51D6-D6C7-BA3D-4F9F83C1F01F}"/>
              </a:ext>
            </a:extLst>
          </p:cNvPr>
          <p:cNvSpPr txBox="1"/>
          <p:nvPr/>
        </p:nvSpPr>
        <p:spPr>
          <a:xfrm>
            <a:off x="648000" y="4968000"/>
            <a:ext cx="2880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imbusMonL-Regu" pitchFamily="2"/>
                <a:cs typeface="NimbusMonL-Regu" pitchFamily="2"/>
              </a:rPr>
              <a:t>Bloc de 3 éléments répété 3 fois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0ED523F-A1BE-1095-1166-2E6B9F734B7A}"/>
              </a:ext>
            </a:extLst>
          </p:cNvPr>
          <p:cNvSpPr txBox="1"/>
          <p:nvPr/>
        </p:nvSpPr>
        <p:spPr>
          <a:xfrm>
            <a:off x="4248000" y="5148000"/>
            <a:ext cx="2880000" cy="493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imbusMonL-Regu" pitchFamily="2"/>
                <a:cs typeface="NimbusMonL-Regu" pitchFamily="2"/>
              </a:rPr>
              <a:t>pas de 1</a:t>
            </a:r>
          </a:p>
        </p:txBody>
      </p:sp>
      <p:sp>
        <p:nvSpPr>
          <p:cNvPr id="24" name="Forme libre 23">
            <a:extLst>
              <a:ext uri="{FF2B5EF4-FFF2-40B4-BE49-F238E27FC236}">
                <a16:creationId xmlns:a16="http://schemas.microsoft.com/office/drawing/2014/main" id="{0B896411-B11B-A18E-1C53-D3278DAD4BE1}"/>
              </a:ext>
            </a:extLst>
          </p:cNvPr>
          <p:cNvSpPr/>
          <p:nvPr/>
        </p:nvSpPr>
        <p:spPr>
          <a:xfrm rot="1229400">
            <a:off x="5517265" y="4834083"/>
            <a:ext cx="708480" cy="377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69" h="1050">
                <a:moveTo>
                  <a:pt x="0" y="1050"/>
                </a:moveTo>
                <a:cubicBezTo>
                  <a:pt x="2287" y="1049"/>
                  <a:pt x="1952" y="0"/>
                  <a:pt x="1952" y="0"/>
                </a:cubicBezTo>
              </a:path>
            </a:pathLst>
          </a:cu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5" name="Forme libre 24">
            <a:extLst>
              <a:ext uri="{FF2B5EF4-FFF2-40B4-BE49-F238E27FC236}">
                <a16:creationId xmlns:a16="http://schemas.microsoft.com/office/drawing/2014/main" id="{E0CA0E73-C293-D693-E558-8F9A0E771A05}"/>
              </a:ext>
            </a:extLst>
          </p:cNvPr>
          <p:cNvSpPr/>
          <p:nvPr/>
        </p:nvSpPr>
        <p:spPr>
          <a:xfrm>
            <a:off x="6553440" y="457344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6" name="Forme libre 25">
            <a:extLst>
              <a:ext uri="{FF2B5EF4-FFF2-40B4-BE49-F238E27FC236}">
                <a16:creationId xmlns:a16="http://schemas.microsoft.com/office/drawing/2014/main" id="{0BE03925-DF9B-10D9-2194-2641C9460955}"/>
              </a:ext>
            </a:extLst>
          </p:cNvPr>
          <p:cNvSpPr/>
          <p:nvPr/>
        </p:nvSpPr>
        <p:spPr>
          <a:xfrm>
            <a:off x="7129800" y="457380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7" name="Forme libre 26">
            <a:extLst>
              <a:ext uri="{FF2B5EF4-FFF2-40B4-BE49-F238E27FC236}">
                <a16:creationId xmlns:a16="http://schemas.microsoft.com/office/drawing/2014/main" id="{92340251-D047-0E6C-3895-4859C7E3ABD4}"/>
              </a:ext>
            </a:extLst>
          </p:cNvPr>
          <p:cNvSpPr/>
          <p:nvPr/>
        </p:nvSpPr>
        <p:spPr>
          <a:xfrm rot="16200000">
            <a:off x="4921561" y="-755787"/>
            <a:ext cx="453239" cy="8712360"/>
          </a:xfrm>
          <a:custGeom>
            <a:avLst>
              <a:gd name="f0" fmla="val 1800"/>
              <a:gd name="f1" fmla="val 10786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19080">
            <a:solidFill>
              <a:srgbClr val="3465A4"/>
            </a:solidFill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71D7386-DEE7-2C90-B740-6BE2F11200B1}"/>
              </a:ext>
            </a:extLst>
          </p:cNvPr>
          <p:cNvSpPr txBox="1"/>
          <p:nvPr/>
        </p:nvSpPr>
        <p:spPr>
          <a:xfrm>
            <a:off x="4289039" y="2941704"/>
            <a:ext cx="1940040" cy="530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imbusMonL-Regu" pitchFamily="2"/>
                <a:cs typeface="NimbusMonL-Regu" pitchFamily="2"/>
              </a:rPr>
              <a:t>Tableau total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124AD8F-5341-415A-E780-1F1625D1A455}"/>
              </a:ext>
            </a:extLst>
          </p:cNvPr>
          <p:cNvSpPr txBox="1"/>
          <p:nvPr/>
        </p:nvSpPr>
        <p:spPr>
          <a:xfrm>
            <a:off x="360000" y="1719943"/>
            <a:ext cx="9306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 cap="none" dirty="0" err="1">
                <a:ln>
                  <a:noFill/>
                </a:ln>
                <a:solidFill>
                  <a:srgbClr val="FF8000"/>
                </a:solidFill>
                <a:latin typeface="Clear Sans Light" pitchFamily="34"/>
                <a:ea typeface="NimbusMonL-Regu" pitchFamily="2"/>
                <a:cs typeface="NimbusMonL-Regu" pitchFamily="2"/>
              </a:rPr>
              <a:t>MPI_Type_vector</a:t>
            </a:r>
            <a:r>
              <a:rPr lang="fr-FR" sz="1800" b="1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imbusMonL-Regu" pitchFamily="2"/>
                <a:cs typeface="NimbusMonL-Regu" pitchFamily="2"/>
              </a:rPr>
              <a:t> 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imbusMonL-Regu" pitchFamily="2"/>
                <a:cs typeface="NimbusMonL-Regu" pitchFamily="2"/>
              </a:rPr>
              <a:t>: permet de créer un sous-tableau à partir de sous-ensemble d’éléments constant séparés par un déplacement constant (stride)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imbusMonL-Regu" pitchFamily="2"/>
              <a:cs typeface="NimbusMonL-Regu" pitchFamily="2"/>
            </a:endParaRPr>
          </a:p>
          <a:p>
            <a:endParaRPr lang="fr-FR"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C36FFD0E-609B-8D7C-8F44-93208016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6360D5-7D33-7641-8EA2-F173DBB66759}" type="slidenum">
              <a:t>126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53FFCAC-A1A4-80D2-E55C-67EC3F9362B4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6) Types dérivés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A231C79-F913-811C-0B3D-CC7E8EEB3BAA}"/>
              </a:ext>
            </a:extLst>
          </p:cNvPr>
          <p:cNvSpPr txBox="1"/>
          <p:nvPr/>
        </p:nvSpPr>
        <p:spPr>
          <a:xfrm>
            <a:off x="360000" y="360000"/>
            <a:ext cx="8640000" cy="9208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Types dérivés : MPI_Type_vector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188C47F3-A521-7F17-F200-8A7C492AB5E4}"/>
              </a:ext>
            </a:extLst>
          </p:cNvPr>
          <p:cNvSpPr/>
          <p:nvPr/>
        </p:nvSpPr>
        <p:spPr>
          <a:xfrm>
            <a:off x="1368360" y="2736360"/>
            <a:ext cx="7776000" cy="93563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2D15F8C-F012-29B1-B326-9A88FC169B12}"/>
              </a:ext>
            </a:extLst>
          </p:cNvPr>
          <p:cNvSpPr txBox="1"/>
          <p:nvPr/>
        </p:nvSpPr>
        <p:spPr>
          <a:xfrm>
            <a:off x="360000" y="1739520"/>
            <a:ext cx="9504000" cy="721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fonction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MPI_Type_vector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contient les arguments suivants 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9FE5717-7D50-3574-0D63-04638442BF8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736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F3E66A9-F761-E0EA-0633-62298963FC98}"/>
              </a:ext>
            </a:extLst>
          </p:cNvPr>
          <p:cNvSpPr txBox="1"/>
          <p:nvPr/>
        </p:nvSpPr>
        <p:spPr>
          <a:xfrm>
            <a:off x="468360" y="3325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0591863-D176-A5D5-8FEB-046BC008A381}"/>
              </a:ext>
            </a:extLst>
          </p:cNvPr>
          <p:cNvSpPr txBox="1"/>
          <p:nvPr/>
        </p:nvSpPr>
        <p:spPr>
          <a:xfrm>
            <a:off x="360000" y="3791880"/>
            <a:ext cx="9504000" cy="2141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count (int) 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nombre de blocs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Blocklength (int) 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la taille en nombre d’éléments de chaque bloc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Stride (int) 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distance (pas) entre chaque bloc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oldtype (MPI_Datatype)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: le type de donnée qui compose le tableau initial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newtype (MPI_Datatype)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: notre nouveau type dérivé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B553850-CA1B-B38D-6F16-7AB5D9A0AD53}"/>
              </a:ext>
            </a:extLst>
          </p:cNvPr>
          <p:cNvSpPr txBox="1"/>
          <p:nvPr/>
        </p:nvSpPr>
        <p:spPr>
          <a:xfrm>
            <a:off x="756360" y="6674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https://www.rookiehpc.com/mpi/docs/mpi_type_vector.php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C04B597-AD9F-C594-7998-6A722109444F}"/>
              </a:ext>
            </a:extLst>
          </p:cNvPr>
          <p:cNvSpPr txBox="1"/>
          <p:nvPr/>
        </p:nvSpPr>
        <p:spPr>
          <a:xfrm>
            <a:off x="1368360" y="2808000"/>
            <a:ext cx="8640000" cy="936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int MPI_Type_vector(int count, int blocklength, int stride,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    MPI_Datatype oldtype, MPI_Datatype *newtype)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355CA1E-D818-3CEF-7FE4-F22FD4AC0A1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32359" y="6696000"/>
            <a:ext cx="322920" cy="322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space réservé du numéro de diapositive 3">
            <a:extLst>
              <a:ext uri="{FF2B5EF4-FFF2-40B4-BE49-F238E27FC236}">
                <a16:creationId xmlns:a16="http://schemas.microsoft.com/office/drawing/2014/main" id="{85ECE354-ADF1-5F3B-3B5C-B0CE68BD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4BF0DE-F3CA-3247-89D7-73F881C7D6DD}" type="slidenum">
              <a:t>127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AF1A62-8290-E3F5-FB8A-C78BE2E7A225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6) Types dérivés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BB0067F-51D1-CBC2-B2E9-46BB7966680C}"/>
              </a:ext>
            </a:extLst>
          </p:cNvPr>
          <p:cNvSpPr txBox="1"/>
          <p:nvPr/>
        </p:nvSpPr>
        <p:spPr>
          <a:xfrm>
            <a:off x="360000" y="360000"/>
            <a:ext cx="8640000" cy="9208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Création d’un type dérivé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CAFF5A19-428C-0B1D-DA8B-7AC4A809E999}"/>
              </a:ext>
            </a:extLst>
          </p:cNvPr>
          <p:cNvSpPr/>
          <p:nvPr/>
        </p:nvSpPr>
        <p:spPr>
          <a:xfrm>
            <a:off x="1368360" y="4608360"/>
            <a:ext cx="7776000" cy="179964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E302CCE-ACC2-CED0-A450-B34D6E4F1EE3}"/>
              </a:ext>
            </a:extLst>
          </p:cNvPr>
          <p:cNvSpPr txBox="1"/>
          <p:nvPr/>
        </p:nvSpPr>
        <p:spPr>
          <a:xfrm>
            <a:off x="360000" y="1739520"/>
            <a:ext cx="9504000" cy="721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fonction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MPI_Type_commit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permet officialiser la création du type 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557E0F7-D782-0E5A-5BF5-EF35B5ED9A9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4608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1D1F6B9-9E41-58CF-C11A-61DD5CAD426E}"/>
              </a:ext>
            </a:extLst>
          </p:cNvPr>
          <p:cNvSpPr txBox="1"/>
          <p:nvPr/>
        </p:nvSpPr>
        <p:spPr>
          <a:xfrm>
            <a:off x="468360" y="519732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0B0B634-6430-8FCC-DD87-8810D3BBDB85}"/>
              </a:ext>
            </a:extLst>
          </p:cNvPr>
          <p:cNvSpPr txBox="1"/>
          <p:nvPr/>
        </p:nvSpPr>
        <p:spPr>
          <a:xfrm>
            <a:off x="756360" y="6674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https://www.rookiehpc.com/mpi/docs/mpi_type_commit.php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61EEC2D-C8FF-B80F-9BE2-C8BE29C77DAA}"/>
              </a:ext>
            </a:extLst>
          </p:cNvPr>
          <p:cNvSpPr txBox="1"/>
          <p:nvPr/>
        </p:nvSpPr>
        <p:spPr>
          <a:xfrm>
            <a:off x="1368360" y="4680000"/>
            <a:ext cx="8640000" cy="1233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MPI_Datatype column_type;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FFFFFF"/>
              </a:solidFill>
              <a:latin typeface="Consolas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MPI_Type_vector(3, 3, 1, MPI_INT, &amp;column_type);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FFFFFF"/>
              </a:solidFill>
              <a:latin typeface="Consolas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MPI_Type_commit(&amp;column_type);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D124AB5-12BF-8926-2CEA-CFCD6CB26FD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32359" y="6696000"/>
            <a:ext cx="322920" cy="32292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orme libre 10">
            <a:extLst>
              <a:ext uri="{FF2B5EF4-FFF2-40B4-BE49-F238E27FC236}">
                <a16:creationId xmlns:a16="http://schemas.microsoft.com/office/drawing/2014/main" id="{A02420BC-5C93-07F9-EEBB-F26806A38F9E}"/>
              </a:ext>
            </a:extLst>
          </p:cNvPr>
          <p:cNvSpPr/>
          <p:nvPr/>
        </p:nvSpPr>
        <p:spPr>
          <a:xfrm>
            <a:off x="3240000" y="281844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51BA306B-5415-4065-498F-E861EF9926CC}"/>
              </a:ext>
            </a:extLst>
          </p:cNvPr>
          <p:cNvSpPr/>
          <p:nvPr/>
        </p:nvSpPr>
        <p:spPr>
          <a:xfrm>
            <a:off x="936000" y="281844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E3398C38-7265-D6EF-8600-D8BAED8DE382}"/>
              </a:ext>
            </a:extLst>
          </p:cNvPr>
          <p:cNvSpPr/>
          <p:nvPr/>
        </p:nvSpPr>
        <p:spPr>
          <a:xfrm>
            <a:off x="1512000" y="281844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5E079BD4-BD2C-85FF-7925-D63E8D591B15}"/>
              </a:ext>
            </a:extLst>
          </p:cNvPr>
          <p:cNvSpPr/>
          <p:nvPr/>
        </p:nvSpPr>
        <p:spPr>
          <a:xfrm>
            <a:off x="2088000" y="281844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25567D08-F815-E5EF-D58E-5532E7092588}"/>
              </a:ext>
            </a:extLst>
          </p:cNvPr>
          <p:cNvSpPr/>
          <p:nvPr/>
        </p:nvSpPr>
        <p:spPr>
          <a:xfrm>
            <a:off x="360000" y="281844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23C76730-1269-40A7-4444-53984BBE1FFD}"/>
              </a:ext>
            </a:extLst>
          </p:cNvPr>
          <p:cNvSpPr/>
          <p:nvPr/>
        </p:nvSpPr>
        <p:spPr>
          <a:xfrm>
            <a:off x="2664000" y="281844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6127B6E5-01DE-0424-7489-0C6359D14214}"/>
              </a:ext>
            </a:extLst>
          </p:cNvPr>
          <p:cNvSpPr/>
          <p:nvPr/>
        </p:nvSpPr>
        <p:spPr>
          <a:xfrm>
            <a:off x="4968000" y="281844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" name="Forme libre 17">
            <a:extLst>
              <a:ext uri="{FF2B5EF4-FFF2-40B4-BE49-F238E27FC236}">
                <a16:creationId xmlns:a16="http://schemas.microsoft.com/office/drawing/2014/main" id="{4D417701-A17D-A843-5534-3E64E17BF3A7}"/>
              </a:ext>
            </a:extLst>
          </p:cNvPr>
          <p:cNvSpPr/>
          <p:nvPr/>
        </p:nvSpPr>
        <p:spPr>
          <a:xfrm>
            <a:off x="7272000" y="281844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8B422741-4893-3B45-9798-C7D890F3C1E0}"/>
              </a:ext>
            </a:extLst>
          </p:cNvPr>
          <p:cNvSpPr/>
          <p:nvPr/>
        </p:nvSpPr>
        <p:spPr>
          <a:xfrm>
            <a:off x="7848000" y="281844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425E125F-3F8B-AFB3-1CD9-69754E292759}"/>
              </a:ext>
            </a:extLst>
          </p:cNvPr>
          <p:cNvSpPr/>
          <p:nvPr/>
        </p:nvSpPr>
        <p:spPr>
          <a:xfrm>
            <a:off x="8424000" y="281844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Forme libre 20">
            <a:extLst>
              <a:ext uri="{FF2B5EF4-FFF2-40B4-BE49-F238E27FC236}">
                <a16:creationId xmlns:a16="http://schemas.microsoft.com/office/drawing/2014/main" id="{4DF3BA89-E799-61F3-5A89-D5FECA62BFCA}"/>
              </a:ext>
            </a:extLst>
          </p:cNvPr>
          <p:cNvSpPr/>
          <p:nvPr/>
        </p:nvSpPr>
        <p:spPr>
          <a:xfrm>
            <a:off x="3816359" y="281880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2" name="Forme libre 21">
            <a:extLst>
              <a:ext uri="{FF2B5EF4-FFF2-40B4-BE49-F238E27FC236}">
                <a16:creationId xmlns:a16="http://schemas.microsoft.com/office/drawing/2014/main" id="{C42B49CD-1E59-BF7D-7B9A-356B23223C4C}"/>
              </a:ext>
            </a:extLst>
          </p:cNvPr>
          <p:cNvSpPr/>
          <p:nvPr/>
        </p:nvSpPr>
        <p:spPr>
          <a:xfrm>
            <a:off x="4392720" y="281916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3" name="Forme libre 22">
            <a:extLst>
              <a:ext uri="{FF2B5EF4-FFF2-40B4-BE49-F238E27FC236}">
                <a16:creationId xmlns:a16="http://schemas.microsoft.com/office/drawing/2014/main" id="{0F77E63A-BC06-7517-DF03-623797DBE1F7}"/>
              </a:ext>
            </a:extLst>
          </p:cNvPr>
          <p:cNvSpPr/>
          <p:nvPr/>
        </p:nvSpPr>
        <p:spPr>
          <a:xfrm>
            <a:off x="5545080" y="281952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94CA9D9-78CF-6C50-9549-060D6BAD0057}"/>
              </a:ext>
            </a:extLst>
          </p:cNvPr>
          <p:cNvSpPr txBox="1"/>
          <p:nvPr/>
        </p:nvSpPr>
        <p:spPr>
          <a:xfrm>
            <a:off x="575209" y="3328200"/>
            <a:ext cx="2880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imbusMonL-Regu" pitchFamily="2"/>
                <a:cs typeface="NimbusMonL-Regu" pitchFamily="2"/>
              </a:rPr>
              <a:t>Bloc de 3 éléments répété 3 fois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971DEFC-4582-DF00-7D1B-2AD16CD1B695}"/>
              </a:ext>
            </a:extLst>
          </p:cNvPr>
          <p:cNvSpPr txBox="1"/>
          <p:nvPr/>
        </p:nvSpPr>
        <p:spPr>
          <a:xfrm>
            <a:off x="3816000" y="3430440"/>
            <a:ext cx="2880000" cy="493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imbusMonL-Regu" pitchFamily="2"/>
                <a:cs typeface="NimbusMonL-Regu" pitchFamily="2"/>
              </a:rPr>
              <a:t>pas de 1</a:t>
            </a:r>
          </a:p>
        </p:txBody>
      </p:sp>
      <p:sp>
        <p:nvSpPr>
          <p:cNvPr id="26" name="Forme libre 25">
            <a:extLst>
              <a:ext uri="{FF2B5EF4-FFF2-40B4-BE49-F238E27FC236}">
                <a16:creationId xmlns:a16="http://schemas.microsoft.com/office/drawing/2014/main" id="{31C4F2CA-6D5A-CC12-4D47-8BDF2ED130DC}"/>
              </a:ext>
            </a:extLst>
          </p:cNvPr>
          <p:cNvSpPr/>
          <p:nvPr/>
        </p:nvSpPr>
        <p:spPr>
          <a:xfrm rot="1229400">
            <a:off x="5085265" y="3116523"/>
            <a:ext cx="708480" cy="377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69" h="1050">
                <a:moveTo>
                  <a:pt x="0" y="1050"/>
                </a:moveTo>
                <a:cubicBezTo>
                  <a:pt x="2287" y="1049"/>
                  <a:pt x="1952" y="0"/>
                  <a:pt x="1952" y="0"/>
                </a:cubicBezTo>
              </a:path>
            </a:pathLst>
          </a:cu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7" name="Forme libre 26">
            <a:extLst>
              <a:ext uri="{FF2B5EF4-FFF2-40B4-BE49-F238E27FC236}">
                <a16:creationId xmlns:a16="http://schemas.microsoft.com/office/drawing/2014/main" id="{865F470D-BDA2-A074-DE94-BA044A045047}"/>
              </a:ext>
            </a:extLst>
          </p:cNvPr>
          <p:cNvSpPr/>
          <p:nvPr/>
        </p:nvSpPr>
        <p:spPr>
          <a:xfrm>
            <a:off x="6121440" y="281988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8" name="Forme libre 27">
            <a:extLst>
              <a:ext uri="{FF2B5EF4-FFF2-40B4-BE49-F238E27FC236}">
                <a16:creationId xmlns:a16="http://schemas.microsoft.com/office/drawing/2014/main" id="{76E4AA1F-4B77-B81A-B5B9-AC44B2CD5564}"/>
              </a:ext>
            </a:extLst>
          </p:cNvPr>
          <p:cNvSpPr/>
          <p:nvPr/>
        </p:nvSpPr>
        <p:spPr>
          <a:xfrm>
            <a:off x="6697800" y="282024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BCCFD3AD-2032-7893-EA64-0A8165A0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1A8BC7B-F136-854C-AF8E-AAC5937E5756}" type="slidenum">
              <a:t>128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543EC5D-551C-68D1-7547-9577C0AC5D1B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6) Types dérivés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AEE57F1-9CBD-57AB-54A4-29AAF324FDEF}"/>
              </a:ext>
            </a:extLst>
          </p:cNvPr>
          <p:cNvSpPr txBox="1"/>
          <p:nvPr/>
        </p:nvSpPr>
        <p:spPr>
          <a:xfrm>
            <a:off x="360000" y="360000"/>
            <a:ext cx="8640000" cy="9208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Exemple complet d’utilisation d’un type dérivé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2DBB26D2-F135-130D-A4B6-35F4DA9AECEB}"/>
              </a:ext>
            </a:extLst>
          </p:cNvPr>
          <p:cNvSpPr/>
          <p:nvPr/>
        </p:nvSpPr>
        <p:spPr>
          <a:xfrm>
            <a:off x="1368360" y="3276000"/>
            <a:ext cx="8567640" cy="3384000"/>
          </a:xfrm>
          <a:custGeom>
            <a:avLst>
              <a:gd name="f0" fmla="val 53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70762F-7607-1258-E56A-E0184E199B7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3311999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9C0E62B-A88A-7BF1-A302-E1D01CB14088}"/>
              </a:ext>
            </a:extLst>
          </p:cNvPr>
          <p:cNvSpPr txBox="1"/>
          <p:nvPr/>
        </p:nvSpPr>
        <p:spPr>
          <a:xfrm>
            <a:off x="468360" y="390132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BAB791D-E816-57B1-4953-2EF6CEA1AD85}"/>
              </a:ext>
            </a:extLst>
          </p:cNvPr>
          <p:cNvSpPr txBox="1"/>
          <p:nvPr/>
        </p:nvSpPr>
        <p:spPr>
          <a:xfrm>
            <a:off x="1368360" y="3420000"/>
            <a:ext cx="8567640" cy="2941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 If (rank == 0)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            MPI_Datatype vector_type;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            MPI_Type_vector(3, 3, 1, MPI_INT, &amp;vector_type);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            MPI_Type_commit(&amp;vector_type);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            int buffer[12];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solidFill>
                <a:srgbClr val="FFFFFF"/>
              </a:solidFill>
              <a:latin typeface="Consolas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            MPI_Send(&amp;buffer[1], 1, vector_type, 1, 0, MPI_COMM_WORLD);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solidFill>
                <a:srgbClr val="FFFFFF"/>
              </a:solidFill>
              <a:latin typeface="Consolas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If (rank == 1)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            int received[9];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            MPI_Recv(&amp;received, 9, MPI_INT, 0, 0, MPI_COMM_WORLD, MPI_STATUS_IGNORE);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}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F65582C-0357-81C1-7FDE-67816F8023B4}"/>
              </a:ext>
            </a:extLst>
          </p:cNvPr>
          <p:cNvSpPr txBox="1"/>
          <p:nvPr/>
        </p:nvSpPr>
        <p:spPr>
          <a:xfrm>
            <a:off x="360000" y="1796143"/>
            <a:ext cx="9404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Dans cette exemple, le rang 0 envoie de l’information au rang 1 à partir du tableau buffer et d’un type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vector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FF9E5DD5-89D7-504B-0D5B-577E5BBE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5E8960-B41A-574F-BF58-E340BC46F533}" type="slidenum">
              <a:t>129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A32D5E2-771D-C10B-8D7E-013409E7B435}"/>
              </a:ext>
            </a:extLst>
          </p:cNvPr>
          <p:cNvSpPr txBox="1"/>
          <p:nvPr/>
        </p:nvSpPr>
        <p:spPr>
          <a:xfrm>
            <a:off x="360000" y="360000"/>
            <a:ext cx="8640000" cy="1122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Exercice n°8 : Utilisation du type dérivé vector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0F3CD38-E693-6764-8472-62A954B57F48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6) Types dérivés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4370074-0B99-6FFB-6555-7EA4A7C7636D}"/>
              </a:ext>
            </a:extLst>
          </p:cNvPr>
          <p:cNvSpPr txBox="1"/>
          <p:nvPr/>
        </p:nvSpPr>
        <p:spPr>
          <a:xfrm>
            <a:off x="360000" y="1667519"/>
            <a:ext cx="936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Rendez vous dans le dossier de l’exercice n°8 appelé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8_type_vector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D2F6D070-7F75-59DE-77A0-E84F8C8F68EF}"/>
              </a:ext>
            </a:extLst>
          </p:cNvPr>
          <p:cNvSpPr/>
          <p:nvPr/>
        </p:nvSpPr>
        <p:spPr>
          <a:xfrm>
            <a:off x="1369080" y="2376360"/>
            <a:ext cx="7992000" cy="683640"/>
          </a:xfrm>
          <a:custGeom>
            <a:avLst>
              <a:gd name="f0" fmla="val 355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B4FEE73-94EB-A4C0-6ABC-A51EA9BFA66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6720" y="2350800"/>
            <a:ext cx="900000" cy="7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DAD3293-157B-DC25-229B-3559459827E7}"/>
              </a:ext>
            </a:extLst>
          </p:cNvPr>
          <p:cNvSpPr txBox="1"/>
          <p:nvPr/>
        </p:nvSpPr>
        <p:spPr>
          <a:xfrm>
            <a:off x="1548719" y="2531880"/>
            <a:ext cx="774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&gt; cd exercises/mpi/8_type_vector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EB47818-4F86-04BD-3D2D-50F5A49BEF4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069120" y="637920"/>
            <a:ext cx="892800" cy="900000"/>
          </a:xfrm>
          <a:prstGeom prst="rect">
            <a:avLst/>
          </a:prstGeom>
          <a:noFill/>
          <a:ln>
            <a:noFill/>
          </a:ln>
          <a:effectLst>
            <a:outerShdw dist="36147" dir="2700000" algn="tl">
              <a:srgbClr val="FFFFFF">
                <a:alpha val="48000"/>
              </a:srgb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8DC9853-6B2C-1CBC-E43A-8179235879E0}"/>
              </a:ext>
            </a:extLst>
          </p:cNvPr>
          <p:cNvSpPr txBox="1"/>
          <p:nvPr/>
        </p:nvSpPr>
        <p:spPr>
          <a:xfrm>
            <a:off x="396720" y="3341914"/>
            <a:ext cx="93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Ouvrez les instructions contenues dans le fichier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README.md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avec votre éditeur de fichier favori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vim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emacs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atom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gedit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…) ou visualisez directement les instructions sur le GitHub.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328AC0E5-B3AE-38C3-E141-B96F64A8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3C094E5-B5F7-D241-8536-E3C2DBF6E067}" type="slidenum">
              <a:t>13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8CF22A5-07DB-2716-2583-67739072A2DE}"/>
              </a:ext>
            </a:extLst>
          </p:cNvPr>
          <p:cNvSpPr txBox="1"/>
          <p:nvPr/>
        </p:nvSpPr>
        <p:spPr>
          <a:xfrm>
            <a:off x="360000" y="360000"/>
            <a:ext cx="8640000" cy="5039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Démarrage d’un programme MPI (Fortran) : initialiser MPI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70D9BD-F0DA-4812-0F24-9E880EF770B9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II. Échange de message par MPI – 1) Écrire son premier programme MPI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0005351-D8AE-2F47-472D-0855C7BEC191}"/>
              </a:ext>
            </a:extLst>
          </p:cNvPr>
          <p:cNvSpPr txBox="1"/>
          <p:nvPr/>
        </p:nvSpPr>
        <p:spPr>
          <a:xfrm>
            <a:off x="360359" y="1883520"/>
            <a:ext cx="9504000" cy="721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L’initialisation se fait avec la fonction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MPI_INIT_THREAD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Toute fonction MPI renvoie en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dernier argument un code d’erreur noté ici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F4013468-AA76-EDA0-F7D3-5868CFB9F373}"/>
              </a:ext>
            </a:extLst>
          </p:cNvPr>
          <p:cNvSpPr/>
          <p:nvPr/>
        </p:nvSpPr>
        <p:spPr>
          <a:xfrm>
            <a:off x="1368360" y="3060360"/>
            <a:ext cx="7055640" cy="539640"/>
          </a:xfrm>
          <a:custGeom>
            <a:avLst>
              <a:gd name="f0" fmla="val 5097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8CE9D35-DF80-F995-851E-DFEBEBD20B20}"/>
              </a:ext>
            </a:extLst>
          </p:cNvPr>
          <p:cNvSpPr txBox="1"/>
          <p:nvPr/>
        </p:nvSpPr>
        <p:spPr>
          <a:xfrm>
            <a:off x="1548360" y="3215880"/>
            <a:ext cx="8243999" cy="5230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MPI_INIT_THREAD(MPI_THREAD_SINGLE, provided, 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F4CA2AE-9603-C41B-EC04-5123F0F4A1FA}"/>
              </a:ext>
            </a:extLst>
          </p:cNvPr>
          <p:cNvSpPr txBox="1"/>
          <p:nvPr/>
        </p:nvSpPr>
        <p:spPr>
          <a:xfrm>
            <a:off x="1367640" y="6601320"/>
            <a:ext cx="698436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https://www.open-mpi.org/doc/v1.8/man3/MPI_Init_thread.3.php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95B293E-E6F9-BF83-7FDE-BD9EBBDF71A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6000" y="6408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747F989-0A82-72BE-C688-63B58620C424}"/>
              </a:ext>
            </a:extLst>
          </p:cNvPr>
          <p:cNvSpPr txBox="1"/>
          <p:nvPr/>
        </p:nvSpPr>
        <p:spPr>
          <a:xfrm>
            <a:off x="360359" y="4187879"/>
            <a:ext cx="9504000" cy="134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MPI_THREAD_SINGLE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niveau demandé de gestion du </a:t>
            </a:r>
            <a:r>
              <a:rPr lang="fr-FR" sz="18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threading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(en dehors des aspects couverts par ce cours)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Provided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niveau fourni de gestion du </a:t>
            </a:r>
            <a:r>
              <a:rPr lang="fr-FR" sz="18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threading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(en dehors des aspects couverts par ce cours)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0F70AA0-C17B-14CB-58ED-F5B259B76D30}"/>
              </a:ext>
            </a:extLst>
          </p:cNvPr>
          <p:cNvPicPr>
            <a:picLocks noChangeAspect="1"/>
          </p:cNvPicPr>
          <p:nvPr/>
        </p:nvPicPr>
        <p:blipFill>
          <a:blip>
            <a:lum/>
            <a:alphaModFix/>
          </a:blip>
          <a:srcRect/>
          <a:stretch>
            <a:fillRect/>
          </a:stretch>
        </p:blipFill>
        <p:spPr>
          <a:xfrm>
            <a:off x="612000" y="298836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A8AA48C-4D7D-220C-AA8C-8C5823EFEBEE}"/>
              </a:ext>
            </a:extLst>
          </p:cNvPr>
          <p:cNvSpPr txBox="1"/>
          <p:nvPr/>
        </p:nvSpPr>
        <p:spPr>
          <a:xfrm>
            <a:off x="503640" y="357804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9F005D2E-A2B1-1702-6422-F78151F4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C837A4-657D-6E4A-A83C-700FEAD41716}" type="slidenum">
              <a:t>14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F3E8A09-B38F-E78F-8E7A-63B2BE8A11CE}"/>
              </a:ext>
            </a:extLst>
          </p:cNvPr>
          <p:cNvSpPr txBox="1"/>
          <p:nvPr/>
        </p:nvSpPr>
        <p:spPr>
          <a:xfrm>
            <a:off x="360000" y="360000"/>
            <a:ext cx="8640000" cy="913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Démarrage d’un programme MPI (Fortran) : initialiser et finaliser MPI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B407705-0350-5A16-27EA-6B39AAC6EF62}"/>
              </a:ext>
            </a:extLst>
          </p:cNvPr>
          <p:cNvSpPr txBox="1"/>
          <p:nvPr/>
        </p:nvSpPr>
        <p:spPr>
          <a:xfrm>
            <a:off x="360000" y="1883160"/>
            <a:ext cx="9504000" cy="1019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 est une bibliothèque qui fonctionne par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appel à des fonctions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(subroutine en Fortran)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deuxième étape importante est l’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initialisation de MPI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Il ne faut pas oublier de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finaliser pour finir son programme proprement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273888CC-86D4-0B4F-D381-81129242A1DA}"/>
              </a:ext>
            </a:extLst>
          </p:cNvPr>
          <p:cNvSpPr/>
          <p:nvPr/>
        </p:nvSpPr>
        <p:spPr>
          <a:xfrm>
            <a:off x="1368000" y="3060000"/>
            <a:ext cx="8136000" cy="3636000"/>
          </a:xfrm>
          <a:custGeom>
            <a:avLst>
              <a:gd name="f0" fmla="val 55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636DD9A-E278-E6C2-9DF6-9A3961139F2C}"/>
              </a:ext>
            </a:extLst>
          </p:cNvPr>
          <p:cNvSpPr txBox="1"/>
          <p:nvPr/>
        </p:nvSpPr>
        <p:spPr>
          <a:xfrm>
            <a:off x="1548000" y="3143519"/>
            <a:ext cx="8243999" cy="3335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Program test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Use mpi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Implicit none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 :: ierror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DD4814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MPI_INIT(ierror)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MPI_FINALIZE(ierror)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End program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EA9261D-6037-36C1-A798-F74950995CE0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II. Échange de message par MPI – 1) Écrire son premier programme MPI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3686CB8-261B-CD58-1E56-978E295A52A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2000" y="3131999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E6DC51F-052A-77A5-2644-153385AA7B76}"/>
              </a:ext>
            </a:extLst>
          </p:cNvPr>
          <p:cNvSpPr txBox="1"/>
          <p:nvPr/>
        </p:nvSpPr>
        <p:spPr>
          <a:xfrm>
            <a:off x="503640" y="372132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2E753A7B-11E6-38E3-C941-7CDB0F14A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C60B04-4432-9F4F-82FB-2336E5B3674B}" type="slidenum">
              <a:t>15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814F6D5-7425-69DD-88C1-BA9B3E9471FD}"/>
              </a:ext>
            </a:extLst>
          </p:cNvPr>
          <p:cNvSpPr txBox="1"/>
          <p:nvPr/>
        </p:nvSpPr>
        <p:spPr>
          <a:xfrm>
            <a:off x="360000" y="360000"/>
            <a:ext cx="8168047" cy="50701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Démarrage d’un programme MPI : initialiser et finaliser MPI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E965BB2-B1EB-C4EE-13EC-C4D8DD7A18D4}"/>
              </a:ext>
            </a:extLst>
          </p:cNvPr>
          <p:cNvSpPr txBox="1"/>
          <p:nvPr/>
        </p:nvSpPr>
        <p:spPr>
          <a:xfrm>
            <a:off x="360000" y="1863567"/>
            <a:ext cx="9504000" cy="1019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285750" marR="0" lvl="0" indent="-28575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 est une bibliothèque qui fonctionne par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appel à des fonctions</a:t>
            </a:r>
            <a:endParaRPr lang="fr-FR" dirty="0"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285750" marR="0" lvl="0" indent="-28575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deuxième étape importante est l’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initialisation de MPI</a:t>
            </a:r>
          </a:p>
          <a:p>
            <a:pPr marL="285750" marR="0" lvl="0" indent="-28575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Il ne faut pas oublier de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finaliser pour finir son programme proprement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0A067C9F-9ED8-9CB8-6CA8-CB132CE3A8B3}"/>
              </a:ext>
            </a:extLst>
          </p:cNvPr>
          <p:cNvSpPr/>
          <p:nvPr/>
        </p:nvSpPr>
        <p:spPr>
          <a:xfrm>
            <a:off x="1368000" y="3060000"/>
            <a:ext cx="8136000" cy="3636000"/>
          </a:xfrm>
          <a:custGeom>
            <a:avLst>
              <a:gd name="f0" fmla="val 55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41D43B5-17A7-2386-D4AC-416A989E0057}"/>
              </a:ext>
            </a:extLst>
          </p:cNvPr>
          <p:cNvSpPr txBox="1"/>
          <p:nvPr/>
        </p:nvSpPr>
        <p:spPr>
          <a:xfrm>
            <a:off x="1548000" y="3143519"/>
            <a:ext cx="8243999" cy="3513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#include &lt;mpi.h&gt;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 main( int argc, char *argv[] 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	int ierror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	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FF5429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error = MPI_Init()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	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	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FF5429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error = MPI_Finalize()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	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AE26B72-ACBA-0F2F-0061-345B09EBD97D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E856B4C-017E-9D85-FBFF-3DEDEAC7246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2000" y="3131999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972EC20-F8F4-6803-B993-91AD35801225}"/>
              </a:ext>
            </a:extLst>
          </p:cNvPr>
          <p:cNvSpPr txBox="1"/>
          <p:nvPr/>
        </p:nvSpPr>
        <p:spPr>
          <a:xfrm>
            <a:off x="503640" y="372132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numéro de diapositive 3">
            <a:extLst>
              <a:ext uri="{FF2B5EF4-FFF2-40B4-BE49-F238E27FC236}">
                <a16:creationId xmlns:a16="http://schemas.microsoft.com/office/drawing/2014/main" id="{64BEFC1B-0F84-9737-B36F-007444BF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283DFD-78C0-054F-9855-FEDE121114E1}" type="slidenum">
              <a:t>16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048E174-6409-726C-4111-D68B8A58A8A1}"/>
              </a:ext>
            </a:extLst>
          </p:cNvPr>
          <p:cNvSpPr txBox="1"/>
          <p:nvPr/>
        </p:nvSpPr>
        <p:spPr>
          <a:xfrm>
            <a:off x="360000" y="360000"/>
            <a:ext cx="8640000" cy="5039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Démarrage d’un programme MPI : initialiser MPI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7FDFE5-C9E4-ED44-69B7-4DA7411A6DDD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7443B02-7643-BCEC-0133-E36561313857}"/>
              </a:ext>
            </a:extLst>
          </p:cNvPr>
          <p:cNvSpPr txBox="1"/>
          <p:nvPr/>
        </p:nvSpPr>
        <p:spPr>
          <a:xfrm>
            <a:off x="360359" y="1883520"/>
            <a:ext cx="9504000" cy="721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285750" marR="0" lvl="0" indent="-28575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L’initialisation se fait avec la fonction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MPI_INIT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.</a:t>
            </a:r>
          </a:p>
          <a:p>
            <a:pPr marL="285750" marR="0" lvl="0" indent="-28575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Toute fonction MPI renvoie en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dernier argument un code d’erreur noté ici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A975D1FA-455A-5075-989C-CF3F8F662628}"/>
              </a:ext>
            </a:extLst>
          </p:cNvPr>
          <p:cNvSpPr/>
          <p:nvPr/>
        </p:nvSpPr>
        <p:spPr>
          <a:xfrm>
            <a:off x="1368360" y="3060360"/>
            <a:ext cx="7055640" cy="539640"/>
          </a:xfrm>
          <a:custGeom>
            <a:avLst>
              <a:gd name="f0" fmla="val 5097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8D1AB87-BAED-7A58-0C50-316A4E714538}"/>
              </a:ext>
            </a:extLst>
          </p:cNvPr>
          <p:cNvSpPr txBox="1"/>
          <p:nvPr/>
        </p:nvSpPr>
        <p:spPr>
          <a:xfrm>
            <a:off x="1548360" y="3215880"/>
            <a:ext cx="8243999" cy="5230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MPI_INIT(ierror)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9C2DAAF-0C4B-1884-C1D1-21C8CE0B2523}"/>
              </a:ext>
            </a:extLst>
          </p:cNvPr>
          <p:cNvSpPr txBox="1"/>
          <p:nvPr/>
        </p:nvSpPr>
        <p:spPr>
          <a:xfrm>
            <a:off x="1367640" y="6601320"/>
            <a:ext cx="698436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https://www.open-mpi.org/doc/v1.8/man3/MPI_Init.3.php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BB93843-19CC-918B-00B0-F8C7A8359F20}"/>
              </a:ext>
            </a:extLst>
          </p:cNvPr>
          <p:cNvSpPr txBox="1"/>
          <p:nvPr/>
        </p:nvSpPr>
        <p:spPr>
          <a:xfrm>
            <a:off x="360359" y="5231880"/>
            <a:ext cx="9504000" cy="600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 code d’erreur permet si besoin de vérifier qu’un appel s’est bien déroulé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7848F24-CAEC-BB45-7ADA-C96D83A0E1B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12000" y="3024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7503C75-9CD4-C954-E1CE-22EFF885776B}"/>
              </a:ext>
            </a:extLst>
          </p:cNvPr>
          <p:cNvSpPr txBox="1"/>
          <p:nvPr/>
        </p:nvSpPr>
        <p:spPr>
          <a:xfrm>
            <a:off x="503640" y="3613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C497023-D2FB-2B29-DBE6-46BA3F73576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76000" y="6372000"/>
            <a:ext cx="756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orme libre 11">
            <a:extLst>
              <a:ext uri="{FF2B5EF4-FFF2-40B4-BE49-F238E27FC236}">
                <a16:creationId xmlns:a16="http://schemas.microsoft.com/office/drawing/2014/main" id="{A1E6BE06-F7B9-0236-AFD9-80B564121A4F}"/>
              </a:ext>
            </a:extLst>
          </p:cNvPr>
          <p:cNvSpPr/>
          <p:nvPr/>
        </p:nvSpPr>
        <p:spPr>
          <a:xfrm>
            <a:off x="1368360" y="4176359"/>
            <a:ext cx="7055640" cy="539640"/>
          </a:xfrm>
          <a:custGeom>
            <a:avLst>
              <a:gd name="f0" fmla="val 5097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B8F3FAE-89DD-B66F-5301-B7DCFC61B4BC}"/>
              </a:ext>
            </a:extLst>
          </p:cNvPr>
          <p:cNvSpPr txBox="1"/>
          <p:nvPr/>
        </p:nvSpPr>
        <p:spPr>
          <a:xfrm>
            <a:off x="1548360" y="4331880"/>
            <a:ext cx="8243999" cy="5230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 = MPI_INIT()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1BF2BC6-14EE-2A19-CC4D-E01A1B92472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12000" y="4140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880E6FD-A6A0-CCF3-C70B-BE876088635C}"/>
              </a:ext>
            </a:extLst>
          </p:cNvPr>
          <p:cNvSpPr txBox="1"/>
          <p:nvPr/>
        </p:nvSpPr>
        <p:spPr>
          <a:xfrm>
            <a:off x="503640" y="4729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numéro de diapositive 3">
            <a:extLst>
              <a:ext uri="{FF2B5EF4-FFF2-40B4-BE49-F238E27FC236}">
                <a16:creationId xmlns:a16="http://schemas.microsoft.com/office/drawing/2014/main" id="{64BEFC1B-0F84-9737-B36F-007444BF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283DFD-78C0-054F-9855-FEDE121114E1}" type="slidenum">
              <a:t>17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048E174-6409-726C-4111-D68B8A58A8A1}"/>
              </a:ext>
            </a:extLst>
          </p:cNvPr>
          <p:cNvSpPr txBox="1"/>
          <p:nvPr/>
        </p:nvSpPr>
        <p:spPr>
          <a:xfrm>
            <a:off x="360000" y="360000"/>
            <a:ext cx="8640000" cy="5039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Démarrage d’un programme MPI : initialiser MPI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7FDFE5-C9E4-ED44-69B7-4DA7411A6DDD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7443B02-7643-BCEC-0133-E36561313857}"/>
              </a:ext>
            </a:extLst>
          </p:cNvPr>
          <p:cNvSpPr txBox="1"/>
          <p:nvPr/>
        </p:nvSpPr>
        <p:spPr>
          <a:xfrm>
            <a:off x="360359" y="1883520"/>
            <a:ext cx="9504000" cy="721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285750" marR="0" lvl="0" indent="-28575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L’initialisation se fait avec la fonction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MPI_Init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.</a:t>
            </a:r>
          </a:p>
          <a:p>
            <a:pPr marL="285750" marR="0" lvl="0" indent="-28575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Toute fonction MPI renvoie en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dernier argument un code d’erreur noté ici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8D1AB87-BAED-7A58-0C50-316A4E714538}"/>
              </a:ext>
            </a:extLst>
          </p:cNvPr>
          <p:cNvSpPr txBox="1"/>
          <p:nvPr/>
        </p:nvSpPr>
        <p:spPr>
          <a:xfrm>
            <a:off x="1548360" y="3215880"/>
            <a:ext cx="8243999" cy="5230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MPI_INIT(ierror)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9C2DAAF-0C4B-1884-C1D1-21C8CE0B2523}"/>
              </a:ext>
            </a:extLst>
          </p:cNvPr>
          <p:cNvSpPr txBox="1"/>
          <p:nvPr/>
        </p:nvSpPr>
        <p:spPr>
          <a:xfrm>
            <a:off x="1367640" y="6601320"/>
            <a:ext cx="698436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https://www.open-mpi.org/doc/v1.8/man3/MPI_Init.3.php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BB93843-19CC-918B-00B0-F8C7A8359F20}"/>
              </a:ext>
            </a:extLst>
          </p:cNvPr>
          <p:cNvSpPr txBox="1"/>
          <p:nvPr/>
        </p:nvSpPr>
        <p:spPr>
          <a:xfrm>
            <a:off x="360359" y="5231880"/>
            <a:ext cx="9504000" cy="600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285750" marR="0" lvl="0" indent="-28575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 code d’erreur permet si besoin de vérifier qu’un appel s’est bien déroulé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C497023-D2FB-2B29-DBE6-46BA3F73576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6000" y="6372000"/>
            <a:ext cx="756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orme libre 11">
            <a:extLst>
              <a:ext uri="{FF2B5EF4-FFF2-40B4-BE49-F238E27FC236}">
                <a16:creationId xmlns:a16="http://schemas.microsoft.com/office/drawing/2014/main" id="{A1E6BE06-F7B9-0236-AFD9-80B564121A4F}"/>
              </a:ext>
            </a:extLst>
          </p:cNvPr>
          <p:cNvSpPr/>
          <p:nvPr/>
        </p:nvSpPr>
        <p:spPr>
          <a:xfrm>
            <a:off x="1368360" y="3503624"/>
            <a:ext cx="7055640" cy="539640"/>
          </a:xfrm>
          <a:custGeom>
            <a:avLst>
              <a:gd name="f0" fmla="val 5097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B8F3FAE-89DD-B66F-5301-B7DCFC61B4BC}"/>
              </a:ext>
            </a:extLst>
          </p:cNvPr>
          <p:cNvSpPr txBox="1"/>
          <p:nvPr/>
        </p:nvSpPr>
        <p:spPr>
          <a:xfrm>
            <a:off x="1548360" y="3659145"/>
            <a:ext cx="8243999" cy="5230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MPI_Init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1BF2BC6-14EE-2A19-CC4D-E01A1B92472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12000" y="3467265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880E6FD-A6A0-CCF3-C70B-BE876088635C}"/>
              </a:ext>
            </a:extLst>
          </p:cNvPr>
          <p:cNvSpPr txBox="1"/>
          <p:nvPr/>
        </p:nvSpPr>
        <p:spPr>
          <a:xfrm>
            <a:off x="503640" y="4056584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</p:spTree>
    <p:extLst>
      <p:ext uri="{BB962C8B-B14F-4D97-AF65-F5344CB8AC3E}">
        <p14:creationId xmlns:p14="http://schemas.microsoft.com/office/powerpoint/2010/main" val="3604265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BFD6C0C6-23B6-1762-4759-187766C9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89003A-FD50-9746-8F0E-D06315880BF1}" type="slidenum">
              <a:t>18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85A53AF-245B-2CDD-EDC4-15F2E6CF1FC3}"/>
              </a:ext>
            </a:extLst>
          </p:cNvPr>
          <p:cNvSpPr txBox="1"/>
          <p:nvPr/>
        </p:nvSpPr>
        <p:spPr>
          <a:xfrm>
            <a:off x="360000" y="360000"/>
            <a:ext cx="8640000" cy="5039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Démarrage d’un programme MPI (Fortran) : finaliser MPI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52AEBA8-7338-CC69-910B-61A22383A687}"/>
              </a:ext>
            </a:extLst>
          </p:cNvPr>
          <p:cNvSpPr txBox="1"/>
          <p:nvPr/>
        </p:nvSpPr>
        <p:spPr>
          <a:xfrm>
            <a:off x="360359" y="1883520"/>
            <a:ext cx="9504000" cy="715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finalisation se fait avec la fonction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MPI_FINALIZE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Elle est appelée à la toute fin du programme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23A9B29-1AC2-6E2E-88F3-1BD57E2879BA}"/>
              </a:ext>
            </a:extLst>
          </p:cNvPr>
          <p:cNvSpPr txBox="1"/>
          <p:nvPr/>
        </p:nvSpPr>
        <p:spPr>
          <a:xfrm>
            <a:off x="108000" y="726372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4CE66BE0-1E32-2844-C7DC-145372E53CDF}"/>
              </a:ext>
            </a:extLst>
          </p:cNvPr>
          <p:cNvSpPr/>
          <p:nvPr/>
        </p:nvSpPr>
        <p:spPr>
          <a:xfrm>
            <a:off x="1368719" y="3112203"/>
            <a:ext cx="7055640" cy="539640"/>
          </a:xfrm>
          <a:custGeom>
            <a:avLst>
              <a:gd name="f0" fmla="val 5097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99B28D4-B93A-7D73-4AF8-548DF5BFE69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2360" y="3075843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C6A8FEE-6AD1-BB62-B5D8-B94A5331A406}"/>
              </a:ext>
            </a:extLst>
          </p:cNvPr>
          <p:cNvSpPr txBox="1"/>
          <p:nvPr/>
        </p:nvSpPr>
        <p:spPr>
          <a:xfrm>
            <a:off x="503999" y="3665162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0D431C3-3364-9120-BCAF-557F0CB01AA3}"/>
              </a:ext>
            </a:extLst>
          </p:cNvPr>
          <p:cNvSpPr txBox="1"/>
          <p:nvPr/>
        </p:nvSpPr>
        <p:spPr>
          <a:xfrm>
            <a:off x="1548360" y="3232083"/>
            <a:ext cx="8243999" cy="384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 = MPI_Finalize() ;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numéro de diapositive 3">
            <a:extLst>
              <a:ext uri="{FF2B5EF4-FFF2-40B4-BE49-F238E27FC236}">
                <a16:creationId xmlns:a16="http://schemas.microsoft.com/office/drawing/2014/main" id="{98028D2B-CC5F-EECA-41AF-04C4BB48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AA157D-ADD3-934A-9521-318A24CC6E44}" type="slidenum">
              <a:t>19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4C53A84-6B0E-FD07-5D29-68E5978915D1}"/>
              </a:ext>
            </a:extLst>
          </p:cNvPr>
          <p:cNvSpPr txBox="1"/>
          <p:nvPr/>
        </p:nvSpPr>
        <p:spPr>
          <a:xfrm>
            <a:off x="360000" y="360000"/>
            <a:ext cx="9123634" cy="92315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Démarrage d’un programme MPI (Fortran) : récupérer le nombre de rangs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B6A20384-81E5-E81D-0242-E12ACA85DA0C}"/>
              </a:ext>
            </a:extLst>
          </p:cNvPr>
          <p:cNvSpPr/>
          <p:nvPr/>
        </p:nvSpPr>
        <p:spPr>
          <a:xfrm>
            <a:off x="1368000" y="2844000"/>
            <a:ext cx="7776000" cy="1188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3C77FC-0A89-0CA3-78F4-73C5234C53FB}"/>
              </a:ext>
            </a:extLst>
          </p:cNvPr>
          <p:cNvSpPr txBox="1"/>
          <p:nvPr/>
        </p:nvSpPr>
        <p:spPr>
          <a:xfrm>
            <a:off x="1548000" y="2927520"/>
            <a:ext cx="7452000" cy="1248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 ::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number_of_ranks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MPI_COMM_SIZE(MPI_COMM_WORLD,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number_of_ranks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2EBA5C0-30D1-6E1D-EC34-3574A8D09515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8BF8F34-2994-AE6B-4F67-2B77F1C902A8}"/>
              </a:ext>
            </a:extLst>
          </p:cNvPr>
          <p:cNvSpPr txBox="1"/>
          <p:nvPr/>
        </p:nvSpPr>
        <p:spPr>
          <a:xfrm>
            <a:off x="360000" y="5580000"/>
            <a:ext cx="7920000" cy="1019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MPI_COMM_WORLD 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communicateur (ici celui par défaut)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Number_of_ranks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entier renvoyé contenant le nombre de rangs MPI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520E8F1-7AC0-7C6B-A3DD-FB3A86656FA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360" y="2844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0E5BD19-F282-CF71-5D5C-B9443A03B471}"/>
              </a:ext>
            </a:extLst>
          </p:cNvPr>
          <p:cNvSpPr txBox="1"/>
          <p:nvPr/>
        </p:nvSpPr>
        <p:spPr>
          <a:xfrm>
            <a:off x="468000" y="3433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3B50E811-9E6E-D772-6709-8BD4B941F651}"/>
              </a:ext>
            </a:extLst>
          </p:cNvPr>
          <p:cNvSpPr/>
          <p:nvPr/>
        </p:nvSpPr>
        <p:spPr>
          <a:xfrm>
            <a:off x="1368360" y="4176000"/>
            <a:ext cx="7776000" cy="1188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BFF78C2-B036-3EDF-300D-15CF259453A3}"/>
              </a:ext>
            </a:extLst>
          </p:cNvPr>
          <p:cNvSpPr txBox="1"/>
          <p:nvPr/>
        </p:nvSpPr>
        <p:spPr>
          <a:xfrm>
            <a:off x="1548360" y="4259520"/>
            <a:ext cx="7452000" cy="1248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number_of_ranks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 = MPI_Comm_size(MPI_COMM_WORLD,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4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&amp;number_of_ranks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BE41956-CCC5-1711-E975-8172F04A240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4176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E06685C7-4E2E-DAD8-6BDF-3EAB5DC5792A}"/>
              </a:ext>
            </a:extLst>
          </p:cNvPr>
          <p:cNvSpPr txBox="1"/>
          <p:nvPr/>
        </p:nvSpPr>
        <p:spPr>
          <a:xfrm>
            <a:off x="468360" y="4765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550CC5D-B07F-9F32-FB1C-751D996B4F94}"/>
              </a:ext>
            </a:extLst>
          </p:cNvPr>
          <p:cNvSpPr txBox="1"/>
          <p:nvPr/>
        </p:nvSpPr>
        <p:spPr>
          <a:xfrm>
            <a:off x="1368000" y="6490440"/>
            <a:ext cx="7895160" cy="421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https://www.open-mpi.org/doc/current/man3/MPI_Comm_size.3.php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B9D5727-7DFB-AB75-6894-7818A800E23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92000" y="6455160"/>
            <a:ext cx="528840" cy="52884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8675C2F3-DB08-E3B6-551C-36FE921B9357}"/>
              </a:ext>
            </a:extLst>
          </p:cNvPr>
          <p:cNvSpPr txBox="1"/>
          <p:nvPr/>
        </p:nvSpPr>
        <p:spPr>
          <a:xfrm>
            <a:off x="576360" y="1796143"/>
            <a:ext cx="900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nombre de rangs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dans le communicateur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MPI_COMM_WORLD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se récupère via la fonction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MPI_COMM_SIZE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c’est le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nombre total de processus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demandé.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CF765837-0416-13FB-CDAA-CBBCEABA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5F4558-02E7-FC4B-B9F9-14C8C819E591}" type="slidenum">
              <a:t>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EE5C6C1-0CA4-A2C3-C5A2-450BE80B2C3E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Description de l’approche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8129D7E-BB17-5BAC-5C12-81D10F8FE7DE}"/>
              </a:ext>
            </a:extLst>
          </p:cNvPr>
          <p:cNvSpPr txBox="1"/>
          <p:nvPr/>
        </p:nvSpPr>
        <p:spPr>
          <a:xfrm>
            <a:off x="432000" y="3071520"/>
            <a:ext cx="9468000" cy="1464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4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Introduction au parallélisme par échange de message via MPI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180559E-523B-DCEA-997B-4FF8A2AB2E68}"/>
              </a:ext>
            </a:extLst>
          </p:cNvPr>
          <p:cNvSpPr txBox="1"/>
          <p:nvPr/>
        </p:nvSpPr>
        <p:spPr>
          <a:xfrm>
            <a:off x="864000" y="4476240"/>
            <a:ext cx="8928000" cy="815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3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1) Description de l’approche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numéro de diapositive 3">
            <a:extLst>
              <a:ext uri="{FF2B5EF4-FFF2-40B4-BE49-F238E27FC236}">
                <a16:creationId xmlns:a16="http://schemas.microsoft.com/office/drawing/2014/main" id="{98028D2B-CC5F-EECA-41AF-04C4BB48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AA157D-ADD3-934A-9521-318A24CC6E44}" type="slidenum">
              <a:t>20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4C53A84-6B0E-FD07-5D29-68E5978915D1}"/>
              </a:ext>
            </a:extLst>
          </p:cNvPr>
          <p:cNvSpPr txBox="1"/>
          <p:nvPr/>
        </p:nvSpPr>
        <p:spPr>
          <a:xfrm>
            <a:off x="360000" y="360000"/>
            <a:ext cx="9123634" cy="50701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Démarrage d’un programme MPI : récupérer le nombre de rangs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2EBA5C0-30D1-6E1D-EC34-3574A8D09515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8BF8F34-2994-AE6B-4F67-2B77F1C902A8}"/>
              </a:ext>
            </a:extLst>
          </p:cNvPr>
          <p:cNvSpPr txBox="1"/>
          <p:nvPr/>
        </p:nvSpPr>
        <p:spPr>
          <a:xfrm>
            <a:off x="360000" y="5580000"/>
            <a:ext cx="7920000" cy="1019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MPI_COMM_WORLD 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communicateur (ici celui par défaut)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Number_of_ranks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entier renvoyé contenant le nombre de rangs MPI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3B50E811-9E6E-D772-6709-8BD4B941F651}"/>
              </a:ext>
            </a:extLst>
          </p:cNvPr>
          <p:cNvSpPr/>
          <p:nvPr/>
        </p:nvSpPr>
        <p:spPr>
          <a:xfrm>
            <a:off x="1368360" y="2810936"/>
            <a:ext cx="7776000" cy="1188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BFF78C2-B036-3EDF-300D-15CF259453A3}"/>
              </a:ext>
            </a:extLst>
          </p:cNvPr>
          <p:cNvSpPr txBox="1"/>
          <p:nvPr/>
        </p:nvSpPr>
        <p:spPr>
          <a:xfrm>
            <a:off x="1548360" y="2894456"/>
            <a:ext cx="7452000" cy="1248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number_of_ranks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 = MPI_Comm_size(MPI_COMM_WORLD,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4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&amp;number_of_ranks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BE41956-CCC5-1711-E975-8172F04A240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810936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E06685C7-4E2E-DAD8-6BDF-3EAB5DC5792A}"/>
              </a:ext>
            </a:extLst>
          </p:cNvPr>
          <p:cNvSpPr txBox="1"/>
          <p:nvPr/>
        </p:nvSpPr>
        <p:spPr>
          <a:xfrm>
            <a:off x="468360" y="3400255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550CC5D-B07F-9F32-FB1C-751D996B4F94}"/>
              </a:ext>
            </a:extLst>
          </p:cNvPr>
          <p:cNvSpPr txBox="1"/>
          <p:nvPr/>
        </p:nvSpPr>
        <p:spPr>
          <a:xfrm>
            <a:off x="1368000" y="6490440"/>
            <a:ext cx="7895160" cy="421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https://www.open-mpi.org/doc/current/man3/MPI_Comm_size.3.php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B9D5727-7DFB-AB75-6894-7818A800E23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92000" y="6455160"/>
            <a:ext cx="528840" cy="52884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8675C2F3-DB08-E3B6-551C-36FE921B9357}"/>
              </a:ext>
            </a:extLst>
          </p:cNvPr>
          <p:cNvSpPr txBox="1"/>
          <p:nvPr/>
        </p:nvSpPr>
        <p:spPr>
          <a:xfrm>
            <a:off x="576360" y="1796143"/>
            <a:ext cx="900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nombre de rangs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dans le communicateur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MPI_COMM_WORLD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se récupère via la fonction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MPI_COMM_SIZE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c’est le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nombre total de processus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demandé.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6471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numéro de diapositive 3">
            <a:extLst>
              <a:ext uri="{FF2B5EF4-FFF2-40B4-BE49-F238E27FC236}">
                <a16:creationId xmlns:a16="http://schemas.microsoft.com/office/drawing/2014/main" id="{9B007370-4F5F-924B-5540-1B8BC7C7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C71AD6-00DF-604E-AB1B-1A9BFAF0631C}" type="slidenum">
              <a:t>21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ECC796A-FF97-0686-31E6-47451114C739}"/>
              </a:ext>
            </a:extLst>
          </p:cNvPr>
          <p:cNvSpPr txBox="1"/>
          <p:nvPr/>
        </p:nvSpPr>
        <p:spPr>
          <a:xfrm>
            <a:off x="360000" y="360000"/>
            <a:ext cx="9293451" cy="92315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Démarrage d’un programme MPI : récupérer le rang de chaque processus MPI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E439B823-4FFB-E5E0-6419-9D7AF4B6A0F7}"/>
              </a:ext>
            </a:extLst>
          </p:cNvPr>
          <p:cNvSpPr/>
          <p:nvPr/>
        </p:nvSpPr>
        <p:spPr>
          <a:xfrm>
            <a:off x="1368000" y="2844000"/>
            <a:ext cx="7776000" cy="972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684BC46-86DF-6B65-0A16-4C2B743FA91A}"/>
              </a:ext>
            </a:extLst>
          </p:cNvPr>
          <p:cNvSpPr txBox="1"/>
          <p:nvPr/>
        </p:nvSpPr>
        <p:spPr>
          <a:xfrm>
            <a:off x="1548000" y="2927520"/>
            <a:ext cx="7452000" cy="9557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 ::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MPI_COMM_RANK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(MPI_COMM_WORLD,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F262B99-83B7-8EFE-7048-8E66133F83EF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AC2A423-0386-FC42-D56E-DE9335CF4688}"/>
              </a:ext>
            </a:extLst>
          </p:cNvPr>
          <p:cNvSpPr txBox="1"/>
          <p:nvPr/>
        </p:nvSpPr>
        <p:spPr>
          <a:xfrm>
            <a:off x="360000" y="5364000"/>
            <a:ext cx="8928000" cy="10313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MPI_COMM_WORLD 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communicateur (ici celui par défaut)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entier renvoyé désignant le rang du processus qui appelle la fonction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9396815-A19C-BC83-170A-B0B2BCF03B9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360" y="2844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26CEF3B-67C7-6EB7-0B00-477F36203DCC}"/>
              </a:ext>
            </a:extLst>
          </p:cNvPr>
          <p:cNvSpPr txBox="1"/>
          <p:nvPr/>
        </p:nvSpPr>
        <p:spPr>
          <a:xfrm>
            <a:off x="468000" y="3433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4D74933A-7296-18FE-7531-A89E2F7E625E}"/>
              </a:ext>
            </a:extLst>
          </p:cNvPr>
          <p:cNvSpPr/>
          <p:nvPr/>
        </p:nvSpPr>
        <p:spPr>
          <a:xfrm>
            <a:off x="1368360" y="3996000"/>
            <a:ext cx="7776000" cy="972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260EDA5-9FEC-84E5-C7D4-E4258935910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3996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425ABFA-461D-DB62-ABC6-1F92EB7670A2}"/>
              </a:ext>
            </a:extLst>
          </p:cNvPr>
          <p:cNvSpPr txBox="1"/>
          <p:nvPr/>
        </p:nvSpPr>
        <p:spPr>
          <a:xfrm>
            <a:off x="468360" y="4585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1B0BB33-F3E9-56B4-FFFC-1E7E716429F7}"/>
              </a:ext>
            </a:extLst>
          </p:cNvPr>
          <p:cNvSpPr txBox="1"/>
          <p:nvPr/>
        </p:nvSpPr>
        <p:spPr>
          <a:xfrm>
            <a:off x="1548000" y="4079880"/>
            <a:ext cx="7452000" cy="9557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 =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MPI_Comm_rank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(MPI_COMM_WORLD,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5429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&amp;rank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50E288C-F70D-D8AB-BB70-BDF905F38DEF}"/>
              </a:ext>
            </a:extLst>
          </p:cNvPr>
          <p:cNvSpPr txBox="1"/>
          <p:nvPr/>
        </p:nvSpPr>
        <p:spPr>
          <a:xfrm>
            <a:off x="1368360" y="6490800"/>
            <a:ext cx="7895160" cy="421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https://www.open-mpi.org/doc/v3.0/man3/MPI_Comm_rank.3.php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04CEAEA-6A45-2F31-6DC9-B19EEE0D3D7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92360" y="6455519"/>
            <a:ext cx="528840" cy="52884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9ECCDD7-42FE-084C-340B-60EAAF9AFFEA}"/>
              </a:ext>
            </a:extLst>
          </p:cNvPr>
          <p:cNvSpPr txBox="1"/>
          <p:nvPr/>
        </p:nvSpPr>
        <p:spPr>
          <a:xfrm>
            <a:off x="576360" y="1835331"/>
            <a:ext cx="9175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Chaque processus récupère son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dans le communicateur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MPI_COMM_WORLD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via la fonction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MPI_COMM_RANK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numéro de diapositive 3">
            <a:extLst>
              <a:ext uri="{FF2B5EF4-FFF2-40B4-BE49-F238E27FC236}">
                <a16:creationId xmlns:a16="http://schemas.microsoft.com/office/drawing/2014/main" id="{9B007370-4F5F-924B-5540-1B8BC7C7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C71AD6-00DF-604E-AB1B-1A9BFAF0631C}" type="slidenum">
              <a:t>22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ECC796A-FF97-0686-31E6-47451114C739}"/>
              </a:ext>
            </a:extLst>
          </p:cNvPr>
          <p:cNvSpPr txBox="1"/>
          <p:nvPr/>
        </p:nvSpPr>
        <p:spPr>
          <a:xfrm>
            <a:off x="360000" y="360000"/>
            <a:ext cx="9293451" cy="92315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Démarrage d’un programme MPI : récupérer le rang de chaque processus MPI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F262B99-83B7-8EFE-7048-8E66133F83EF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AC2A423-0386-FC42-D56E-DE9335CF4688}"/>
              </a:ext>
            </a:extLst>
          </p:cNvPr>
          <p:cNvSpPr txBox="1"/>
          <p:nvPr/>
        </p:nvSpPr>
        <p:spPr>
          <a:xfrm>
            <a:off x="360000" y="5364000"/>
            <a:ext cx="8928000" cy="10313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MPI_COMM_WORLD 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communicateur (ici celui par défaut)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entier renvoyé désignant le rang du processus qui appelle la fonction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4D74933A-7296-18FE-7531-A89E2F7E625E}"/>
              </a:ext>
            </a:extLst>
          </p:cNvPr>
          <p:cNvSpPr/>
          <p:nvPr/>
        </p:nvSpPr>
        <p:spPr>
          <a:xfrm>
            <a:off x="1368360" y="2774626"/>
            <a:ext cx="7776000" cy="972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260EDA5-9FEC-84E5-C7D4-E4258935910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774626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425ABFA-461D-DB62-ABC6-1F92EB7670A2}"/>
              </a:ext>
            </a:extLst>
          </p:cNvPr>
          <p:cNvSpPr txBox="1"/>
          <p:nvPr/>
        </p:nvSpPr>
        <p:spPr>
          <a:xfrm>
            <a:off x="468360" y="3363945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1B0BB33-F3E9-56B4-FFFC-1E7E716429F7}"/>
              </a:ext>
            </a:extLst>
          </p:cNvPr>
          <p:cNvSpPr txBox="1"/>
          <p:nvPr/>
        </p:nvSpPr>
        <p:spPr>
          <a:xfrm>
            <a:off x="1548000" y="2858506"/>
            <a:ext cx="7452000" cy="9557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 =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MPI_Comm_rank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(MPI_COMM_WORLD,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5429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&amp;rank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50E288C-F70D-D8AB-BB70-BDF905F38DEF}"/>
              </a:ext>
            </a:extLst>
          </p:cNvPr>
          <p:cNvSpPr txBox="1"/>
          <p:nvPr/>
        </p:nvSpPr>
        <p:spPr>
          <a:xfrm>
            <a:off x="1368360" y="6490800"/>
            <a:ext cx="7895160" cy="421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https://www.open-mpi.org/doc/v3.0/man3/MPI_Comm_rank.3.php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04CEAEA-6A45-2F31-6DC9-B19EEE0D3D7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92360" y="6455519"/>
            <a:ext cx="528840" cy="52884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9ECCDD7-42FE-084C-340B-60EAAF9AFFEA}"/>
              </a:ext>
            </a:extLst>
          </p:cNvPr>
          <p:cNvSpPr txBox="1"/>
          <p:nvPr/>
        </p:nvSpPr>
        <p:spPr>
          <a:xfrm>
            <a:off x="576360" y="1835331"/>
            <a:ext cx="9175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Chaque processus récupère son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dans le communicateur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MPI_COMM_WORLD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via la fonction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MPI_COMM_RANK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9509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numéro de diapositive 3">
            <a:extLst>
              <a:ext uri="{FF2B5EF4-FFF2-40B4-BE49-F238E27FC236}">
                <a16:creationId xmlns:a16="http://schemas.microsoft.com/office/drawing/2014/main" id="{FA71F852-175C-5E59-C352-074E3777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E02A1D-39DF-D44B-9895-5004883374C4}" type="slidenum">
              <a:t>23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95C3A67-D12D-25DD-892A-52B7DFE52CD2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1DB9692-8302-0B29-3911-135343D81D7A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Mesure du temps : MPI_WTIME (fortran)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ED43F6A-8D54-4852-F554-BF8E0CA23700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MPI_WTIME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permet de récupérer le temps écoulé sur le processus courant en seconde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7E46144-4226-FC15-9272-6361244CF621}"/>
              </a:ext>
            </a:extLst>
          </p:cNvPr>
          <p:cNvSpPr txBox="1"/>
          <p:nvPr/>
        </p:nvSpPr>
        <p:spPr>
          <a:xfrm>
            <a:off x="1368360" y="667440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https://www.open-mpi.org/doc/v4.0/man3/MPI_Wtime.3.php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D6F85B3B-2069-7006-DA4C-D256BFB54BD0}"/>
              </a:ext>
            </a:extLst>
          </p:cNvPr>
          <p:cNvSpPr/>
          <p:nvPr/>
        </p:nvSpPr>
        <p:spPr>
          <a:xfrm>
            <a:off x="1368719" y="2412000"/>
            <a:ext cx="7776000" cy="75563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9E57271-ADB2-5275-7D19-9EA50828AB61}"/>
              </a:ext>
            </a:extLst>
          </p:cNvPr>
          <p:cNvSpPr txBox="1"/>
          <p:nvPr/>
        </p:nvSpPr>
        <p:spPr>
          <a:xfrm>
            <a:off x="1548360" y="2531160"/>
            <a:ext cx="7380000" cy="600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Real :: time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Time = MPI_WTIME()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2E4790E-C834-4340-D659-17D9AFC5B12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7080" y="241164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0CC32D0-E795-BCFD-03A1-B9881782D45A}"/>
              </a:ext>
            </a:extLst>
          </p:cNvPr>
          <p:cNvSpPr txBox="1"/>
          <p:nvPr/>
        </p:nvSpPr>
        <p:spPr>
          <a:xfrm>
            <a:off x="468720" y="300096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1A5885F-B39D-CD1B-DB86-903A369CE060}"/>
              </a:ext>
            </a:extLst>
          </p:cNvPr>
          <p:cNvSpPr txBox="1"/>
          <p:nvPr/>
        </p:nvSpPr>
        <p:spPr>
          <a:xfrm>
            <a:off x="360000" y="3539880"/>
            <a:ext cx="9504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Par deux appels et une soustraction, cette fonction permet de déterminer le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temps passer dans une section du code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929DA816-2700-6195-4CA9-F2F88156B549}"/>
              </a:ext>
            </a:extLst>
          </p:cNvPr>
          <p:cNvSpPr/>
          <p:nvPr/>
        </p:nvSpPr>
        <p:spPr>
          <a:xfrm>
            <a:off x="1369080" y="4464000"/>
            <a:ext cx="7776000" cy="201599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Real :: time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time = MPI_WTIME()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! Des calculs...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…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! Ce temps est le temps passé entre les deux appels à MPI_WTIME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time = MPI_WTIME() - time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C286015-5B1D-87C6-6A65-9C4739E4BC8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7440" y="446364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22DCA3F-2BCA-507C-C327-F527CC154537}"/>
              </a:ext>
            </a:extLst>
          </p:cNvPr>
          <p:cNvSpPr txBox="1"/>
          <p:nvPr/>
        </p:nvSpPr>
        <p:spPr>
          <a:xfrm>
            <a:off x="469080" y="505296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F770F75-8E5B-40A7-3436-9BB7A232A51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31280" y="6335280"/>
            <a:ext cx="792000" cy="7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numéro de diapositive 3">
            <a:extLst>
              <a:ext uri="{FF2B5EF4-FFF2-40B4-BE49-F238E27FC236}">
                <a16:creationId xmlns:a16="http://schemas.microsoft.com/office/drawing/2014/main" id="{B5A02668-6F8A-6B49-92BC-542E24C9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8DC37D-D6C2-F446-9096-293BA6CFF8A2}" type="slidenum">
              <a:t>24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9945AEC-4FD1-2C32-0B30-5F96C4873935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22EB04D-46ED-8D66-EDCF-2A8AA2F9E161}"/>
              </a:ext>
            </a:extLst>
          </p:cNvPr>
          <p:cNvSpPr txBox="1"/>
          <p:nvPr/>
        </p:nvSpPr>
        <p:spPr>
          <a:xfrm>
            <a:off x="360000" y="405693"/>
            <a:ext cx="4248577" cy="78446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Mesure du temps :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MPI_Wtime</a:t>
            </a:r>
            <a:endParaRPr lang="fr-FR" sz="24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E79B44-0903-2C5F-3883-94B7928FF711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MPI_Wtime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permet de récupérer le temps écoulé sur le processus courant en seconde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5B315F0-9BA7-B9CE-30DC-5A4E46093AC4}"/>
              </a:ext>
            </a:extLst>
          </p:cNvPr>
          <p:cNvSpPr txBox="1"/>
          <p:nvPr/>
        </p:nvSpPr>
        <p:spPr>
          <a:xfrm>
            <a:off x="1368360" y="667440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https://www.open-mpi.org/doc/v4.0/man3/MPI_Wtime.3.php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F0EDFD27-4B9F-ED22-A365-9D03EE08E548}"/>
              </a:ext>
            </a:extLst>
          </p:cNvPr>
          <p:cNvSpPr/>
          <p:nvPr/>
        </p:nvSpPr>
        <p:spPr>
          <a:xfrm>
            <a:off x="1368719" y="2412000"/>
            <a:ext cx="7776000" cy="75563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871080-3B99-7ECB-4230-03CCD87FF941}"/>
              </a:ext>
            </a:extLst>
          </p:cNvPr>
          <p:cNvSpPr txBox="1"/>
          <p:nvPr/>
        </p:nvSpPr>
        <p:spPr>
          <a:xfrm>
            <a:off x="1548360" y="2531160"/>
            <a:ext cx="7380000" cy="600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double time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Time = MPI_Wtime() ;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E812F46-71FF-61FA-786D-9B4AFA887B1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7080" y="241164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1DDCC24-855C-90E3-7853-96627C2E2ACC}"/>
              </a:ext>
            </a:extLst>
          </p:cNvPr>
          <p:cNvSpPr txBox="1"/>
          <p:nvPr/>
        </p:nvSpPr>
        <p:spPr>
          <a:xfrm>
            <a:off x="468720" y="300096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C28B58AC-D679-9398-1A9B-17966ACF8551}"/>
              </a:ext>
            </a:extLst>
          </p:cNvPr>
          <p:cNvSpPr/>
          <p:nvPr/>
        </p:nvSpPr>
        <p:spPr>
          <a:xfrm>
            <a:off x="1369080" y="4464000"/>
            <a:ext cx="7776000" cy="201599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double time 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time = MPI_Wtime() 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! Des calculs...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…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! Ce temps est le temps passé entre les deux appels à MPI_Wtime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time = MPI_Wtime() - time 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4AC7826-97EF-C8B0-ABA6-E8C01BB6356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7440" y="446364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2CAD1CF4-9E55-1823-9373-D55ADDFC448A}"/>
              </a:ext>
            </a:extLst>
          </p:cNvPr>
          <p:cNvSpPr txBox="1"/>
          <p:nvPr/>
        </p:nvSpPr>
        <p:spPr>
          <a:xfrm>
            <a:off x="469080" y="505296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FCF8B73-2637-9164-BA43-F792A39172C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92000" y="6660000"/>
            <a:ext cx="431280" cy="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455655D8-C778-9C37-078A-66A2FBF052DC}"/>
              </a:ext>
            </a:extLst>
          </p:cNvPr>
          <p:cNvSpPr txBox="1"/>
          <p:nvPr/>
        </p:nvSpPr>
        <p:spPr>
          <a:xfrm>
            <a:off x="468720" y="3500844"/>
            <a:ext cx="9027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Par deux appels et une soustraction, cette fonction permet de déterminer le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temps passer dans une section du code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numéro de diapositive 3">
            <a:extLst>
              <a:ext uri="{FF2B5EF4-FFF2-40B4-BE49-F238E27FC236}">
                <a16:creationId xmlns:a16="http://schemas.microsoft.com/office/drawing/2014/main" id="{F9FE0CB5-4EF3-B45C-5E43-34A72749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736D8E-DA12-684C-927F-EE31C544D337}" type="slidenum">
              <a:t>25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3BA5761-2855-CA0A-E59C-04F63571B950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Exercice n°1 : votre premier programme MPI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64D25DA-A3DB-5865-AE8F-373F260CFAA1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C3CCD42-29DE-9897-3DB1-AB08CDDC0C8A}"/>
              </a:ext>
            </a:extLst>
          </p:cNvPr>
          <p:cNvSpPr txBox="1"/>
          <p:nvPr/>
        </p:nvSpPr>
        <p:spPr>
          <a:xfrm>
            <a:off x="360000" y="4007520"/>
            <a:ext cx="936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Rendez vous dans le dossier de l’exercice n°1 appelé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1_initialization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6A7E0559-C9EC-7F2C-8B89-C1CA24834B2E}"/>
              </a:ext>
            </a:extLst>
          </p:cNvPr>
          <p:cNvSpPr/>
          <p:nvPr/>
        </p:nvSpPr>
        <p:spPr>
          <a:xfrm>
            <a:off x="1368719" y="3168360"/>
            <a:ext cx="7992000" cy="683640"/>
          </a:xfrm>
          <a:custGeom>
            <a:avLst>
              <a:gd name="f0" fmla="val 355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DEC74BC-A251-E7C8-339E-33026F4C2C4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6360" y="3142799"/>
            <a:ext cx="900000" cy="7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127945F-EBFB-DE23-2A31-B806AAD68DD1}"/>
              </a:ext>
            </a:extLst>
          </p:cNvPr>
          <p:cNvSpPr txBox="1"/>
          <p:nvPr/>
        </p:nvSpPr>
        <p:spPr>
          <a:xfrm>
            <a:off x="1548360" y="3323879"/>
            <a:ext cx="774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&gt; tar xvf archivedossier.tar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4169BDD5-BCD9-A6B3-5853-79CA451E08FD}"/>
              </a:ext>
            </a:extLst>
          </p:cNvPr>
          <p:cNvSpPr/>
          <p:nvPr/>
        </p:nvSpPr>
        <p:spPr>
          <a:xfrm>
            <a:off x="1369080" y="4608360"/>
            <a:ext cx="7992000" cy="683640"/>
          </a:xfrm>
          <a:custGeom>
            <a:avLst>
              <a:gd name="f0" fmla="val 355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85C860B-DE75-C8FE-E99E-59A66738312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6720" y="4582799"/>
            <a:ext cx="900000" cy="7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999EF8B-5D7A-2D23-9D92-28E127C65F06}"/>
              </a:ext>
            </a:extLst>
          </p:cNvPr>
          <p:cNvSpPr txBox="1"/>
          <p:nvPr/>
        </p:nvSpPr>
        <p:spPr>
          <a:xfrm>
            <a:off x="1548719" y="4763880"/>
            <a:ext cx="774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&gt; cd exercices/mpi/1_initialization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76A2850-3AEF-D93D-C5C6-751A4112BDA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043200" y="612000"/>
            <a:ext cx="892800" cy="900000"/>
          </a:xfrm>
          <a:prstGeom prst="rect">
            <a:avLst/>
          </a:prstGeom>
          <a:noFill/>
          <a:ln>
            <a:noFill/>
          </a:ln>
          <a:effectLst>
            <a:outerShdw dist="36147" dir="2700000" algn="tl">
              <a:srgbClr val="FFFFFF">
                <a:alpha val="48000"/>
              </a:srgbClr>
            </a:outerShdw>
          </a:effec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040CFA1-0966-8DF2-FAB6-B46CA2C71767}"/>
              </a:ext>
            </a:extLst>
          </p:cNvPr>
          <p:cNvSpPr txBox="1"/>
          <p:nvPr/>
        </p:nvSpPr>
        <p:spPr>
          <a:xfrm>
            <a:off x="415595" y="1757035"/>
            <a:ext cx="936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Rendez vous sur le GitHub des exercices :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3465A4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5"/>
              </a:rPr>
              <a:t>https://github.com/Maison-de-la-Simulation/HPC-DFE-Paris-Saclay/</a:t>
            </a:r>
            <a:endParaRPr lang="fr-FR" dirty="0">
              <a:solidFill>
                <a:srgbClr val="3465A4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285750" marR="0" lvl="0" indent="-28575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Télécharger les exercices sur votre session de travail</a:t>
            </a:r>
          </a:p>
          <a:p>
            <a:pPr marL="285750" marR="0" lvl="0" indent="-28575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Décompressez l’archive en ligne de commande</a:t>
            </a:r>
          </a:p>
          <a:p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4EB1185-4BEE-0968-C76B-676B5A873BD2}"/>
              </a:ext>
            </a:extLst>
          </p:cNvPr>
          <p:cNvSpPr txBox="1"/>
          <p:nvPr/>
        </p:nvSpPr>
        <p:spPr>
          <a:xfrm>
            <a:off x="522514" y="5486400"/>
            <a:ext cx="8838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Ouvrez les instructions contenues dans le fichier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README.md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avec votre éditeur de fichier favori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vim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emacs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atom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gedit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...) ou depuis la page GitHub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3">
            <a:extLst>
              <a:ext uri="{FF2B5EF4-FFF2-40B4-BE49-F238E27FC236}">
                <a16:creationId xmlns:a16="http://schemas.microsoft.com/office/drawing/2014/main" id="{6EE53C45-C904-E884-6C6E-3E4A3C60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3217AD-7F3A-1942-B2AB-98FB493FED26}" type="slidenum">
              <a:t>26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68B5694-0606-E3CA-44CD-29A422EB718F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Différencier du code pour des processus donnés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3D05758-BB8C-1F6E-8FFE-084346BA9098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EE4A3F6-272C-4624-6F80-13DEDD6BBD39}"/>
              </a:ext>
            </a:extLst>
          </p:cNvPr>
          <p:cNvSpPr/>
          <p:nvPr/>
        </p:nvSpPr>
        <p:spPr>
          <a:xfrm>
            <a:off x="1368000" y="3744360"/>
            <a:ext cx="7776000" cy="1223639"/>
          </a:xfrm>
          <a:custGeom>
            <a:avLst>
              <a:gd name="f0" fmla="val 7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005A5EA-4F7E-615C-9BD7-13F8C1A7D22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0360" y="376272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D21D463-53D1-57C5-2BCA-A1F8464F1882}"/>
              </a:ext>
            </a:extLst>
          </p:cNvPr>
          <p:cNvSpPr txBox="1"/>
          <p:nvPr/>
        </p:nvSpPr>
        <p:spPr>
          <a:xfrm>
            <a:off x="432000" y="435204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C83E6B8-089C-E949-2440-0DD61714CCD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12000" y="1728000"/>
            <a:ext cx="756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DE10B48-3910-4573-4E15-54C0B75E35F2}"/>
              </a:ext>
            </a:extLst>
          </p:cNvPr>
          <p:cNvSpPr txBox="1"/>
          <p:nvPr/>
        </p:nvSpPr>
        <p:spPr>
          <a:xfrm>
            <a:off x="1512000" y="3816000"/>
            <a:ext cx="7416000" cy="1296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 == 1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then</a:t>
            </a:r>
          </a:p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 ! Cette portion de code ne sera exécutée que par le rang 1</a:t>
            </a:r>
          </a:p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...</a:t>
            </a:r>
          </a:p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End if</a:t>
            </a:r>
          </a:p>
          <a:p>
            <a:pPr marL="0" marR="0" lvl="0" indent="0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34AB0027-4F4E-10B1-DC73-268BCBA3603C}"/>
              </a:ext>
            </a:extLst>
          </p:cNvPr>
          <p:cNvSpPr/>
          <p:nvPr/>
        </p:nvSpPr>
        <p:spPr>
          <a:xfrm>
            <a:off x="1368360" y="5148360"/>
            <a:ext cx="7776000" cy="1223639"/>
          </a:xfrm>
          <a:custGeom>
            <a:avLst>
              <a:gd name="f0" fmla="val 7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5422306-1021-9F47-4710-806D864E6F1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0720" y="516672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2D20CC8-8C4F-8DF6-3750-5FEF1FBB2DFE}"/>
              </a:ext>
            </a:extLst>
          </p:cNvPr>
          <p:cNvSpPr txBox="1"/>
          <p:nvPr/>
        </p:nvSpPr>
        <p:spPr>
          <a:xfrm>
            <a:off x="432359" y="575604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F6BF78E-13B8-507F-A146-0C99E9E82D9A}"/>
              </a:ext>
            </a:extLst>
          </p:cNvPr>
          <p:cNvSpPr txBox="1"/>
          <p:nvPr/>
        </p:nvSpPr>
        <p:spPr>
          <a:xfrm>
            <a:off x="1512360" y="5220000"/>
            <a:ext cx="7416000" cy="1296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 == 1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{</a:t>
            </a:r>
          </a:p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 ! Cette portion de code ne sera exécutée que par le rang 1</a:t>
            </a:r>
          </a:p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...</a:t>
            </a:r>
          </a:p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}</a:t>
            </a:r>
          </a:p>
          <a:p>
            <a:pPr marL="0" marR="0" lvl="0" indent="0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EB8FCF7-79BF-E393-2B28-3234C8AE9CC5}"/>
              </a:ext>
            </a:extLst>
          </p:cNvPr>
          <p:cNvSpPr txBox="1"/>
          <p:nvPr/>
        </p:nvSpPr>
        <p:spPr>
          <a:xfrm>
            <a:off x="1539000" y="1728000"/>
            <a:ext cx="800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 programme s’exécute simultanément autant de fois qu’il y a de processus parallèle : chaque ligne de code est appelée par chaque processus.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Pour faire en sorte que certaines portions de code soient réservées à certains processus, on utilise des conditions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avec le numéro de rang comme condition.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3">
            <a:extLst>
              <a:ext uri="{FF2B5EF4-FFF2-40B4-BE49-F238E27FC236}">
                <a16:creationId xmlns:a16="http://schemas.microsoft.com/office/drawing/2014/main" id="{6EE53C45-C904-E884-6C6E-3E4A3C60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3217AD-7F3A-1942-B2AB-98FB493FED26}" type="slidenum">
              <a:t>27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68B5694-0606-E3CA-44CD-29A422EB718F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Différencier du code pour des processus donnés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3D05758-BB8C-1F6E-8FFE-084346BA9098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C83E6B8-089C-E949-2440-0DD61714CCD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2000" y="1728000"/>
            <a:ext cx="756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orme libre 9">
            <a:extLst>
              <a:ext uri="{FF2B5EF4-FFF2-40B4-BE49-F238E27FC236}">
                <a16:creationId xmlns:a16="http://schemas.microsoft.com/office/drawing/2014/main" id="{34AB0027-4F4E-10B1-DC73-268BCBA3603C}"/>
              </a:ext>
            </a:extLst>
          </p:cNvPr>
          <p:cNvSpPr/>
          <p:nvPr/>
        </p:nvSpPr>
        <p:spPr>
          <a:xfrm>
            <a:off x="1368360" y="3685327"/>
            <a:ext cx="7776000" cy="1223639"/>
          </a:xfrm>
          <a:custGeom>
            <a:avLst>
              <a:gd name="f0" fmla="val 7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5422306-1021-9F47-4710-806D864E6F1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40720" y="3703687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2D20CC8-8C4F-8DF6-3750-5FEF1FBB2DFE}"/>
              </a:ext>
            </a:extLst>
          </p:cNvPr>
          <p:cNvSpPr txBox="1"/>
          <p:nvPr/>
        </p:nvSpPr>
        <p:spPr>
          <a:xfrm>
            <a:off x="432359" y="4293007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F6BF78E-13B8-507F-A146-0C99E9E82D9A}"/>
              </a:ext>
            </a:extLst>
          </p:cNvPr>
          <p:cNvSpPr txBox="1"/>
          <p:nvPr/>
        </p:nvSpPr>
        <p:spPr>
          <a:xfrm>
            <a:off x="1512360" y="3756967"/>
            <a:ext cx="7416000" cy="1296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 == 1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{</a:t>
            </a:r>
          </a:p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 ! Cette portion de code ne sera exécutée que par le rang 1</a:t>
            </a:r>
          </a:p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...</a:t>
            </a:r>
          </a:p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}</a:t>
            </a:r>
          </a:p>
          <a:p>
            <a:pPr marL="0" marR="0" lvl="0" indent="0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EB8FCF7-79BF-E393-2B28-3234C8AE9CC5}"/>
              </a:ext>
            </a:extLst>
          </p:cNvPr>
          <p:cNvSpPr txBox="1"/>
          <p:nvPr/>
        </p:nvSpPr>
        <p:spPr>
          <a:xfrm>
            <a:off x="1539000" y="1728000"/>
            <a:ext cx="800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 programme s’exécute simultanément autant de fois qu’il y a de processus en parallèle : chaque ligne de code est appelée par chaque processus.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Pour faire en sorte que certaines portions de code soient réservées à certains processus, on utilise des conditions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avec le numéro de rang comme condition.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5635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6AC0AB55-44BB-AB8E-DA06-F7294EDC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7A59F3-EDCF-764E-A054-9D9C6BBDD8F0}" type="slidenum">
              <a:t>28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71580C5-81E2-6B9F-4402-D393AAFAB411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Votre premier programme MPI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B15A210-26B3-1F5C-6747-AE42588B19FA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50B72CB-7D08-D765-282F-9A63E23568B3}"/>
              </a:ext>
            </a:extLst>
          </p:cNvPr>
          <p:cNvSpPr txBox="1"/>
          <p:nvPr/>
        </p:nvSpPr>
        <p:spPr>
          <a:xfrm>
            <a:off x="360000" y="3179520"/>
            <a:ext cx="9504000" cy="2244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None/>
              <a:tabLst/>
            </a:pPr>
            <a:r>
              <a:rPr lang="fr-FR" sz="2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 ce stade du cours, vous savez maintenant 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2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Écrire un programme parallèle simple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2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Compiler un programme MPI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2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Exécuter un programme MPI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2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Récupérer le nombre de rangs et le rang de chaque processus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64B24281-9C2D-4EFA-7E57-7D5928A8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BA40EF-1892-E642-872E-A2EE937FBD48}" type="slidenum">
              <a:t>29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2367BF5-096A-CA43-A41A-5007BEBB0188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F8E60A4-86CD-89BE-7764-1E2C6855DD95}"/>
              </a:ext>
            </a:extLst>
          </p:cNvPr>
          <p:cNvSpPr txBox="1"/>
          <p:nvPr/>
        </p:nvSpPr>
        <p:spPr>
          <a:xfrm>
            <a:off x="432000" y="3071520"/>
            <a:ext cx="9468000" cy="1464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4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Introduction au parallélisme par échange de message via MPI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700878C-5F75-9143-6F05-064D002E8EAE}"/>
              </a:ext>
            </a:extLst>
          </p:cNvPr>
          <p:cNvSpPr txBox="1"/>
          <p:nvPr/>
        </p:nvSpPr>
        <p:spPr>
          <a:xfrm>
            <a:off x="864000" y="4476240"/>
            <a:ext cx="8928000" cy="815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3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2) Les communications point à point bloquantes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EEB709AB-CCF7-D12C-03C8-D84AD133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E14BC3-7588-C341-8401-F5E0843DECD4}" type="slidenum">
              <a:t>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179787F-CD78-C2BB-7158-43DFE2CA5E13}"/>
              </a:ext>
            </a:extLst>
          </p:cNvPr>
          <p:cNvSpPr txBox="1"/>
          <p:nvPr/>
        </p:nvSpPr>
        <p:spPr>
          <a:xfrm>
            <a:off x="360000" y="360000"/>
            <a:ext cx="8640000" cy="5039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Cours et matériel supplémentaires sur internet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60A19D9-C896-15CB-6C03-428D1A1DF1B2}"/>
              </a:ext>
            </a:extLst>
          </p:cNvPr>
          <p:cNvSpPr txBox="1"/>
          <p:nvPr/>
        </p:nvSpPr>
        <p:spPr>
          <a:xfrm>
            <a:off x="648000" y="2242800"/>
            <a:ext cx="7842857" cy="2876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Selon moi, le cours le plus complet sur MPI en français et anglais: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http://www.idris.fr/formations/mpi/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Les implémentations fournissent en général une documentation en ligne complète 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5"/>
              </a:rPr>
              <a:t>https://www.mcs.anl.gov/research/projects/mpi/learning.html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6"/>
              </a:rPr>
              <a:t>http://mpi.deino.net/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30421E9-9010-381D-21F6-BE8D6D85A0D5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Description de l’approche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numéro de diapositive 3">
            <a:extLst>
              <a:ext uri="{FF2B5EF4-FFF2-40B4-BE49-F238E27FC236}">
                <a16:creationId xmlns:a16="http://schemas.microsoft.com/office/drawing/2014/main" id="{9696D0A7-1C89-6517-F3E2-666FAE76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5710F6-6FAF-3746-8247-6CAE4EA744CC}" type="slidenum">
              <a:t>30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8F093A9-BDA8-7A55-2E62-E6E2BFC3DA14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Notion de communication point à point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6A169CC-0904-2CC9-36CE-58D42E2AB8B0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65054B07-5727-BC8B-BF96-73E26AB3896B}"/>
              </a:ext>
            </a:extLst>
          </p:cNvPr>
          <p:cNvSpPr/>
          <p:nvPr/>
        </p:nvSpPr>
        <p:spPr>
          <a:xfrm>
            <a:off x="1872000" y="4212000"/>
            <a:ext cx="6048000" cy="122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53E5B8E1-4F14-8F1D-7F5D-3D62145B647A}"/>
              </a:ext>
            </a:extLst>
          </p:cNvPr>
          <p:cNvSpPr/>
          <p:nvPr/>
        </p:nvSpPr>
        <p:spPr>
          <a:xfrm>
            <a:off x="3384000" y="4572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6DD18672-4235-5C90-1406-9BB43C556B00}"/>
              </a:ext>
            </a:extLst>
          </p:cNvPr>
          <p:cNvSpPr/>
          <p:nvPr/>
        </p:nvSpPr>
        <p:spPr>
          <a:xfrm>
            <a:off x="5616000" y="4572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C115B6FA-EAD2-4151-0482-E2FF5EFBC340}"/>
              </a:ext>
            </a:extLst>
          </p:cNvPr>
          <p:cNvSpPr/>
          <p:nvPr/>
        </p:nvSpPr>
        <p:spPr>
          <a:xfrm>
            <a:off x="2376000" y="4572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39D735A0-0D28-4E30-668B-88CC323B97FF}"/>
              </a:ext>
            </a:extLst>
          </p:cNvPr>
          <p:cNvSpPr/>
          <p:nvPr/>
        </p:nvSpPr>
        <p:spPr>
          <a:xfrm>
            <a:off x="6768000" y="4572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10" name="Connecteur droit 9">
            <a:extLst>
              <a:ext uri="{FF2B5EF4-FFF2-40B4-BE49-F238E27FC236}">
                <a16:creationId xmlns:a16="http://schemas.microsoft.com/office/drawing/2014/main" id="{75AE0FAC-E8F0-6FD8-A728-5A534E6AC9D7}"/>
              </a:ext>
            </a:extLst>
          </p:cNvPr>
          <p:cNvSpPr/>
          <p:nvPr/>
        </p:nvSpPr>
        <p:spPr>
          <a:xfrm>
            <a:off x="4031999" y="4824000"/>
            <a:ext cx="1512001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headEnd type="arrow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7D39E29-6217-735B-A94F-6717E16EB106}"/>
              </a:ext>
            </a:extLst>
          </p:cNvPr>
          <p:cNvSpPr txBox="1"/>
          <p:nvPr/>
        </p:nvSpPr>
        <p:spPr>
          <a:xfrm>
            <a:off x="1404000" y="5591160"/>
            <a:ext cx="6912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 processus de rang 0 envoie un message au processus de rang 3</a:t>
            </a:r>
          </a:p>
        </p:txBody>
      </p:sp>
      <p:sp>
        <p:nvSpPr>
          <p:cNvPr id="12" name="Connecteur droit 11">
            <a:extLst>
              <a:ext uri="{FF2B5EF4-FFF2-40B4-BE49-F238E27FC236}">
                <a16:creationId xmlns:a16="http://schemas.microsoft.com/office/drawing/2014/main" id="{141763AA-34E3-FEFD-E703-4132CC2EB75C}"/>
              </a:ext>
            </a:extLst>
          </p:cNvPr>
          <p:cNvSpPr/>
          <p:nvPr/>
        </p:nvSpPr>
        <p:spPr>
          <a:xfrm>
            <a:off x="900000" y="5796000"/>
            <a:ext cx="432000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head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DEB0184-CE23-936D-5189-664FD90375D2}"/>
              </a:ext>
            </a:extLst>
          </p:cNvPr>
          <p:cNvSpPr txBox="1"/>
          <p:nvPr/>
        </p:nvSpPr>
        <p:spPr>
          <a:xfrm>
            <a:off x="1404000" y="6059520"/>
            <a:ext cx="6912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 processus de rang 3 reçoit un message du processus de rang 0</a:t>
            </a:r>
          </a:p>
        </p:txBody>
      </p:sp>
      <p:sp>
        <p:nvSpPr>
          <p:cNvPr id="14" name="Connecteur droit 13">
            <a:extLst>
              <a:ext uri="{FF2B5EF4-FFF2-40B4-BE49-F238E27FC236}">
                <a16:creationId xmlns:a16="http://schemas.microsoft.com/office/drawing/2014/main" id="{BD97D278-1702-7DA2-D314-0E3F9E38B0C6}"/>
              </a:ext>
            </a:extLst>
          </p:cNvPr>
          <p:cNvSpPr/>
          <p:nvPr/>
        </p:nvSpPr>
        <p:spPr>
          <a:xfrm>
            <a:off x="900000" y="6264360"/>
            <a:ext cx="432000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0D31EEB-D9E2-8D2F-EEEF-64BCDC7DF18F}"/>
              </a:ext>
            </a:extLst>
          </p:cNvPr>
          <p:cNvSpPr txBox="1"/>
          <p:nvPr/>
        </p:nvSpPr>
        <p:spPr>
          <a:xfrm>
            <a:off x="476793" y="1815737"/>
            <a:ext cx="91374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L’échange de message constitue la base du concept MPI</a:t>
            </a:r>
          </a:p>
          <a:p>
            <a:pPr marL="285750" marR="0" lvl="0" indent="-28575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L’échange de message se décompose toujours en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deux étapes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</a:t>
            </a:r>
          </a:p>
          <a:p>
            <a:pPr marL="742950" lvl="1" indent="-285750" hangingPunct="0">
              <a:buSzPct val="100000"/>
              <a:buFont typeface="Arial" panose="020B0604020202020204" pitchFamily="34" charset="0"/>
              <a:buChar char="•"/>
            </a:pPr>
            <a:r>
              <a:rPr lang="fr-FR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Envoi </a:t>
            </a:r>
            <a:r>
              <a:rPr lang="fr-FR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Un processus envoie un message à un processus destinataire en spécifiant le rang</a:t>
            </a:r>
          </a:p>
          <a:p>
            <a:pPr marL="742950" lvl="1" indent="-285750" hangingPunct="0">
              <a:buSzPct val="100000"/>
              <a:buFont typeface="Arial" panose="020B0604020202020204" pitchFamily="34" charset="0"/>
              <a:buChar char="•"/>
            </a:pPr>
            <a:r>
              <a:rPr lang="fr-FR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Réception </a:t>
            </a:r>
            <a:r>
              <a:rPr lang="fr-FR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Un processus doit explicitement recevoir le message en connaissant le rang de l’expéditeur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numéro de diapositive 3">
            <a:extLst>
              <a:ext uri="{FF2B5EF4-FFF2-40B4-BE49-F238E27FC236}">
                <a16:creationId xmlns:a16="http://schemas.microsoft.com/office/drawing/2014/main" id="{B2BEF2CA-074C-46D9-204E-DB957137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3DAB16-7364-4B4A-B8E4-3F8E99DDAB19}" type="slidenum">
              <a:t>31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83C917E-7ECD-8A48-A157-4638B594D36F}"/>
              </a:ext>
            </a:extLst>
          </p:cNvPr>
          <p:cNvSpPr txBox="1"/>
          <p:nvPr/>
        </p:nvSpPr>
        <p:spPr>
          <a:xfrm>
            <a:off x="360000" y="242438"/>
            <a:ext cx="9345703" cy="120060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Notion de communication point à point : Envoi de données via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</a:t>
            </a:r>
            <a:endParaRPr lang="fr-FR" sz="24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 : </a:t>
            </a:r>
            <a:r>
              <a:rPr lang="fr-FR" sz="1600" b="0" i="1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</a:t>
            </a:r>
            <a:endParaRPr lang="fr-FR" sz="1600" b="0" i="1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315BA3-6286-916B-8100-DB981012695D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930DA3C-7B93-D18A-E557-7289A4F58429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la fonction appelée par le processus expéditeur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461E2A41-2865-6A52-7ECB-4172A6085E64}"/>
              </a:ext>
            </a:extLst>
          </p:cNvPr>
          <p:cNvSpPr/>
          <p:nvPr/>
        </p:nvSpPr>
        <p:spPr>
          <a:xfrm>
            <a:off x="2052000" y="4248000"/>
            <a:ext cx="6048000" cy="122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 w="19080">
            <a:solidFill>
              <a:srgbClr val="336633"/>
            </a:solidFill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B21AF1AF-6E1C-FFA6-E821-EF3758069919}"/>
              </a:ext>
            </a:extLst>
          </p:cNvPr>
          <p:cNvSpPr/>
          <p:nvPr/>
        </p:nvSpPr>
        <p:spPr>
          <a:xfrm>
            <a:off x="3564000" y="453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126A4105-2834-58D1-1A55-82D439DFB72D}"/>
              </a:ext>
            </a:extLst>
          </p:cNvPr>
          <p:cNvSpPr/>
          <p:nvPr/>
        </p:nvSpPr>
        <p:spPr>
          <a:xfrm>
            <a:off x="5796000" y="453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F2C06F4E-0A69-47B9-21DF-DDAD29B88D77}"/>
              </a:ext>
            </a:extLst>
          </p:cNvPr>
          <p:cNvSpPr/>
          <p:nvPr/>
        </p:nvSpPr>
        <p:spPr>
          <a:xfrm>
            <a:off x="2556000" y="453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256B3BAD-A28A-3CC6-717F-1CDDB761AEFB}"/>
              </a:ext>
            </a:extLst>
          </p:cNvPr>
          <p:cNvSpPr/>
          <p:nvPr/>
        </p:nvSpPr>
        <p:spPr>
          <a:xfrm>
            <a:off x="6948000" y="453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10" name="Connecteur droit 9">
            <a:extLst>
              <a:ext uri="{FF2B5EF4-FFF2-40B4-BE49-F238E27FC236}">
                <a16:creationId xmlns:a16="http://schemas.microsoft.com/office/drawing/2014/main" id="{1F411A7D-742F-C8A6-C771-7358933423D0}"/>
              </a:ext>
            </a:extLst>
          </p:cNvPr>
          <p:cNvSpPr/>
          <p:nvPr/>
        </p:nvSpPr>
        <p:spPr>
          <a:xfrm>
            <a:off x="4212000" y="4788000"/>
            <a:ext cx="1512000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headEnd type="arrow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1EE15A5-837A-CFC6-4F22-D7649C4871A2}"/>
              </a:ext>
            </a:extLst>
          </p:cNvPr>
          <p:cNvSpPr txBox="1"/>
          <p:nvPr/>
        </p:nvSpPr>
        <p:spPr>
          <a:xfrm>
            <a:off x="3060000" y="5040000"/>
            <a:ext cx="1584000" cy="432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Call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(...)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9C0A60D-02BC-5F4A-C26B-6CD3DCC9A844}"/>
              </a:ext>
            </a:extLst>
          </p:cNvPr>
          <p:cNvSpPr txBox="1"/>
          <p:nvPr/>
        </p:nvSpPr>
        <p:spPr>
          <a:xfrm>
            <a:off x="1368360" y="663732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https://www.open-mpi.org/doc/v1.8/man3/MPI_Send.3.php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0742A03-A9B0-1FE8-75C4-E2A08A1EE7B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6000" y="6372000"/>
            <a:ext cx="756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Forme libre 17">
            <a:extLst>
              <a:ext uri="{FF2B5EF4-FFF2-40B4-BE49-F238E27FC236}">
                <a16:creationId xmlns:a16="http://schemas.microsoft.com/office/drawing/2014/main" id="{822218A0-1989-A008-49A4-CCBC9BD1A621}"/>
              </a:ext>
            </a:extLst>
          </p:cNvPr>
          <p:cNvSpPr/>
          <p:nvPr/>
        </p:nvSpPr>
        <p:spPr>
          <a:xfrm>
            <a:off x="1368000" y="2496597"/>
            <a:ext cx="7776000" cy="936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26EB8FA-AF76-D075-4EF0-CA215EE5C9A8}"/>
              </a:ext>
            </a:extLst>
          </p:cNvPr>
          <p:cNvSpPr txBox="1"/>
          <p:nvPr/>
        </p:nvSpPr>
        <p:spPr>
          <a:xfrm>
            <a:off x="1548000" y="2580117"/>
            <a:ext cx="7452000" cy="7394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MPI_Send(message, size, data_type, destination_rank, tag, communicator)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F06259C9-5B0A-4DE6-3027-C9423271C10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12000" y="2496597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DFBCE8C4-D83B-DA32-52F9-80283906F8FD}"/>
              </a:ext>
            </a:extLst>
          </p:cNvPr>
          <p:cNvSpPr txBox="1"/>
          <p:nvPr/>
        </p:nvSpPr>
        <p:spPr>
          <a:xfrm>
            <a:off x="503640" y="3085917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91FC27D7-9E0D-ECB1-2853-E8DC5D22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7E3CCD-C681-034D-BE46-4E045B7B126A}" type="slidenum">
              <a:t>32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B37B343-B676-9D07-B8B8-55A5E5479D11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Notion de communication point à point : Envoi de données via MPI_SEND (Fortran)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 : SEND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64BB9FF-AD33-AFE4-8D20-F988D809BD32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II. Échange de message par MPI – 2) Les communications point à point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F2B2336-45AB-9700-B642-36868EFC853A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la fonction appelée par le processus expéditeur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FDE5C439-9B87-4864-2D23-BFE1D7CD0796}"/>
              </a:ext>
            </a:extLst>
          </p:cNvPr>
          <p:cNvSpPr/>
          <p:nvPr/>
        </p:nvSpPr>
        <p:spPr>
          <a:xfrm>
            <a:off x="1368000" y="2268000"/>
            <a:ext cx="7776000" cy="936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C054E79-4AA6-D6CB-EE4F-9B5532302417}"/>
              </a:ext>
            </a:extLst>
          </p:cNvPr>
          <p:cNvSpPr txBox="1"/>
          <p:nvPr/>
        </p:nvSpPr>
        <p:spPr>
          <a:xfrm>
            <a:off x="1548000" y="2351520"/>
            <a:ext cx="7452000" cy="7394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MPI_SEND(message, size, data_type, destination_rank, tag, communicator, 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890289A-FD25-4379-0030-529280FA18DD}"/>
              </a:ext>
            </a:extLst>
          </p:cNvPr>
          <p:cNvSpPr txBox="1"/>
          <p:nvPr/>
        </p:nvSpPr>
        <p:spPr>
          <a:xfrm>
            <a:off x="1368360" y="663732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https://linux.die.net/man/3/mpi_real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94035CC-D5A9-8969-B4A6-5D9CFDFDD03F}"/>
              </a:ext>
            </a:extLst>
          </p:cNvPr>
          <p:cNvSpPr txBox="1"/>
          <p:nvPr/>
        </p:nvSpPr>
        <p:spPr>
          <a:xfrm>
            <a:off x="360000" y="3431880"/>
            <a:ext cx="9504000" cy="28943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Message 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la variable contenant le message à envoyer (booléen, entier, double, caractère, chaîne, tableau, structure plus complexe...)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Size 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nombre d’éléments constituant le message (&gt; 1 uniquement pour une chaîne ou un tableau)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data_type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type de variable utilisée pour le message (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MPI_INTEGER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pour les integer, 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MPI_DOUBLE_PRECISION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pour les 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real(8)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MPI_REAL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pour les real(4)…)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7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Tag :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numéro attribué à la communication si plusieurs coms vers le même processus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destination_rank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rang du processus destinataire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7F9FE56-835E-127B-C46E-82D8BAF6A82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12000" y="2268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6447300-7B6F-A6BD-D725-FDA369161884}"/>
              </a:ext>
            </a:extLst>
          </p:cNvPr>
          <p:cNvSpPr txBox="1"/>
          <p:nvPr/>
        </p:nvSpPr>
        <p:spPr>
          <a:xfrm>
            <a:off x="503640" y="285732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A72F8C0-303C-8A77-703C-76A71BE3DE9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76000" y="6372000"/>
            <a:ext cx="756000" cy="7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0F31219D-35BB-989F-DD63-41218A9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ECDB20-D5E3-9B49-A4B0-06081FE1A9E6}" type="slidenum">
              <a:t>33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0243471-7395-2056-10EA-07C3620DAD5E}"/>
              </a:ext>
            </a:extLst>
          </p:cNvPr>
          <p:cNvSpPr txBox="1"/>
          <p:nvPr/>
        </p:nvSpPr>
        <p:spPr>
          <a:xfrm>
            <a:off x="360000" y="360000"/>
            <a:ext cx="9587366" cy="120060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Notion de communication point à point : Envoi de données via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</a:t>
            </a: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(C/C++)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 : </a:t>
            </a:r>
            <a:r>
              <a:rPr lang="fr-FR" sz="1600" b="0" i="1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</a:t>
            </a:r>
            <a:endParaRPr lang="fr-FR" sz="1600" b="0" i="1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9BF162-14B7-6EFD-565F-A40A69D32A4C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2BBF35-8DF4-4BD1-0488-94ED3FCDB7F5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la fonction appelée par le processus expéditeur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55766DDA-77B5-DD18-F289-E180D77CA801}"/>
              </a:ext>
            </a:extLst>
          </p:cNvPr>
          <p:cNvSpPr/>
          <p:nvPr/>
        </p:nvSpPr>
        <p:spPr>
          <a:xfrm>
            <a:off x="1368000" y="2268000"/>
            <a:ext cx="7776000" cy="936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BBCCD40-3CA0-7CC1-E28C-FE0D4DA1C378}"/>
              </a:ext>
            </a:extLst>
          </p:cNvPr>
          <p:cNvSpPr txBox="1"/>
          <p:nvPr/>
        </p:nvSpPr>
        <p:spPr>
          <a:xfrm>
            <a:off x="1548000" y="2351520"/>
            <a:ext cx="7452000" cy="7394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MPI_Send(message, size, data_type, destination_rank, tag, communicator)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F9CF587-65EE-C40D-D1AF-6320B8DDF88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2000" y="2268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C85CEDB-9909-A6B8-45C0-89FD7262B350}"/>
              </a:ext>
            </a:extLst>
          </p:cNvPr>
          <p:cNvSpPr txBox="1"/>
          <p:nvPr/>
        </p:nvSpPr>
        <p:spPr>
          <a:xfrm>
            <a:off x="503640" y="285732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D764ABA-8BB1-06A2-B8E0-9308C4727C82}"/>
              </a:ext>
            </a:extLst>
          </p:cNvPr>
          <p:cNvSpPr txBox="1"/>
          <p:nvPr/>
        </p:nvSpPr>
        <p:spPr>
          <a:xfrm>
            <a:off x="1368719" y="6735285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https://www.open-mpi.org/doc/v1.8/man3/MPI_Send.3.php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4516E6D-7FFA-AE64-E004-E44B6CA5920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28359" y="6685965"/>
            <a:ext cx="503999" cy="50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7BB2A8E3-E082-AB08-6274-87F2BF47046E}"/>
              </a:ext>
            </a:extLst>
          </p:cNvPr>
          <p:cNvSpPr txBox="1"/>
          <p:nvPr/>
        </p:nvSpPr>
        <p:spPr>
          <a:xfrm>
            <a:off x="340406" y="3474729"/>
            <a:ext cx="9503999" cy="3100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Message (</a:t>
            </a: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const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void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*) 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la variable contenant le message à envoyer (booléen, entier, double, caractère, chaîne, tableau, structure plus complexe...)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Size (</a:t>
            </a: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 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nombre d’éléments constituant le message (&gt; 1 uniquement pour une chaîne ou un tableau)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data_type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type de variable utilisée pour le message (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MPI_INT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pour les </a:t>
            </a: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integer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MPI_DOUBLE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pour les 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double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MPI_FLOAT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pour les </a:t>
            </a: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float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…)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Tag (</a:t>
            </a: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int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) :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numéro attribué à la communication si plusieurs coms vers le même processus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destination_rank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(</a:t>
            </a: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int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) 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rang du processus destinataire</a:t>
            </a:r>
          </a:p>
          <a:p>
            <a:endParaRPr lang="fr-FR" sz="16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4EBBBE13-E7CF-92F1-3DCC-F21A7553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3D6FFE4-B537-5947-9691-BDD600C58E4B}" type="slidenum">
              <a:t>34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27415B2-1B6A-2055-E964-8B6F2F6F16DF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Tag MPI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4BEA251-FAAB-6ADA-98F8-03B8F6FCF0C8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52ADC0-8393-85B7-3DDE-7BCF40AA878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0" y="2808000"/>
            <a:ext cx="503999" cy="503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0A48D25-2233-4338-91DB-CAE79697756D}"/>
              </a:ext>
            </a:extLst>
          </p:cNvPr>
          <p:cNvSpPr txBox="1"/>
          <p:nvPr/>
        </p:nvSpPr>
        <p:spPr>
          <a:xfrm>
            <a:off x="1227909" y="2704011"/>
            <a:ext cx="81642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notion de tag permet de différencier des communications mais cet aspect ne sera pas exploité dans ce cours.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Une valeur de tag par défaut peu être donnée ou l’utilisation du paramètre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MPI_ANY_TAG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permet d’ignorer l’utilisation de ce dernier.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E62ECC98-45F2-39F4-4078-A1223C62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78BC93F-5648-974A-B66B-AB32DCBDE2E4}" type="slidenum">
              <a:t>35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9AA8F37-45BE-7B5E-F4C8-8E6165D7E4DC}"/>
              </a:ext>
            </a:extLst>
          </p:cNvPr>
          <p:cNvSpPr txBox="1"/>
          <p:nvPr/>
        </p:nvSpPr>
        <p:spPr>
          <a:xfrm>
            <a:off x="360000" y="360000"/>
            <a:ext cx="4829505" cy="78446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Exemple d’utilisation de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</a:t>
            </a:r>
            <a:endParaRPr lang="fr-FR" sz="24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 : </a:t>
            </a:r>
            <a:r>
              <a:rPr lang="fr-FR" sz="1600" b="0" i="1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</a:t>
            </a:r>
            <a:endParaRPr lang="fr-FR" sz="1600" b="0" i="1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658204D-28B7-151C-C9A6-F31410118654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4334357-551A-6B4F-3C13-77E8788634A9}"/>
              </a:ext>
            </a:extLst>
          </p:cNvPr>
          <p:cNvSpPr txBox="1"/>
          <p:nvPr/>
        </p:nvSpPr>
        <p:spPr>
          <a:xfrm>
            <a:off x="360000" y="173988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Envoi d’un message de type double au processus de rang 3 par le processus de rang 2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BFD2330D-3A60-C9F6-B2D5-253786C1FCC7}"/>
              </a:ext>
            </a:extLst>
          </p:cNvPr>
          <p:cNvSpPr/>
          <p:nvPr/>
        </p:nvSpPr>
        <p:spPr>
          <a:xfrm>
            <a:off x="1368360" y="2318819"/>
            <a:ext cx="7776000" cy="2449124"/>
          </a:xfrm>
          <a:custGeom>
            <a:avLst>
              <a:gd name="f0" fmla="val 7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92A1FF7-3DA6-1056-4613-09131BEDED81}"/>
              </a:ext>
            </a:extLst>
          </p:cNvPr>
          <p:cNvSpPr txBox="1"/>
          <p:nvPr/>
        </p:nvSpPr>
        <p:spPr>
          <a:xfrm>
            <a:off x="1548360" y="2402339"/>
            <a:ext cx="7452000" cy="230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 dirty="0">
                <a:ln>
                  <a:noFill/>
                </a:ln>
                <a:solidFill>
                  <a:schemeClr val="accent2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double message = 1245.76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</a:t>
            </a:r>
            <a:r>
              <a:rPr lang="fr-FR" sz="1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tag = 0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400" b="0" i="0" u="none" strike="noStrike" kern="1200" cap="none" dirty="0" err="1">
                <a:ln>
                  <a:noFill/>
                </a:ln>
                <a:solidFill>
                  <a:schemeClr val="accent2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</a:t>
            </a:r>
            <a:r>
              <a:rPr lang="fr-FR" sz="1400" b="0" i="0" u="none" strike="noStrike" kern="1200" cap="none" dirty="0">
                <a:ln>
                  <a:noFill/>
                </a:ln>
                <a:solidFill>
                  <a:schemeClr val="accent2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== 2</a:t>
            </a:r>
            <a:r>
              <a:rPr lang="fr-FR" sz="1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</a:t>
            </a:r>
            <a:r>
              <a:rPr lang="fr-FR" sz="1400" b="0" i="0" u="none" strike="noStrike" kern="1200" cap="none" dirty="0" err="1">
                <a:ln>
                  <a:noFill/>
                </a:ln>
                <a:solidFill>
                  <a:schemeClr val="accent2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400" b="0" i="0" u="none" strike="noStrike" kern="1200" cap="none" dirty="0">
                <a:ln>
                  <a:noFill/>
                </a:ln>
                <a:solidFill>
                  <a:schemeClr val="accent2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 </a:t>
            </a:r>
            <a:r>
              <a:rPr lang="fr-FR" sz="1400" b="0" i="0" u="none" strike="noStrike" kern="1200" cap="none" dirty="0" err="1">
                <a:ln>
                  <a:noFill/>
                </a:ln>
                <a:solidFill>
                  <a:schemeClr val="accent2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MPI_Send</a:t>
            </a:r>
            <a:r>
              <a:rPr lang="fr-FR" sz="1400" b="0" i="0" u="none" strike="noStrike" kern="1200" cap="none" dirty="0">
                <a:ln>
                  <a:noFill/>
                </a:ln>
                <a:solidFill>
                  <a:schemeClr val="accent2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(&amp;message, 1, MPI_DOUBLE, 3, tag, MPI_COMM_WORLD);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 dirty="0">
                <a:ln>
                  <a:noFill/>
                </a:ln>
                <a:solidFill>
                  <a:schemeClr val="accent2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E9A175D-2FA3-70A7-C738-C15287C9784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0720" y="2354819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A9F9FB7-3989-A023-25E2-EF47600CD389}"/>
              </a:ext>
            </a:extLst>
          </p:cNvPr>
          <p:cNvSpPr txBox="1"/>
          <p:nvPr/>
        </p:nvSpPr>
        <p:spPr>
          <a:xfrm>
            <a:off x="432359" y="2944138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B96BB603-F210-3C24-CB27-4FD3B6A7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08A229-9278-C24C-9695-A5B6BD7406C6}" type="slidenum">
              <a:t>36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089EF7E-A90D-C584-D47D-E6A98F10F817}"/>
              </a:ext>
            </a:extLst>
          </p:cNvPr>
          <p:cNvSpPr txBox="1"/>
          <p:nvPr/>
        </p:nvSpPr>
        <p:spPr>
          <a:xfrm>
            <a:off x="360000" y="360000"/>
            <a:ext cx="4829505" cy="78446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Exemple d’utilisation de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</a:t>
            </a:r>
            <a:endParaRPr lang="fr-FR" sz="24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 : </a:t>
            </a:r>
            <a:r>
              <a:rPr lang="fr-FR" sz="1600" b="0" i="1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</a:t>
            </a:r>
            <a:endParaRPr lang="fr-FR" sz="1600" b="0" i="1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EE40CF2-DFDE-7D78-9558-09D81BDB5435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DC57C455-7655-23E9-C7D2-BA7C7EDB9D53}"/>
              </a:ext>
            </a:extLst>
          </p:cNvPr>
          <p:cNvSpPr/>
          <p:nvPr/>
        </p:nvSpPr>
        <p:spPr>
          <a:xfrm>
            <a:off x="1368360" y="2600133"/>
            <a:ext cx="7776000" cy="2232000"/>
          </a:xfrm>
          <a:custGeom>
            <a:avLst>
              <a:gd name="f0" fmla="val 7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896F6EE-67B0-569B-001B-2D88E119AF96}"/>
              </a:ext>
            </a:extLst>
          </p:cNvPr>
          <p:cNvSpPr txBox="1"/>
          <p:nvPr/>
        </p:nvSpPr>
        <p:spPr>
          <a:xfrm>
            <a:off x="1548360" y="2683653"/>
            <a:ext cx="7452000" cy="2148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</a:t>
            </a:r>
            <a:r>
              <a:rPr lang="fr-FR" sz="14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message[5]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</a:t>
            </a:r>
            <a:r>
              <a:rPr lang="fr-FR" sz="1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tag, </a:t>
            </a:r>
            <a:r>
              <a:rPr lang="fr-FR" sz="1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message = { 12,45,37,43,59 }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4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</a:t>
            </a:r>
            <a:r>
              <a:rPr lang="fr-FR" sz="14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== 1</a:t>
            </a:r>
            <a:r>
              <a:rPr lang="fr-FR" sz="1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</a:t>
            </a:r>
            <a:r>
              <a:rPr lang="fr-FR" sz="14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4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 </a:t>
            </a:r>
            <a:r>
              <a:rPr lang="fr-FR" sz="14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MPI_Send</a:t>
            </a:r>
            <a:r>
              <a:rPr lang="fr-FR" sz="14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(message, 5, MPI_INT, 6, tag, MPI_COMM_WORLD)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38A71D6-23B9-AF2F-DFF2-2212FA32094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0720" y="2636133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4F023D2-42A6-959B-A944-D99372886669}"/>
              </a:ext>
            </a:extLst>
          </p:cNvPr>
          <p:cNvSpPr txBox="1"/>
          <p:nvPr/>
        </p:nvSpPr>
        <p:spPr>
          <a:xfrm>
            <a:off x="432359" y="3225452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2A2593B-0A77-8C0E-6339-BA85AA39FCE2}"/>
              </a:ext>
            </a:extLst>
          </p:cNvPr>
          <p:cNvSpPr txBox="1"/>
          <p:nvPr/>
        </p:nvSpPr>
        <p:spPr>
          <a:xfrm>
            <a:off x="540720" y="1756954"/>
            <a:ext cx="9151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Envoi d’un message de type tableau contenant 5 entiers au processus de rang 6 par le processus de rang 1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BF21CCEF-6B73-D699-41AC-98DC7C53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EDB6D8-1219-AB4B-885D-999E32FAE32F}" type="slidenum">
              <a:t>37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D98B401-7A3C-3BCC-A9FB-6E6EB5CCC428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Exemple d’utilisation de MPI_SEND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 : MPI_SEND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BC3CEEF-3383-2BF1-C8DD-28D33489E14A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B71BB80C-53CD-CC5D-2072-9254A0E1848B}"/>
              </a:ext>
            </a:extLst>
          </p:cNvPr>
          <p:cNvSpPr/>
          <p:nvPr/>
        </p:nvSpPr>
        <p:spPr>
          <a:xfrm>
            <a:off x="1368360" y="2947121"/>
            <a:ext cx="8279640" cy="1871640"/>
          </a:xfrm>
          <a:custGeom>
            <a:avLst>
              <a:gd name="f0" fmla="val 7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CD79AC3-8DF2-6FCB-2A70-4B3FAF3DC3A7}"/>
              </a:ext>
            </a:extLst>
          </p:cNvPr>
          <p:cNvSpPr txBox="1"/>
          <p:nvPr/>
        </p:nvSpPr>
        <p:spPr>
          <a:xfrm>
            <a:off x="1548360" y="3030641"/>
            <a:ext cx="7955640" cy="1700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char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message[10] 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FF5429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= « abcdefghij »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 tag, ierror ; 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 == 1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 </a:t>
            </a:r>
            <a:r>
              <a:rPr lang="fr-FR" sz="14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! Seulement « bcde » est envoyé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Ierror = MPI_Send(&amp;message[1], 4, MPI_CHAR, 6, tag, MPI_COMM_WORLD)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59B77F0-788C-8409-25CD-186F264D57F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0720" y="2983121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8FAC495-ECAA-99B2-01DD-4687B5E535BD}"/>
              </a:ext>
            </a:extLst>
          </p:cNvPr>
          <p:cNvSpPr txBox="1"/>
          <p:nvPr/>
        </p:nvSpPr>
        <p:spPr>
          <a:xfrm>
            <a:off x="432359" y="3572441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E1F887F-9B98-62C2-9A8D-740F7A854A78}"/>
              </a:ext>
            </a:extLst>
          </p:cNvPr>
          <p:cNvSpPr txBox="1"/>
          <p:nvPr/>
        </p:nvSpPr>
        <p:spPr>
          <a:xfrm>
            <a:off x="540720" y="1763486"/>
            <a:ext cx="8570623" cy="1195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Envoi d’un message au processus de rang 6 par le processus de rang 1 de type chaîne de caractère contenant 4 caractères et commençant au deuxième élément du message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numéro de diapositive 3">
            <a:extLst>
              <a:ext uri="{FF2B5EF4-FFF2-40B4-BE49-F238E27FC236}">
                <a16:creationId xmlns:a16="http://schemas.microsoft.com/office/drawing/2014/main" id="{928B78E8-665B-151A-24E8-8FCC8693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4E7FAF-C285-1746-8D58-418719E4AA65}" type="slidenum">
              <a:t>38</a:t>
            </a:fld>
            <a:endParaRPr lang="fr-FR"/>
          </a:p>
        </p:txBody>
      </p:sp>
      <p:sp>
        <p:nvSpPr>
          <p:cNvPr id="3" name="Forme libre 2">
            <a:extLst>
              <a:ext uri="{FF2B5EF4-FFF2-40B4-BE49-F238E27FC236}">
                <a16:creationId xmlns:a16="http://schemas.microsoft.com/office/drawing/2014/main" id="{F39D1961-C358-3B8B-8FBD-86038F4C0863}"/>
              </a:ext>
            </a:extLst>
          </p:cNvPr>
          <p:cNvSpPr/>
          <p:nvPr/>
        </p:nvSpPr>
        <p:spPr>
          <a:xfrm>
            <a:off x="2052360" y="4248360"/>
            <a:ext cx="6048000" cy="122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 w="19080">
            <a:solidFill>
              <a:srgbClr val="336633"/>
            </a:solidFill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E97E459-5BCD-745B-72A2-39F6D33C32DE}"/>
              </a:ext>
            </a:extLst>
          </p:cNvPr>
          <p:cNvSpPr txBox="1"/>
          <p:nvPr/>
        </p:nvSpPr>
        <p:spPr>
          <a:xfrm>
            <a:off x="360000" y="216000"/>
            <a:ext cx="9397954" cy="120060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Notion de communication point à point : Réception de données via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MPI_Recv</a:t>
            </a:r>
            <a:endParaRPr lang="fr-FR" sz="24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 : </a:t>
            </a:r>
            <a:r>
              <a:rPr lang="fr-FR" sz="1600" b="0" i="1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MPI_Rexv</a:t>
            </a:r>
            <a:endParaRPr lang="fr-FR" sz="1600" b="0" i="1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545AD77-9E57-B768-D32A-7C689C6527D1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6EF28A-2DBD-5E10-775C-99EE9EDFDBBF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MPI_Recv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la fonction appelée par le processus destinataire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3999E80-14E7-79A2-0661-9B75513BDF3D}"/>
              </a:ext>
            </a:extLst>
          </p:cNvPr>
          <p:cNvSpPr txBox="1"/>
          <p:nvPr/>
        </p:nvSpPr>
        <p:spPr>
          <a:xfrm>
            <a:off x="1368000" y="663732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https://www.open-mpi.org/doc/v1.8/man3/MPI_Recv.3.php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8EF37E0-9A46-4D17-368F-545830954433}"/>
              </a:ext>
            </a:extLst>
          </p:cNvPr>
          <p:cNvSpPr txBox="1"/>
          <p:nvPr/>
        </p:nvSpPr>
        <p:spPr>
          <a:xfrm>
            <a:off x="5400000" y="5040000"/>
            <a:ext cx="1584000" cy="432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Call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MPI_Recv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(...)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A975C180-0ABC-5014-F7D5-8E913D7BDB31}"/>
              </a:ext>
            </a:extLst>
          </p:cNvPr>
          <p:cNvSpPr/>
          <p:nvPr/>
        </p:nvSpPr>
        <p:spPr>
          <a:xfrm>
            <a:off x="3564360" y="4536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72706BD1-977E-EE97-CDEB-B8E4F0ABDBE4}"/>
              </a:ext>
            </a:extLst>
          </p:cNvPr>
          <p:cNvSpPr/>
          <p:nvPr/>
        </p:nvSpPr>
        <p:spPr>
          <a:xfrm>
            <a:off x="5796360" y="4536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BF8B2E69-75E4-0A9E-6E0E-1CA75E80C7B7}"/>
              </a:ext>
            </a:extLst>
          </p:cNvPr>
          <p:cNvSpPr/>
          <p:nvPr/>
        </p:nvSpPr>
        <p:spPr>
          <a:xfrm>
            <a:off x="2556360" y="4536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3ABC989F-0F3C-5B1F-4A46-74C4F56A529F}"/>
              </a:ext>
            </a:extLst>
          </p:cNvPr>
          <p:cNvSpPr/>
          <p:nvPr/>
        </p:nvSpPr>
        <p:spPr>
          <a:xfrm>
            <a:off x="6948360" y="4536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13" name="Connecteur droit 12">
            <a:extLst>
              <a:ext uri="{FF2B5EF4-FFF2-40B4-BE49-F238E27FC236}">
                <a16:creationId xmlns:a16="http://schemas.microsoft.com/office/drawing/2014/main" id="{3C6DC255-30FF-00C7-5BEC-C0DF7E2B5A4A}"/>
              </a:ext>
            </a:extLst>
          </p:cNvPr>
          <p:cNvSpPr/>
          <p:nvPr/>
        </p:nvSpPr>
        <p:spPr>
          <a:xfrm>
            <a:off x="4212360" y="4788360"/>
            <a:ext cx="1512000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headEnd type="arrow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96919E7-EA69-4E79-AF11-788F968F5EEE}"/>
              </a:ext>
            </a:extLst>
          </p:cNvPr>
          <p:cNvSpPr txBox="1"/>
          <p:nvPr/>
        </p:nvSpPr>
        <p:spPr>
          <a:xfrm>
            <a:off x="3008112" y="5040360"/>
            <a:ext cx="1584000" cy="432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Call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(...)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DC6EA97-6A39-1AE8-B0AE-5B956109084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6000" y="6372000"/>
            <a:ext cx="756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Forme libre 18">
            <a:extLst>
              <a:ext uri="{FF2B5EF4-FFF2-40B4-BE49-F238E27FC236}">
                <a16:creationId xmlns:a16="http://schemas.microsoft.com/office/drawing/2014/main" id="{9B68A5CD-ABBB-99E5-BB05-FF2F2530D066}"/>
              </a:ext>
            </a:extLst>
          </p:cNvPr>
          <p:cNvSpPr/>
          <p:nvPr/>
        </p:nvSpPr>
        <p:spPr>
          <a:xfrm>
            <a:off x="1368000" y="2268000"/>
            <a:ext cx="7776000" cy="936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32EEA46-0970-810B-CEE7-6795F6A39DC5}"/>
              </a:ext>
            </a:extLst>
          </p:cNvPr>
          <p:cNvSpPr txBox="1"/>
          <p:nvPr/>
        </p:nvSpPr>
        <p:spPr>
          <a:xfrm>
            <a:off x="1548000" y="2351520"/>
            <a:ext cx="7452000" cy="7394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MPI_Recv(message, size, data_type, source_rank, tag, communicator, status, 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1F75215B-5A90-F82D-A151-F71B3D7EE3B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40360" y="2268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79A7F9DA-B24F-EF6D-A5B0-594634ABE2A3}"/>
              </a:ext>
            </a:extLst>
          </p:cNvPr>
          <p:cNvSpPr txBox="1"/>
          <p:nvPr/>
        </p:nvSpPr>
        <p:spPr>
          <a:xfrm>
            <a:off x="432000" y="285732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517D73D8-AF83-3294-7ADE-1EE72352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19EC03-EB71-EA44-97A7-3C031F30807A}" type="slidenum">
              <a:t>39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B8C9705-0E06-0607-206E-F33E3F5540D5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Notion de communication point à point : Réception de données via MPI_RECV (Fortran)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 : MPI_RECV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6AA152C-3220-C1F6-3633-7F521290D24D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491BF40E-02E4-5586-9933-0C72B0235E88}"/>
              </a:ext>
            </a:extLst>
          </p:cNvPr>
          <p:cNvSpPr/>
          <p:nvPr/>
        </p:nvSpPr>
        <p:spPr>
          <a:xfrm>
            <a:off x="1368000" y="2268000"/>
            <a:ext cx="7776000" cy="936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195772-9242-4791-AD5F-A1FB884A2FCC}"/>
              </a:ext>
            </a:extLst>
          </p:cNvPr>
          <p:cNvSpPr txBox="1"/>
          <p:nvPr/>
        </p:nvSpPr>
        <p:spPr>
          <a:xfrm>
            <a:off x="1548000" y="2351520"/>
            <a:ext cx="7452000" cy="7394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MPI_RECV(message, size, data_type, source_rank, tag, communicator, status, 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DAAA7F3-C9C6-5649-1F9A-DE4D710A397B}"/>
              </a:ext>
            </a:extLst>
          </p:cNvPr>
          <p:cNvSpPr txBox="1"/>
          <p:nvPr/>
        </p:nvSpPr>
        <p:spPr>
          <a:xfrm>
            <a:off x="360000" y="3431880"/>
            <a:ext cx="9504000" cy="303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Message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la variable contenant le message à recevoir (booléen, entier, double, caractère, chaîne, tableau, structure plus complexe...)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Size 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nombre d’éléments constituant le message (&gt; 1 uniquement pour une chaîne ou un tableau)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data_type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type de variable utilisée pour le message (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MPI_INTEGER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pour les integer,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MPI_DOUBLE_PRECISION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pour les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real(8)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MPI_REAL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pour les real(4)…)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source_rank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rang du processus expéditeur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Status :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état de la communication (en dehors de la portée de ce cours)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9E72E94-6207-2927-CEF9-6CD0415BB171}"/>
              </a:ext>
            </a:extLst>
          </p:cNvPr>
          <p:cNvSpPr txBox="1"/>
          <p:nvPr/>
        </p:nvSpPr>
        <p:spPr>
          <a:xfrm>
            <a:off x="360000" y="173988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MPI_RECV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la fonction appelée par le processus destinataire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8B33EEA-9C80-306D-FFC7-9DF8EA4A3F5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0360" y="2268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79B2CF6-514F-1F64-032B-E2AB723A98C9}"/>
              </a:ext>
            </a:extLst>
          </p:cNvPr>
          <p:cNvSpPr txBox="1"/>
          <p:nvPr/>
        </p:nvSpPr>
        <p:spPr>
          <a:xfrm>
            <a:off x="432000" y="285732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B75AAC11-53F4-CEED-D65E-930271B58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E4A7A1-D829-D54A-9B9D-6F8AABB1B372}" type="slidenum">
              <a:t>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8669DD2-909F-46BF-F627-3CAD0FC2C08D}"/>
              </a:ext>
            </a:extLst>
          </p:cNvPr>
          <p:cNvSpPr txBox="1"/>
          <p:nvPr/>
        </p:nvSpPr>
        <p:spPr>
          <a:xfrm>
            <a:off x="360000" y="360000"/>
            <a:ext cx="8640000" cy="5039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Information concernant le cours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38C6040-67FD-D6B1-ED46-C3DF6A20A2EF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Description de l’approche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6D487C7-A46C-E08D-6B2E-CBC0EF32916A}"/>
              </a:ext>
            </a:extLst>
          </p:cNvPr>
          <p:cNvSpPr txBox="1"/>
          <p:nvPr/>
        </p:nvSpPr>
        <p:spPr>
          <a:xfrm>
            <a:off x="411481" y="1887581"/>
            <a:ext cx="91897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Il existe des implémentations de MPI pour Fortran95, Fortran08, C, C++ et python.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syntaxe diffère pour chaque langage.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Dans ce cours, on programmera </a:t>
            </a:r>
            <a:r>
              <a:rPr lang="fr-FR" sz="1800" b="1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 C++ en utilisant l’API C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Il existe également une version C++ avec classe pour les communicateurs ainsi qu’une version adaptée au Fortran moderne.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 cap="none" dirty="0">
                <a:ln>
                  <a:noFill/>
                </a:ln>
                <a:solidFill>
                  <a:srgbClr val="FF5429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philosophie reste la même peu importe le langage choisi.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8731FB01-E27B-0627-C059-D95DA58A5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D48C23-AF7B-E844-995E-204DDA9E2D48}" type="slidenum">
              <a:t>40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45046D3-80A5-25E4-9336-39FB93577FFE}"/>
              </a:ext>
            </a:extLst>
          </p:cNvPr>
          <p:cNvSpPr txBox="1"/>
          <p:nvPr/>
        </p:nvSpPr>
        <p:spPr>
          <a:xfrm>
            <a:off x="286122" y="243932"/>
            <a:ext cx="9577877" cy="120060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Notion de communication point à point : Réception de données via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MPI_Recv</a:t>
            </a: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  <a:endParaRPr lang="fr-FR" sz="2400" dirty="0"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 : </a:t>
            </a:r>
            <a:r>
              <a:rPr lang="fr-FR" sz="1600" b="0" i="1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MPI_Recv</a:t>
            </a:r>
            <a:endParaRPr lang="fr-FR" sz="1600" b="0" i="1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DBAE947-30BB-057A-A510-291A46B6337E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637E377F-8558-4CA5-1DFC-E72E89D6F55F}"/>
              </a:ext>
            </a:extLst>
          </p:cNvPr>
          <p:cNvSpPr/>
          <p:nvPr/>
        </p:nvSpPr>
        <p:spPr>
          <a:xfrm>
            <a:off x="1368000" y="2268000"/>
            <a:ext cx="7776000" cy="936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3BD04A5-85FF-75E7-1FFC-13E0E638F2E2}"/>
              </a:ext>
            </a:extLst>
          </p:cNvPr>
          <p:cNvSpPr txBox="1"/>
          <p:nvPr/>
        </p:nvSpPr>
        <p:spPr>
          <a:xfrm>
            <a:off x="1548000" y="2351520"/>
            <a:ext cx="7452000" cy="7394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MPI_Recv(message, size, data_type, source_rank, tag, communicator, status, 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C30E64D-D190-8225-F9BC-4B220C7BB07B}"/>
              </a:ext>
            </a:extLst>
          </p:cNvPr>
          <p:cNvSpPr txBox="1"/>
          <p:nvPr/>
        </p:nvSpPr>
        <p:spPr>
          <a:xfrm>
            <a:off x="360000" y="173988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MPI_Recv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la fonction appelée par le processus destinataire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C826E3A-33E2-4A15-048C-6DBDEFB9C28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0360" y="2268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5822663-CDBD-5579-25D1-4AC83F3C7325}"/>
              </a:ext>
            </a:extLst>
          </p:cNvPr>
          <p:cNvSpPr txBox="1"/>
          <p:nvPr/>
        </p:nvSpPr>
        <p:spPr>
          <a:xfrm>
            <a:off x="432000" y="285732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7B4A7CE-A968-EEF9-924C-E1610C67F6EF}"/>
              </a:ext>
            </a:extLst>
          </p:cNvPr>
          <p:cNvSpPr txBox="1"/>
          <p:nvPr/>
        </p:nvSpPr>
        <p:spPr>
          <a:xfrm>
            <a:off x="1368000" y="663732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https://www.open-mpi.org/doc/v1.8/man3/MPI_Recv.3.php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892016C-69CB-6701-429B-91A205A386C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27999" y="6623999"/>
            <a:ext cx="503999" cy="50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15BE32C-BD73-D2C7-493C-AD194011F877}"/>
              </a:ext>
            </a:extLst>
          </p:cNvPr>
          <p:cNvSpPr txBox="1"/>
          <p:nvPr/>
        </p:nvSpPr>
        <p:spPr>
          <a:xfrm>
            <a:off x="540360" y="3494318"/>
            <a:ext cx="8995526" cy="334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Message (</a:t>
            </a: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void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*) 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la variable contenant le message à recevoir (booléen, entier, double, caractère, chaîne, tableau, structure plus complexe...)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Size (</a:t>
            </a: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 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nombre d’éléments constituant le message (&gt; 1 uniquement pour une chaîne ou un tableau)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data_type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(</a:t>
            </a: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MPI_Datatype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type de variable utilisée pour le message (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MPI_INT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pour les </a:t>
            </a: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MPI_DOUBLE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pour les 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double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MPI_FLOAT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pour les </a:t>
            </a: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float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…)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source_rank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(</a:t>
            </a: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int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)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: rang du processus expéditeur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Status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 (</a:t>
            </a: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MPI_Status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*) : 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état de la communication (en dehors de la portée de ce cours)</a:t>
            </a:r>
          </a:p>
          <a:p>
            <a:endParaRPr lang="fr-FR" sz="16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EDF22703-7A14-22EE-9D0F-2FE0349D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3ADD53-39A7-C541-9325-3F99B3EC1189}" type="slidenum">
              <a:t>41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4668928-131C-296C-EB80-87D1F08B00F4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Exemple d’utilisation de MPI_SEND and MPI_RECV (Fortran95)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 : MPI_SEND and MPI_RECV</a:t>
            </a:r>
          </a:p>
        </p:txBody>
      </p:sp>
      <p:sp>
        <p:nvSpPr>
          <p:cNvPr id="3" name="Forme libre 2">
            <a:extLst>
              <a:ext uri="{FF2B5EF4-FFF2-40B4-BE49-F238E27FC236}">
                <a16:creationId xmlns:a16="http://schemas.microsoft.com/office/drawing/2014/main" id="{EF33051F-AB61-0A5F-4400-3E6ED7E38802}"/>
              </a:ext>
            </a:extLst>
          </p:cNvPr>
          <p:cNvSpPr/>
          <p:nvPr/>
        </p:nvSpPr>
        <p:spPr>
          <a:xfrm>
            <a:off x="1368000" y="2628000"/>
            <a:ext cx="7776000" cy="4356000"/>
          </a:xfrm>
          <a:custGeom>
            <a:avLst>
              <a:gd name="f0" fmla="val 7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F946B61-FE94-D32E-9CC0-55F947ABD288}"/>
              </a:ext>
            </a:extLst>
          </p:cNvPr>
          <p:cNvSpPr txBox="1"/>
          <p:nvPr/>
        </p:nvSpPr>
        <p:spPr>
          <a:xfrm>
            <a:off x="1548000" y="2711520"/>
            <a:ext cx="7452000" cy="4201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Real(8) ::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message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 :: tag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 :: ierror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 == 2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then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Message = 1245.76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Call MPI_SEND(message, 1, MPI_DOUBLE_PRECISION, 3, tag, &amp;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MPI_COMM_WORLD, 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End if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 == 3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then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Call MPI_RECV(message, 1, MPI_DOUBLE_PRECISION, 2, tag, &amp;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MPI_COMM_WORLD, MPI_STATUS_IGNORE, 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End if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0EA6B8A-6BF6-4297-DF8C-FD1AAE2E06C6}"/>
              </a:ext>
            </a:extLst>
          </p:cNvPr>
          <p:cNvSpPr txBox="1"/>
          <p:nvPr/>
        </p:nvSpPr>
        <p:spPr>
          <a:xfrm>
            <a:off x="360000" y="1739880"/>
            <a:ext cx="9504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Envoi d’un message de type real(8) au processus de rang 3 par le processus de rang 2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Réception d’un message de type real(8) par le rang 2 venant du rang 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3DC8ADF-7C7A-D559-16C1-18B34860C2B7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6829CD6-4A2C-C010-38B2-2B5F1657E44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360" y="261072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F1974A5-F112-82FF-E97E-1557408D2075}"/>
              </a:ext>
            </a:extLst>
          </p:cNvPr>
          <p:cNvSpPr txBox="1"/>
          <p:nvPr/>
        </p:nvSpPr>
        <p:spPr>
          <a:xfrm>
            <a:off x="468000" y="320004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1E8CC61F-3267-95BB-07CA-A37A6CC1F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EBB8AB-54C7-2340-98A9-D861D0CD5D1E}" type="slidenum">
              <a:t>42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935EC6-7CAD-9E2D-976B-1338C672B9DD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Exemple d’utilisation de MPI_Send and MPI_Recv (C/C++)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 : MPI_Send and MPI_Recv</a:t>
            </a:r>
          </a:p>
        </p:txBody>
      </p:sp>
      <p:sp>
        <p:nvSpPr>
          <p:cNvPr id="3" name="Forme libre 2">
            <a:extLst>
              <a:ext uri="{FF2B5EF4-FFF2-40B4-BE49-F238E27FC236}">
                <a16:creationId xmlns:a16="http://schemas.microsoft.com/office/drawing/2014/main" id="{816EEC62-4F0D-B773-EC25-07C634C32DD0}"/>
              </a:ext>
            </a:extLst>
          </p:cNvPr>
          <p:cNvSpPr/>
          <p:nvPr/>
        </p:nvSpPr>
        <p:spPr>
          <a:xfrm>
            <a:off x="1368000" y="2628000"/>
            <a:ext cx="7776000" cy="3263349"/>
          </a:xfrm>
          <a:custGeom>
            <a:avLst>
              <a:gd name="f0" fmla="val 7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6EA72AB-EE68-9E5D-6946-5BA6392C458E}"/>
              </a:ext>
            </a:extLst>
          </p:cNvPr>
          <p:cNvSpPr txBox="1"/>
          <p:nvPr/>
        </p:nvSpPr>
        <p:spPr>
          <a:xfrm>
            <a:off x="1548000" y="2711520"/>
            <a:ext cx="7452000" cy="3048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double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message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 tag, ierror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 == 2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Message = 1245.76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MPI_Send(&amp;message, 1, MPI_DOUBLE, 3, tag, MPI_COMM_WORLD)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 == 3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MPI_Recv(&amp;message, 1, MPI_DOUBLE, 2, tag,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MPI_COMM_WORLD, MPI_STATUS_IGNORE)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}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E61E27-A093-F3B9-2AFD-3D1661D39F96}"/>
              </a:ext>
            </a:extLst>
          </p:cNvPr>
          <p:cNvSpPr txBox="1"/>
          <p:nvPr/>
        </p:nvSpPr>
        <p:spPr>
          <a:xfrm>
            <a:off x="360000" y="1739880"/>
            <a:ext cx="9504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Envoi d’un message de type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double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au processus de rang 3 par le processus de rang 2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Réception d’un message de type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double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par le rang 2 venant du rang 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763FDE4-5F1B-A259-ACA0-4132C4230FBA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9922EFC-F908-8684-D176-C27A97C3FD8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360" y="261072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FFCCDE8-6605-8B06-E42F-6503D4141F32}"/>
              </a:ext>
            </a:extLst>
          </p:cNvPr>
          <p:cNvSpPr txBox="1"/>
          <p:nvPr/>
        </p:nvSpPr>
        <p:spPr>
          <a:xfrm>
            <a:off x="468000" y="320004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numéro de diapositive 3">
            <a:extLst>
              <a:ext uri="{FF2B5EF4-FFF2-40B4-BE49-F238E27FC236}">
                <a16:creationId xmlns:a16="http://schemas.microsoft.com/office/drawing/2014/main" id="{7FAFBB30-86CE-1248-89F5-0DC87082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14469B-10C5-6542-829B-36BD52DC32A9}" type="slidenum">
              <a:t>43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DCD1C5B-675D-827D-9A7F-BE1CD8A59A59}"/>
              </a:ext>
            </a:extLst>
          </p:cNvPr>
          <p:cNvSpPr txBox="1"/>
          <p:nvPr/>
        </p:nvSpPr>
        <p:spPr>
          <a:xfrm>
            <a:off x="360000" y="360000"/>
            <a:ext cx="5412549" cy="78446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Mieux comprendre une communication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 : </a:t>
            </a:r>
            <a:r>
              <a:rPr lang="fr-FR" sz="1600" b="0" i="1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</a:t>
            </a:r>
            <a:r>
              <a:rPr lang="fr-FR" sz="1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and </a:t>
            </a:r>
            <a:r>
              <a:rPr lang="fr-FR" sz="1600" b="0" i="1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MPI_Recv</a:t>
            </a:r>
            <a:endParaRPr lang="fr-FR" sz="1600" b="0" i="1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0B46DA4-1D3C-0603-9EA0-A7BB0CEF0891}"/>
              </a:ext>
            </a:extLst>
          </p:cNvPr>
          <p:cNvSpPr txBox="1"/>
          <p:nvPr/>
        </p:nvSpPr>
        <p:spPr>
          <a:xfrm>
            <a:off x="360000" y="1739880"/>
            <a:ext cx="9504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Une communication se compose d’un ensemble de sous-étapes 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185FB1C-8097-E176-842D-A1F47D8FF769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II. Échange de message par MPI – 2) Les communications point à point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1D4FDBE9-3CD5-FCAF-D330-7CB5AD400889}"/>
              </a:ext>
            </a:extLst>
          </p:cNvPr>
          <p:cNvSpPr/>
          <p:nvPr/>
        </p:nvSpPr>
        <p:spPr>
          <a:xfrm>
            <a:off x="1728000" y="2735640"/>
            <a:ext cx="1404000" cy="6123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DC578"/>
              </a:gs>
              <a:gs pos="100000">
                <a:srgbClr val="D4711A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Initialisation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de l’échange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A7053F49-F50D-F246-E3BA-D7EA63175DEB}"/>
              </a:ext>
            </a:extLst>
          </p:cNvPr>
          <p:cNvSpPr/>
          <p:nvPr/>
        </p:nvSpPr>
        <p:spPr>
          <a:xfrm>
            <a:off x="324000" y="2735280"/>
            <a:ext cx="1332000" cy="6127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Paquetage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des données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5BCB1B55-7DC9-6D40-658A-87102E889540}"/>
              </a:ext>
            </a:extLst>
          </p:cNvPr>
          <p:cNvSpPr/>
          <p:nvPr/>
        </p:nvSpPr>
        <p:spPr>
          <a:xfrm>
            <a:off x="3210840" y="2736000"/>
            <a:ext cx="2909160" cy="61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transfert</a:t>
            </a:r>
          </a:p>
        </p:txBody>
      </p:sp>
      <p:sp>
        <p:nvSpPr>
          <p:cNvPr id="8" name="Connecteur droit 7">
            <a:extLst>
              <a:ext uri="{FF2B5EF4-FFF2-40B4-BE49-F238E27FC236}">
                <a16:creationId xmlns:a16="http://schemas.microsoft.com/office/drawing/2014/main" id="{A16B5F0C-EF5B-125D-593A-3F272865F603}"/>
              </a:ext>
            </a:extLst>
          </p:cNvPr>
          <p:cNvSpPr/>
          <p:nvPr/>
        </p:nvSpPr>
        <p:spPr>
          <a:xfrm flipV="1">
            <a:off x="263520" y="3708000"/>
            <a:ext cx="8808480" cy="7920"/>
          </a:xfrm>
          <a:prstGeom prst="line">
            <a:avLst/>
          </a:prstGeom>
          <a:noFill/>
          <a:ln w="29160">
            <a:solidFill>
              <a:srgbClr val="808080"/>
            </a:solidFill>
            <a:prstDash val="solid"/>
            <a:tailEnd type="arrow"/>
          </a:ln>
        </p:spPr>
        <p:txBody>
          <a:bodyPr wrap="none" lIns="104400" tIns="59400" rIns="104400" bIns="594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3D4B1F-8D19-4D3E-436F-19992DB4CDBA}"/>
              </a:ext>
            </a:extLst>
          </p:cNvPr>
          <p:cNvSpPr txBox="1"/>
          <p:nvPr/>
        </p:nvSpPr>
        <p:spPr>
          <a:xfrm>
            <a:off x="9057600" y="3473639"/>
            <a:ext cx="1007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Temps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695969FB-604B-2B41-2C27-9049C661163E}"/>
              </a:ext>
            </a:extLst>
          </p:cNvPr>
          <p:cNvSpPr/>
          <p:nvPr/>
        </p:nvSpPr>
        <p:spPr>
          <a:xfrm>
            <a:off x="6192360" y="2735640"/>
            <a:ext cx="1404000" cy="6123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DC578"/>
              </a:gs>
              <a:gs pos="100000">
                <a:srgbClr val="D4711A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Finalisation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de l’échange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ABD4A3CB-6033-620B-EB2C-185E2EBAC06B}"/>
              </a:ext>
            </a:extLst>
          </p:cNvPr>
          <p:cNvSpPr/>
          <p:nvPr/>
        </p:nvSpPr>
        <p:spPr>
          <a:xfrm>
            <a:off x="7668000" y="2735640"/>
            <a:ext cx="1332000" cy="6127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dépaquetage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des données</a:t>
            </a: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EF2302A5-3451-2911-D3A0-FEBA299FE3EC}"/>
              </a:ext>
            </a:extLst>
          </p:cNvPr>
          <p:cNvSpPr/>
          <p:nvPr/>
        </p:nvSpPr>
        <p:spPr>
          <a:xfrm rot="16200000">
            <a:off x="1548001" y="2654075"/>
            <a:ext cx="360000" cy="2951999"/>
          </a:xfrm>
          <a:custGeom>
            <a:avLst>
              <a:gd name="f0" fmla="val 1208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6200"/>
              <a:gd name="f13" fmla="val 108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7 f15 1"/>
              <a:gd name="f28" fmla="*/ f18 f16 1"/>
              <a:gd name="f29" fmla="*/ 13800 f15 1"/>
              <a:gd name="f30" fmla="*/ 21600 f15 1"/>
              <a:gd name="f31" fmla="*/ 0 f16 1"/>
              <a:gd name="f32" fmla="*/ f19 1 f4"/>
              <a:gd name="f33" fmla="*/ 0 f15 1"/>
              <a:gd name="f34" fmla="*/ 10800 f16 1"/>
              <a:gd name="f35" fmla="*/ 216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30" y="f31"/>
              </a:cxn>
              <a:cxn ang="f42">
                <a:pos x="f33" y="f34"/>
              </a:cxn>
              <a:cxn ang="f42">
                <a:pos x="f30" y="f35"/>
              </a:cxn>
            </a:cxnLst>
            <a:rect l="f29" t="f44" r="f30" b="f45"/>
            <a:pathLst>
              <a:path w="21600" h="21600">
                <a:moveTo>
                  <a:pt x="f8" y="f7"/>
                </a:moveTo>
                <a:cubicBezTo>
                  <a:pt x="f12" y="f7"/>
                  <a:pt x="f13" y="f20"/>
                  <a:pt x="f13" y="f21"/>
                </a:cubicBezTo>
                <a:lnTo>
                  <a:pt x="f13" y="f36"/>
                </a:lnTo>
                <a:cubicBezTo>
                  <a:pt x="f13" y="f37"/>
                  <a:pt x="f11" y="f22"/>
                  <a:pt x="f7" y="f22"/>
                </a:cubicBezTo>
                <a:cubicBezTo>
                  <a:pt x="f11" y="f22"/>
                  <a:pt x="f13" y="f38"/>
                  <a:pt x="f13" y="f39"/>
                </a:cubicBezTo>
                <a:lnTo>
                  <a:pt x="f13" y="f23"/>
                </a:lnTo>
                <a:cubicBezTo>
                  <a:pt x="f13" y="f40"/>
                  <a:pt x="f12" y="f8"/>
                  <a:pt x="f8" y="f8"/>
                </a:cubicBezTo>
              </a:path>
            </a:pathLst>
          </a:custGeom>
          <a:noFill/>
          <a:ln w="12600">
            <a:solidFill>
              <a:srgbClr val="000000"/>
            </a:solidFill>
            <a:prstDash val="solid"/>
          </a:ln>
        </p:spPr>
        <p:txBody>
          <a:bodyPr wrap="none" lIns="96120" tIns="51120" rIns="96120" bIns="5112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3B5EF3E-3A1A-8819-94C4-8927D5D3FE18}"/>
              </a:ext>
            </a:extLst>
          </p:cNvPr>
          <p:cNvSpPr txBox="1"/>
          <p:nvPr/>
        </p:nvSpPr>
        <p:spPr>
          <a:xfrm>
            <a:off x="1134000" y="4489380"/>
            <a:ext cx="1296000" cy="421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</a:t>
            </a: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479C4ABA-D98F-A61F-972F-B88884999BCE}"/>
              </a:ext>
            </a:extLst>
          </p:cNvPr>
          <p:cNvSpPr/>
          <p:nvPr/>
        </p:nvSpPr>
        <p:spPr>
          <a:xfrm rot="16200000">
            <a:off x="4506841" y="3052646"/>
            <a:ext cx="360000" cy="2951999"/>
          </a:xfrm>
          <a:custGeom>
            <a:avLst>
              <a:gd name="f0" fmla="val 1235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6200"/>
              <a:gd name="f13" fmla="val 108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7 f15 1"/>
              <a:gd name="f28" fmla="*/ f18 f16 1"/>
              <a:gd name="f29" fmla="*/ 13800 f15 1"/>
              <a:gd name="f30" fmla="*/ 21600 f15 1"/>
              <a:gd name="f31" fmla="*/ 0 f16 1"/>
              <a:gd name="f32" fmla="*/ f19 1 f4"/>
              <a:gd name="f33" fmla="*/ 0 f15 1"/>
              <a:gd name="f34" fmla="*/ 10800 f16 1"/>
              <a:gd name="f35" fmla="*/ 216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30" y="f31"/>
              </a:cxn>
              <a:cxn ang="f42">
                <a:pos x="f33" y="f34"/>
              </a:cxn>
              <a:cxn ang="f42">
                <a:pos x="f30" y="f35"/>
              </a:cxn>
            </a:cxnLst>
            <a:rect l="f29" t="f44" r="f30" b="f45"/>
            <a:pathLst>
              <a:path w="21600" h="21600">
                <a:moveTo>
                  <a:pt x="f8" y="f7"/>
                </a:moveTo>
                <a:cubicBezTo>
                  <a:pt x="f12" y="f7"/>
                  <a:pt x="f13" y="f20"/>
                  <a:pt x="f13" y="f21"/>
                </a:cubicBezTo>
                <a:lnTo>
                  <a:pt x="f13" y="f36"/>
                </a:lnTo>
                <a:cubicBezTo>
                  <a:pt x="f13" y="f37"/>
                  <a:pt x="f11" y="f22"/>
                  <a:pt x="f7" y="f22"/>
                </a:cubicBezTo>
                <a:cubicBezTo>
                  <a:pt x="f11" y="f22"/>
                  <a:pt x="f13" y="f38"/>
                  <a:pt x="f13" y="f39"/>
                </a:cubicBezTo>
                <a:lnTo>
                  <a:pt x="f13" y="f23"/>
                </a:lnTo>
                <a:cubicBezTo>
                  <a:pt x="f13" y="f40"/>
                  <a:pt x="f12" y="f8"/>
                  <a:pt x="f8" y="f8"/>
                </a:cubicBezTo>
              </a:path>
            </a:pathLst>
          </a:custGeom>
          <a:noFill/>
          <a:ln w="12600">
            <a:solidFill>
              <a:srgbClr val="000000"/>
            </a:solidFill>
            <a:prstDash val="solid"/>
          </a:ln>
        </p:spPr>
        <p:txBody>
          <a:bodyPr wrap="none" lIns="96120" tIns="51120" rIns="96120" bIns="5112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88ACD85-E364-8B26-6D71-9E75274C1704}"/>
              </a:ext>
            </a:extLst>
          </p:cNvPr>
          <p:cNvSpPr txBox="1"/>
          <p:nvPr/>
        </p:nvSpPr>
        <p:spPr>
          <a:xfrm>
            <a:off x="7121314" y="5253609"/>
            <a:ext cx="1296000" cy="421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MPI_Recv</a:t>
            </a: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79A2244C-725E-2E88-687B-14354346CA5C}"/>
              </a:ext>
            </a:extLst>
          </p:cNvPr>
          <p:cNvSpPr/>
          <p:nvPr/>
        </p:nvSpPr>
        <p:spPr>
          <a:xfrm rot="16200000">
            <a:off x="7524001" y="3490971"/>
            <a:ext cx="360000" cy="2951999"/>
          </a:xfrm>
          <a:custGeom>
            <a:avLst>
              <a:gd name="f0" fmla="val 1208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6200"/>
              <a:gd name="f13" fmla="val 108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7 f15 1"/>
              <a:gd name="f28" fmla="*/ f18 f16 1"/>
              <a:gd name="f29" fmla="*/ 13800 f15 1"/>
              <a:gd name="f30" fmla="*/ 21600 f15 1"/>
              <a:gd name="f31" fmla="*/ 0 f16 1"/>
              <a:gd name="f32" fmla="*/ f19 1 f4"/>
              <a:gd name="f33" fmla="*/ 0 f15 1"/>
              <a:gd name="f34" fmla="*/ 10800 f16 1"/>
              <a:gd name="f35" fmla="*/ 216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30" y="f31"/>
              </a:cxn>
              <a:cxn ang="f42">
                <a:pos x="f33" y="f34"/>
              </a:cxn>
              <a:cxn ang="f42">
                <a:pos x="f30" y="f35"/>
              </a:cxn>
            </a:cxnLst>
            <a:rect l="f29" t="f44" r="f30" b="f45"/>
            <a:pathLst>
              <a:path w="21600" h="21600">
                <a:moveTo>
                  <a:pt x="f8" y="f7"/>
                </a:moveTo>
                <a:cubicBezTo>
                  <a:pt x="f12" y="f7"/>
                  <a:pt x="f13" y="f20"/>
                  <a:pt x="f13" y="f21"/>
                </a:cubicBezTo>
                <a:lnTo>
                  <a:pt x="f13" y="f36"/>
                </a:lnTo>
                <a:cubicBezTo>
                  <a:pt x="f13" y="f37"/>
                  <a:pt x="f11" y="f22"/>
                  <a:pt x="f7" y="f22"/>
                </a:cubicBezTo>
                <a:cubicBezTo>
                  <a:pt x="f11" y="f22"/>
                  <a:pt x="f13" y="f38"/>
                  <a:pt x="f13" y="f39"/>
                </a:cubicBezTo>
                <a:lnTo>
                  <a:pt x="f13" y="f23"/>
                </a:lnTo>
                <a:cubicBezTo>
                  <a:pt x="f13" y="f40"/>
                  <a:pt x="f12" y="f8"/>
                  <a:pt x="f8" y="f8"/>
                </a:cubicBezTo>
              </a:path>
            </a:pathLst>
          </a:custGeom>
          <a:noFill/>
          <a:ln w="12600">
            <a:solidFill>
              <a:srgbClr val="000000"/>
            </a:solidFill>
            <a:prstDash val="solid"/>
          </a:ln>
        </p:spPr>
        <p:txBody>
          <a:bodyPr wrap="none" lIns="96120" tIns="51120" rIns="96120" bIns="5112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12DB54D-3471-BDF4-734E-6C493D3D82DF}"/>
              </a:ext>
            </a:extLst>
          </p:cNvPr>
          <p:cNvSpPr txBox="1"/>
          <p:nvPr/>
        </p:nvSpPr>
        <p:spPr>
          <a:xfrm>
            <a:off x="3669377" y="4757220"/>
            <a:ext cx="1992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Réseau ou canal de communication</a:t>
            </a:r>
          </a:p>
          <a:p>
            <a:pPr algn="ctr"/>
            <a:endParaRPr lang="fr-FR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58B0DF4A-11C0-6AF5-9E8D-9213378B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730649-2A50-CE41-B274-63824AE8AD72}" type="slidenum">
              <a:t>44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52B62D4-B158-BA49-652C-FD44AD20A60A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Exercice n°2 : Utilisation des communications point à point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49D80D-EB39-A391-0E73-FE75245A197E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II. Échange de message par MPI – 2) Les communications point à point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41BE33C-E898-9745-96C5-4F2EC19C0FCF}"/>
              </a:ext>
            </a:extLst>
          </p:cNvPr>
          <p:cNvSpPr txBox="1"/>
          <p:nvPr/>
        </p:nvSpPr>
        <p:spPr>
          <a:xfrm>
            <a:off x="360000" y="1667519"/>
            <a:ext cx="936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Rendez vous dans le dossier de l’exercice n°2 appelé 2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_blocking_com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9829B58C-2781-3A62-38F2-2439BECB9673}"/>
              </a:ext>
            </a:extLst>
          </p:cNvPr>
          <p:cNvSpPr/>
          <p:nvPr/>
        </p:nvSpPr>
        <p:spPr>
          <a:xfrm>
            <a:off x="1369080" y="2376360"/>
            <a:ext cx="7992000" cy="683640"/>
          </a:xfrm>
          <a:custGeom>
            <a:avLst>
              <a:gd name="f0" fmla="val 355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89A5B16-D7D1-B984-AD14-B39D55DD368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6720" y="2350800"/>
            <a:ext cx="900000" cy="7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230F5B8-8D1B-E22E-593E-06811BBA7995}"/>
              </a:ext>
            </a:extLst>
          </p:cNvPr>
          <p:cNvSpPr txBox="1"/>
          <p:nvPr/>
        </p:nvSpPr>
        <p:spPr>
          <a:xfrm>
            <a:off x="1548719" y="2531880"/>
            <a:ext cx="774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&gt; cd exercises/mpi/2_blocking_com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FCFFB48-9D9B-2D3B-A208-D1E8A01FBFF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056160" y="624960"/>
            <a:ext cx="892800" cy="900000"/>
          </a:xfrm>
          <a:prstGeom prst="rect">
            <a:avLst/>
          </a:prstGeom>
          <a:noFill/>
          <a:ln>
            <a:noFill/>
          </a:ln>
          <a:effectLst>
            <a:outerShdw dist="36147" dir="2700000" algn="tl">
              <a:srgbClr val="FFFFFF">
                <a:alpha val="48000"/>
              </a:srgb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EEAF889-2A7F-C968-C21C-77F29397377A}"/>
              </a:ext>
            </a:extLst>
          </p:cNvPr>
          <p:cNvSpPr txBox="1"/>
          <p:nvPr/>
        </p:nvSpPr>
        <p:spPr>
          <a:xfrm>
            <a:off x="489857" y="3291840"/>
            <a:ext cx="9230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Ouvrez les instructions contenues dans le fichier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README.md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avec votre éditeur de fichier favori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vim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emacs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atom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gedit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…) ou visualisez directement les instructions sur le GitHub.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3">
            <a:extLst>
              <a:ext uri="{FF2B5EF4-FFF2-40B4-BE49-F238E27FC236}">
                <a16:creationId xmlns:a16="http://schemas.microsoft.com/office/drawing/2014/main" id="{5783D545-163F-07FE-A13D-C5C425D0E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49924F-B0DE-B04B-BF92-B81ABEEBF36A}" type="slidenum">
              <a:t>45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14772D5-DF44-87E3-F586-1E7EFD298ABB}"/>
              </a:ext>
            </a:extLst>
          </p:cNvPr>
          <p:cNvSpPr txBox="1"/>
          <p:nvPr/>
        </p:nvSpPr>
        <p:spPr>
          <a:xfrm>
            <a:off x="360000" y="360000"/>
            <a:ext cx="6268937" cy="78446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point à point :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MPI_Sendrecv</a:t>
            </a:r>
            <a:endParaRPr lang="fr-FR" sz="24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5C0602B-C0DB-ED9B-B620-DBEA98983536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D5EB852A-57F7-2DBD-60B3-8A65100173E4}"/>
              </a:ext>
            </a:extLst>
          </p:cNvPr>
          <p:cNvSpPr/>
          <p:nvPr/>
        </p:nvSpPr>
        <p:spPr>
          <a:xfrm>
            <a:off x="1872000" y="3456000"/>
            <a:ext cx="6048000" cy="122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 w="19080">
            <a:solidFill>
              <a:srgbClr val="336633"/>
            </a:solidFill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5CD17071-40FB-3396-4736-D357CDC66BD6}"/>
              </a:ext>
            </a:extLst>
          </p:cNvPr>
          <p:cNvSpPr/>
          <p:nvPr/>
        </p:nvSpPr>
        <p:spPr>
          <a:xfrm>
            <a:off x="3384000" y="381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71B180A0-D67B-5F84-5750-7475B091F17E}"/>
              </a:ext>
            </a:extLst>
          </p:cNvPr>
          <p:cNvSpPr/>
          <p:nvPr/>
        </p:nvSpPr>
        <p:spPr>
          <a:xfrm>
            <a:off x="5616000" y="381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DAB769E9-A98E-0A32-F70B-6FFFB32D045F}"/>
              </a:ext>
            </a:extLst>
          </p:cNvPr>
          <p:cNvSpPr/>
          <p:nvPr/>
        </p:nvSpPr>
        <p:spPr>
          <a:xfrm>
            <a:off x="2376000" y="381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7C1BFED3-4E23-D84A-3AA4-D9F5BF1CD2C7}"/>
              </a:ext>
            </a:extLst>
          </p:cNvPr>
          <p:cNvSpPr/>
          <p:nvPr/>
        </p:nvSpPr>
        <p:spPr>
          <a:xfrm>
            <a:off x="6768000" y="381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10" name="Connecteur droit 9">
            <a:extLst>
              <a:ext uri="{FF2B5EF4-FFF2-40B4-BE49-F238E27FC236}">
                <a16:creationId xmlns:a16="http://schemas.microsoft.com/office/drawing/2014/main" id="{191D7F12-1008-E59C-F709-B94E8BF4A2FD}"/>
              </a:ext>
            </a:extLst>
          </p:cNvPr>
          <p:cNvSpPr/>
          <p:nvPr/>
        </p:nvSpPr>
        <p:spPr>
          <a:xfrm>
            <a:off x="4031999" y="3996000"/>
            <a:ext cx="1512001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headEnd type="arrow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6F91F43-365D-5F2E-7CDB-6DC880D71C70}"/>
              </a:ext>
            </a:extLst>
          </p:cNvPr>
          <p:cNvSpPr txBox="1"/>
          <p:nvPr/>
        </p:nvSpPr>
        <p:spPr>
          <a:xfrm>
            <a:off x="1404000" y="4835160"/>
            <a:ext cx="7883999" cy="468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 processus de rang 0 envoie et reçoit un message au processus de rang 3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D4DF571-BDCB-C4AB-EC85-A7687565A549}"/>
              </a:ext>
            </a:extLst>
          </p:cNvPr>
          <p:cNvSpPr txBox="1"/>
          <p:nvPr/>
        </p:nvSpPr>
        <p:spPr>
          <a:xfrm>
            <a:off x="1404000" y="5195520"/>
            <a:ext cx="7956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 processus de rang 3 envoie et reçoit un message du processus de rang 0</a:t>
            </a:r>
          </a:p>
        </p:txBody>
      </p:sp>
      <p:sp>
        <p:nvSpPr>
          <p:cNvPr id="13" name="Connecteur droit 12">
            <a:extLst>
              <a:ext uri="{FF2B5EF4-FFF2-40B4-BE49-F238E27FC236}">
                <a16:creationId xmlns:a16="http://schemas.microsoft.com/office/drawing/2014/main" id="{F5926483-63ED-D1E4-CB3B-C806CC2C1BE6}"/>
              </a:ext>
            </a:extLst>
          </p:cNvPr>
          <p:cNvSpPr/>
          <p:nvPr/>
        </p:nvSpPr>
        <p:spPr>
          <a:xfrm>
            <a:off x="4031999" y="4212000"/>
            <a:ext cx="1512001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headEnd type="arrow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48142D5-BB2B-1B8E-797B-B06E80D64A43}"/>
              </a:ext>
            </a:extLst>
          </p:cNvPr>
          <p:cNvSpPr txBox="1"/>
          <p:nvPr/>
        </p:nvSpPr>
        <p:spPr>
          <a:xfrm>
            <a:off x="515983" y="1900646"/>
            <a:ext cx="911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Il est parfois nécessaire de faire un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échange mutuel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de données. Pour ce faire, il existe une fonction qui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allie l’envoie et la réception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FF4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MPI_Sendrecv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3">
            <a:extLst>
              <a:ext uri="{FF2B5EF4-FFF2-40B4-BE49-F238E27FC236}">
                <a16:creationId xmlns:a16="http://schemas.microsoft.com/office/drawing/2014/main" id="{41726F48-8C42-D811-81B5-B82943567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60D3E3-F863-9E4F-B0D6-BE78674396F6}" type="slidenum">
              <a:t>46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626AB830-B31C-9101-C6F0-A2967168CDFC}"/>
              </a:ext>
            </a:extLst>
          </p:cNvPr>
          <p:cNvSpPr/>
          <p:nvPr/>
        </p:nvSpPr>
        <p:spPr>
          <a:xfrm>
            <a:off x="1368360" y="2628360"/>
            <a:ext cx="7776000" cy="147564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2">
            <a:extLst>
              <a:ext uri="{FF2B5EF4-FFF2-40B4-BE49-F238E27FC236}">
                <a16:creationId xmlns:a16="http://schemas.microsoft.com/office/drawing/2014/main" id="{689C3422-61A6-AE54-600F-4D2583A7D69C}"/>
              </a:ext>
            </a:extLst>
          </p:cNvPr>
          <p:cNvSpPr/>
          <p:nvPr/>
        </p:nvSpPr>
        <p:spPr>
          <a:xfrm>
            <a:off x="2052360" y="4248360"/>
            <a:ext cx="6048000" cy="122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 w="19080">
            <a:solidFill>
              <a:srgbClr val="336633"/>
            </a:solidFill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205B0B8-37C2-3F3B-DEA0-DD9A52372A6D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point à point : MPI_SENDRECV (Fortran95)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 : MPI_SENDRECV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D3A763-F82C-D467-8089-274C2FDC3419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Echange de message par MPI – 2) Les communications point à point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F69D4A-C52B-2C45-DFDE-4301EDE5E65E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MPI_SENDRECV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appelée par les processus expéditeur et destinataire en même temps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0AD8C59-DF23-EBE8-2094-BCF0DE91E3C8}"/>
              </a:ext>
            </a:extLst>
          </p:cNvPr>
          <p:cNvSpPr txBox="1"/>
          <p:nvPr/>
        </p:nvSpPr>
        <p:spPr>
          <a:xfrm>
            <a:off x="1368000" y="663732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https://www.open-mpi.org/doc/v1.8/man3/MPI_Sendrecv.3.php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0FB7C11-6BD5-B204-3854-9B5F3965ACE3}"/>
              </a:ext>
            </a:extLst>
          </p:cNvPr>
          <p:cNvSpPr txBox="1"/>
          <p:nvPr/>
        </p:nvSpPr>
        <p:spPr>
          <a:xfrm>
            <a:off x="5292000" y="5040000"/>
            <a:ext cx="2232000" cy="4323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Call SENDRECV(...)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47AE421-FA6C-5247-EF92-CF37B30F4FC3}"/>
              </a:ext>
            </a:extLst>
          </p:cNvPr>
          <p:cNvSpPr txBox="1"/>
          <p:nvPr/>
        </p:nvSpPr>
        <p:spPr>
          <a:xfrm>
            <a:off x="2772000" y="5040360"/>
            <a:ext cx="2412360" cy="432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Call SENDRECV(...)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E2593A-63F7-3ECF-CAF4-3DB85A233C9A}"/>
              </a:ext>
            </a:extLst>
          </p:cNvPr>
          <p:cNvSpPr txBox="1"/>
          <p:nvPr/>
        </p:nvSpPr>
        <p:spPr>
          <a:xfrm>
            <a:off x="1548000" y="2711520"/>
            <a:ext cx="7380000" cy="9557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MPI_SENDRECV(                                              &amp;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send_message, send_size, send_type, destination, send_tag, &amp; recv_message, recv_size, recv_type, source, recv_tag,      &amp; communicator, status, ierror)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C93E40FA-5A5D-3564-9012-CD4D76788D12}"/>
              </a:ext>
            </a:extLst>
          </p:cNvPr>
          <p:cNvSpPr/>
          <p:nvPr/>
        </p:nvSpPr>
        <p:spPr>
          <a:xfrm>
            <a:off x="3576960" y="45129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E5EFA871-6DBA-F112-8BF8-0A4FDF045FEB}"/>
              </a:ext>
            </a:extLst>
          </p:cNvPr>
          <p:cNvSpPr/>
          <p:nvPr/>
        </p:nvSpPr>
        <p:spPr>
          <a:xfrm>
            <a:off x="5808960" y="45129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2D87CC97-743D-0AE7-081E-5EFAA88C552F}"/>
              </a:ext>
            </a:extLst>
          </p:cNvPr>
          <p:cNvSpPr/>
          <p:nvPr/>
        </p:nvSpPr>
        <p:spPr>
          <a:xfrm>
            <a:off x="2280960" y="45129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832195CC-CFC4-E63C-0498-38CBF323D193}"/>
              </a:ext>
            </a:extLst>
          </p:cNvPr>
          <p:cNvSpPr/>
          <p:nvPr/>
        </p:nvSpPr>
        <p:spPr>
          <a:xfrm>
            <a:off x="7356960" y="45129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15" name="Connecteur droit 14">
            <a:extLst>
              <a:ext uri="{FF2B5EF4-FFF2-40B4-BE49-F238E27FC236}">
                <a16:creationId xmlns:a16="http://schemas.microsoft.com/office/drawing/2014/main" id="{680DA42E-0815-29E9-E52A-6F9C762D2C53}"/>
              </a:ext>
            </a:extLst>
          </p:cNvPr>
          <p:cNvSpPr/>
          <p:nvPr/>
        </p:nvSpPr>
        <p:spPr>
          <a:xfrm>
            <a:off x="4224960" y="4692960"/>
            <a:ext cx="1512000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headEnd type="arrow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6" name="Connecteur droit 15">
            <a:extLst>
              <a:ext uri="{FF2B5EF4-FFF2-40B4-BE49-F238E27FC236}">
                <a16:creationId xmlns:a16="http://schemas.microsoft.com/office/drawing/2014/main" id="{7596383A-5E0A-60EA-6BD0-62AA69AD262E}"/>
              </a:ext>
            </a:extLst>
          </p:cNvPr>
          <p:cNvSpPr/>
          <p:nvPr/>
        </p:nvSpPr>
        <p:spPr>
          <a:xfrm>
            <a:off x="4224960" y="4908960"/>
            <a:ext cx="1512000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headEnd type="arrow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A8CA531B-DC38-36B5-6AA8-1111D54FCF6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6360" y="261036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56BF2623-984D-489D-814F-D1EE335C9F61}"/>
              </a:ext>
            </a:extLst>
          </p:cNvPr>
          <p:cNvSpPr txBox="1"/>
          <p:nvPr/>
        </p:nvSpPr>
        <p:spPr>
          <a:xfrm>
            <a:off x="468000" y="319968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8D040D9-8989-5DE3-F8DE-6486B7BE4D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75640" y="6371640"/>
            <a:ext cx="756000" cy="7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2055EC24-4522-8BB1-B5B9-BC7311F3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82E7CC-2B16-BD4F-9028-72F6D642B2FB}" type="slidenum">
              <a:t>47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BC0D25C1-4285-53CA-92C0-0BAD5F03CFBE}"/>
              </a:ext>
            </a:extLst>
          </p:cNvPr>
          <p:cNvSpPr/>
          <p:nvPr/>
        </p:nvSpPr>
        <p:spPr>
          <a:xfrm>
            <a:off x="1368360" y="2232360"/>
            <a:ext cx="7776000" cy="115164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88D93B7-D471-43EA-492A-06EABD06C916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point à point : MPI_Sendrecv (C/C++)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 : MPI_Sendrecv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6897002-2745-A6AC-26FB-CEDA8D1CE7C8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Echange de message par MPI – 2) Les communications point à point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81E557C-8FF0-67D4-A782-A89E0C981277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MPI_Sendrecv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appelée par les processus expéditeur et destinataire en même temps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E423B9C-B268-7DF7-6A45-38BF40BC00E2}"/>
              </a:ext>
            </a:extLst>
          </p:cNvPr>
          <p:cNvSpPr txBox="1"/>
          <p:nvPr/>
        </p:nvSpPr>
        <p:spPr>
          <a:xfrm>
            <a:off x="1368000" y="663732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https://www.open-mpi.org/doc/v1.8/man3/MPI_Sendrecv.3.php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C7FCE70-280B-A71C-0888-60047234C1E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6360" y="221436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FAD538B-2005-1241-9ACB-3B99F0D98C5A}"/>
              </a:ext>
            </a:extLst>
          </p:cNvPr>
          <p:cNvSpPr txBox="1"/>
          <p:nvPr/>
        </p:nvSpPr>
        <p:spPr>
          <a:xfrm>
            <a:off x="468000" y="280368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919D1F8-978B-59B1-2AFD-AA2900BEBAE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75640" y="6371640"/>
            <a:ext cx="756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13DC875-0814-2263-35CB-8A0CE69CF223}"/>
              </a:ext>
            </a:extLst>
          </p:cNvPr>
          <p:cNvSpPr txBox="1"/>
          <p:nvPr/>
        </p:nvSpPr>
        <p:spPr>
          <a:xfrm>
            <a:off x="360000" y="3432239"/>
            <a:ext cx="9504000" cy="303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send_message (const void *) 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données envoyées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recv_message (void *) 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données reçues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Les autres paramètres sont les mêmes que pour 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MPI_Send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et 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MPI_Recv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34FA684-D4C7-41C1-5166-2EA247B0717C}"/>
              </a:ext>
            </a:extLst>
          </p:cNvPr>
          <p:cNvSpPr txBox="1"/>
          <p:nvPr/>
        </p:nvSpPr>
        <p:spPr>
          <a:xfrm>
            <a:off x="1473200" y="2349500"/>
            <a:ext cx="886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MPI_Sendrecv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                                     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send_message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send_size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send_type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destination,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send_tag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recv_message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recv_size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recv_type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source,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recv_tag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     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communicator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status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 ;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2369C1E2-858F-4336-012C-7C13C491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DA29F8-54E8-9F49-BFC3-93B50FF09F7D}" type="slidenum">
              <a:t>48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43B09DF-4A11-F401-C474-DCD2051CEA4D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Exemple d’utilisation de MPI_SENDRECV (Fortran 95)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 : MPI_SENDRECV</a:t>
            </a:r>
          </a:p>
        </p:txBody>
      </p:sp>
      <p:sp>
        <p:nvSpPr>
          <p:cNvPr id="3" name="Forme libre 2">
            <a:extLst>
              <a:ext uri="{FF2B5EF4-FFF2-40B4-BE49-F238E27FC236}">
                <a16:creationId xmlns:a16="http://schemas.microsoft.com/office/drawing/2014/main" id="{E3D2A9F4-D0A4-3E19-51F0-3F44587211DA}"/>
              </a:ext>
            </a:extLst>
          </p:cNvPr>
          <p:cNvSpPr/>
          <p:nvPr/>
        </p:nvSpPr>
        <p:spPr>
          <a:xfrm>
            <a:off x="1368000" y="2520000"/>
            <a:ext cx="7776000" cy="4608000"/>
          </a:xfrm>
          <a:custGeom>
            <a:avLst>
              <a:gd name="f0" fmla="val 7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EEEF6C4-DCB0-CC35-47B5-FF7DFA75EBF9}"/>
              </a:ext>
            </a:extLst>
          </p:cNvPr>
          <p:cNvSpPr txBox="1"/>
          <p:nvPr/>
        </p:nvSpPr>
        <p:spPr>
          <a:xfrm>
            <a:off x="1548000" y="2603520"/>
            <a:ext cx="7452000" cy="4392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Real(8) ::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send_message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Real(8) ::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recv_message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 :: send_tag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 :: recv_tag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 :: ierror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 == 2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then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send_message = 1245.76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Call MPI_SENDRECV(send_message, 1, MPI_DOUBLE_PRECISION, 3, send_tag, &amp;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recv_message, 1, MPI_DOUBLE_PRECISION, 3, recv_tag, &amp;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MPI_COMM_WORLD, MPI_STATUS_IGNORE, 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End if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 == 3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then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send_message = 4567.32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Call MPI_SENDRECV(send_message, 1, MPI_DOUBLE_PRECISION, 2, send_tag, &amp;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recv_message, 1, MPI_DOUBLE_PRECISION, 2, recv_tag, &amp;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MPI_COMM_WORLD, MPI_STATUS_IGNORE, 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End if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66CF9A-0279-DDA4-1C11-BB5ABF80AD2D}"/>
              </a:ext>
            </a:extLst>
          </p:cNvPr>
          <p:cNvSpPr txBox="1"/>
          <p:nvPr/>
        </p:nvSpPr>
        <p:spPr>
          <a:xfrm>
            <a:off x="360000" y="1739880"/>
            <a:ext cx="9504000" cy="60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Envoi et réception d’un message de type real(8) au processus de rang 3 par le processus de rang 2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Envoi et réception d’un message de type real(8) par le rang 2 venant du rang 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0E777E4-CEA9-C452-964B-2853E670580B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DCEF87D-B80E-8089-236A-0727A5F115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2360" y="2520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A262F85-88E1-81F4-8144-0E26B4CF3BD4}"/>
              </a:ext>
            </a:extLst>
          </p:cNvPr>
          <p:cNvSpPr txBox="1"/>
          <p:nvPr/>
        </p:nvSpPr>
        <p:spPr>
          <a:xfrm>
            <a:off x="503999" y="3109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81BE8762-D081-AD11-52A0-F43132E1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FD7B91-2A0D-C24F-8C35-BE522717DB98}" type="slidenum">
              <a:t>49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462A644-1165-826B-B752-28BC99CF3E36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Exemple d’utilisation de MPI_Sendrecv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 : MPI_Sendrecv</a:t>
            </a:r>
          </a:p>
        </p:txBody>
      </p:sp>
      <p:sp>
        <p:nvSpPr>
          <p:cNvPr id="3" name="Forme libre 2">
            <a:extLst>
              <a:ext uri="{FF2B5EF4-FFF2-40B4-BE49-F238E27FC236}">
                <a16:creationId xmlns:a16="http://schemas.microsoft.com/office/drawing/2014/main" id="{3834E220-73EE-3C79-D66A-30EA8E3D9C07}"/>
              </a:ext>
            </a:extLst>
          </p:cNvPr>
          <p:cNvSpPr/>
          <p:nvPr/>
        </p:nvSpPr>
        <p:spPr>
          <a:xfrm>
            <a:off x="1368000" y="2520000"/>
            <a:ext cx="7776000" cy="4338000"/>
          </a:xfrm>
          <a:custGeom>
            <a:avLst>
              <a:gd name="f0" fmla="val 7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53C8942-BCA6-BB94-88CF-5835DBE7D42C}"/>
              </a:ext>
            </a:extLst>
          </p:cNvPr>
          <p:cNvSpPr txBox="1"/>
          <p:nvPr/>
        </p:nvSpPr>
        <p:spPr>
          <a:xfrm>
            <a:off x="1548000" y="2603519"/>
            <a:ext cx="7452000" cy="42004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double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send_message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recv_message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send_tag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recv_tag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== 2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send_message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 1245.76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MPI_Sendrecv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(&amp;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send_message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1, MPI_DOUBLE, 3,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send_tag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&amp;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recv_message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1, MPI_DOUBLE, 3,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recv_tag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MPI_COMM_WORLD, MPI_STATUS_IGNORE)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== 3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send_message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 4567.32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MPI_Sendrecv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(&amp;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send_message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1, MPI_DOUBLE, 2,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send_tag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&amp;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recv_message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1, MPI_DOUBLE, 2,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recv_tag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&amp;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MPI_COMM_WORLD, MPI_STATUS_IGNORE)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}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ECF93B3-F147-D69D-9E1F-1483FC65D8F9}"/>
              </a:ext>
            </a:extLst>
          </p:cNvPr>
          <p:cNvSpPr txBox="1"/>
          <p:nvPr/>
        </p:nvSpPr>
        <p:spPr>
          <a:xfrm>
            <a:off x="360000" y="1739880"/>
            <a:ext cx="9504000" cy="60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Envoi et réception d’un message de type </a:t>
            </a:r>
            <a:r>
              <a:rPr lang="fr-FR" sz="15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double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au processus de rang 3 par le processus de rang 2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Envoi et réception d’un message de type </a:t>
            </a:r>
            <a:r>
              <a:rPr lang="fr-FR" sz="15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double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par le rang 2 venant du rang 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663A64D-FA5A-DC8B-2F56-A4DE56B05692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948D092-476B-526F-33AD-F6246B44E5C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2360" y="2520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FFDEFD1-43E3-C15C-FFA9-E4545ABB8F03}"/>
              </a:ext>
            </a:extLst>
          </p:cNvPr>
          <p:cNvSpPr txBox="1"/>
          <p:nvPr/>
        </p:nvSpPr>
        <p:spPr>
          <a:xfrm>
            <a:off x="503999" y="3109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ce réservé du numéro de diapositive 3">
            <a:extLst>
              <a:ext uri="{FF2B5EF4-FFF2-40B4-BE49-F238E27FC236}">
                <a16:creationId xmlns:a16="http://schemas.microsoft.com/office/drawing/2014/main" id="{0084ABC6-C951-0958-77E0-E6C63CC3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BCA667-D984-0D4B-8E59-753AE149D559}" type="slidenum">
              <a:t>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6B05F7-A9C1-66EE-A45C-1EDDDDD5B1AF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chaîne de compilation et d’exécution d’un programme MPI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675B3C5-B6B2-0E7E-E094-4F73F37EEF81}"/>
              </a:ext>
            </a:extLst>
          </p:cNvPr>
          <p:cNvSpPr txBox="1"/>
          <p:nvPr/>
        </p:nvSpPr>
        <p:spPr>
          <a:xfrm>
            <a:off x="4032000" y="4156740"/>
            <a:ext cx="1584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Fichier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exécutable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F0A6E9B-E0F6-02EB-E07E-CA9DEA2931C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140000" y="2664000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9D9CDA3-DE84-6C13-94BE-F8FC5A7FE1D2}"/>
              </a:ext>
            </a:extLst>
          </p:cNvPr>
          <p:cNvSpPr txBox="1"/>
          <p:nvPr/>
        </p:nvSpPr>
        <p:spPr>
          <a:xfrm>
            <a:off x="4428000" y="3573720"/>
            <a:ext cx="8640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01101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30AF80-D70F-4973-555D-19EA7F22F67F}"/>
              </a:ext>
            </a:extLst>
          </p:cNvPr>
          <p:cNvSpPr txBox="1"/>
          <p:nvPr/>
        </p:nvSpPr>
        <p:spPr>
          <a:xfrm>
            <a:off x="827999" y="3433679"/>
            <a:ext cx="9360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.f90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05150EC-02B7-DC22-5AD2-C0B85C63767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2000" y="2880000"/>
            <a:ext cx="1007999" cy="100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necteur droit 7">
            <a:extLst>
              <a:ext uri="{FF2B5EF4-FFF2-40B4-BE49-F238E27FC236}">
                <a16:creationId xmlns:a16="http://schemas.microsoft.com/office/drawing/2014/main" id="{198766C6-1349-23FA-0279-27D37100935F}"/>
              </a:ext>
            </a:extLst>
          </p:cNvPr>
          <p:cNvSpPr/>
          <p:nvPr/>
        </p:nvSpPr>
        <p:spPr>
          <a:xfrm>
            <a:off x="2484000" y="3456000"/>
            <a:ext cx="1764000" cy="0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CDCA940-1412-B538-5AA5-360C5969030F}"/>
              </a:ext>
            </a:extLst>
          </p:cNvPr>
          <p:cNvSpPr txBox="1"/>
          <p:nvPr/>
        </p:nvSpPr>
        <p:spPr>
          <a:xfrm>
            <a:off x="-36000" y="1836360"/>
            <a:ext cx="6097166" cy="7556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Programme parallèle avec appel aux fonctions MPI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C13CB58-E9EB-CF3A-9465-686A079B3BCC}"/>
              </a:ext>
            </a:extLst>
          </p:cNvPr>
          <p:cNvSpPr txBox="1"/>
          <p:nvPr/>
        </p:nvSpPr>
        <p:spPr>
          <a:xfrm>
            <a:off x="2448000" y="3073679"/>
            <a:ext cx="1584000" cy="431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Compilation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D5A34A9-7592-3AA9-2CA3-A588C0BC86F6}"/>
              </a:ext>
            </a:extLst>
          </p:cNvPr>
          <p:cNvSpPr txBox="1"/>
          <p:nvPr/>
        </p:nvSpPr>
        <p:spPr>
          <a:xfrm>
            <a:off x="1620000" y="3433679"/>
            <a:ext cx="9360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.cpp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A451E34-268C-EB1D-BFB2-ED582BB8573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04000" y="2880000"/>
            <a:ext cx="1007999" cy="100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onnecteur droit 12">
            <a:extLst>
              <a:ext uri="{FF2B5EF4-FFF2-40B4-BE49-F238E27FC236}">
                <a16:creationId xmlns:a16="http://schemas.microsoft.com/office/drawing/2014/main" id="{A37AD553-81A1-FD1A-10D0-5C9755575698}"/>
              </a:ext>
            </a:extLst>
          </p:cNvPr>
          <p:cNvSpPr/>
          <p:nvPr/>
        </p:nvSpPr>
        <p:spPr>
          <a:xfrm flipV="1">
            <a:off x="3276000" y="3505319"/>
            <a:ext cx="0" cy="2542681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980B91E-BF57-FCE3-1605-D4949CF49088}"/>
              </a:ext>
            </a:extLst>
          </p:cNvPr>
          <p:cNvSpPr txBox="1"/>
          <p:nvPr/>
        </p:nvSpPr>
        <p:spPr>
          <a:xfrm>
            <a:off x="1620000" y="6192000"/>
            <a:ext cx="1584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Bibliothèque MPI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29639F1-C367-A604-D8D2-C7C27DE99A81}"/>
              </a:ext>
            </a:extLst>
          </p:cNvPr>
          <p:cNvSpPr txBox="1"/>
          <p:nvPr/>
        </p:nvSpPr>
        <p:spPr>
          <a:xfrm rot="5400000">
            <a:off x="2243521" y="4647059"/>
            <a:ext cx="1584000" cy="431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1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Linking</a:t>
            </a:r>
            <a:endParaRPr lang="fr-FR" sz="1800" b="0" i="1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16" name="Connecteur droit 15">
            <a:extLst>
              <a:ext uri="{FF2B5EF4-FFF2-40B4-BE49-F238E27FC236}">
                <a16:creationId xmlns:a16="http://schemas.microsoft.com/office/drawing/2014/main" id="{20BC0BB3-ECFD-50A1-8314-F8A1C2AAE643}"/>
              </a:ext>
            </a:extLst>
          </p:cNvPr>
          <p:cNvSpPr/>
          <p:nvPr/>
        </p:nvSpPr>
        <p:spPr>
          <a:xfrm flipV="1">
            <a:off x="1475999" y="4176000"/>
            <a:ext cx="0" cy="1877040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410D871-BD65-1A5D-50FC-BFFC6D9582A8}"/>
              </a:ext>
            </a:extLst>
          </p:cNvPr>
          <p:cNvSpPr txBox="1"/>
          <p:nvPr/>
        </p:nvSpPr>
        <p:spPr>
          <a:xfrm rot="5400000">
            <a:off x="414539" y="5087700"/>
            <a:ext cx="1584000" cy="431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Inclusion</a:t>
            </a:r>
          </a:p>
        </p:txBody>
      </p:sp>
      <p:sp>
        <p:nvSpPr>
          <p:cNvPr id="18" name="Connecteur droit 17">
            <a:extLst>
              <a:ext uri="{FF2B5EF4-FFF2-40B4-BE49-F238E27FC236}">
                <a16:creationId xmlns:a16="http://schemas.microsoft.com/office/drawing/2014/main" id="{2877C4A9-99CE-A92A-BC15-FD7C19DC7F99}"/>
              </a:ext>
            </a:extLst>
          </p:cNvPr>
          <p:cNvSpPr/>
          <p:nvPr/>
        </p:nvSpPr>
        <p:spPr>
          <a:xfrm>
            <a:off x="5544000" y="3465719"/>
            <a:ext cx="1548000" cy="3240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EA927C8-A16F-B992-5B92-014BF6B797E8}"/>
              </a:ext>
            </a:extLst>
          </p:cNvPr>
          <p:cNvSpPr txBox="1"/>
          <p:nvPr/>
        </p:nvSpPr>
        <p:spPr>
          <a:xfrm>
            <a:off x="5508000" y="2759399"/>
            <a:ext cx="1584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Exécution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Parallèle</a:t>
            </a: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BA1EE9F6-8291-98D7-5FBD-C782F12908FB}"/>
              </a:ext>
            </a:extLst>
          </p:cNvPr>
          <p:cNvSpPr/>
          <p:nvPr/>
        </p:nvSpPr>
        <p:spPr>
          <a:xfrm>
            <a:off x="7200000" y="3240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5090DEB-90FF-2834-F976-0A026A313805}"/>
              </a:ext>
            </a:extLst>
          </p:cNvPr>
          <p:cNvSpPr txBox="1"/>
          <p:nvPr/>
        </p:nvSpPr>
        <p:spPr>
          <a:xfrm>
            <a:off x="5544000" y="6192360"/>
            <a:ext cx="1584000" cy="431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Runtime MPI</a:t>
            </a:r>
          </a:p>
        </p:txBody>
      </p:sp>
      <p:sp>
        <p:nvSpPr>
          <p:cNvPr id="22" name="Connecteur droit 21">
            <a:extLst>
              <a:ext uri="{FF2B5EF4-FFF2-40B4-BE49-F238E27FC236}">
                <a16:creationId xmlns:a16="http://schemas.microsoft.com/office/drawing/2014/main" id="{21D8409E-7691-1384-7020-875F55FC369E}"/>
              </a:ext>
            </a:extLst>
          </p:cNvPr>
          <p:cNvSpPr/>
          <p:nvPr/>
        </p:nvSpPr>
        <p:spPr>
          <a:xfrm flipV="1">
            <a:off x="6300000" y="3528000"/>
            <a:ext cx="0" cy="2525040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3" name="Forme libre 22">
            <a:extLst>
              <a:ext uri="{FF2B5EF4-FFF2-40B4-BE49-F238E27FC236}">
                <a16:creationId xmlns:a16="http://schemas.microsoft.com/office/drawing/2014/main" id="{33FA5F74-EFA7-773C-CA40-4913D2AAE8F2}"/>
              </a:ext>
            </a:extLst>
          </p:cNvPr>
          <p:cNvSpPr/>
          <p:nvPr/>
        </p:nvSpPr>
        <p:spPr>
          <a:xfrm>
            <a:off x="7212960" y="39369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</a:t>
            </a:r>
          </a:p>
        </p:txBody>
      </p:sp>
      <p:sp>
        <p:nvSpPr>
          <p:cNvPr id="24" name="Forme libre 23">
            <a:extLst>
              <a:ext uri="{FF2B5EF4-FFF2-40B4-BE49-F238E27FC236}">
                <a16:creationId xmlns:a16="http://schemas.microsoft.com/office/drawing/2014/main" id="{1C8189D1-60FC-7638-01F3-40F1996D4FE7}"/>
              </a:ext>
            </a:extLst>
          </p:cNvPr>
          <p:cNvSpPr/>
          <p:nvPr/>
        </p:nvSpPr>
        <p:spPr>
          <a:xfrm>
            <a:off x="7225920" y="470592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</a:t>
            </a:r>
          </a:p>
        </p:txBody>
      </p:sp>
      <p:sp>
        <p:nvSpPr>
          <p:cNvPr id="25" name="Forme libre 24">
            <a:extLst>
              <a:ext uri="{FF2B5EF4-FFF2-40B4-BE49-F238E27FC236}">
                <a16:creationId xmlns:a16="http://schemas.microsoft.com/office/drawing/2014/main" id="{5BFE655C-CC8B-ACFB-1636-C37E6DF73154}"/>
              </a:ext>
            </a:extLst>
          </p:cNvPr>
          <p:cNvSpPr/>
          <p:nvPr/>
        </p:nvSpPr>
        <p:spPr>
          <a:xfrm>
            <a:off x="7238880" y="540288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</a:t>
            </a:r>
          </a:p>
        </p:txBody>
      </p:sp>
      <p:sp>
        <p:nvSpPr>
          <p:cNvPr id="26" name="Forme libre 25">
            <a:extLst>
              <a:ext uri="{FF2B5EF4-FFF2-40B4-BE49-F238E27FC236}">
                <a16:creationId xmlns:a16="http://schemas.microsoft.com/office/drawing/2014/main" id="{C7E32F85-A402-4446-6D82-1E0CD18945A8}"/>
              </a:ext>
            </a:extLst>
          </p:cNvPr>
          <p:cNvSpPr/>
          <p:nvPr/>
        </p:nvSpPr>
        <p:spPr>
          <a:xfrm>
            <a:off x="8496000" y="3170880"/>
            <a:ext cx="1259639" cy="573120"/>
          </a:xfrm>
          <a:custGeom>
            <a:avLst>
              <a:gd name="f0" fmla="val 467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Unité de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calcul</a:t>
            </a:r>
          </a:p>
        </p:txBody>
      </p:sp>
      <p:sp>
        <p:nvSpPr>
          <p:cNvPr id="27" name="Forme libre 26">
            <a:extLst>
              <a:ext uri="{FF2B5EF4-FFF2-40B4-BE49-F238E27FC236}">
                <a16:creationId xmlns:a16="http://schemas.microsoft.com/office/drawing/2014/main" id="{F5FE5CA9-2FFD-DC16-BEC8-EFCA126533AB}"/>
              </a:ext>
            </a:extLst>
          </p:cNvPr>
          <p:cNvSpPr/>
          <p:nvPr/>
        </p:nvSpPr>
        <p:spPr>
          <a:xfrm>
            <a:off x="8508960" y="3903840"/>
            <a:ext cx="1259639" cy="573120"/>
          </a:xfrm>
          <a:custGeom>
            <a:avLst>
              <a:gd name="f0" fmla="val 467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Unité de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calcul</a:t>
            </a:r>
          </a:p>
        </p:txBody>
      </p:sp>
      <p:sp>
        <p:nvSpPr>
          <p:cNvPr id="28" name="Forme libre 27">
            <a:extLst>
              <a:ext uri="{FF2B5EF4-FFF2-40B4-BE49-F238E27FC236}">
                <a16:creationId xmlns:a16="http://schemas.microsoft.com/office/drawing/2014/main" id="{5B0AFAAB-C8CF-BA63-FD84-85A887B3CCC8}"/>
              </a:ext>
            </a:extLst>
          </p:cNvPr>
          <p:cNvSpPr/>
          <p:nvPr/>
        </p:nvSpPr>
        <p:spPr>
          <a:xfrm>
            <a:off x="8521920" y="4636800"/>
            <a:ext cx="1259639" cy="573120"/>
          </a:xfrm>
          <a:custGeom>
            <a:avLst>
              <a:gd name="f0" fmla="val 467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Unité de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calcul</a:t>
            </a:r>
          </a:p>
        </p:txBody>
      </p:sp>
      <p:sp>
        <p:nvSpPr>
          <p:cNvPr id="29" name="Forme libre 28">
            <a:extLst>
              <a:ext uri="{FF2B5EF4-FFF2-40B4-BE49-F238E27FC236}">
                <a16:creationId xmlns:a16="http://schemas.microsoft.com/office/drawing/2014/main" id="{6944A350-42DF-2F85-5DFF-AAC907AAE86B}"/>
              </a:ext>
            </a:extLst>
          </p:cNvPr>
          <p:cNvSpPr/>
          <p:nvPr/>
        </p:nvSpPr>
        <p:spPr>
          <a:xfrm>
            <a:off x="8534880" y="5405760"/>
            <a:ext cx="1259639" cy="573120"/>
          </a:xfrm>
          <a:custGeom>
            <a:avLst>
              <a:gd name="f0" fmla="val 467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Unité de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calcul</a:t>
            </a:r>
          </a:p>
        </p:txBody>
      </p:sp>
      <p:sp>
        <p:nvSpPr>
          <p:cNvPr id="30" name="Connecteur droit 29">
            <a:extLst>
              <a:ext uri="{FF2B5EF4-FFF2-40B4-BE49-F238E27FC236}">
                <a16:creationId xmlns:a16="http://schemas.microsoft.com/office/drawing/2014/main" id="{4B39A80B-53DA-71DE-2436-8300BBE3141A}"/>
              </a:ext>
            </a:extLst>
          </p:cNvPr>
          <p:cNvSpPr/>
          <p:nvPr/>
        </p:nvSpPr>
        <p:spPr>
          <a:xfrm>
            <a:off x="7879320" y="3467159"/>
            <a:ext cx="544680" cy="0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1" name="Connecteur droit 30">
            <a:extLst>
              <a:ext uri="{FF2B5EF4-FFF2-40B4-BE49-F238E27FC236}">
                <a16:creationId xmlns:a16="http://schemas.microsoft.com/office/drawing/2014/main" id="{1AA4A5A6-AB4C-647D-A59C-23189AB10A1E}"/>
              </a:ext>
            </a:extLst>
          </p:cNvPr>
          <p:cNvSpPr/>
          <p:nvPr/>
        </p:nvSpPr>
        <p:spPr>
          <a:xfrm>
            <a:off x="7874640" y="4187159"/>
            <a:ext cx="544680" cy="0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2" name="Connecteur droit 31">
            <a:extLst>
              <a:ext uri="{FF2B5EF4-FFF2-40B4-BE49-F238E27FC236}">
                <a16:creationId xmlns:a16="http://schemas.microsoft.com/office/drawing/2014/main" id="{93380EDE-98AD-115F-DD8B-D5F9E6159AA3}"/>
              </a:ext>
            </a:extLst>
          </p:cNvPr>
          <p:cNvSpPr/>
          <p:nvPr/>
        </p:nvSpPr>
        <p:spPr>
          <a:xfrm>
            <a:off x="7869960" y="4943159"/>
            <a:ext cx="544680" cy="0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3" name="Connecteur droit 32">
            <a:extLst>
              <a:ext uri="{FF2B5EF4-FFF2-40B4-BE49-F238E27FC236}">
                <a16:creationId xmlns:a16="http://schemas.microsoft.com/office/drawing/2014/main" id="{D3800DF7-A41A-86E1-13AB-FF45D19E6540}"/>
              </a:ext>
            </a:extLst>
          </p:cNvPr>
          <p:cNvSpPr/>
          <p:nvPr/>
        </p:nvSpPr>
        <p:spPr>
          <a:xfrm>
            <a:off x="7865280" y="5663159"/>
            <a:ext cx="544680" cy="0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D4AEA5C-DA28-8826-BB6B-29CF61525CD9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Description de l’approche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3">
            <a:extLst>
              <a:ext uri="{FF2B5EF4-FFF2-40B4-BE49-F238E27FC236}">
                <a16:creationId xmlns:a16="http://schemas.microsoft.com/office/drawing/2014/main" id="{36065E31-CA55-CDEF-EADF-5165CD7B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D35550-14ED-8E47-86DC-EC20855BB8A4}" type="slidenum">
              <a:t>50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B9EEE7A-C579-D19B-A382-5ECCE19BED87}"/>
              </a:ext>
            </a:extLst>
          </p:cNvPr>
          <p:cNvSpPr txBox="1"/>
          <p:nvPr/>
        </p:nvSpPr>
        <p:spPr>
          <a:xfrm>
            <a:off x="360000" y="360000"/>
            <a:ext cx="9424080" cy="119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point à point : MPI_</a:t>
            </a: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SENDRECV</a:t>
            </a: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pour les communications chaînées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7F967EE-BD81-9BE9-DC98-508D57FB6F3D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D66CF991-3A36-8288-732B-9CCCB1D11D64}"/>
              </a:ext>
            </a:extLst>
          </p:cNvPr>
          <p:cNvSpPr/>
          <p:nvPr/>
        </p:nvSpPr>
        <p:spPr>
          <a:xfrm>
            <a:off x="432000" y="3384000"/>
            <a:ext cx="9216000" cy="122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8C6B704C-B77B-4171-6CAD-E16048383FEE}"/>
              </a:ext>
            </a:extLst>
          </p:cNvPr>
          <p:cNvSpPr/>
          <p:nvPr/>
        </p:nvSpPr>
        <p:spPr>
          <a:xfrm>
            <a:off x="2088000" y="381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A92C5092-8595-B147-A2B1-31256794C704}"/>
              </a:ext>
            </a:extLst>
          </p:cNvPr>
          <p:cNvSpPr/>
          <p:nvPr/>
        </p:nvSpPr>
        <p:spPr>
          <a:xfrm>
            <a:off x="5652000" y="381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12F55301-2264-6C73-88E2-2608A9BFC042}"/>
              </a:ext>
            </a:extLst>
          </p:cNvPr>
          <p:cNvSpPr/>
          <p:nvPr/>
        </p:nvSpPr>
        <p:spPr>
          <a:xfrm>
            <a:off x="3888000" y="381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A8D5B8F2-2AE8-1596-B722-3001446F3442}"/>
              </a:ext>
            </a:extLst>
          </p:cNvPr>
          <p:cNvSpPr/>
          <p:nvPr/>
        </p:nvSpPr>
        <p:spPr>
          <a:xfrm>
            <a:off x="7452000" y="381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0" name="Connecteur droit 9">
            <a:extLst>
              <a:ext uri="{FF2B5EF4-FFF2-40B4-BE49-F238E27FC236}">
                <a16:creationId xmlns:a16="http://schemas.microsoft.com/office/drawing/2014/main" id="{B4318787-C1E3-AF59-ED65-A6662121E067}"/>
              </a:ext>
            </a:extLst>
          </p:cNvPr>
          <p:cNvSpPr/>
          <p:nvPr/>
        </p:nvSpPr>
        <p:spPr>
          <a:xfrm>
            <a:off x="4500000" y="4068000"/>
            <a:ext cx="1080000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headEnd type="arrow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Connecteur droit 11">
            <a:extLst>
              <a:ext uri="{FF2B5EF4-FFF2-40B4-BE49-F238E27FC236}">
                <a16:creationId xmlns:a16="http://schemas.microsoft.com/office/drawing/2014/main" id="{3F61F725-7C86-9EDD-42FF-F731CB1097DE}"/>
              </a:ext>
            </a:extLst>
          </p:cNvPr>
          <p:cNvSpPr/>
          <p:nvPr/>
        </p:nvSpPr>
        <p:spPr>
          <a:xfrm>
            <a:off x="2736000" y="4068000"/>
            <a:ext cx="1080000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headEnd type="arrow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Connecteur droit 12">
            <a:extLst>
              <a:ext uri="{FF2B5EF4-FFF2-40B4-BE49-F238E27FC236}">
                <a16:creationId xmlns:a16="http://schemas.microsoft.com/office/drawing/2014/main" id="{B03AD046-7E2A-3E65-C69F-2F416E6C5E6A}"/>
              </a:ext>
            </a:extLst>
          </p:cNvPr>
          <p:cNvSpPr/>
          <p:nvPr/>
        </p:nvSpPr>
        <p:spPr>
          <a:xfrm>
            <a:off x="6300000" y="4068000"/>
            <a:ext cx="1080000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headEnd type="arrow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Connecteur droit 13">
            <a:extLst>
              <a:ext uri="{FF2B5EF4-FFF2-40B4-BE49-F238E27FC236}">
                <a16:creationId xmlns:a16="http://schemas.microsoft.com/office/drawing/2014/main" id="{10509E20-7069-EF3B-A8BA-5B478275EC8F}"/>
              </a:ext>
            </a:extLst>
          </p:cNvPr>
          <p:cNvSpPr/>
          <p:nvPr/>
        </p:nvSpPr>
        <p:spPr>
          <a:xfrm flipH="1">
            <a:off x="2304000" y="3636000"/>
            <a:ext cx="5399999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headEnd type="arrow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C1531429-13CA-97F4-0224-3A690C2E723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5640" y="6227953"/>
            <a:ext cx="756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00E075A4-76F9-F4B7-8961-468A592AC381}"/>
              </a:ext>
            </a:extLst>
          </p:cNvPr>
          <p:cNvSpPr txBox="1"/>
          <p:nvPr/>
        </p:nvSpPr>
        <p:spPr>
          <a:xfrm>
            <a:off x="489857" y="1835331"/>
            <a:ext cx="9158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fonction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Sendrecv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également nécessaire pour effectuer des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communications chaînées</a:t>
            </a:r>
          </a:p>
          <a:p>
            <a:pPr marL="285750" marR="0" lvl="0" indent="-28575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L’utilisation de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et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Recv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nécessiterait de gérer manuellement les synchronisations</a:t>
            </a:r>
          </a:p>
          <a:p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E1DF686-439D-5FB9-99AC-8B15571BD7EF}"/>
              </a:ext>
            </a:extLst>
          </p:cNvPr>
          <p:cNvSpPr txBox="1"/>
          <p:nvPr/>
        </p:nvSpPr>
        <p:spPr>
          <a:xfrm>
            <a:off x="489857" y="4761411"/>
            <a:ext cx="9158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Chaque processus reçoit un élément d’un processus A et envoie des données à un processus B distinct.</a:t>
            </a:r>
          </a:p>
          <a:p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E592A1F-54AE-4A5E-82CF-208DD6FA5940}"/>
              </a:ext>
            </a:extLst>
          </p:cNvPr>
          <p:cNvSpPr txBox="1"/>
          <p:nvPr/>
        </p:nvSpPr>
        <p:spPr>
          <a:xfrm>
            <a:off x="1652451" y="6244046"/>
            <a:ext cx="7191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Lorsqu’une communication n’arrive pas à son terme, le programme attend et peut rester figé.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numéro de diapositive 3">
            <a:extLst>
              <a:ext uri="{FF2B5EF4-FFF2-40B4-BE49-F238E27FC236}">
                <a16:creationId xmlns:a16="http://schemas.microsoft.com/office/drawing/2014/main" id="{6140F691-02AF-D707-427C-5B9CEBEE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38B651-E7D6-2444-8105-D74A8ACE55E2}" type="slidenum">
              <a:t>51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82B9DA4-A66B-49D2-1179-0DCD836343CD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Notion de barrière explicite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Explicit barrier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53DC17A-37DD-A3BD-F2BB-D395760C3FFE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II. Échange de message par MPI – 2) Les communications point à point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EE6E0E50-95F4-2789-0AEA-C91011506A42}"/>
              </a:ext>
            </a:extLst>
          </p:cNvPr>
          <p:cNvSpPr/>
          <p:nvPr/>
        </p:nvSpPr>
        <p:spPr>
          <a:xfrm>
            <a:off x="1296000" y="345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2D86DA05-1563-9FA8-666B-796EDA888C51}"/>
              </a:ext>
            </a:extLst>
          </p:cNvPr>
          <p:cNvSpPr/>
          <p:nvPr/>
        </p:nvSpPr>
        <p:spPr>
          <a:xfrm>
            <a:off x="1296000" y="489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7CBD7937-91F8-0000-5DE4-40A00CC7BE4B}"/>
              </a:ext>
            </a:extLst>
          </p:cNvPr>
          <p:cNvSpPr/>
          <p:nvPr/>
        </p:nvSpPr>
        <p:spPr>
          <a:xfrm>
            <a:off x="1296000" y="417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EA42FC-1FBE-1956-A72D-2F9868A368A6}"/>
              </a:ext>
            </a:extLst>
          </p:cNvPr>
          <p:cNvSpPr txBox="1"/>
          <p:nvPr/>
        </p:nvSpPr>
        <p:spPr>
          <a:xfrm>
            <a:off x="1368360" y="663768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https://www.open-mpi.org/doc/v1.5/man3/MPI_Barrier.3.php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4BBE503A-5A43-B097-EF12-0056CC81081D}"/>
              </a:ext>
            </a:extLst>
          </p:cNvPr>
          <p:cNvSpPr/>
          <p:nvPr/>
        </p:nvSpPr>
        <p:spPr>
          <a:xfrm>
            <a:off x="1944000" y="3528000"/>
            <a:ext cx="288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Computation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F658A64D-D299-6F2D-573E-34FCD102246B}"/>
              </a:ext>
            </a:extLst>
          </p:cNvPr>
          <p:cNvSpPr/>
          <p:nvPr/>
        </p:nvSpPr>
        <p:spPr>
          <a:xfrm>
            <a:off x="1944360" y="4248360"/>
            <a:ext cx="129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17BF3F94-0F53-31BB-5738-6EE0A5AD795A}"/>
              </a:ext>
            </a:extLst>
          </p:cNvPr>
          <p:cNvSpPr/>
          <p:nvPr/>
        </p:nvSpPr>
        <p:spPr>
          <a:xfrm>
            <a:off x="1944360" y="4968000"/>
            <a:ext cx="3527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Connecteur droit 11">
            <a:extLst>
              <a:ext uri="{FF2B5EF4-FFF2-40B4-BE49-F238E27FC236}">
                <a16:creationId xmlns:a16="http://schemas.microsoft.com/office/drawing/2014/main" id="{5E1D2DF7-C5A4-52B6-44DA-8A636E08482C}"/>
              </a:ext>
            </a:extLst>
          </p:cNvPr>
          <p:cNvSpPr/>
          <p:nvPr/>
        </p:nvSpPr>
        <p:spPr>
          <a:xfrm>
            <a:off x="925919" y="5786280"/>
            <a:ext cx="7678081" cy="0"/>
          </a:xfrm>
          <a:prstGeom prst="line">
            <a:avLst/>
          </a:prstGeom>
          <a:noFill/>
          <a:ln w="29160">
            <a:solidFill>
              <a:srgbClr val="666666"/>
            </a:solidFill>
            <a:prstDash val="solid"/>
            <a:tailEnd type="arrow"/>
          </a:ln>
        </p:spPr>
        <p:txBody>
          <a:bodyPr wrap="none" lIns="104400" tIns="59400" rIns="104400" bIns="594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17BB194-5C89-9F3C-9538-E052B90AC087}"/>
              </a:ext>
            </a:extLst>
          </p:cNvPr>
          <p:cNvSpPr txBox="1"/>
          <p:nvPr/>
        </p:nvSpPr>
        <p:spPr>
          <a:xfrm>
            <a:off x="8676000" y="5580000"/>
            <a:ext cx="1007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Temps</a:t>
            </a:r>
          </a:p>
        </p:txBody>
      </p:sp>
      <p:sp>
        <p:nvSpPr>
          <p:cNvPr id="14" name="Connecteur droit 13">
            <a:extLst>
              <a:ext uri="{FF2B5EF4-FFF2-40B4-BE49-F238E27FC236}">
                <a16:creationId xmlns:a16="http://schemas.microsoft.com/office/drawing/2014/main" id="{C008666C-2673-6945-33EF-69BE051375B9}"/>
              </a:ext>
            </a:extLst>
          </p:cNvPr>
          <p:cNvSpPr/>
          <p:nvPr/>
        </p:nvSpPr>
        <p:spPr>
          <a:xfrm flipV="1">
            <a:off x="5760000" y="3311999"/>
            <a:ext cx="0" cy="2196001"/>
          </a:xfrm>
          <a:prstGeom prst="line">
            <a:avLst/>
          </a:prstGeom>
          <a:noFill/>
          <a:ln w="76320">
            <a:solidFill>
              <a:srgbClr val="000000"/>
            </a:solidFill>
            <a:custDash>
              <a:ds d="24057" sp="24057"/>
              <a:ds d="24057" sp="24057"/>
            </a:custDash>
          </a:ln>
        </p:spPr>
        <p:txBody>
          <a:bodyPr wrap="none" lIns="127800" tIns="82800" rIns="127800" bIns="828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DB7DBCD-B9BF-DCBD-778A-216B7487C12C}"/>
              </a:ext>
            </a:extLst>
          </p:cNvPr>
          <p:cNvSpPr txBox="1"/>
          <p:nvPr/>
        </p:nvSpPr>
        <p:spPr>
          <a:xfrm>
            <a:off x="6012000" y="4136040"/>
            <a:ext cx="1881775" cy="68482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Synchronisation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MPI_Barrier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()</a:t>
            </a: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7D32FC1C-606A-9084-19E0-EBC9303F26BB}"/>
              </a:ext>
            </a:extLst>
          </p:cNvPr>
          <p:cNvSpPr/>
          <p:nvPr/>
        </p:nvSpPr>
        <p:spPr>
          <a:xfrm>
            <a:off x="3348360" y="4248720"/>
            <a:ext cx="2123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EEEEEE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Attente</a:t>
            </a: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718C824E-19BA-6167-92A6-89B114A95C07}"/>
              </a:ext>
            </a:extLst>
          </p:cNvPr>
          <p:cNvSpPr/>
          <p:nvPr/>
        </p:nvSpPr>
        <p:spPr>
          <a:xfrm>
            <a:off x="4896000" y="3529080"/>
            <a:ext cx="576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EEEEEE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B61D84A7-BD83-CB20-94C5-DE441D0CFAC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5640" y="6371640"/>
            <a:ext cx="756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2B39DC35-0D42-FC89-64CD-CAED19381BF3}"/>
              </a:ext>
            </a:extLst>
          </p:cNvPr>
          <p:cNvSpPr txBox="1"/>
          <p:nvPr/>
        </p:nvSpPr>
        <p:spPr>
          <a:xfrm>
            <a:off x="444137" y="1809206"/>
            <a:ext cx="9163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Il est parfois nécessaire d’imposer un une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étape de synchronisation ou barrière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qui ne sera pas franchie tant que tous les processus ne seront pas arrivés à ce niveau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fonction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MPI_Barrier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une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manière explicite d’exiger cette synchronisation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dans le code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endParaRPr lang="fr-FR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ce réservé du numéro de diapositive 3">
            <a:extLst>
              <a:ext uri="{FF2B5EF4-FFF2-40B4-BE49-F238E27FC236}">
                <a16:creationId xmlns:a16="http://schemas.microsoft.com/office/drawing/2014/main" id="{790DA810-6CF5-5E99-E15C-3FE5B34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06788F-0351-D544-AD56-EA609B12392F}" type="slidenum">
              <a:t>52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749128A-3E56-2BE5-0F08-44144B4D4FA2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Notion de barrière implicite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Implicit barrier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BDC90C4-3EE6-E73B-F6D5-6974D75A9F14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II. Échange de message par MPI – 2) Les communications point à point bloquante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C89B9260-3D12-7930-8121-321333FB71B7}"/>
              </a:ext>
            </a:extLst>
          </p:cNvPr>
          <p:cNvSpPr/>
          <p:nvPr/>
        </p:nvSpPr>
        <p:spPr>
          <a:xfrm>
            <a:off x="576000" y="345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5BC7F664-DF48-1890-A084-2ADB7529B85E}"/>
              </a:ext>
            </a:extLst>
          </p:cNvPr>
          <p:cNvSpPr/>
          <p:nvPr/>
        </p:nvSpPr>
        <p:spPr>
          <a:xfrm>
            <a:off x="576000" y="489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7C2F6673-8222-5A85-4DD2-18098993578E}"/>
              </a:ext>
            </a:extLst>
          </p:cNvPr>
          <p:cNvSpPr/>
          <p:nvPr/>
        </p:nvSpPr>
        <p:spPr>
          <a:xfrm>
            <a:off x="576000" y="417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14256C31-51B9-5F2E-B777-380E1290C574}"/>
              </a:ext>
            </a:extLst>
          </p:cNvPr>
          <p:cNvSpPr/>
          <p:nvPr/>
        </p:nvSpPr>
        <p:spPr>
          <a:xfrm>
            <a:off x="1224000" y="3528000"/>
            <a:ext cx="288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Calcul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524AF515-9FC8-562F-6615-BD781089ECAB}"/>
              </a:ext>
            </a:extLst>
          </p:cNvPr>
          <p:cNvSpPr/>
          <p:nvPr/>
        </p:nvSpPr>
        <p:spPr>
          <a:xfrm>
            <a:off x="1224360" y="4248360"/>
            <a:ext cx="129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BA92458F-CC58-5EBD-7C68-C021012DCB2F}"/>
              </a:ext>
            </a:extLst>
          </p:cNvPr>
          <p:cNvSpPr/>
          <p:nvPr/>
        </p:nvSpPr>
        <p:spPr>
          <a:xfrm>
            <a:off x="1224360" y="4968000"/>
            <a:ext cx="3527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Connecteur droit 10">
            <a:extLst>
              <a:ext uri="{FF2B5EF4-FFF2-40B4-BE49-F238E27FC236}">
                <a16:creationId xmlns:a16="http://schemas.microsoft.com/office/drawing/2014/main" id="{3D71AF7B-9E22-9EA2-BC13-FA9E51815F29}"/>
              </a:ext>
            </a:extLst>
          </p:cNvPr>
          <p:cNvSpPr/>
          <p:nvPr/>
        </p:nvSpPr>
        <p:spPr>
          <a:xfrm>
            <a:off x="205920" y="5786280"/>
            <a:ext cx="7678079" cy="0"/>
          </a:xfrm>
          <a:prstGeom prst="line">
            <a:avLst/>
          </a:prstGeom>
          <a:noFill/>
          <a:ln w="29160">
            <a:solidFill>
              <a:srgbClr val="000000"/>
            </a:solidFill>
            <a:prstDash val="solid"/>
            <a:tailEnd type="arrow"/>
          </a:ln>
        </p:spPr>
        <p:txBody>
          <a:bodyPr wrap="none" lIns="104400" tIns="59400" rIns="104400" bIns="594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42075D7-C85C-67D6-A0B5-A0C6FA4B95C6}"/>
              </a:ext>
            </a:extLst>
          </p:cNvPr>
          <p:cNvSpPr txBox="1"/>
          <p:nvPr/>
        </p:nvSpPr>
        <p:spPr>
          <a:xfrm>
            <a:off x="8063999" y="5580000"/>
            <a:ext cx="1007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Temps</a:t>
            </a:r>
          </a:p>
        </p:txBody>
      </p:sp>
      <p:sp>
        <p:nvSpPr>
          <p:cNvPr id="13" name="Connecteur droit 12">
            <a:extLst>
              <a:ext uri="{FF2B5EF4-FFF2-40B4-BE49-F238E27FC236}">
                <a16:creationId xmlns:a16="http://schemas.microsoft.com/office/drawing/2014/main" id="{195E0F96-9DA4-FAFF-FB66-4FA00B02771C}"/>
              </a:ext>
            </a:extLst>
          </p:cNvPr>
          <p:cNvSpPr/>
          <p:nvPr/>
        </p:nvSpPr>
        <p:spPr>
          <a:xfrm flipV="1">
            <a:off x="7056000" y="3311999"/>
            <a:ext cx="0" cy="2196001"/>
          </a:xfrm>
          <a:prstGeom prst="line">
            <a:avLst/>
          </a:prstGeom>
          <a:noFill/>
          <a:ln w="76320">
            <a:solidFill>
              <a:srgbClr val="000000"/>
            </a:solidFill>
            <a:custDash>
              <a:ds d="24057" sp="24057"/>
              <a:ds d="24057" sp="24057"/>
            </a:custDash>
          </a:ln>
        </p:spPr>
        <p:txBody>
          <a:bodyPr wrap="none" lIns="127800" tIns="82800" rIns="127800" bIns="828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240593B-60E4-F151-32DB-740735EF4963}"/>
              </a:ext>
            </a:extLst>
          </p:cNvPr>
          <p:cNvSpPr txBox="1"/>
          <p:nvPr/>
        </p:nvSpPr>
        <p:spPr>
          <a:xfrm>
            <a:off x="7200000" y="3960000"/>
            <a:ext cx="2739125" cy="1248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Synchronisation implicite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MPI_Sendrecv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MPI_Send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MPI_Recv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()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E7976579-54A1-AD48-8B3C-CB70ADF98435}"/>
              </a:ext>
            </a:extLst>
          </p:cNvPr>
          <p:cNvSpPr/>
          <p:nvPr/>
        </p:nvSpPr>
        <p:spPr>
          <a:xfrm>
            <a:off x="2628360" y="4248720"/>
            <a:ext cx="2123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EEEEEE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Attente</a:t>
            </a: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7B492F84-D027-13B3-1302-165217378C7C}"/>
              </a:ext>
            </a:extLst>
          </p:cNvPr>
          <p:cNvSpPr/>
          <p:nvPr/>
        </p:nvSpPr>
        <p:spPr>
          <a:xfrm>
            <a:off x="4176000" y="3529080"/>
            <a:ext cx="576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EEEEEE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34E08993-C15C-F804-5A96-1097AD692A42}"/>
              </a:ext>
            </a:extLst>
          </p:cNvPr>
          <p:cNvSpPr/>
          <p:nvPr/>
        </p:nvSpPr>
        <p:spPr>
          <a:xfrm>
            <a:off x="4860360" y="3529440"/>
            <a:ext cx="2051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</a:t>
            </a:r>
          </a:p>
        </p:txBody>
      </p:sp>
      <p:sp>
        <p:nvSpPr>
          <p:cNvPr id="18" name="Forme libre 17">
            <a:extLst>
              <a:ext uri="{FF2B5EF4-FFF2-40B4-BE49-F238E27FC236}">
                <a16:creationId xmlns:a16="http://schemas.microsoft.com/office/drawing/2014/main" id="{FD0B61E3-44A8-029E-AFA4-BE5E3F58CFA5}"/>
              </a:ext>
            </a:extLst>
          </p:cNvPr>
          <p:cNvSpPr/>
          <p:nvPr/>
        </p:nvSpPr>
        <p:spPr>
          <a:xfrm>
            <a:off x="4860360" y="4249800"/>
            <a:ext cx="2051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</a:t>
            </a: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00977961-3D6B-1AC9-59A8-943883EBD332}"/>
              </a:ext>
            </a:extLst>
          </p:cNvPr>
          <p:cNvSpPr/>
          <p:nvPr/>
        </p:nvSpPr>
        <p:spPr>
          <a:xfrm>
            <a:off x="4860360" y="4934160"/>
            <a:ext cx="2051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7F3995FD-870A-2795-8E26-D1F12DDDC78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5640" y="6227953"/>
            <a:ext cx="756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BFA96E31-10C2-D34C-0372-215E1A2E5474}"/>
              </a:ext>
            </a:extLst>
          </p:cNvPr>
          <p:cNvSpPr txBox="1"/>
          <p:nvPr/>
        </p:nvSpPr>
        <p:spPr>
          <a:xfrm>
            <a:off x="360000" y="1887583"/>
            <a:ext cx="92216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Certaines fonctions d’échange induisent des barrières implicites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au niveau des processus concernés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C’est le cas de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MPI_Send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MPI_Recv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MPI_Sendrecv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d’où l’appellation de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bloquante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5EFD5E4-C162-F671-38E8-BDD964C602D0}"/>
              </a:ext>
            </a:extLst>
          </p:cNvPr>
          <p:cNvSpPr txBox="1"/>
          <p:nvPr/>
        </p:nvSpPr>
        <p:spPr>
          <a:xfrm>
            <a:off x="1495698" y="6263640"/>
            <a:ext cx="7504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Si certains processus sont en avance, ils effectuent une attente active ou passive. Cette attente est vue comme une perte de ressource.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3">
            <a:extLst>
              <a:ext uri="{FF2B5EF4-FFF2-40B4-BE49-F238E27FC236}">
                <a16:creationId xmlns:a16="http://schemas.microsoft.com/office/drawing/2014/main" id="{5B26532A-5529-952B-AAB0-0A9B31C1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47EE7C-6A6F-8C45-85A3-B5B97B160ABD}" type="slidenum">
              <a:t>53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1DAF322-5006-F13C-B8D9-F008A273FFFC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Exercice n°3 : Chaîne ou anneau de communication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EE6003-0B93-A54E-BA6C-A3ED2FB3FE0E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F39F6D3-766E-F34B-CEE3-D49BA61E3FF3}"/>
              </a:ext>
            </a:extLst>
          </p:cNvPr>
          <p:cNvSpPr txBox="1"/>
          <p:nvPr/>
        </p:nvSpPr>
        <p:spPr>
          <a:xfrm>
            <a:off x="360000" y="1667519"/>
            <a:ext cx="936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Rendez vous dans le dossier de l’exercice n°3 appelé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3_sendrecv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86D0C56A-6200-7EF7-5E72-711500EF6A76}"/>
              </a:ext>
            </a:extLst>
          </p:cNvPr>
          <p:cNvSpPr/>
          <p:nvPr/>
        </p:nvSpPr>
        <p:spPr>
          <a:xfrm>
            <a:off x="1369080" y="2376360"/>
            <a:ext cx="7992000" cy="683640"/>
          </a:xfrm>
          <a:custGeom>
            <a:avLst>
              <a:gd name="f0" fmla="val 355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A81FE76-2194-A2FE-DFEE-4C9925181CC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6720" y="2350800"/>
            <a:ext cx="900000" cy="7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C45EE54-A740-27C2-238A-C1425BF2FE48}"/>
              </a:ext>
            </a:extLst>
          </p:cNvPr>
          <p:cNvSpPr txBox="1"/>
          <p:nvPr/>
        </p:nvSpPr>
        <p:spPr>
          <a:xfrm>
            <a:off x="1548719" y="2531880"/>
            <a:ext cx="774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&gt; cd exercises/mpi/3_sendrecv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AA6F88DB-0150-C834-E534-D2CCC4957D2E}"/>
              </a:ext>
            </a:extLst>
          </p:cNvPr>
          <p:cNvSpPr/>
          <p:nvPr/>
        </p:nvSpPr>
        <p:spPr>
          <a:xfrm>
            <a:off x="2951999" y="4680000"/>
            <a:ext cx="3960000" cy="230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D05DF8CE-5544-EC3D-5221-EB42EB12DD39}"/>
              </a:ext>
            </a:extLst>
          </p:cNvPr>
          <p:cNvSpPr/>
          <p:nvPr/>
        </p:nvSpPr>
        <p:spPr>
          <a:xfrm>
            <a:off x="4824000" y="633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3D84032E-A1B4-A354-35DA-D99D16D0BAA9}"/>
              </a:ext>
            </a:extLst>
          </p:cNvPr>
          <p:cNvSpPr/>
          <p:nvPr/>
        </p:nvSpPr>
        <p:spPr>
          <a:xfrm>
            <a:off x="6083999" y="5472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B8686D7E-D422-5506-3917-08DC3692D108}"/>
              </a:ext>
            </a:extLst>
          </p:cNvPr>
          <p:cNvSpPr/>
          <p:nvPr/>
        </p:nvSpPr>
        <p:spPr>
          <a:xfrm>
            <a:off x="4752000" y="4752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B645C691-8947-2BA4-8205-719B6EC32CCD}"/>
              </a:ext>
            </a:extLst>
          </p:cNvPr>
          <p:cNvSpPr/>
          <p:nvPr/>
        </p:nvSpPr>
        <p:spPr>
          <a:xfrm>
            <a:off x="3311999" y="5544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4" name="Connecteur droit 13">
            <a:extLst>
              <a:ext uri="{FF2B5EF4-FFF2-40B4-BE49-F238E27FC236}">
                <a16:creationId xmlns:a16="http://schemas.microsoft.com/office/drawing/2014/main" id="{E50F6AFC-1887-A638-ABEB-C8016E5EFB94}"/>
              </a:ext>
            </a:extLst>
          </p:cNvPr>
          <p:cNvSpPr/>
          <p:nvPr/>
        </p:nvSpPr>
        <p:spPr>
          <a:xfrm flipV="1">
            <a:off x="5400000" y="5976000"/>
            <a:ext cx="683999" cy="50400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headEnd type="arrow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Connecteur droit 14">
            <a:extLst>
              <a:ext uri="{FF2B5EF4-FFF2-40B4-BE49-F238E27FC236}">
                <a16:creationId xmlns:a16="http://schemas.microsoft.com/office/drawing/2014/main" id="{76AE55BD-7063-1277-D93A-299EEBFC02DE}"/>
              </a:ext>
            </a:extLst>
          </p:cNvPr>
          <p:cNvSpPr/>
          <p:nvPr/>
        </p:nvSpPr>
        <p:spPr>
          <a:xfrm flipH="1" flipV="1">
            <a:off x="5328000" y="5112000"/>
            <a:ext cx="755999" cy="36000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headEnd type="arrow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6" name="Connecteur droit 15">
            <a:extLst>
              <a:ext uri="{FF2B5EF4-FFF2-40B4-BE49-F238E27FC236}">
                <a16:creationId xmlns:a16="http://schemas.microsoft.com/office/drawing/2014/main" id="{F0585722-E625-DB60-F3B7-FF0B51BDC755}"/>
              </a:ext>
            </a:extLst>
          </p:cNvPr>
          <p:cNvSpPr/>
          <p:nvPr/>
        </p:nvSpPr>
        <p:spPr>
          <a:xfrm flipH="1">
            <a:off x="3816000" y="5112000"/>
            <a:ext cx="828000" cy="50400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headEnd type="arrow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Connecteur droit 16">
            <a:extLst>
              <a:ext uri="{FF2B5EF4-FFF2-40B4-BE49-F238E27FC236}">
                <a16:creationId xmlns:a16="http://schemas.microsoft.com/office/drawing/2014/main" id="{A042DE74-9970-E993-5B02-7A27D21473D4}"/>
              </a:ext>
            </a:extLst>
          </p:cNvPr>
          <p:cNvSpPr/>
          <p:nvPr/>
        </p:nvSpPr>
        <p:spPr>
          <a:xfrm>
            <a:off x="3816000" y="6048000"/>
            <a:ext cx="936000" cy="575999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headEnd type="arrow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C9B0188-2F74-4BC2-34A2-3EDBD4DFD9F3}"/>
              </a:ext>
            </a:extLst>
          </p:cNvPr>
          <p:cNvSpPr txBox="1"/>
          <p:nvPr/>
        </p:nvSpPr>
        <p:spPr>
          <a:xfrm>
            <a:off x="7056000" y="5410440"/>
            <a:ext cx="2376000" cy="7815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Anneau de communication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83A5DEB3-359C-378B-DB58-8F75E8D853F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056160" y="624960"/>
            <a:ext cx="892800" cy="900000"/>
          </a:xfrm>
          <a:prstGeom prst="rect">
            <a:avLst/>
          </a:prstGeom>
          <a:noFill/>
          <a:ln>
            <a:noFill/>
          </a:ln>
          <a:effectLst>
            <a:outerShdw dist="36147" dir="2700000" algn="tl">
              <a:srgbClr val="FFFFFF">
                <a:alpha val="48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3205E8DD-8360-EACB-BBC7-2102C311FF2B}"/>
              </a:ext>
            </a:extLst>
          </p:cNvPr>
          <p:cNvSpPr txBox="1"/>
          <p:nvPr/>
        </p:nvSpPr>
        <p:spPr>
          <a:xfrm>
            <a:off x="463731" y="3468189"/>
            <a:ext cx="9183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Ouvrez les instructions contenues dans le fichier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README.md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avec votre éditeur de fichier favori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vim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emacs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atom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gedit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…) ou visualisez directement les instructions sur le GitHub.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3A66118A-8983-43B8-C5DB-F639FC46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E60589-4AE9-904A-87D6-981C80A145C9}" type="slidenum">
              <a:t>54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910F4EE-0389-C0DA-0D84-10F0A5DFB159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Premiers échanges MPI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8880150-70B5-F36A-312F-22802DCE677C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II. Échange de message par MPI – 2) Les communications point à point bloquante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B419FF5-427B-1554-6D0D-8E074DEFBA52}"/>
              </a:ext>
            </a:extLst>
          </p:cNvPr>
          <p:cNvSpPr txBox="1"/>
          <p:nvPr/>
        </p:nvSpPr>
        <p:spPr>
          <a:xfrm>
            <a:off x="360000" y="3179520"/>
            <a:ext cx="9504000" cy="1792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None/>
              <a:tabLst/>
            </a:pPr>
            <a:r>
              <a:rPr lang="fr-FR" sz="2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 ce stade du cours, vous savez maintenant 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2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Faire communiquer différents processus entre eux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2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Gérer des chaînes de communication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2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Demander une synchronisation explicite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3041A3E3-6D48-D636-5C0B-3759BE4D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275605-C698-F642-80DF-46773592F322}" type="slidenum">
              <a:t>55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1F559DA-517C-93C2-C58F-92CE0EDDAE87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Echange de message par MPI – 3) Les communications point à point non-bloquantes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128C996-7E79-5588-BEF7-C6C76C4E02A2}"/>
              </a:ext>
            </a:extLst>
          </p:cNvPr>
          <p:cNvSpPr txBox="1"/>
          <p:nvPr/>
        </p:nvSpPr>
        <p:spPr>
          <a:xfrm>
            <a:off x="432000" y="3071520"/>
            <a:ext cx="9360000" cy="1464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4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Introduction au parallélisme par échange de message via MPI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D21DAE0-48E0-6B86-D784-C733208C1B59}"/>
              </a:ext>
            </a:extLst>
          </p:cNvPr>
          <p:cNvSpPr txBox="1"/>
          <p:nvPr/>
        </p:nvSpPr>
        <p:spPr>
          <a:xfrm>
            <a:off x="864000" y="4476240"/>
            <a:ext cx="8928000" cy="1120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3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3) Les communications point à point non-bloquantes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du numéro de diapositive 3">
            <a:extLst>
              <a:ext uri="{FF2B5EF4-FFF2-40B4-BE49-F238E27FC236}">
                <a16:creationId xmlns:a16="http://schemas.microsoft.com/office/drawing/2014/main" id="{519BDDEC-EE16-39DD-3D86-8132C195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59327F-3F09-7C45-A7D8-ADB1CD3BF152}" type="slidenum">
              <a:t>56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8BD37A5-CDD9-6628-A640-60D7ED89A835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point à point non-bloquante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Non-blocking communication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D48306D-D66C-04B1-33F7-A72195C5992D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3) Les communications point à point non-bloquantes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D39B3874-C436-E0C5-E0F8-83A3B36F2319}"/>
              </a:ext>
            </a:extLst>
          </p:cNvPr>
          <p:cNvSpPr/>
          <p:nvPr/>
        </p:nvSpPr>
        <p:spPr>
          <a:xfrm>
            <a:off x="144000" y="417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91306ADD-ACE5-3BD3-573C-DD63178382CC}"/>
              </a:ext>
            </a:extLst>
          </p:cNvPr>
          <p:cNvSpPr/>
          <p:nvPr/>
        </p:nvSpPr>
        <p:spPr>
          <a:xfrm>
            <a:off x="144000" y="5760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5533E9E8-3CAF-A6BD-945B-E6DF93694DFC}"/>
              </a:ext>
            </a:extLst>
          </p:cNvPr>
          <p:cNvSpPr/>
          <p:nvPr/>
        </p:nvSpPr>
        <p:spPr>
          <a:xfrm>
            <a:off x="792000" y="4248000"/>
            <a:ext cx="288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Calcul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5C328D6D-7931-8A47-ADDC-6015D944E8C2}"/>
              </a:ext>
            </a:extLst>
          </p:cNvPr>
          <p:cNvSpPr/>
          <p:nvPr/>
        </p:nvSpPr>
        <p:spPr>
          <a:xfrm>
            <a:off x="792360" y="5832360"/>
            <a:ext cx="129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Connecteur droit 8">
            <a:extLst>
              <a:ext uri="{FF2B5EF4-FFF2-40B4-BE49-F238E27FC236}">
                <a16:creationId xmlns:a16="http://schemas.microsoft.com/office/drawing/2014/main" id="{91AF7DD2-80D3-FC24-AE8E-31A2A411EEA0}"/>
              </a:ext>
            </a:extLst>
          </p:cNvPr>
          <p:cNvSpPr/>
          <p:nvPr/>
        </p:nvSpPr>
        <p:spPr>
          <a:xfrm>
            <a:off x="205920" y="6974280"/>
            <a:ext cx="7678079" cy="0"/>
          </a:xfrm>
          <a:prstGeom prst="line">
            <a:avLst/>
          </a:prstGeom>
          <a:noFill/>
          <a:ln w="29160">
            <a:solidFill>
              <a:srgbClr val="000000"/>
            </a:solidFill>
            <a:prstDash val="solid"/>
            <a:tailEnd type="arrow"/>
          </a:ln>
        </p:spPr>
        <p:txBody>
          <a:bodyPr wrap="none" lIns="104400" tIns="59400" rIns="104400" bIns="594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03214A8-CFE7-5DDC-3AAC-7360F17B5C29}"/>
              </a:ext>
            </a:extLst>
          </p:cNvPr>
          <p:cNvSpPr txBox="1"/>
          <p:nvPr/>
        </p:nvSpPr>
        <p:spPr>
          <a:xfrm>
            <a:off x="8063999" y="6768000"/>
            <a:ext cx="1007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Temps</a:t>
            </a:r>
          </a:p>
        </p:txBody>
      </p:sp>
      <p:sp>
        <p:nvSpPr>
          <p:cNvPr id="11" name="Connecteur droit 10">
            <a:extLst>
              <a:ext uri="{FF2B5EF4-FFF2-40B4-BE49-F238E27FC236}">
                <a16:creationId xmlns:a16="http://schemas.microsoft.com/office/drawing/2014/main" id="{68C0C935-DA27-7496-5149-AE556CA9B073}"/>
              </a:ext>
            </a:extLst>
          </p:cNvPr>
          <p:cNvSpPr/>
          <p:nvPr/>
        </p:nvSpPr>
        <p:spPr>
          <a:xfrm flipV="1">
            <a:off x="6948000" y="3957840"/>
            <a:ext cx="0" cy="2630160"/>
          </a:xfrm>
          <a:prstGeom prst="line">
            <a:avLst/>
          </a:prstGeom>
          <a:noFill/>
          <a:ln w="76320">
            <a:solidFill>
              <a:srgbClr val="000000"/>
            </a:solidFill>
            <a:custDash>
              <a:ds d="24057" sp="24057"/>
              <a:ds d="24057" sp="24057"/>
            </a:custDash>
          </a:ln>
        </p:spPr>
        <p:txBody>
          <a:bodyPr wrap="none" lIns="127800" tIns="82800" rIns="127800" bIns="828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F09DEBFE-5631-086C-FAC0-82B372F11313}"/>
              </a:ext>
            </a:extLst>
          </p:cNvPr>
          <p:cNvSpPr/>
          <p:nvPr/>
        </p:nvSpPr>
        <p:spPr>
          <a:xfrm>
            <a:off x="4284000" y="6048000"/>
            <a:ext cx="1886400" cy="14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EEEEEE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E39637AB-11B6-643D-6692-E5724B531701}"/>
              </a:ext>
            </a:extLst>
          </p:cNvPr>
          <p:cNvSpPr/>
          <p:nvPr/>
        </p:nvSpPr>
        <p:spPr>
          <a:xfrm>
            <a:off x="3744360" y="424944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send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FA2ADCA8-8D2A-927F-976D-9D1505C5B464}"/>
              </a:ext>
            </a:extLst>
          </p:cNvPr>
          <p:cNvSpPr/>
          <p:nvPr/>
        </p:nvSpPr>
        <p:spPr>
          <a:xfrm>
            <a:off x="2160360" y="5833799"/>
            <a:ext cx="683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recv</a:t>
            </a: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D5BCB078-8E02-5EA2-E264-58335C1CD699}"/>
              </a:ext>
            </a:extLst>
          </p:cNvPr>
          <p:cNvSpPr/>
          <p:nvPr/>
        </p:nvSpPr>
        <p:spPr>
          <a:xfrm>
            <a:off x="4392360" y="4284000"/>
            <a:ext cx="1800000" cy="14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62906B7C-BBAF-67E5-087D-B3AA48B40A3E}"/>
              </a:ext>
            </a:extLst>
          </p:cNvPr>
          <p:cNvSpPr/>
          <p:nvPr/>
        </p:nvSpPr>
        <p:spPr>
          <a:xfrm>
            <a:off x="2916359" y="6048000"/>
            <a:ext cx="1295640" cy="1447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" name="Connecteur droit 17">
            <a:extLst>
              <a:ext uri="{FF2B5EF4-FFF2-40B4-BE49-F238E27FC236}">
                <a16:creationId xmlns:a16="http://schemas.microsoft.com/office/drawing/2014/main" id="{534F63D3-980F-3002-2B1B-1C63E7DCFDF4}"/>
              </a:ext>
            </a:extLst>
          </p:cNvPr>
          <p:cNvSpPr/>
          <p:nvPr/>
        </p:nvSpPr>
        <p:spPr>
          <a:xfrm flipH="1">
            <a:off x="4140000" y="4680000"/>
            <a:ext cx="1116000" cy="1044000"/>
          </a:xfrm>
          <a:prstGeom prst="line">
            <a:avLst/>
          </a:prstGeom>
          <a:noFill/>
          <a:ln w="19080">
            <a:solidFill>
              <a:srgbClr val="FF950E"/>
            </a:solidFill>
            <a:prstDash val="solid"/>
            <a:headEnd type="arrow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782A582-4D9D-529A-3CFC-73F582B9D063}"/>
              </a:ext>
            </a:extLst>
          </p:cNvPr>
          <p:cNvSpPr txBox="1"/>
          <p:nvPr/>
        </p:nvSpPr>
        <p:spPr>
          <a:xfrm>
            <a:off x="1692000" y="4985640"/>
            <a:ext cx="2880000" cy="414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9966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Échange en arrière plan</a:t>
            </a: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07752E57-0BDB-55EE-40A9-29B94CEA77D0}"/>
              </a:ext>
            </a:extLst>
          </p:cNvPr>
          <p:cNvSpPr/>
          <p:nvPr/>
        </p:nvSpPr>
        <p:spPr>
          <a:xfrm>
            <a:off x="4392000" y="4464000"/>
            <a:ext cx="1800000" cy="14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Forme libre 20">
            <a:extLst>
              <a:ext uri="{FF2B5EF4-FFF2-40B4-BE49-F238E27FC236}">
                <a16:creationId xmlns:a16="http://schemas.microsoft.com/office/drawing/2014/main" id="{503D463C-9E5F-CA76-81BA-C404D7A4839B}"/>
              </a:ext>
            </a:extLst>
          </p:cNvPr>
          <p:cNvSpPr/>
          <p:nvPr/>
        </p:nvSpPr>
        <p:spPr>
          <a:xfrm>
            <a:off x="2951999" y="5832000"/>
            <a:ext cx="3240000" cy="1605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00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2" name="Forme libre 21">
            <a:extLst>
              <a:ext uri="{FF2B5EF4-FFF2-40B4-BE49-F238E27FC236}">
                <a16:creationId xmlns:a16="http://schemas.microsoft.com/office/drawing/2014/main" id="{9445D0DE-147A-949A-EC19-CCA325978A7C}"/>
              </a:ext>
            </a:extLst>
          </p:cNvPr>
          <p:cNvSpPr/>
          <p:nvPr/>
        </p:nvSpPr>
        <p:spPr>
          <a:xfrm>
            <a:off x="6263999" y="424800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wait</a:t>
            </a:r>
          </a:p>
        </p:txBody>
      </p:sp>
      <p:sp>
        <p:nvSpPr>
          <p:cNvPr id="23" name="Forme libre 22">
            <a:extLst>
              <a:ext uri="{FF2B5EF4-FFF2-40B4-BE49-F238E27FC236}">
                <a16:creationId xmlns:a16="http://schemas.microsoft.com/office/drawing/2014/main" id="{8F0D1825-99FB-09FD-79D2-60E104322134}"/>
              </a:ext>
            </a:extLst>
          </p:cNvPr>
          <p:cNvSpPr/>
          <p:nvPr/>
        </p:nvSpPr>
        <p:spPr>
          <a:xfrm>
            <a:off x="6263999" y="583236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wait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1635B9C-69E4-B01E-ED63-63EBE6596A51}"/>
              </a:ext>
            </a:extLst>
          </p:cNvPr>
          <p:cNvSpPr txBox="1"/>
          <p:nvPr/>
        </p:nvSpPr>
        <p:spPr>
          <a:xfrm>
            <a:off x="3096000" y="6263999"/>
            <a:ext cx="2880000" cy="414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Recouvrement possible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EEF7C19-3BAC-2B4D-287A-E88C1DE7EC75}"/>
              </a:ext>
            </a:extLst>
          </p:cNvPr>
          <p:cNvSpPr txBox="1"/>
          <p:nvPr/>
        </p:nvSpPr>
        <p:spPr>
          <a:xfrm>
            <a:off x="7142400" y="4427513"/>
            <a:ext cx="2630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Synchronisation explicite et vérification des communications au moment demandé par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MPI_Wait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()</a:t>
            </a:r>
          </a:p>
          <a:p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FD1ECE6-EEE9-3D3D-1281-107AC80F6D2B}"/>
              </a:ext>
            </a:extLst>
          </p:cNvPr>
          <p:cNvSpPr txBox="1"/>
          <p:nvPr/>
        </p:nvSpPr>
        <p:spPr>
          <a:xfrm>
            <a:off x="268918" y="1815737"/>
            <a:ext cx="950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Les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communications non-bloquantes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permettent d’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éviter la synchronisation implicite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des processus.</a:t>
            </a:r>
          </a:p>
          <a:p>
            <a:pPr marL="285750" marR="0" lvl="0" indent="-28575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Une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synchronisation explicite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nécessaire pour s’assurer que les communications ont eu lieu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avant d’utiliser les données échangées</a:t>
            </a:r>
          </a:p>
          <a:p>
            <a:pPr marL="285750" marR="0" lvl="0" indent="-28575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Ce type de communication permet de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recouvrir communication et calcul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envoi et réception en arrière plan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endParaRPr lang="fr-FR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du numéro de diapositive 3">
            <a:extLst>
              <a:ext uri="{FF2B5EF4-FFF2-40B4-BE49-F238E27FC236}">
                <a16:creationId xmlns:a16="http://schemas.microsoft.com/office/drawing/2014/main" id="{27F0FEED-BDE8-98CE-7913-3F5CD56E1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C9F307-B743-8344-AF5B-42EC2AC3AB9D}" type="slidenum">
              <a:t>57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0B35CE2-8C83-BBC6-372F-E05F12B87695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point à point non-bloquante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Non-blocking communication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AAF88B9-73F3-ACF2-391F-4A79283A0485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3) Les communications point à point non-bloquantes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4C678464-3E3E-2D0C-CC5B-7DEAC8239768}"/>
              </a:ext>
            </a:extLst>
          </p:cNvPr>
          <p:cNvSpPr/>
          <p:nvPr/>
        </p:nvSpPr>
        <p:spPr>
          <a:xfrm>
            <a:off x="144000" y="417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8C5147E5-D490-8155-7034-01A403530596}"/>
              </a:ext>
            </a:extLst>
          </p:cNvPr>
          <p:cNvSpPr/>
          <p:nvPr/>
        </p:nvSpPr>
        <p:spPr>
          <a:xfrm>
            <a:off x="144000" y="5760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1632EFAB-4CDF-C76F-D51A-A71B8AA5BB0C}"/>
              </a:ext>
            </a:extLst>
          </p:cNvPr>
          <p:cNvSpPr/>
          <p:nvPr/>
        </p:nvSpPr>
        <p:spPr>
          <a:xfrm>
            <a:off x="792000" y="4248000"/>
            <a:ext cx="288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Calcul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A9B1A46D-5AB9-1653-994E-2482128933A7}"/>
              </a:ext>
            </a:extLst>
          </p:cNvPr>
          <p:cNvSpPr/>
          <p:nvPr/>
        </p:nvSpPr>
        <p:spPr>
          <a:xfrm>
            <a:off x="792360" y="5832360"/>
            <a:ext cx="129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Connecteur droit 8">
            <a:extLst>
              <a:ext uri="{FF2B5EF4-FFF2-40B4-BE49-F238E27FC236}">
                <a16:creationId xmlns:a16="http://schemas.microsoft.com/office/drawing/2014/main" id="{6E725C11-6C3A-05EB-D5FC-C032E9B1CCF0}"/>
              </a:ext>
            </a:extLst>
          </p:cNvPr>
          <p:cNvSpPr/>
          <p:nvPr/>
        </p:nvSpPr>
        <p:spPr>
          <a:xfrm>
            <a:off x="205920" y="6974280"/>
            <a:ext cx="7678079" cy="0"/>
          </a:xfrm>
          <a:prstGeom prst="line">
            <a:avLst/>
          </a:prstGeom>
          <a:noFill/>
          <a:ln w="29160">
            <a:solidFill>
              <a:srgbClr val="000000"/>
            </a:solidFill>
            <a:prstDash val="solid"/>
            <a:tailEnd type="arrow"/>
          </a:ln>
        </p:spPr>
        <p:txBody>
          <a:bodyPr wrap="none" lIns="104400" tIns="59400" rIns="104400" bIns="594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08ED41C-389F-54B8-1B36-5EA0CF25F878}"/>
              </a:ext>
            </a:extLst>
          </p:cNvPr>
          <p:cNvSpPr txBox="1"/>
          <p:nvPr/>
        </p:nvSpPr>
        <p:spPr>
          <a:xfrm>
            <a:off x="8063999" y="6768000"/>
            <a:ext cx="1007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Temps</a:t>
            </a:r>
          </a:p>
        </p:txBody>
      </p:sp>
      <p:sp>
        <p:nvSpPr>
          <p:cNvPr id="11" name="Connecteur droit 10">
            <a:extLst>
              <a:ext uri="{FF2B5EF4-FFF2-40B4-BE49-F238E27FC236}">
                <a16:creationId xmlns:a16="http://schemas.microsoft.com/office/drawing/2014/main" id="{DACC03D9-F3A2-A975-5032-1069B26B294A}"/>
              </a:ext>
            </a:extLst>
          </p:cNvPr>
          <p:cNvSpPr/>
          <p:nvPr/>
        </p:nvSpPr>
        <p:spPr>
          <a:xfrm flipV="1">
            <a:off x="6948000" y="3957840"/>
            <a:ext cx="0" cy="2630160"/>
          </a:xfrm>
          <a:prstGeom prst="line">
            <a:avLst/>
          </a:prstGeom>
          <a:noFill/>
          <a:ln w="76320">
            <a:solidFill>
              <a:srgbClr val="000000"/>
            </a:solidFill>
            <a:custDash>
              <a:ds d="24057" sp="24057"/>
              <a:ds d="24057" sp="24057"/>
            </a:custDash>
          </a:ln>
        </p:spPr>
        <p:txBody>
          <a:bodyPr wrap="none" lIns="127800" tIns="82800" rIns="127800" bIns="828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7B5779C3-FECC-BA43-A7D2-5093E1935C27}"/>
              </a:ext>
            </a:extLst>
          </p:cNvPr>
          <p:cNvSpPr/>
          <p:nvPr/>
        </p:nvSpPr>
        <p:spPr>
          <a:xfrm>
            <a:off x="4284000" y="6048000"/>
            <a:ext cx="1886400" cy="14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EEEEEE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BE28F156-AE9E-C954-2D36-AB4BF60F087D}"/>
              </a:ext>
            </a:extLst>
          </p:cNvPr>
          <p:cNvSpPr/>
          <p:nvPr/>
        </p:nvSpPr>
        <p:spPr>
          <a:xfrm>
            <a:off x="3744360" y="424944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send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13142208-593E-A904-4356-BF168B276BDD}"/>
              </a:ext>
            </a:extLst>
          </p:cNvPr>
          <p:cNvSpPr/>
          <p:nvPr/>
        </p:nvSpPr>
        <p:spPr>
          <a:xfrm>
            <a:off x="2160360" y="5833799"/>
            <a:ext cx="683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recv</a:t>
            </a: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FE4301E2-C578-B8B7-5828-FA03DE3DDB08}"/>
              </a:ext>
            </a:extLst>
          </p:cNvPr>
          <p:cNvSpPr/>
          <p:nvPr/>
        </p:nvSpPr>
        <p:spPr>
          <a:xfrm>
            <a:off x="4392360" y="4284000"/>
            <a:ext cx="1800000" cy="14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66B571FF-9511-F932-2B7C-0175F8C6799C}"/>
              </a:ext>
            </a:extLst>
          </p:cNvPr>
          <p:cNvSpPr/>
          <p:nvPr/>
        </p:nvSpPr>
        <p:spPr>
          <a:xfrm>
            <a:off x="2916359" y="6048000"/>
            <a:ext cx="1295640" cy="1447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" name="Connecteur droit 17">
            <a:extLst>
              <a:ext uri="{FF2B5EF4-FFF2-40B4-BE49-F238E27FC236}">
                <a16:creationId xmlns:a16="http://schemas.microsoft.com/office/drawing/2014/main" id="{DB5807FC-440B-73A3-9523-CC98E116F67B}"/>
              </a:ext>
            </a:extLst>
          </p:cNvPr>
          <p:cNvSpPr/>
          <p:nvPr/>
        </p:nvSpPr>
        <p:spPr>
          <a:xfrm flipH="1">
            <a:off x="4140000" y="4680000"/>
            <a:ext cx="1116000" cy="1044000"/>
          </a:xfrm>
          <a:prstGeom prst="line">
            <a:avLst/>
          </a:prstGeom>
          <a:noFill/>
          <a:ln w="19080">
            <a:solidFill>
              <a:srgbClr val="FF950E"/>
            </a:solidFill>
            <a:prstDash val="solid"/>
            <a:headEnd type="arrow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2ECB6BB-C6F6-6A78-E095-533DB31C845C}"/>
              </a:ext>
            </a:extLst>
          </p:cNvPr>
          <p:cNvSpPr txBox="1"/>
          <p:nvPr/>
        </p:nvSpPr>
        <p:spPr>
          <a:xfrm>
            <a:off x="1692000" y="4985640"/>
            <a:ext cx="2880000" cy="414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9966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Échange en arrière plan</a:t>
            </a: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F49F66B4-0A14-D838-A9D4-122C3A272A29}"/>
              </a:ext>
            </a:extLst>
          </p:cNvPr>
          <p:cNvSpPr/>
          <p:nvPr/>
        </p:nvSpPr>
        <p:spPr>
          <a:xfrm>
            <a:off x="4392000" y="4464000"/>
            <a:ext cx="1800000" cy="14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Forme libre 20">
            <a:extLst>
              <a:ext uri="{FF2B5EF4-FFF2-40B4-BE49-F238E27FC236}">
                <a16:creationId xmlns:a16="http://schemas.microsoft.com/office/drawing/2014/main" id="{B1E49AFE-FDD4-18AB-1BA7-19EE99285637}"/>
              </a:ext>
            </a:extLst>
          </p:cNvPr>
          <p:cNvSpPr/>
          <p:nvPr/>
        </p:nvSpPr>
        <p:spPr>
          <a:xfrm>
            <a:off x="2951999" y="5832000"/>
            <a:ext cx="3240000" cy="1605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00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2" name="Forme libre 21">
            <a:extLst>
              <a:ext uri="{FF2B5EF4-FFF2-40B4-BE49-F238E27FC236}">
                <a16:creationId xmlns:a16="http://schemas.microsoft.com/office/drawing/2014/main" id="{9057DB7B-C26D-90C0-F51A-185617666FE4}"/>
              </a:ext>
            </a:extLst>
          </p:cNvPr>
          <p:cNvSpPr/>
          <p:nvPr/>
        </p:nvSpPr>
        <p:spPr>
          <a:xfrm>
            <a:off x="6263999" y="424800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wait</a:t>
            </a:r>
          </a:p>
        </p:txBody>
      </p:sp>
      <p:sp>
        <p:nvSpPr>
          <p:cNvPr id="23" name="Forme libre 22">
            <a:extLst>
              <a:ext uri="{FF2B5EF4-FFF2-40B4-BE49-F238E27FC236}">
                <a16:creationId xmlns:a16="http://schemas.microsoft.com/office/drawing/2014/main" id="{03823FB3-63F7-3094-2F8D-E0442F8AED66}"/>
              </a:ext>
            </a:extLst>
          </p:cNvPr>
          <p:cNvSpPr/>
          <p:nvPr/>
        </p:nvSpPr>
        <p:spPr>
          <a:xfrm>
            <a:off x="6263999" y="583236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wait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8291841-D0D9-BD7B-8FFA-0080A6F55D5F}"/>
              </a:ext>
            </a:extLst>
          </p:cNvPr>
          <p:cNvSpPr txBox="1"/>
          <p:nvPr/>
        </p:nvSpPr>
        <p:spPr>
          <a:xfrm>
            <a:off x="3096000" y="6263999"/>
            <a:ext cx="2880000" cy="414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Recouvrement possible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313472C-21FC-A255-97CF-D00B26456FED}"/>
              </a:ext>
            </a:extLst>
          </p:cNvPr>
          <p:cNvSpPr txBox="1"/>
          <p:nvPr/>
        </p:nvSpPr>
        <p:spPr>
          <a:xfrm>
            <a:off x="360001" y="1861457"/>
            <a:ext cx="9241200" cy="1763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Les communications se font via les fonctions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MPI_Isend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et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MPI_Irecv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Les communications se voient attribuées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FF5429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un identifiant unique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 un moment donné, il est nécessaire de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FF5429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vérifier que ces communications ont eu lieu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c’est le rôle de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MPI_Wait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 Cette fonction analyse les identifiants fournis.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MPI_Wait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impose une barrière</a:t>
            </a:r>
          </a:p>
          <a:p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1117060-1D26-778A-E9FA-961D26B89B32}"/>
              </a:ext>
            </a:extLst>
          </p:cNvPr>
          <p:cNvSpPr txBox="1"/>
          <p:nvPr/>
        </p:nvSpPr>
        <p:spPr>
          <a:xfrm>
            <a:off x="7142400" y="4427513"/>
            <a:ext cx="2630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Synchronisation explicite et vérification des communications au moment demandé par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MPI_Wait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()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3">
            <a:extLst>
              <a:ext uri="{FF2B5EF4-FFF2-40B4-BE49-F238E27FC236}">
                <a16:creationId xmlns:a16="http://schemas.microsoft.com/office/drawing/2014/main" id="{85CDEB83-D668-DC62-3603-731E7025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EE2E38-6A53-7242-A7CD-9156D2573162}" type="slidenum">
              <a:t>58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C8C9B89-546B-6551-A659-ECEDAA4B7674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Les fonctions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MPI_Isend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et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MPI_Irecv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(Fortran95)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MPI_Isend and MPI_Irecv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B2B8474-64DB-00FE-D6A1-6998B6A59631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3) Les communications point à point non-bloquantes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3AD7E3F-AEA4-CC39-F28D-98B14A95CF53}"/>
              </a:ext>
            </a:extLst>
          </p:cNvPr>
          <p:cNvSpPr txBox="1"/>
          <p:nvPr/>
        </p:nvSpPr>
        <p:spPr>
          <a:xfrm>
            <a:off x="1044359" y="6529680"/>
            <a:ext cx="7703999" cy="572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https://www.open-mpi.org/doc/v4.0/man3/MPI_Isend.3.php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  <a:b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</a:b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https://www.open-mpi.org/doc/v4.0/man3/MPI_Irecv.3.php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77FEAE-EABC-E440-DE50-8143A99FE35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03640" y="6623999"/>
            <a:ext cx="431640" cy="4316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C7FF388-57AF-3F91-2530-C588B7F87D44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MPI_ISEND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la fonction appelée par le processus expéditeur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150C4677-8111-252F-04DB-0BA932096235}"/>
              </a:ext>
            </a:extLst>
          </p:cNvPr>
          <p:cNvSpPr/>
          <p:nvPr/>
        </p:nvSpPr>
        <p:spPr>
          <a:xfrm>
            <a:off x="1368000" y="2484000"/>
            <a:ext cx="7776000" cy="936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05F29E4-49E4-1EA0-B321-ED4569D61876}"/>
              </a:ext>
            </a:extLst>
          </p:cNvPr>
          <p:cNvSpPr txBox="1"/>
          <p:nvPr/>
        </p:nvSpPr>
        <p:spPr>
          <a:xfrm>
            <a:off x="1548000" y="2567520"/>
            <a:ext cx="7452000" cy="7394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MPI_ISEND(message, size, data_type, destination_rank, tag, communicator, request, 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E5C43CA-89C3-4C37-A4D8-3614CC1704E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12000" y="2484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EC81A67-28BB-0863-2A89-737F7BC8BAC4}"/>
              </a:ext>
            </a:extLst>
          </p:cNvPr>
          <p:cNvSpPr txBox="1"/>
          <p:nvPr/>
        </p:nvSpPr>
        <p:spPr>
          <a:xfrm>
            <a:off x="503640" y="3073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EE008EF-DECB-16A8-2FF0-331A612594B2}"/>
              </a:ext>
            </a:extLst>
          </p:cNvPr>
          <p:cNvSpPr txBox="1"/>
          <p:nvPr/>
        </p:nvSpPr>
        <p:spPr>
          <a:xfrm>
            <a:off x="432000" y="3666239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MPI_IRECV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la fonction appelée par le processus receveur</a:t>
            </a: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A3609E76-6C5D-AE3D-2BD7-80D797DAB319}"/>
              </a:ext>
            </a:extLst>
          </p:cNvPr>
          <p:cNvSpPr/>
          <p:nvPr/>
        </p:nvSpPr>
        <p:spPr>
          <a:xfrm>
            <a:off x="1368000" y="4230720"/>
            <a:ext cx="7776000" cy="936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B65BBCD-5277-B8A3-20C6-DB292C69F5A7}"/>
              </a:ext>
            </a:extLst>
          </p:cNvPr>
          <p:cNvSpPr txBox="1"/>
          <p:nvPr/>
        </p:nvSpPr>
        <p:spPr>
          <a:xfrm>
            <a:off x="1548000" y="4314240"/>
            <a:ext cx="7452000" cy="7394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MPI_IRECV(message, size, data_type, source_rank, tag, communicator, request, 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79C19EC-2A3B-3FA0-EC1A-F325BA73095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12000" y="423072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AEBDCAB-0870-8D89-D084-B8D7C1E4378C}"/>
              </a:ext>
            </a:extLst>
          </p:cNvPr>
          <p:cNvSpPr txBox="1"/>
          <p:nvPr/>
        </p:nvSpPr>
        <p:spPr>
          <a:xfrm>
            <a:off x="503640" y="482004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F46F7A3-BA53-1C61-0F9F-6CB85A70E5E2}"/>
              </a:ext>
            </a:extLst>
          </p:cNvPr>
          <p:cNvSpPr txBox="1"/>
          <p:nvPr/>
        </p:nvSpPr>
        <p:spPr>
          <a:xfrm>
            <a:off x="432000" y="5574600"/>
            <a:ext cx="9504000" cy="1019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Les paramètres sont les mêmes pour que pour les communications bloquantes.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S’ajoute la variable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request (int)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utilisée par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MPI_WAIT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pour vérifier l’ état de la communication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3">
            <a:extLst>
              <a:ext uri="{FF2B5EF4-FFF2-40B4-BE49-F238E27FC236}">
                <a16:creationId xmlns:a16="http://schemas.microsoft.com/office/drawing/2014/main" id="{333F8E04-B741-F9FC-1D70-78C49813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6922A0-F67B-4B47-9CE6-0C5316DF5572}" type="slidenum">
              <a:t>59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4D74DA9-FA5D-50B9-90D2-81C241547814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Les fonctions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MPI_Isend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et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MPI_Irecv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(C/C++)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MPI_Isend and MPI_Irecv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E8D1E9-6F62-00E9-0657-0463DE57166D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3) Les communications point à point non-bloquantes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C465C18-3FAC-0CD3-C4BE-18D9A0ECDDC6}"/>
              </a:ext>
            </a:extLst>
          </p:cNvPr>
          <p:cNvSpPr txBox="1"/>
          <p:nvPr/>
        </p:nvSpPr>
        <p:spPr>
          <a:xfrm>
            <a:off x="1044359" y="6529680"/>
            <a:ext cx="7703999" cy="572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https://www.open-mpi.org/doc/v4.0/man3/MPI_Isend.3.php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  <a:b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</a:b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https://www.open-mpi.org/doc/v4.0/man3/MPI_Irecv.3.php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1B5832-D570-0334-7067-B8A59212A09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03640" y="6623999"/>
            <a:ext cx="431640" cy="4316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ABD294A-D938-2B55-6B96-3481844F3379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MPI_Isend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la fonction appelée par le processus expéditeur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196367D5-2D26-65F7-2A2D-2EF38AC1348D}"/>
              </a:ext>
            </a:extLst>
          </p:cNvPr>
          <p:cNvSpPr/>
          <p:nvPr/>
        </p:nvSpPr>
        <p:spPr>
          <a:xfrm>
            <a:off x="1368000" y="2484000"/>
            <a:ext cx="7776000" cy="936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13A2EE-18B9-0DA2-B1F8-44449F4AC9FE}"/>
              </a:ext>
            </a:extLst>
          </p:cNvPr>
          <p:cNvSpPr txBox="1"/>
          <p:nvPr/>
        </p:nvSpPr>
        <p:spPr>
          <a:xfrm>
            <a:off x="1548000" y="2567520"/>
            <a:ext cx="7452000" cy="7394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MPI_Isend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(&amp;message, size,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data_type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destination_rank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tag,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communicator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&amp;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request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D1065E-24F4-D777-7DAF-E8B72499B16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12000" y="2484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0D5AC85-E00F-D937-9319-940A98A375CC}"/>
              </a:ext>
            </a:extLst>
          </p:cNvPr>
          <p:cNvSpPr txBox="1"/>
          <p:nvPr/>
        </p:nvSpPr>
        <p:spPr>
          <a:xfrm>
            <a:off x="503640" y="3073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08D5584-EC57-00EF-8D72-E1DEA9CA53AC}"/>
              </a:ext>
            </a:extLst>
          </p:cNvPr>
          <p:cNvSpPr txBox="1"/>
          <p:nvPr/>
        </p:nvSpPr>
        <p:spPr>
          <a:xfrm>
            <a:off x="432000" y="3666239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MPI_Irecv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la fonction appelée par le processus receveur</a:t>
            </a: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C70E47C9-CCC2-C63A-3912-59150BC5CE6A}"/>
              </a:ext>
            </a:extLst>
          </p:cNvPr>
          <p:cNvSpPr/>
          <p:nvPr/>
        </p:nvSpPr>
        <p:spPr>
          <a:xfrm>
            <a:off x="1368000" y="4230720"/>
            <a:ext cx="7776000" cy="936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6D70E74-1F2A-93F8-5ECC-F8124F6AD9B1}"/>
              </a:ext>
            </a:extLst>
          </p:cNvPr>
          <p:cNvSpPr txBox="1"/>
          <p:nvPr/>
        </p:nvSpPr>
        <p:spPr>
          <a:xfrm>
            <a:off x="1548000" y="4314240"/>
            <a:ext cx="7452000" cy="7394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MPI_Irecv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(&amp;message, size,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data_type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source_rank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tag,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communicator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&amp;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request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F96F736-D5E3-D7F5-86F9-DC4216BF0B7A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12000" y="423072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45E7D3AB-9113-9AF4-A28D-90F8C74F91D6}"/>
              </a:ext>
            </a:extLst>
          </p:cNvPr>
          <p:cNvSpPr txBox="1"/>
          <p:nvPr/>
        </p:nvSpPr>
        <p:spPr>
          <a:xfrm>
            <a:off x="503640" y="482004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33AB794-1302-8334-8398-AE56A9B74BC0}"/>
              </a:ext>
            </a:extLst>
          </p:cNvPr>
          <p:cNvSpPr txBox="1"/>
          <p:nvPr/>
        </p:nvSpPr>
        <p:spPr>
          <a:xfrm>
            <a:off x="360000" y="5479876"/>
            <a:ext cx="9273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Les paramètres sont les mêmes pour que pour les communications bloquantes.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S’ajoute la variable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request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(de type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MPI_Request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 *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 utilisé par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MPI_Wait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pour vérifier l’ état de la communication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F8E2B52A-08E0-0945-FBAE-62A55067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799DBA-35C1-6542-A9BC-53CC5B5994A0}" type="slidenum">
              <a:t>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6F24EDA-E7D1-D1CC-8C20-A55C10209B0D}"/>
              </a:ext>
            </a:extLst>
          </p:cNvPr>
          <p:cNvSpPr txBox="1"/>
          <p:nvPr/>
        </p:nvSpPr>
        <p:spPr>
          <a:xfrm>
            <a:off x="360000" y="360000"/>
            <a:ext cx="8640000" cy="5039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Implémentations MPI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1A0F4E4-224F-1CC2-EC9F-8258318DB113}"/>
              </a:ext>
            </a:extLst>
          </p:cNvPr>
          <p:cNvSpPr txBox="1"/>
          <p:nvPr/>
        </p:nvSpPr>
        <p:spPr>
          <a:xfrm>
            <a:off x="648000" y="2243160"/>
            <a:ext cx="9144000" cy="2876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Implémentations libres que vous pouvez vous procurer pour vos ordinateurs 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OpenMPI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MPICH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Deino (Windows)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Implémentation propriétaire 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IntelMPI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Disponible en Fortran, C, C++, Python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D1054F0-E3FF-9081-6B38-9F1D121F553D}"/>
              </a:ext>
            </a:extLst>
          </p:cNvPr>
          <p:cNvSpPr txBox="1"/>
          <p:nvPr/>
        </p:nvSpPr>
        <p:spPr>
          <a:xfrm>
            <a:off x="1620000" y="6039720"/>
            <a:ext cx="7776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L’installation peut se faire par les sources ou via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apt-get install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C915055-1ADE-45B6-C111-233A347B1FDA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699A7EF-9BC0-414F-62F3-23B351088B9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20000" y="5832000"/>
            <a:ext cx="792000" cy="7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numéro de diapositive 3">
            <a:extLst>
              <a:ext uri="{FF2B5EF4-FFF2-40B4-BE49-F238E27FC236}">
                <a16:creationId xmlns:a16="http://schemas.microsoft.com/office/drawing/2014/main" id="{8D2CBF35-4B73-D9BE-1F4B-37C334FA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917C8E-4576-E346-8635-5C76DEBE5063}" type="slidenum">
              <a:t>60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C985A86-D907-3FFE-0D90-12597B143200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fonction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MPI_Wait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MPI_Wait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F4E687E-B072-5BB9-F0BB-0E516E8DA56F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3) Les communications point à point non-bloquantes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3CECB8F-B901-9479-DD5D-E0A68DE06DAC}"/>
              </a:ext>
            </a:extLst>
          </p:cNvPr>
          <p:cNvSpPr txBox="1"/>
          <p:nvPr/>
        </p:nvSpPr>
        <p:spPr>
          <a:xfrm>
            <a:off x="1044359" y="667368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https://www.open-mpi.org/doc/v4.0/man3/MPI_Wait.3.php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8089ED8-47AB-3813-2BE6-F6557EB0AFE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03640" y="6623999"/>
            <a:ext cx="431640" cy="43164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orme libre 10">
            <a:extLst>
              <a:ext uri="{FF2B5EF4-FFF2-40B4-BE49-F238E27FC236}">
                <a16:creationId xmlns:a16="http://schemas.microsoft.com/office/drawing/2014/main" id="{892E6469-7698-3D6B-03FD-7C24E6FEC8B2}"/>
              </a:ext>
            </a:extLst>
          </p:cNvPr>
          <p:cNvSpPr/>
          <p:nvPr/>
        </p:nvSpPr>
        <p:spPr>
          <a:xfrm>
            <a:off x="1368000" y="2727877"/>
            <a:ext cx="7776000" cy="936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A84086F-D6F2-E4B5-7D20-D33FA2D28473}"/>
              </a:ext>
            </a:extLst>
          </p:cNvPr>
          <p:cNvSpPr txBox="1"/>
          <p:nvPr/>
        </p:nvSpPr>
        <p:spPr>
          <a:xfrm>
            <a:off x="1548000" y="2811396"/>
            <a:ext cx="7452000" cy="7394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MPI_Wait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(&amp;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request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status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75D70AA-BCA6-2074-FFDC-4832BB855C7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12000" y="2727877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DC362178-7335-0706-082F-5CB0528F8F7B}"/>
              </a:ext>
            </a:extLst>
          </p:cNvPr>
          <p:cNvSpPr txBox="1"/>
          <p:nvPr/>
        </p:nvSpPr>
        <p:spPr>
          <a:xfrm>
            <a:off x="503640" y="3317197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F2D8BE4-9863-35B5-B72C-31493EE3A4C4}"/>
              </a:ext>
            </a:extLst>
          </p:cNvPr>
          <p:cNvSpPr txBox="1"/>
          <p:nvPr/>
        </p:nvSpPr>
        <p:spPr>
          <a:xfrm>
            <a:off x="360000" y="1795245"/>
            <a:ext cx="9332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MPI_Wait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la fonction appelée pour vérifier et attendre que la communication a bien été effectuée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E6EF505C-EB1A-8B74-AAAE-C79EF6BE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CFBA45-F6C6-1E49-BD0B-4DEB03F353FE}" type="slidenum">
              <a:t>61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023E691-E769-A315-802C-7148B72CBB4D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Exemple d’utilisation des communications non-bloquantes (Fortran 95)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Non-blocking communication </a:t>
            </a:r>
          </a:p>
        </p:txBody>
      </p:sp>
      <p:sp>
        <p:nvSpPr>
          <p:cNvPr id="3" name="Forme libre 2">
            <a:extLst>
              <a:ext uri="{FF2B5EF4-FFF2-40B4-BE49-F238E27FC236}">
                <a16:creationId xmlns:a16="http://schemas.microsoft.com/office/drawing/2014/main" id="{280FE64B-BE07-E1FD-134F-170BFF22BA99}"/>
              </a:ext>
            </a:extLst>
          </p:cNvPr>
          <p:cNvSpPr/>
          <p:nvPr/>
        </p:nvSpPr>
        <p:spPr>
          <a:xfrm>
            <a:off x="1368000" y="2520000"/>
            <a:ext cx="7776000" cy="4608000"/>
          </a:xfrm>
          <a:custGeom>
            <a:avLst>
              <a:gd name="f0" fmla="val 7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3089F8C-F602-14BE-2115-70D5508BF01B}"/>
              </a:ext>
            </a:extLst>
          </p:cNvPr>
          <p:cNvSpPr txBox="1"/>
          <p:nvPr/>
        </p:nvSpPr>
        <p:spPr>
          <a:xfrm>
            <a:off x="1548000" y="2603520"/>
            <a:ext cx="7452000" cy="4392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Real(8) ::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send_message, recv_message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 :: send_tag, recv_tag, ierror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 :: request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 == 2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then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send_message = 1245.76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Call MPI_ISEND(send_message, 1, MPI_DOUBLE_PRECISION, 3, send_tag, &amp;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MPI_COMM_WORLD, request, 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End if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 == 3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then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Call MPI_IRECV(recv_message, 1, MPI_DOUBLE_PRECISION, 2, recv_tag, &amp;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MPI_COMM_WORLD, request, 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End if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… Calcul 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5429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MPI_WAIT(request,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MPI_COMM_WORLD,ierror)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DD4814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… calcul suivant ...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09E293-2B68-9D62-D3F2-1AF96439F103}"/>
              </a:ext>
            </a:extLst>
          </p:cNvPr>
          <p:cNvSpPr txBox="1"/>
          <p:nvPr/>
        </p:nvSpPr>
        <p:spPr>
          <a:xfrm>
            <a:off x="360000" y="1739880"/>
            <a:ext cx="9504000" cy="60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Envoi d’un message de type real(8) au processus de rang 3 par le processus de rang 2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Réception d’un message de type real(8) par le rang 2 venant du rang 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83CFEC2-0D4B-0D04-11B7-D5EC40FBA361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3) Les communications point à point non-bloquantes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93CE456-DE26-FF80-E728-4C987D2DCF5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2360" y="2520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22F00A9-6FB2-4430-E3F2-31C029479AE3}"/>
              </a:ext>
            </a:extLst>
          </p:cNvPr>
          <p:cNvSpPr txBox="1"/>
          <p:nvPr/>
        </p:nvSpPr>
        <p:spPr>
          <a:xfrm>
            <a:off x="503999" y="3109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EDBCB03B-95C4-8FD3-AA06-0C5E95358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81956F-3D67-B248-A8D8-25B11D78FD1C}" type="slidenum">
              <a:t>62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9A7FC4F-D21C-F1DE-1C1C-12716E2D4B7A}"/>
              </a:ext>
            </a:extLst>
          </p:cNvPr>
          <p:cNvSpPr txBox="1"/>
          <p:nvPr/>
        </p:nvSpPr>
        <p:spPr>
          <a:xfrm>
            <a:off x="360000" y="360000"/>
            <a:ext cx="8083857" cy="78446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Exemple d’utilisation des communications non-bloquantes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Non-blocking communication </a:t>
            </a:r>
          </a:p>
        </p:txBody>
      </p:sp>
      <p:sp>
        <p:nvSpPr>
          <p:cNvPr id="3" name="Forme libre 2">
            <a:extLst>
              <a:ext uri="{FF2B5EF4-FFF2-40B4-BE49-F238E27FC236}">
                <a16:creationId xmlns:a16="http://schemas.microsoft.com/office/drawing/2014/main" id="{7B400C44-6365-745B-F29D-F3D080236945}"/>
              </a:ext>
            </a:extLst>
          </p:cNvPr>
          <p:cNvSpPr/>
          <p:nvPr/>
        </p:nvSpPr>
        <p:spPr>
          <a:xfrm>
            <a:off x="1368000" y="2520000"/>
            <a:ext cx="7776000" cy="4429440"/>
          </a:xfrm>
          <a:custGeom>
            <a:avLst>
              <a:gd name="f0" fmla="val 7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10CAC1C-D59A-E9F4-1EA5-5BF185A71900}"/>
              </a:ext>
            </a:extLst>
          </p:cNvPr>
          <p:cNvSpPr txBox="1"/>
          <p:nvPr/>
        </p:nvSpPr>
        <p:spPr>
          <a:xfrm>
            <a:off x="1548000" y="2603520"/>
            <a:ext cx="7452000" cy="4392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double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send_message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recv_message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send_tag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recv_tag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MPI_Request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request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== 2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send_message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 1245.76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Call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MPI_Isend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send_message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1, MPI_DOUBLE, 3,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send_tag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&amp;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MPI_COMM_WORLD, &amp;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request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== 3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Call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MPI_Irecv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(&amp;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recv_message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1, MPI_DOUBLE, 2,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recv_tag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&amp;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MPI_COMM_WORLD, &amp;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request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MPI_Wait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request,MPI_COMM_WORLD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 ;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CBBFAE-2CA1-3A37-7B6E-B0B0379A97AE}"/>
              </a:ext>
            </a:extLst>
          </p:cNvPr>
          <p:cNvSpPr txBox="1"/>
          <p:nvPr/>
        </p:nvSpPr>
        <p:spPr>
          <a:xfrm>
            <a:off x="360000" y="1739880"/>
            <a:ext cx="9504000" cy="60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Envoi d’un message de type double au processus de rang 3 par le processus de rang 2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Réception d’un message de type double par le rang 2 venant du rang 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837201C-80EB-C050-40CC-45FF80E95600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3) Les communications point à point non-bloquantes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0B8DFCF-DA24-F17A-A232-7546BE1E671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2360" y="2520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AFD1405-DDE2-3EE6-F7C0-A182BCFA2572}"/>
              </a:ext>
            </a:extLst>
          </p:cNvPr>
          <p:cNvSpPr txBox="1"/>
          <p:nvPr/>
        </p:nvSpPr>
        <p:spPr>
          <a:xfrm>
            <a:off x="503999" y="3109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numéro de diapositive 3">
            <a:extLst>
              <a:ext uri="{FF2B5EF4-FFF2-40B4-BE49-F238E27FC236}">
                <a16:creationId xmlns:a16="http://schemas.microsoft.com/office/drawing/2014/main" id="{D7921223-F2F7-E9B5-8FA9-CCC98273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1F09D8-7341-ED4C-B09E-955D5D4E4E35}" type="slidenum">
              <a:t>63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432E5C7-65D7-968C-6187-F5227CCE447C}"/>
              </a:ext>
            </a:extLst>
          </p:cNvPr>
          <p:cNvSpPr txBox="1"/>
          <p:nvPr/>
        </p:nvSpPr>
        <p:spPr>
          <a:xfrm>
            <a:off x="360000" y="259814"/>
            <a:ext cx="3636358" cy="78446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fonction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MPI_Waitall</a:t>
            </a:r>
            <a:endParaRPr lang="fr-FR" sz="24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Consolas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MPI_Wait</a:t>
            </a:r>
            <a:endParaRPr lang="fr-FR" sz="1600" b="0" i="1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7EE0590-B48E-9406-010F-193E8B164232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3) Les communications point à point non-bloquantes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BA2F740-AB96-DC96-CA06-25FB72C5FC58}"/>
              </a:ext>
            </a:extLst>
          </p:cNvPr>
          <p:cNvSpPr txBox="1"/>
          <p:nvPr/>
        </p:nvSpPr>
        <p:spPr>
          <a:xfrm>
            <a:off x="1044359" y="667368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https://www.open-mpi.org/doc/v4.0/man3/MPI_Waitall.3.php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FC97647-7057-EC63-2039-195438A0CDE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3640" y="6623999"/>
            <a:ext cx="431640" cy="4316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A50396D-4D38-03A9-E816-DED8439CD765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MPI_Waitall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effectue l’action de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MPI_Wait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sur un tableau de requêtes.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35DDA887-14F7-B905-6D03-C48ACA2E7038}"/>
              </a:ext>
            </a:extLst>
          </p:cNvPr>
          <p:cNvSpPr/>
          <p:nvPr/>
        </p:nvSpPr>
        <p:spPr>
          <a:xfrm>
            <a:off x="1368000" y="2656036"/>
            <a:ext cx="7776000" cy="936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2ACBEE0-E659-C1E6-ED28-5D4F865AA0FF}"/>
              </a:ext>
            </a:extLst>
          </p:cNvPr>
          <p:cNvSpPr txBox="1"/>
          <p:nvPr/>
        </p:nvSpPr>
        <p:spPr>
          <a:xfrm>
            <a:off x="1548000" y="2739555"/>
            <a:ext cx="7452000" cy="7394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MPI_Waitall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number_of_request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&amp;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request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[0],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status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4F80A57-7625-6176-46A9-6CDD92A4298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12000" y="2656036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108B9405-ECBF-5366-897E-79214040DB71}"/>
              </a:ext>
            </a:extLst>
          </p:cNvPr>
          <p:cNvSpPr txBox="1"/>
          <p:nvPr/>
        </p:nvSpPr>
        <p:spPr>
          <a:xfrm>
            <a:off x="503640" y="3245356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2A22F9A-B3B2-61B5-F18E-C4EAED34883F}"/>
              </a:ext>
            </a:extLst>
          </p:cNvPr>
          <p:cNvSpPr txBox="1"/>
          <p:nvPr/>
        </p:nvSpPr>
        <p:spPr>
          <a:xfrm>
            <a:off x="503640" y="4075619"/>
            <a:ext cx="928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request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et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status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sont alors des tableaux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MPI_Request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et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MPI_Status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 *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en C)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77B6C528-23D4-E655-1487-1A192DE2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CB25DF-8F58-974D-8AC0-17E22F419699}" type="slidenum">
              <a:t>64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06772BD-19DA-B656-6FD1-4FA324E95AD8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Mélange des types de communication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2CDCAC2-3CE4-420E-FC24-0E4AC8C978E0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3) Les communications point à point non-bloquantes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7E3E3D-E6F4-A99D-3B8B-3B06ECE073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0360" y="1944000"/>
            <a:ext cx="431640" cy="4316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0849A43-6FA8-AAED-76F1-33FD17D9ED76}"/>
              </a:ext>
            </a:extLst>
          </p:cNvPr>
          <p:cNvSpPr txBox="1"/>
          <p:nvPr/>
        </p:nvSpPr>
        <p:spPr>
          <a:xfrm>
            <a:off x="1195251" y="1815737"/>
            <a:ext cx="86084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Il est tout à fait possible de mélanger des appels bloquants à des appels non-bloquants.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Lorsque la requête est terminée, elle devient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MPI_REQUEST_NULL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 Il est également possible d’initialiser certaines requêtes ainsi pour les ignorer lors du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MPI_Wait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et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MPI_Waitall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endParaRPr lang="fr-FR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4DE09A7E-1D8B-3005-B878-64569B30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679CD0-6E39-D648-996E-8C7CF9C29567}" type="slidenum">
              <a:t>65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1A985A8-1BE4-2AF3-993B-E314AA312BAB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Exercice n°4 : Utilisation des communications non bloquantes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33A3D6C-BB60-3B64-2954-1A16CABF461F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Echange de message par MPI – 3) Les communications point à point non-bloquantes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8DEF13F-7404-8527-EFF9-D762095796DD}"/>
              </a:ext>
            </a:extLst>
          </p:cNvPr>
          <p:cNvSpPr txBox="1"/>
          <p:nvPr/>
        </p:nvSpPr>
        <p:spPr>
          <a:xfrm>
            <a:off x="360000" y="1667519"/>
            <a:ext cx="936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Rendez vous dans le dossier de l’exercice n°4 appelé 4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_nonblocking_com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B4F7640A-B335-9760-D080-327C4F8118AF}"/>
              </a:ext>
            </a:extLst>
          </p:cNvPr>
          <p:cNvSpPr/>
          <p:nvPr/>
        </p:nvSpPr>
        <p:spPr>
          <a:xfrm>
            <a:off x="1369080" y="2376360"/>
            <a:ext cx="7992000" cy="683640"/>
          </a:xfrm>
          <a:custGeom>
            <a:avLst>
              <a:gd name="f0" fmla="val 355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6AED2C-E02A-20A7-EC90-8ED23D52DB4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6720" y="2350800"/>
            <a:ext cx="900000" cy="7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7688B9F-CAF4-803A-343B-8C753C7BEF18}"/>
              </a:ext>
            </a:extLst>
          </p:cNvPr>
          <p:cNvSpPr txBox="1"/>
          <p:nvPr/>
        </p:nvSpPr>
        <p:spPr>
          <a:xfrm>
            <a:off x="1548719" y="2531880"/>
            <a:ext cx="774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&gt; cd exercises/mpi/4_nonblocking_com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AA901A0-29F1-55F2-6C8B-D1C57435A3A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056160" y="624960"/>
            <a:ext cx="892800" cy="900000"/>
          </a:xfrm>
          <a:prstGeom prst="rect">
            <a:avLst/>
          </a:prstGeom>
          <a:noFill/>
          <a:ln>
            <a:noFill/>
          </a:ln>
          <a:effectLst>
            <a:outerShdw dist="36147" dir="2700000" algn="tl">
              <a:srgbClr val="FFFFFF">
                <a:alpha val="48000"/>
              </a:srgb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5DDF9CB-3F13-999E-56B1-845AB2836ECE}"/>
              </a:ext>
            </a:extLst>
          </p:cNvPr>
          <p:cNvSpPr txBox="1"/>
          <p:nvPr/>
        </p:nvSpPr>
        <p:spPr>
          <a:xfrm>
            <a:off x="360000" y="3410529"/>
            <a:ext cx="9307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Ouvrez les instructions contenues dans le fichier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README.md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avec votre éditeur de fichier favori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vim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emacs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atom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gedit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…) ou visualisez directement les instructions sur le GitHub.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AF8BB3BD-3307-0228-8D06-33596AF1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564F75-BD54-AB4E-A8EB-C00AF23E1BC9}" type="slidenum">
              <a:t>66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25E452-1ABB-4A88-7CF6-7F38F770DA42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B819BBA-D23F-2376-8968-8F21944152D6}"/>
              </a:ext>
            </a:extLst>
          </p:cNvPr>
          <p:cNvSpPr txBox="1"/>
          <p:nvPr/>
        </p:nvSpPr>
        <p:spPr>
          <a:xfrm>
            <a:off x="432000" y="3071520"/>
            <a:ext cx="9360000" cy="1464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4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Introduction au parallélisme par échange de message via MPI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A503FAB-14E5-0541-8FF3-3B55EF3513A5}"/>
              </a:ext>
            </a:extLst>
          </p:cNvPr>
          <p:cNvSpPr txBox="1"/>
          <p:nvPr/>
        </p:nvSpPr>
        <p:spPr>
          <a:xfrm>
            <a:off x="864000" y="4476240"/>
            <a:ext cx="8928000" cy="1300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3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4) Les communications collectives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3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	4.1) Communications collectives de base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>
            <a:extLst>
              <a:ext uri="{FF2B5EF4-FFF2-40B4-BE49-F238E27FC236}">
                <a16:creationId xmlns:a16="http://schemas.microsoft.com/office/drawing/2014/main" id="{64B77EE7-FFA7-B393-5BA6-FC0F3CBA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C00EE59-6E30-D24A-A660-5ED10B525DC7}" type="slidenum">
              <a:t>67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710358C-079A-7072-319D-85EC0F5731FE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 : les différents types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3B2815-6E22-D065-FD0F-BC78B00D04E8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1F5E66E-1D67-3837-820A-C3DD34CA2E7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5280" y="6197970"/>
            <a:ext cx="756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9CB9238-5FE0-AD7F-BAF7-FF926B1B0A82}"/>
              </a:ext>
            </a:extLst>
          </p:cNvPr>
          <p:cNvSpPr txBox="1"/>
          <p:nvPr/>
        </p:nvSpPr>
        <p:spPr>
          <a:xfrm>
            <a:off x="360000" y="1756953"/>
            <a:ext cx="9384891" cy="3577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Les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communications collectives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sont des communications qui font intervenir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plusieurs processus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(voir tout le communicateur) dans le but de propager ou de rassembler de l’information.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 types de communication collective :</a:t>
            </a:r>
          </a:p>
          <a:p>
            <a:pPr marL="0" marR="0" lvl="1" indent="0" algn="just" rtl="0" hangingPunct="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Synchronisation 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c’est le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MPI_Barrier</a:t>
            </a: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1" indent="0" algn="just" rtl="0" hangingPunct="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Transfert de données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(diffusion, collecte)</a:t>
            </a:r>
          </a:p>
          <a:p>
            <a:pPr marL="0" marR="0" lvl="1" indent="0" algn="just" rtl="0" hangingPunct="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Transfert et opérations sur les données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(opération de réduction)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C6EB107-AFD6-4864-8C53-457F01069AF3}"/>
              </a:ext>
            </a:extLst>
          </p:cNvPr>
          <p:cNvSpPr txBox="1"/>
          <p:nvPr/>
        </p:nvSpPr>
        <p:spPr>
          <a:xfrm>
            <a:off x="1534887" y="6106886"/>
            <a:ext cx="7537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Les versions standards induisent des barrières implicites pour les processus concernés. Pour chaque processus, la barrière est relâchée dès la participation terminée.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9549F2B1-1575-1BA7-E171-43B6ECACD1E7}"/>
              </a:ext>
            </a:extLst>
          </p:cNvPr>
          <p:cNvSpPr/>
          <p:nvPr/>
        </p:nvSpPr>
        <p:spPr>
          <a:xfrm>
            <a:off x="3996000" y="2577960"/>
            <a:ext cx="2052000" cy="2966039"/>
          </a:xfrm>
          <a:custGeom>
            <a:avLst>
              <a:gd name="f0" fmla="val 304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7" name="Espace réservé du numéro de diapositive 3">
            <a:extLst>
              <a:ext uri="{FF2B5EF4-FFF2-40B4-BE49-F238E27FC236}">
                <a16:creationId xmlns:a16="http://schemas.microsoft.com/office/drawing/2014/main" id="{DEEFCA88-D1A4-FB9B-8A7C-A6275595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F767C7-B90D-7E42-BBEB-69AA5C18E1C8}" type="slidenum">
              <a:t>68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7F46ECA-FB1D-C1BD-FCA8-27DA7503D740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diffusion générale grâce à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MPI_Bcast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C34BAB6-FC90-1F9B-B023-874A95E275F7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486779C-AC20-7E26-14F6-1BE3A7ABE5EA}"/>
              </a:ext>
            </a:extLst>
          </p:cNvPr>
          <p:cNvSpPr txBox="1"/>
          <p:nvPr/>
        </p:nvSpPr>
        <p:spPr>
          <a:xfrm>
            <a:off x="360000" y="1739520"/>
            <a:ext cx="9504000" cy="492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Envoi d’une donnée depuis un processus vers tous les processus du communicateur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992E8C4-6DBB-08A8-5332-9B0460F6B908}"/>
              </a:ext>
            </a:extLst>
          </p:cNvPr>
          <p:cNvSpPr txBox="1"/>
          <p:nvPr/>
        </p:nvSpPr>
        <p:spPr>
          <a:xfrm>
            <a:off x="1368360" y="6710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https://www.open-mpi.org/doc/v4.0/man3/MPI_Bcast.3.php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D2171570-DA87-7D35-7714-9D5C4895C269}"/>
              </a:ext>
            </a:extLst>
          </p:cNvPr>
          <p:cNvSpPr/>
          <p:nvPr/>
        </p:nvSpPr>
        <p:spPr>
          <a:xfrm>
            <a:off x="5040000" y="4068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2EF58CE4-4D5F-DF82-7523-7055A2FD5033}"/>
              </a:ext>
            </a:extLst>
          </p:cNvPr>
          <p:cNvSpPr/>
          <p:nvPr/>
        </p:nvSpPr>
        <p:spPr>
          <a:xfrm>
            <a:off x="5040000" y="2844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88AB1845-7F12-CEDF-BA13-8AA47A0A06D0}"/>
              </a:ext>
            </a:extLst>
          </p:cNvPr>
          <p:cNvSpPr/>
          <p:nvPr/>
        </p:nvSpPr>
        <p:spPr>
          <a:xfrm>
            <a:off x="5040000" y="34419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212BDC61-EE32-091D-34A4-61130FA1753B}"/>
              </a:ext>
            </a:extLst>
          </p:cNvPr>
          <p:cNvSpPr/>
          <p:nvPr/>
        </p:nvSpPr>
        <p:spPr>
          <a:xfrm>
            <a:off x="5040000" y="471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41548951-AE2B-3132-F79D-287E767DC83B}"/>
              </a:ext>
            </a:extLst>
          </p:cNvPr>
          <p:cNvSpPr/>
          <p:nvPr/>
        </p:nvSpPr>
        <p:spPr>
          <a:xfrm>
            <a:off x="5652000" y="298800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4561A405-B07D-513D-495A-191C02DD0035}"/>
              </a:ext>
            </a:extLst>
          </p:cNvPr>
          <p:cNvSpPr/>
          <p:nvPr/>
        </p:nvSpPr>
        <p:spPr>
          <a:xfrm>
            <a:off x="7848360" y="2578319"/>
            <a:ext cx="1440000" cy="2966039"/>
          </a:xfrm>
          <a:custGeom>
            <a:avLst>
              <a:gd name="f0" fmla="val 333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1EEEFDD0-4BC2-10D6-8330-D80869268530}"/>
              </a:ext>
            </a:extLst>
          </p:cNvPr>
          <p:cNvSpPr/>
          <p:nvPr/>
        </p:nvSpPr>
        <p:spPr>
          <a:xfrm>
            <a:off x="8208360" y="4068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F86BA11D-903A-A609-37B0-3B03939A0639}"/>
              </a:ext>
            </a:extLst>
          </p:cNvPr>
          <p:cNvSpPr/>
          <p:nvPr/>
        </p:nvSpPr>
        <p:spPr>
          <a:xfrm>
            <a:off x="8208360" y="2844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47C6F5ED-FE61-5316-4386-AAD939938446}"/>
              </a:ext>
            </a:extLst>
          </p:cNvPr>
          <p:cNvSpPr/>
          <p:nvPr/>
        </p:nvSpPr>
        <p:spPr>
          <a:xfrm>
            <a:off x="8208360" y="344232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1BACA91F-0BB4-2735-B16A-8EF7B59002C0}"/>
              </a:ext>
            </a:extLst>
          </p:cNvPr>
          <p:cNvSpPr/>
          <p:nvPr/>
        </p:nvSpPr>
        <p:spPr>
          <a:xfrm>
            <a:off x="8208360" y="4716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B2EF9969-3A02-9A64-1BD7-EC7FA50F9FAA}"/>
              </a:ext>
            </a:extLst>
          </p:cNvPr>
          <p:cNvSpPr/>
          <p:nvPr/>
        </p:nvSpPr>
        <p:spPr>
          <a:xfrm>
            <a:off x="8820360" y="298836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" name="Forme libre 17">
            <a:extLst>
              <a:ext uri="{FF2B5EF4-FFF2-40B4-BE49-F238E27FC236}">
                <a16:creationId xmlns:a16="http://schemas.microsoft.com/office/drawing/2014/main" id="{8B312897-A1F2-4C6E-52AA-E71579C355E5}"/>
              </a:ext>
            </a:extLst>
          </p:cNvPr>
          <p:cNvSpPr/>
          <p:nvPr/>
        </p:nvSpPr>
        <p:spPr>
          <a:xfrm>
            <a:off x="8820720" y="360072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F483607F-4CA9-E361-1F2A-B91233217ED0}"/>
              </a:ext>
            </a:extLst>
          </p:cNvPr>
          <p:cNvSpPr/>
          <p:nvPr/>
        </p:nvSpPr>
        <p:spPr>
          <a:xfrm>
            <a:off x="8821080" y="421308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F1A094E0-A5F8-6766-163A-830C34D7E5FE}"/>
              </a:ext>
            </a:extLst>
          </p:cNvPr>
          <p:cNvSpPr/>
          <p:nvPr/>
        </p:nvSpPr>
        <p:spPr>
          <a:xfrm>
            <a:off x="8821440" y="489744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AA81BDD-B1D4-D251-1C0F-1393F3009705}"/>
              </a:ext>
            </a:extLst>
          </p:cNvPr>
          <p:cNvSpPr txBox="1"/>
          <p:nvPr/>
        </p:nvSpPr>
        <p:spPr>
          <a:xfrm>
            <a:off x="4176000" y="5688000"/>
            <a:ext cx="1728000" cy="608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MPI_Bcast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EA5A06B6-8A14-321B-FFE2-BF5030CC827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55280" y="6660000"/>
            <a:ext cx="431280" cy="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Connecteur droit 26">
            <a:extLst>
              <a:ext uri="{FF2B5EF4-FFF2-40B4-BE49-F238E27FC236}">
                <a16:creationId xmlns:a16="http://schemas.microsoft.com/office/drawing/2014/main" id="{74503D31-CE70-D7EC-A053-089352A80509}"/>
              </a:ext>
            </a:extLst>
          </p:cNvPr>
          <p:cNvSpPr/>
          <p:nvPr/>
        </p:nvSpPr>
        <p:spPr>
          <a:xfrm>
            <a:off x="2366640" y="4030200"/>
            <a:ext cx="1521360" cy="1799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8" name="Forme libre 27">
            <a:extLst>
              <a:ext uri="{FF2B5EF4-FFF2-40B4-BE49-F238E27FC236}">
                <a16:creationId xmlns:a16="http://schemas.microsoft.com/office/drawing/2014/main" id="{FF446349-ECE5-0353-624C-D3299F0CA054}"/>
              </a:ext>
            </a:extLst>
          </p:cNvPr>
          <p:cNvSpPr/>
          <p:nvPr/>
        </p:nvSpPr>
        <p:spPr>
          <a:xfrm>
            <a:off x="756720" y="2578319"/>
            <a:ext cx="1440000" cy="2966039"/>
          </a:xfrm>
          <a:custGeom>
            <a:avLst>
              <a:gd name="f0" fmla="val 333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9" name="Forme libre 28">
            <a:extLst>
              <a:ext uri="{FF2B5EF4-FFF2-40B4-BE49-F238E27FC236}">
                <a16:creationId xmlns:a16="http://schemas.microsoft.com/office/drawing/2014/main" id="{41B51EC8-B436-F67E-A080-3D98577DCEDF}"/>
              </a:ext>
            </a:extLst>
          </p:cNvPr>
          <p:cNvSpPr/>
          <p:nvPr/>
        </p:nvSpPr>
        <p:spPr>
          <a:xfrm>
            <a:off x="1116720" y="4068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30" name="Forme libre 29">
            <a:extLst>
              <a:ext uri="{FF2B5EF4-FFF2-40B4-BE49-F238E27FC236}">
                <a16:creationId xmlns:a16="http://schemas.microsoft.com/office/drawing/2014/main" id="{DCBB0ABD-7570-AE02-703C-E007A6A7F9A8}"/>
              </a:ext>
            </a:extLst>
          </p:cNvPr>
          <p:cNvSpPr/>
          <p:nvPr/>
        </p:nvSpPr>
        <p:spPr>
          <a:xfrm>
            <a:off x="1116720" y="2844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31" name="Forme libre 30">
            <a:extLst>
              <a:ext uri="{FF2B5EF4-FFF2-40B4-BE49-F238E27FC236}">
                <a16:creationId xmlns:a16="http://schemas.microsoft.com/office/drawing/2014/main" id="{82223DF0-9442-3FE8-E15D-FB738CA7ED0D}"/>
              </a:ext>
            </a:extLst>
          </p:cNvPr>
          <p:cNvSpPr/>
          <p:nvPr/>
        </p:nvSpPr>
        <p:spPr>
          <a:xfrm>
            <a:off x="1116720" y="344232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32" name="Forme libre 31">
            <a:extLst>
              <a:ext uri="{FF2B5EF4-FFF2-40B4-BE49-F238E27FC236}">
                <a16:creationId xmlns:a16="http://schemas.microsoft.com/office/drawing/2014/main" id="{0B7254AA-3948-EEE2-6F88-30EE37881D11}"/>
              </a:ext>
            </a:extLst>
          </p:cNvPr>
          <p:cNvSpPr/>
          <p:nvPr/>
        </p:nvSpPr>
        <p:spPr>
          <a:xfrm>
            <a:off x="1116720" y="4716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33" name="Forme libre 32">
            <a:extLst>
              <a:ext uri="{FF2B5EF4-FFF2-40B4-BE49-F238E27FC236}">
                <a16:creationId xmlns:a16="http://schemas.microsoft.com/office/drawing/2014/main" id="{99EA4BF0-5A88-2F30-6FA2-F1C0D1EA4E4D}"/>
              </a:ext>
            </a:extLst>
          </p:cNvPr>
          <p:cNvSpPr/>
          <p:nvPr/>
        </p:nvSpPr>
        <p:spPr>
          <a:xfrm>
            <a:off x="1728719" y="298836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4" name="Connecteur droit 33">
            <a:extLst>
              <a:ext uri="{FF2B5EF4-FFF2-40B4-BE49-F238E27FC236}">
                <a16:creationId xmlns:a16="http://schemas.microsoft.com/office/drawing/2014/main" id="{FD6E203F-0525-3D3C-0508-8E2EB56EBFDF}"/>
              </a:ext>
            </a:extLst>
          </p:cNvPr>
          <p:cNvSpPr/>
          <p:nvPr/>
        </p:nvSpPr>
        <p:spPr>
          <a:xfrm>
            <a:off x="6215399" y="4031279"/>
            <a:ext cx="1521361" cy="1801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43B5E5E-0C08-E305-FA85-88CF93B73A5C}"/>
              </a:ext>
            </a:extLst>
          </p:cNvPr>
          <p:cNvSpPr txBox="1"/>
          <p:nvPr/>
        </p:nvSpPr>
        <p:spPr>
          <a:xfrm>
            <a:off x="72625" y="5662870"/>
            <a:ext cx="2984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Répartition des données avant l’échange</a:t>
            </a:r>
          </a:p>
          <a:p>
            <a:pPr algn="ctr"/>
            <a:endParaRPr lang="fr-FR" dirty="0"/>
          </a:p>
        </p:txBody>
      </p:sp>
      <p:sp>
        <p:nvSpPr>
          <p:cNvPr id="46" name="Forme libre 45">
            <a:extLst>
              <a:ext uri="{FF2B5EF4-FFF2-40B4-BE49-F238E27FC236}">
                <a16:creationId xmlns:a16="http://schemas.microsoft.com/office/drawing/2014/main" id="{0CA22EBD-3378-BEEC-AE56-DE2D35FD0291}"/>
              </a:ext>
            </a:extLst>
          </p:cNvPr>
          <p:cNvSpPr/>
          <p:nvPr/>
        </p:nvSpPr>
        <p:spPr>
          <a:xfrm>
            <a:off x="4467497" y="3050177"/>
            <a:ext cx="561703" cy="633549"/>
          </a:xfrm>
          <a:custGeom>
            <a:avLst/>
            <a:gdLst>
              <a:gd name="connsiteX0" fmla="*/ 561703 w 561703"/>
              <a:gd name="connsiteY0" fmla="*/ 0 h 633549"/>
              <a:gd name="connsiteX1" fmla="*/ 0 w 561703"/>
              <a:gd name="connsiteY1" fmla="*/ 457200 h 633549"/>
              <a:gd name="connsiteX2" fmla="*/ 561703 w 561703"/>
              <a:gd name="connsiteY2" fmla="*/ 633549 h 63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703" h="633549">
                <a:moveTo>
                  <a:pt x="561703" y="0"/>
                </a:moveTo>
                <a:cubicBezTo>
                  <a:pt x="280851" y="175804"/>
                  <a:pt x="0" y="351609"/>
                  <a:pt x="0" y="457200"/>
                </a:cubicBezTo>
                <a:cubicBezTo>
                  <a:pt x="0" y="562791"/>
                  <a:pt x="280851" y="598170"/>
                  <a:pt x="561703" y="633549"/>
                </a:cubicBezTo>
              </a:path>
            </a:pathLst>
          </a:custGeom>
          <a:noFill/>
          <a:ln w="19050">
            <a:solidFill>
              <a:srgbClr val="729F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orme libre 46">
            <a:extLst>
              <a:ext uri="{FF2B5EF4-FFF2-40B4-BE49-F238E27FC236}">
                <a16:creationId xmlns:a16="http://schemas.microsoft.com/office/drawing/2014/main" id="{20EBFFFD-C7F0-7538-2184-46CEA80C8081}"/>
              </a:ext>
            </a:extLst>
          </p:cNvPr>
          <p:cNvSpPr/>
          <p:nvPr/>
        </p:nvSpPr>
        <p:spPr>
          <a:xfrm>
            <a:off x="4474646" y="3053133"/>
            <a:ext cx="561703" cy="1249587"/>
          </a:xfrm>
          <a:custGeom>
            <a:avLst/>
            <a:gdLst>
              <a:gd name="connsiteX0" fmla="*/ 561703 w 561703"/>
              <a:gd name="connsiteY0" fmla="*/ 0 h 633549"/>
              <a:gd name="connsiteX1" fmla="*/ 0 w 561703"/>
              <a:gd name="connsiteY1" fmla="*/ 457200 h 633549"/>
              <a:gd name="connsiteX2" fmla="*/ 561703 w 561703"/>
              <a:gd name="connsiteY2" fmla="*/ 633549 h 63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703" h="633549">
                <a:moveTo>
                  <a:pt x="561703" y="0"/>
                </a:moveTo>
                <a:cubicBezTo>
                  <a:pt x="280851" y="175804"/>
                  <a:pt x="0" y="351609"/>
                  <a:pt x="0" y="457200"/>
                </a:cubicBezTo>
                <a:cubicBezTo>
                  <a:pt x="0" y="562791"/>
                  <a:pt x="280851" y="598170"/>
                  <a:pt x="561703" y="633549"/>
                </a:cubicBezTo>
              </a:path>
            </a:pathLst>
          </a:custGeom>
          <a:noFill/>
          <a:ln w="19050">
            <a:solidFill>
              <a:srgbClr val="729F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Forme libre 47">
            <a:extLst>
              <a:ext uri="{FF2B5EF4-FFF2-40B4-BE49-F238E27FC236}">
                <a16:creationId xmlns:a16="http://schemas.microsoft.com/office/drawing/2014/main" id="{A4C95CE8-8CC3-9DA6-74A5-5A68F36984E3}"/>
              </a:ext>
            </a:extLst>
          </p:cNvPr>
          <p:cNvSpPr/>
          <p:nvPr/>
        </p:nvSpPr>
        <p:spPr>
          <a:xfrm>
            <a:off x="4463761" y="3055314"/>
            <a:ext cx="561703" cy="1924206"/>
          </a:xfrm>
          <a:custGeom>
            <a:avLst/>
            <a:gdLst>
              <a:gd name="connsiteX0" fmla="*/ 561703 w 561703"/>
              <a:gd name="connsiteY0" fmla="*/ 0 h 633549"/>
              <a:gd name="connsiteX1" fmla="*/ 0 w 561703"/>
              <a:gd name="connsiteY1" fmla="*/ 457200 h 633549"/>
              <a:gd name="connsiteX2" fmla="*/ 561703 w 561703"/>
              <a:gd name="connsiteY2" fmla="*/ 633549 h 63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703" h="633549">
                <a:moveTo>
                  <a:pt x="561703" y="0"/>
                </a:moveTo>
                <a:cubicBezTo>
                  <a:pt x="280851" y="175804"/>
                  <a:pt x="0" y="351609"/>
                  <a:pt x="0" y="457200"/>
                </a:cubicBezTo>
                <a:cubicBezTo>
                  <a:pt x="0" y="562791"/>
                  <a:pt x="280851" y="598170"/>
                  <a:pt x="561703" y="633549"/>
                </a:cubicBezTo>
              </a:path>
            </a:pathLst>
          </a:custGeom>
          <a:noFill/>
          <a:ln w="19050">
            <a:solidFill>
              <a:srgbClr val="729F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555CCB97-503B-58EA-11DE-6BAB3705FF2C}"/>
              </a:ext>
            </a:extLst>
          </p:cNvPr>
          <p:cNvSpPr txBox="1"/>
          <p:nvPr/>
        </p:nvSpPr>
        <p:spPr>
          <a:xfrm>
            <a:off x="7302137" y="5628712"/>
            <a:ext cx="2561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Nouvelle répartition des données après l’échange</a:t>
            </a:r>
          </a:p>
          <a:p>
            <a:pPr algn="ctr"/>
            <a:endParaRPr lang="fr-FR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ce réservé du numéro de diapositive 3">
            <a:extLst>
              <a:ext uri="{FF2B5EF4-FFF2-40B4-BE49-F238E27FC236}">
                <a16:creationId xmlns:a16="http://schemas.microsoft.com/office/drawing/2014/main" id="{15B10BC9-57B6-9277-5011-C458042D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465CDA-8865-0F4D-89CF-0AA4F9934B29}" type="slidenum">
              <a:t>69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BCB964FA-6B3C-6506-3CBD-689888076564}"/>
              </a:ext>
            </a:extLst>
          </p:cNvPr>
          <p:cNvSpPr/>
          <p:nvPr/>
        </p:nvSpPr>
        <p:spPr>
          <a:xfrm>
            <a:off x="3384000" y="2577960"/>
            <a:ext cx="2484360" cy="2966039"/>
          </a:xfrm>
          <a:custGeom>
            <a:avLst>
              <a:gd name="f0" fmla="val 201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63E108-BAD7-3CD2-7572-03C7F1B36DB0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diffusion sélective grâce à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MPI_Scatter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0F9DA89-4A95-557E-8EBD-92DC33BD60E7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626779A5-40E3-F9CB-8E27-F8F628ABD2FD}"/>
              </a:ext>
            </a:extLst>
          </p:cNvPr>
          <p:cNvSpPr/>
          <p:nvPr/>
        </p:nvSpPr>
        <p:spPr>
          <a:xfrm>
            <a:off x="4428000" y="4068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BB6AC731-BFDE-0303-33D8-D454D9AC311A}"/>
              </a:ext>
            </a:extLst>
          </p:cNvPr>
          <p:cNvSpPr/>
          <p:nvPr/>
        </p:nvSpPr>
        <p:spPr>
          <a:xfrm>
            <a:off x="4428000" y="2844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8C268DDA-293F-E230-8994-2A13AEB164EA}"/>
              </a:ext>
            </a:extLst>
          </p:cNvPr>
          <p:cNvSpPr/>
          <p:nvPr/>
        </p:nvSpPr>
        <p:spPr>
          <a:xfrm>
            <a:off x="4428000" y="34419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F37BE397-A9F4-6462-8C7C-4023366B9A6A}"/>
              </a:ext>
            </a:extLst>
          </p:cNvPr>
          <p:cNvSpPr/>
          <p:nvPr/>
        </p:nvSpPr>
        <p:spPr>
          <a:xfrm>
            <a:off x="4428000" y="471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A9A03960-F2FC-FAE5-1965-B5E3B6AEBDA7}"/>
              </a:ext>
            </a:extLst>
          </p:cNvPr>
          <p:cNvSpPr/>
          <p:nvPr/>
        </p:nvSpPr>
        <p:spPr>
          <a:xfrm>
            <a:off x="5040000" y="298800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F4558F6F-D355-4868-DB45-409D2B5C61A2}"/>
              </a:ext>
            </a:extLst>
          </p:cNvPr>
          <p:cNvSpPr/>
          <p:nvPr/>
        </p:nvSpPr>
        <p:spPr>
          <a:xfrm>
            <a:off x="7884360" y="2578319"/>
            <a:ext cx="1440000" cy="2966039"/>
          </a:xfrm>
          <a:custGeom>
            <a:avLst>
              <a:gd name="f0" fmla="val 497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455A13FA-C7F2-82E3-E99E-EF307670CBC1}"/>
              </a:ext>
            </a:extLst>
          </p:cNvPr>
          <p:cNvSpPr/>
          <p:nvPr/>
        </p:nvSpPr>
        <p:spPr>
          <a:xfrm>
            <a:off x="8244360" y="4068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E1444151-5828-18DE-4A68-88FBF73A6172}"/>
              </a:ext>
            </a:extLst>
          </p:cNvPr>
          <p:cNvSpPr/>
          <p:nvPr/>
        </p:nvSpPr>
        <p:spPr>
          <a:xfrm>
            <a:off x="8244360" y="2844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360BF07D-9FAA-8CBF-6DEF-6ED1CDCBD063}"/>
              </a:ext>
            </a:extLst>
          </p:cNvPr>
          <p:cNvSpPr/>
          <p:nvPr/>
        </p:nvSpPr>
        <p:spPr>
          <a:xfrm>
            <a:off x="8244360" y="344232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25774818-D469-C3DB-AE44-FE9692FB7B2D}"/>
              </a:ext>
            </a:extLst>
          </p:cNvPr>
          <p:cNvSpPr/>
          <p:nvPr/>
        </p:nvSpPr>
        <p:spPr>
          <a:xfrm>
            <a:off x="8244360" y="4716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E6DD10C1-A2B1-6810-8DE9-131CC70A7594}"/>
              </a:ext>
            </a:extLst>
          </p:cNvPr>
          <p:cNvSpPr/>
          <p:nvPr/>
        </p:nvSpPr>
        <p:spPr>
          <a:xfrm>
            <a:off x="8856360" y="298836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4D491445-BB6A-3E66-B602-8FEFE753B9AE}"/>
              </a:ext>
            </a:extLst>
          </p:cNvPr>
          <p:cNvSpPr/>
          <p:nvPr/>
        </p:nvSpPr>
        <p:spPr>
          <a:xfrm>
            <a:off x="8856720" y="360072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99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  <p:sp>
        <p:nvSpPr>
          <p:cNvPr id="18" name="Forme libre 17">
            <a:extLst>
              <a:ext uri="{FF2B5EF4-FFF2-40B4-BE49-F238E27FC236}">
                <a16:creationId xmlns:a16="http://schemas.microsoft.com/office/drawing/2014/main" id="{B857CEE7-CFB8-C66E-18E2-2594B3DDF197}"/>
              </a:ext>
            </a:extLst>
          </p:cNvPr>
          <p:cNvSpPr/>
          <p:nvPr/>
        </p:nvSpPr>
        <p:spPr>
          <a:xfrm>
            <a:off x="8857080" y="421308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1F64B203-E726-A089-FD92-15762D695FAD}"/>
              </a:ext>
            </a:extLst>
          </p:cNvPr>
          <p:cNvSpPr/>
          <p:nvPr/>
        </p:nvSpPr>
        <p:spPr>
          <a:xfrm>
            <a:off x="8857440" y="489744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F24D9EF-2DA6-202F-81DB-6FDBDC30B215}"/>
              </a:ext>
            </a:extLst>
          </p:cNvPr>
          <p:cNvSpPr txBox="1"/>
          <p:nvPr/>
        </p:nvSpPr>
        <p:spPr>
          <a:xfrm>
            <a:off x="3924000" y="5633640"/>
            <a:ext cx="1728000" cy="608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MPI_SCATTER</a:t>
            </a:r>
          </a:p>
        </p:txBody>
      </p:sp>
      <p:sp>
        <p:nvSpPr>
          <p:cNvPr id="25" name="Forme libre 24">
            <a:extLst>
              <a:ext uri="{FF2B5EF4-FFF2-40B4-BE49-F238E27FC236}">
                <a16:creationId xmlns:a16="http://schemas.microsoft.com/office/drawing/2014/main" id="{1A1915CC-3976-440A-DB7B-0C2FE4897598}"/>
              </a:ext>
            </a:extLst>
          </p:cNvPr>
          <p:cNvSpPr/>
          <p:nvPr/>
        </p:nvSpPr>
        <p:spPr>
          <a:xfrm>
            <a:off x="3579221" y="3377408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99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  <p:sp>
        <p:nvSpPr>
          <p:cNvPr id="26" name="Forme libre 25">
            <a:extLst>
              <a:ext uri="{FF2B5EF4-FFF2-40B4-BE49-F238E27FC236}">
                <a16:creationId xmlns:a16="http://schemas.microsoft.com/office/drawing/2014/main" id="{9924ABFA-ACE0-6C7E-7F37-5C3ACBC4F8A0}"/>
              </a:ext>
            </a:extLst>
          </p:cNvPr>
          <p:cNvSpPr/>
          <p:nvPr/>
        </p:nvSpPr>
        <p:spPr>
          <a:xfrm>
            <a:off x="3575801" y="3858267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27" name="Forme libre 26">
            <a:extLst>
              <a:ext uri="{FF2B5EF4-FFF2-40B4-BE49-F238E27FC236}">
                <a16:creationId xmlns:a16="http://schemas.microsoft.com/office/drawing/2014/main" id="{B08A804D-DA72-26C5-35F3-0B55B39FAC98}"/>
              </a:ext>
            </a:extLst>
          </p:cNvPr>
          <p:cNvSpPr/>
          <p:nvPr/>
        </p:nvSpPr>
        <p:spPr>
          <a:xfrm>
            <a:off x="3581203" y="4441287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28" name="Forme libre 27">
            <a:extLst>
              <a:ext uri="{FF2B5EF4-FFF2-40B4-BE49-F238E27FC236}">
                <a16:creationId xmlns:a16="http://schemas.microsoft.com/office/drawing/2014/main" id="{D01E8AFE-EC04-4AB2-06A6-2CD8917625CD}"/>
              </a:ext>
            </a:extLst>
          </p:cNvPr>
          <p:cNvSpPr/>
          <p:nvPr/>
        </p:nvSpPr>
        <p:spPr>
          <a:xfrm>
            <a:off x="396360" y="2577960"/>
            <a:ext cx="2051640" cy="2966039"/>
          </a:xfrm>
          <a:custGeom>
            <a:avLst>
              <a:gd name="f0" fmla="val 201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9" name="Forme libre 28">
            <a:extLst>
              <a:ext uri="{FF2B5EF4-FFF2-40B4-BE49-F238E27FC236}">
                <a16:creationId xmlns:a16="http://schemas.microsoft.com/office/drawing/2014/main" id="{A39C0106-311D-CE80-1D59-03E12F525111}"/>
              </a:ext>
            </a:extLst>
          </p:cNvPr>
          <p:cNvSpPr/>
          <p:nvPr/>
        </p:nvSpPr>
        <p:spPr>
          <a:xfrm>
            <a:off x="612360" y="4068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30" name="Forme libre 29">
            <a:extLst>
              <a:ext uri="{FF2B5EF4-FFF2-40B4-BE49-F238E27FC236}">
                <a16:creationId xmlns:a16="http://schemas.microsoft.com/office/drawing/2014/main" id="{755329AF-96DE-57C4-7543-E7E60CB9EB23}"/>
              </a:ext>
            </a:extLst>
          </p:cNvPr>
          <p:cNvSpPr/>
          <p:nvPr/>
        </p:nvSpPr>
        <p:spPr>
          <a:xfrm>
            <a:off x="612360" y="2844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31" name="Forme libre 30">
            <a:extLst>
              <a:ext uri="{FF2B5EF4-FFF2-40B4-BE49-F238E27FC236}">
                <a16:creationId xmlns:a16="http://schemas.microsoft.com/office/drawing/2014/main" id="{C03DFDCB-CDBF-8787-1A98-FFBB58E5B435}"/>
              </a:ext>
            </a:extLst>
          </p:cNvPr>
          <p:cNvSpPr/>
          <p:nvPr/>
        </p:nvSpPr>
        <p:spPr>
          <a:xfrm>
            <a:off x="612360" y="34419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32" name="Forme libre 31">
            <a:extLst>
              <a:ext uri="{FF2B5EF4-FFF2-40B4-BE49-F238E27FC236}">
                <a16:creationId xmlns:a16="http://schemas.microsoft.com/office/drawing/2014/main" id="{0B63B240-8DDA-5D90-0866-435A7CFF3A90}"/>
              </a:ext>
            </a:extLst>
          </p:cNvPr>
          <p:cNvSpPr/>
          <p:nvPr/>
        </p:nvSpPr>
        <p:spPr>
          <a:xfrm>
            <a:off x="612360" y="471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33" name="Forme libre 32">
            <a:extLst>
              <a:ext uri="{FF2B5EF4-FFF2-40B4-BE49-F238E27FC236}">
                <a16:creationId xmlns:a16="http://schemas.microsoft.com/office/drawing/2014/main" id="{8CD3333B-41B8-FFF4-2A92-02C5B15415AF}"/>
              </a:ext>
            </a:extLst>
          </p:cNvPr>
          <p:cNvSpPr/>
          <p:nvPr/>
        </p:nvSpPr>
        <p:spPr>
          <a:xfrm>
            <a:off x="1224360" y="298800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34" name="Forme libre 33">
            <a:extLst>
              <a:ext uri="{FF2B5EF4-FFF2-40B4-BE49-F238E27FC236}">
                <a16:creationId xmlns:a16="http://schemas.microsoft.com/office/drawing/2014/main" id="{AA209055-C8F6-5746-EB26-98A05035B317}"/>
              </a:ext>
            </a:extLst>
          </p:cNvPr>
          <p:cNvSpPr/>
          <p:nvPr/>
        </p:nvSpPr>
        <p:spPr>
          <a:xfrm>
            <a:off x="1512720" y="298836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99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  <p:sp>
        <p:nvSpPr>
          <p:cNvPr id="35" name="Forme libre 34">
            <a:extLst>
              <a:ext uri="{FF2B5EF4-FFF2-40B4-BE49-F238E27FC236}">
                <a16:creationId xmlns:a16="http://schemas.microsoft.com/office/drawing/2014/main" id="{ED1C1735-D41F-3EE3-8AC4-2BEA6F7FA6C1}"/>
              </a:ext>
            </a:extLst>
          </p:cNvPr>
          <p:cNvSpPr/>
          <p:nvPr/>
        </p:nvSpPr>
        <p:spPr>
          <a:xfrm>
            <a:off x="1801080" y="298872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36" name="Forme libre 35">
            <a:extLst>
              <a:ext uri="{FF2B5EF4-FFF2-40B4-BE49-F238E27FC236}">
                <a16:creationId xmlns:a16="http://schemas.microsoft.com/office/drawing/2014/main" id="{4EF5BF61-4CEA-BEB0-728B-E4A3C3A1C8A2}"/>
              </a:ext>
            </a:extLst>
          </p:cNvPr>
          <p:cNvSpPr/>
          <p:nvPr/>
        </p:nvSpPr>
        <p:spPr>
          <a:xfrm>
            <a:off x="2089439" y="298908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38" name="Connecteur droit 37">
            <a:extLst>
              <a:ext uri="{FF2B5EF4-FFF2-40B4-BE49-F238E27FC236}">
                <a16:creationId xmlns:a16="http://schemas.microsoft.com/office/drawing/2014/main" id="{39B68B90-7F64-DAFE-09DC-6345C41BF2FD}"/>
              </a:ext>
            </a:extLst>
          </p:cNvPr>
          <p:cNvSpPr/>
          <p:nvPr/>
        </p:nvSpPr>
        <p:spPr>
          <a:xfrm>
            <a:off x="6480000" y="4032359"/>
            <a:ext cx="1253519" cy="1801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9" name="Connecteur droit 38">
            <a:extLst>
              <a:ext uri="{FF2B5EF4-FFF2-40B4-BE49-F238E27FC236}">
                <a16:creationId xmlns:a16="http://schemas.microsoft.com/office/drawing/2014/main" id="{28BD3388-DBDC-26C1-5B30-D792E8BD729B}"/>
              </a:ext>
            </a:extLst>
          </p:cNvPr>
          <p:cNvSpPr/>
          <p:nvPr/>
        </p:nvSpPr>
        <p:spPr>
          <a:xfrm>
            <a:off x="2588760" y="4033439"/>
            <a:ext cx="651240" cy="1801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8C1D9A0-1045-D824-9C0F-12EE683DF232}"/>
              </a:ext>
            </a:extLst>
          </p:cNvPr>
          <p:cNvSpPr txBox="1"/>
          <p:nvPr/>
        </p:nvSpPr>
        <p:spPr>
          <a:xfrm>
            <a:off x="1368719" y="6710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https://www.open-mpi.org/doc/v4.0/man3/MPI_Scatter.3.php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323D7E0B-27E4-BDFA-1610-55A04C25D1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55639" y="6660000"/>
            <a:ext cx="431280" cy="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Forme libre 48">
            <a:extLst>
              <a:ext uri="{FF2B5EF4-FFF2-40B4-BE49-F238E27FC236}">
                <a16:creationId xmlns:a16="http://schemas.microsoft.com/office/drawing/2014/main" id="{344AFCE3-0839-9E97-0222-A62F7F07D7A3}"/>
              </a:ext>
            </a:extLst>
          </p:cNvPr>
          <p:cNvSpPr/>
          <p:nvPr/>
        </p:nvSpPr>
        <p:spPr>
          <a:xfrm>
            <a:off x="3860072" y="3050177"/>
            <a:ext cx="561703" cy="633549"/>
          </a:xfrm>
          <a:custGeom>
            <a:avLst/>
            <a:gdLst>
              <a:gd name="connsiteX0" fmla="*/ 561703 w 561703"/>
              <a:gd name="connsiteY0" fmla="*/ 0 h 633549"/>
              <a:gd name="connsiteX1" fmla="*/ 0 w 561703"/>
              <a:gd name="connsiteY1" fmla="*/ 457200 h 633549"/>
              <a:gd name="connsiteX2" fmla="*/ 561703 w 561703"/>
              <a:gd name="connsiteY2" fmla="*/ 633549 h 63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703" h="633549">
                <a:moveTo>
                  <a:pt x="561703" y="0"/>
                </a:moveTo>
                <a:cubicBezTo>
                  <a:pt x="280851" y="175804"/>
                  <a:pt x="0" y="351609"/>
                  <a:pt x="0" y="457200"/>
                </a:cubicBezTo>
                <a:cubicBezTo>
                  <a:pt x="0" y="562791"/>
                  <a:pt x="280851" y="598170"/>
                  <a:pt x="561703" y="633549"/>
                </a:cubicBezTo>
              </a:path>
            </a:pathLst>
          </a:custGeom>
          <a:noFill/>
          <a:ln w="19050">
            <a:solidFill>
              <a:srgbClr val="CC669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orme libre 49">
            <a:extLst>
              <a:ext uri="{FF2B5EF4-FFF2-40B4-BE49-F238E27FC236}">
                <a16:creationId xmlns:a16="http://schemas.microsoft.com/office/drawing/2014/main" id="{D8F2245A-FC34-BA77-EB4D-6D729A571A37}"/>
              </a:ext>
            </a:extLst>
          </p:cNvPr>
          <p:cNvSpPr/>
          <p:nvPr/>
        </p:nvSpPr>
        <p:spPr>
          <a:xfrm>
            <a:off x="3867221" y="3053133"/>
            <a:ext cx="561703" cy="1249587"/>
          </a:xfrm>
          <a:custGeom>
            <a:avLst/>
            <a:gdLst>
              <a:gd name="connsiteX0" fmla="*/ 561703 w 561703"/>
              <a:gd name="connsiteY0" fmla="*/ 0 h 633549"/>
              <a:gd name="connsiteX1" fmla="*/ 0 w 561703"/>
              <a:gd name="connsiteY1" fmla="*/ 457200 h 633549"/>
              <a:gd name="connsiteX2" fmla="*/ 561703 w 561703"/>
              <a:gd name="connsiteY2" fmla="*/ 633549 h 63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703" h="633549">
                <a:moveTo>
                  <a:pt x="561703" y="0"/>
                </a:moveTo>
                <a:cubicBezTo>
                  <a:pt x="280851" y="175804"/>
                  <a:pt x="0" y="351609"/>
                  <a:pt x="0" y="457200"/>
                </a:cubicBezTo>
                <a:cubicBezTo>
                  <a:pt x="0" y="562791"/>
                  <a:pt x="280851" y="598170"/>
                  <a:pt x="561703" y="633549"/>
                </a:cubicBezTo>
              </a:path>
            </a:pathLst>
          </a:custGeom>
          <a:noFill/>
          <a:ln w="19050">
            <a:solidFill>
              <a:srgbClr val="FF9A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orme libre 50">
            <a:extLst>
              <a:ext uri="{FF2B5EF4-FFF2-40B4-BE49-F238E27FC236}">
                <a16:creationId xmlns:a16="http://schemas.microsoft.com/office/drawing/2014/main" id="{5F56F884-9BA3-6511-4038-61F628C2383D}"/>
              </a:ext>
            </a:extLst>
          </p:cNvPr>
          <p:cNvSpPr/>
          <p:nvPr/>
        </p:nvSpPr>
        <p:spPr>
          <a:xfrm>
            <a:off x="3856336" y="3055314"/>
            <a:ext cx="561703" cy="1924206"/>
          </a:xfrm>
          <a:custGeom>
            <a:avLst/>
            <a:gdLst>
              <a:gd name="connsiteX0" fmla="*/ 561703 w 561703"/>
              <a:gd name="connsiteY0" fmla="*/ 0 h 633549"/>
              <a:gd name="connsiteX1" fmla="*/ 0 w 561703"/>
              <a:gd name="connsiteY1" fmla="*/ 457200 h 633549"/>
              <a:gd name="connsiteX2" fmla="*/ 561703 w 561703"/>
              <a:gd name="connsiteY2" fmla="*/ 633549 h 63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703" h="633549">
                <a:moveTo>
                  <a:pt x="561703" y="0"/>
                </a:moveTo>
                <a:cubicBezTo>
                  <a:pt x="280851" y="175804"/>
                  <a:pt x="0" y="351609"/>
                  <a:pt x="0" y="457200"/>
                </a:cubicBezTo>
                <a:cubicBezTo>
                  <a:pt x="0" y="562791"/>
                  <a:pt x="280851" y="598170"/>
                  <a:pt x="561703" y="633549"/>
                </a:cubicBezTo>
              </a:path>
            </a:pathLst>
          </a:custGeom>
          <a:noFill/>
          <a:ln w="19050">
            <a:solidFill>
              <a:srgbClr val="32996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1385BE3C-40A7-3F63-4410-B33DBD53DE4F}"/>
              </a:ext>
            </a:extLst>
          </p:cNvPr>
          <p:cNvSpPr txBox="1"/>
          <p:nvPr/>
        </p:nvSpPr>
        <p:spPr>
          <a:xfrm>
            <a:off x="396360" y="1763486"/>
            <a:ext cx="918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Partage de données sélectif (selon les critères du développeur) depuis un processus vers tous les processus du communicateur</a:t>
            </a:r>
          </a:p>
          <a:p>
            <a:endParaRPr lang="fr-FR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8A2A377-4DF4-719A-728F-A970ADFFBA11}"/>
              </a:ext>
            </a:extLst>
          </p:cNvPr>
          <p:cNvSpPr txBox="1"/>
          <p:nvPr/>
        </p:nvSpPr>
        <p:spPr>
          <a:xfrm>
            <a:off x="163288" y="5633640"/>
            <a:ext cx="2475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Répartition des données avant l’échange</a:t>
            </a:r>
          </a:p>
          <a:p>
            <a:pPr algn="ctr"/>
            <a:endParaRPr lang="fr-FR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D066739A-23BD-A03A-F23D-E44057367931}"/>
              </a:ext>
            </a:extLst>
          </p:cNvPr>
          <p:cNvSpPr txBox="1"/>
          <p:nvPr/>
        </p:nvSpPr>
        <p:spPr>
          <a:xfrm>
            <a:off x="7778935" y="5633640"/>
            <a:ext cx="1645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Nouvelle répartition des données</a:t>
            </a:r>
          </a:p>
          <a:p>
            <a:pPr algn="ctr"/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566743A6-E6A4-F563-EC11-7E700FCE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46CA80-173C-AE45-92B1-3EDC01385E81}" type="slidenum">
              <a:t>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63C7361-0E30-85B0-9DCF-43C81B275FA6}"/>
              </a:ext>
            </a:extLst>
          </p:cNvPr>
          <p:cNvSpPr txBox="1"/>
          <p:nvPr/>
        </p:nvSpPr>
        <p:spPr>
          <a:xfrm>
            <a:off x="360000" y="360000"/>
            <a:ext cx="8640000" cy="5039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Compilation d’un programme MPI (Fortran)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EC7D349-F730-AF90-4312-CB436C648E9B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35BCB9CD-6790-AFC5-1CA0-2CAF34267560}"/>
              </a:ext>
            </a:extLst>
          </p:cNvPr>
          <p:cNvSpPr/>
          <p:nvPr/>
        </p:nvSpPr>
        <p:spPr>
          <a:xfrm>
            <a:off x="1368360" y="5544360"/>
            <a:ext cx="7992000" cy="828359"/>
          </a:xfrm>
          <a:custGeom>
            <a:avLst>
              <a:gd name="f0" fmla="val 257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699BA09-9EB9-1495-70C7-5A10889E33F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6000" y="5554800"/>
            <a:ext cx="900000" cy="7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09BC72A-8DDD-4DA4-0FAF-CFAE80D6B078}"/>
              </a:ext>
            </a:extLst>
          </p:cNvPr>
          <p:cNvSpPr txBox="1"/>
          <p:nvPr/>
        </p:nvSpPr>
        <p:spPr>
          <a:xfrm>
            <a:off x="1548000" y="5735880"/>
            <a:ext cx="774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&gt; mpif90 program.f90 -o executable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1C26D75-1458-B6C8-09F2-DB226C82CD0F}"/>
              </a:ext>
            </a:extLst>
          </p:cNvPr>
          <p:cNvSpPr txBox="1"/>
          <p:nvPr/>
        </p:nvSpPr>
        <p:spPr>
          <a:xfrm>
            <a:off x="360000" y="4979520"/>
            <a:ext cx="936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Pour compiler :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E0AE6DDA-A5D3-8E1D-18E5-D7766F512999}"/>
              </a:ext>
            </a:extLst>
          </p:cNvPr>
          <p:cNvSpPr/>
          <p:nvPr/>
        </p:nvSpPr>
        <p:spPr>
          <a:xfrm>
            <a:off x="1368360" y="3744360"/>
            <a:ext cx="7992000" cy="828359"/>
          </a:xfrm>
          <a:custGeom>
            <a:avLst>
              <a:gd name="f0" fmla="val 157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0DC9C98-A9EB-1E71-2B20-DA8F7D36598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6000" y="3754800"/>
            <a:ext cx="900000" cy="7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C5C1931-FA21-22D4-DA5A-8A91EFD5DAFF}"/>
              </a:ext>
            </a:extLst>
          </p:cNvPr>
          <p:cNvSpPr txBox="1"/>
          <p:nvPr/>
        </p:nvSpPr>
        <p:spPr>
          <a:xfrm>
            <a:off x="1548000" y="3935880"/>
            <a:ext cx="774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&gt; mpif90 -show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787AF06-AD90-1891-61E3-E2827412851B}"/>
              </a:ext>
            </a:extLst>
          </p:cNvPr>
          <p:cNvSpPr txBox="1"/>
          <p:nvPr/>
        </p:nvSpPr>
        <p:spPr>
          <a:xfrm>
            <a:off x="360000" y="3179520"/>
            <a:ext cx="936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Pour connaître le contenu du wrapper :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4E4D396-55CA-58B2-4321-249999A89AA0}"/>
              </a:ext>
            </a:extLst>
          </p:cNvPr>
          <p:cNvSpPr txBox="1"/>
          <p:nvPr/>
        </p:nvSpPr>
        <p:spPr>
          <a:xfrm>
            <a:off x="308880" y="1804005"/>
            <a:ext cx="9051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compilation fait appel au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wrapper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MPI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mpif90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wrapper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utilise le compilateur Fortran par défaut (par exemple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gfortran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 en y ajoutant des options de compilation supplémentaires et les chemins vers la bibliothèque MPI.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ce réservé du numéro de diapositive 3">
            <a:extLst>
              <a:ext uri="{FF2B5EF4-FFF2-40B4-BE49-F238E27FC236}">
                <a16:creationId xmlns:a16="http://schemas.microsoft.com/office/drawing/2014/main" id="{28C58868-747C-9F0B-D3B3-F1EEF8BA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9D29A4-664F-CA40-905A-96342569D7BE}" type="slidenum">
              <a:t>70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2006CBF8-8598-D4D9-F632-AD19DEB5D669}"/>
              </a:ext>
            </a:extLst>
          </p:cNvPr>
          <p:cNvSpPr/>
          <p:nvPr/>
        </p:nvSpPr>
        <p:spPr>
          <a:xfrm>
            <a:off x="7164719" y="2542320"/>
            <a:ext cx="2411280" cy="2966039"/>
          </a:xfrm>
          <a:custGeom>
            <a:avLst>
              <a:gd name="f0" fmla="val 182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1370B54-92F3-1B2F-7640-B99417E5B9EC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collecte grâce à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MPI_Gather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B8F3776-DEF6-7B6C-3AAE-38AC6F940B91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8ECF40C-396B-CF02-5E97-999FD1B87B97}"/>
              </a:ext>
            </a:extLst>
          </p:cNvPr>
          <p:cNvSpPr txBox="1"/>
          <p:nvPr/>
        </p:nvSpPr>
        <p:spPr>
          <a:xfrm>
            <a:off x="360000" y="1739520"/>
            <a:ext cx="9504000" cy="10313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Envoi de données réparties sur plusieurs processus vers un processus unique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1944A3F3-65B5-44D8-0CAE-D69DBCD45F69}"/>
              </a:ext>
            </a:extLst>
          </p:cNvPr>
          <p:cNvSpPr/>
          <p:nvPr/>
        </p:nvSpPr>
        <p:spPr>
          <a:xfrm>
            <a:off x="3384360" y="2541960"/>
            <a:ext cx="2880000" cy="2966039"/>
          </a:xfrm>
          <a:custGeom>
            <a:avLst>
              <a:gd name="f0" fmla="val 201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1F1DC7CD-5A1C-FE79-5CE2-46B9A1A753A4}"/>
              </a:ext>
            </a:extLst>
          </p:cNvPr>
          <p:cNvSpPr/>
          <p:nvPr/>
        </p:nvSpPr>
        <p:spPr>
          <a:xfrm>
            <a:off x="4428360" y="4031999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ADCC6436-7129-B55D-D73E-236F55EECC2D}"/>
              </a:ext>
            </a:extLst>
          </p:cNvPr>
          <p:cNvSpPr/>
          <p:nvPr/>
        </p:nvSpPr>
        <p:spPr>
          <a:xfrm>
            <a:off x="4428360" y="2808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8FAC99D3-3500-E3F7-00D8-6AE6E69F0EAC}"/>
              </a:ext>
            </a:extLst>
          </p:cNvPr>
          <p:cNvSpPr/>
          <p:nvPr/>
        </p:nvSpPr>
        <p:spPr>
          <a:xfrm>
            <a:off x="4428360" y="34059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19CD38C1-0D28-74E2-4493-E1EF482B8C70}"/>
              </a:ext>
            </a:extLst>
          </p:cNvPr>
          <p:cNvSpPr/>
          <p:nvPr/>
        </p:nvSpPr>
        <p:spPr>
          <a:xfrm>
            <a:off x="4428360" y="4680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1D6B6167-6914-D17B-B284-BC39111BD584}"/>
              </a:ext>
            </a:extLst>
          </p:cNvPr>
          <p:cNvSpPr/>
          <p:nvPr/>
        </p:nvSpPr>
        <p:spPr>
          <a:xfrm>
            <a:off x="8243999" y="356292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73DE9C51-45A6-CD2B-E71F-7F9B8CAD767C}"/>
              </a:ext>
            </a:extLst>
          </p:cNvPr>
          <p:cNvSpPr/>
          <p:nvPr/>
        </p:nvSpPr>
        <p:spPr>
          <a:xfrm>
            <a:off x="7524719" y="4032359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CF30EC2D-90DE-76C7-CBC0-77A377F9ED95}"/>
              </a:ext>
            </a:extLst>
          </p:cNvPr>
          <p:cNvSpPr/>
          <p:nvPr/>
        </p:nvSpPr>
        <p:spPr>
          <a:xfrm>
            <a:off x="7524719" y="2808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83130BFD-3143-16DE-B057-47E3CC944E70}"/>
              </a:ext>
            </a:extLst>
          </p:cNvPr>
          <p:cNvSpPr/>
          <p:nvPr/>
        </p:nvSpPr>
        <p:spPr>
          <a:xfrm>
            <a:off x="7524719" y="340632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00AA58F2-90D0-6D4F-EE50-F9621E3D50C6}"/>
              </a:ext>
            </a:extLst>
          </p:cNvPr>
          <p:cNvSpPr/>
          <p:nvPr/>
        </p:nvSpPr>
        <p:spPr>
          <a:xfrm>
            <a:off x="7524719" y="4680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4F93BE02-0777-C7FB-49C9-0A8E1C4FCB00}"/>
              </a:ext>
            </a:extLst>
          </p:cNvPr>
          <p:cNvSpPr/>
          <p:nvPr/>
        </p:nvSpPr>
        <p:spPr>
          <a:xfrm>
            <a:off x="5040267" y="293868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18" name="Forme libre 17">
            <a:extLst>
              <a:ext uri="{FF2B5EF4-FFF2-40B4-BE49-F238E27FC236}">
                <a16:creationId xmlns:a16="http://schemas.microsoft.com/office/drawing/2014/main" id="{E04C8F69-D7F6-055E-573C-764F50582B8E}"/>
              </a:ext>
            </a:extLst>
          </p:cNvPr>
          <p:cNvSpPr/>
          <p:nvPr/>
        </p:nvSpPr>
        <p:spPr>
          <a:xfrm>
            <a:off x="5041080" y="356472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99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6A0BFAE8-3D76-122B-E219-385154DF3FC7}"/>
              </a:ext>
            </a:extLst>
          </p:cNvPr>
          <p:cNvSpPr/>
          <p:nvPr/>
        </p:nvSpPr>
        <p:spPr>
          <a:xfrm>
            <a:off x="4104000" y="432000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F7C36F35-6CB9-E029-7FFB-71685B060CF5}"/>
              </a:ext>
            </a:extLst>
          </p:cNvPr>
          <p:cNvSpPr/>
          <p:nvPr/>
        </p:nvSpPr>
        <p:spPr>
          <a:xfrm>
            <a:off x="3528000" y="417600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EDFFB35-CBD9-EEC2-A2E0-876D17AD8CC6}"/>
              </a:ext>
            </a:extLst>
          </p:cNvPr>
          <p:cNvSpPr txBox="1"/>
          <p:nvPr/>
        </p:nvSpPr>
        <p:spPr>
          <a:xfrm>
            <a:off x="3960000" y="5583240"/>
            <a:ext cx="1728000" cy="608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MPI_GATHER</a:t>
            </a:r>
          </a:p>
        </p:txBody>
      </p:sp>
      <p:sp>
        <p:nvSpPr>
          <p:cNvPr id="23" name="Forme libre 22">
            <a:extLst>
              <a:ext uri="{FF2B5EF4-FFF2-40B4-BE49-F238E27FC236}">
                <a16:creationId xmlns:a16="http://schemas.microsoft.com/office/drawing/2014/main" id="{BD19B070-8030-F94E-F95E-ED017917BB37}"/>
              </a:ext>
            </a:extLst>
          </p:cNvPr>
          <p:cNvSpPr/>
          <p:nvPr/>
        </p:nvSpPr>
        <p:spPr>
          <a:xfrm>
            <a:off x="8532360" y="356328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99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  <p:sp>
        <p:nvSpPr>
          <p:cNvPr id="24" name="Forme libre 23">
            <a:extLst>
              <a:ext uri="{FF2B5EF4-FFF2-40B4-BE49-F238E27FC236}">
                <a16:creationId xmlns:a16="http://schemas.microsoft.com/office/drawing/2014/main" id="{88A868FA-77BE-2532-E533-887486498199}"/>
              </a:ext>
            </a:extLst>
          </p:cNvPr>
          <p:cNvSpPr/>
          <p:nvPr/>
        </p:nvSpPr>
        <p:spPr>
          <a:xfrm>
            <a:off x="8820720" y="356364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25" name="Forme libre 24">
            <a:extLst>
              <a:ext uri="{FF2B5EF4-FFF2-40B4-BE49-F238E27FC236}">
                <a16:creationId xmlns:a16="http://schemas.microsoft.com/office/drawing/2014/main" id="{C1CD372B-D2CB-1BD4-6719-0572CCF3DA29}"/>
              </a:ext>
            </a:extLst>
          </p:cNvPr>
          <p:cNvSpPr/>
          <p:nvPr/>
        </p:nvSpPr>
        <p:spPr>
          <a:xfrm>
            <a:off x="9109080" y="356400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28" name="Forme libre 27">
            <a:extLst>
              <a:ext uri="{FF2B5EF4-FFF2-40B4-BE49-F238E27FC236}">
                <a16:creationId xmlns:a16="http://schemas.microsoft.com/office/drawing/2014/main" id="{AE3A9F8D-091F-7586-7020-A19985271E22}"/>
              </a:ext>
            </a:extLst>
          </p:cNvPr>
          <p:cNvSpPr/>
          <p:nvPr/>
        </p:nvSpPr>
        <p:spPr>
          <a:xfrm>
            <a:off x="324360" y="2541960"/>
            <a:ext cx="1475640" cy="2966039"/>
          </a:xfrm>
          <a:custGeom>
            <a:avLst>
              <a:gd name="f0" fmla="val 201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9" name="Forme libre 28">
            <a:extLst>
              <a:ext uri="{FF2B5EF4-FFF2-40B4-BE49-F238E27FC236}">
                <a16:creationId xmlns:a16="http://schemas.microsoft.com/office/drawing/2014/main" id="{37C52AC2-7126-8051-3E3E-BFAD877AD59B}"/>
              </a:ext>
            </a:extLst>
          </p:cNvPr>
          <p:cNvSpPr/>
          <p:nvPr/>
        </p:nvSpPr>
        <p:spPr>
          <a:xfrm>
            <a:off x="576360" y="4031999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30" name="Forme libre 29">
            <a:extLst>
              <a:ext uri="{FF2B5EF4-FFF2-40B4-BE49-F238E27FC236}">
                <a16:creationId xmlns:a16="http://schemas.microsoft.com/office/drawing/2014/main" id="{BB0BE997-4E12-606F-643B-E45136B85BA0}"/>
              </a:ext>
            </a:extLst>
          </p:cNvPr>
          <p:cNvSpPr/>
          <p:nvPr/>
        </p:nvSpPr>
        <p:spPr>
          <a:xfrm>
            <a:off x="576360" y="2808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31" name="Forme libre 30">
            <a:extLst>
              <a:ext uri="{FF2B5EF4-FFF2-40B4-BE49-F238E27FC236}">
                <a16:creationId xmlns:a16="http://schemas.microsoft.com/office/drawing/2014/main" id="{8CAA6307-2DAA-10F4-771A-D07C70FE5228}"/>
              </a:ext>
            </a:extLst>
          </p:cNvPr>
          <p:cNvSpPr/>
          <p:nvPr/>
        </p:nvSpPr>
        <p:spPr>
          <a:xfrm>
            <a:off x="576360" y="34059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32" name="Forme libre 31">
            <a:extLst>
              <a:ext uri="{FF2B5EF4-FFF2-40B4-BE49-F238E27FC236}">
                <a16:creationId xmlns:a16="http://schemas.microsoft.com/office/drawing/2014/main" id="{3E5288BC-A401-6F18-47B1-5035BAF6DA83}"/>
              </a:ext>
            </a:extLst>
          </p:cNvPr>
          <p:cNvSpPr/>
          <p:nvPr/>
        </p:nvSpPr>
        <p:spPr>
          <a:xfrm>
            <a:off x="576360" y="4680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33" name="Forme libre 32">
            <a:extLst>
              <a:ext uri="{FF2B5EF4-FFF2-40B4-BE49-F238E27FC236}">
                <a16:creationId xmlns:a16="http://schemas.microsoft.com/office/drawing/2014/main" id="{CF21408C-BFF0-06FA-7710-8152BEFDF4BB}"/>
              </a:ext>
            </a:extLst>
          </p:cNvPr>
          <p:cNvSpPr/>
          <p:nvPr/>
        </p:nvSpPr>
        <p:spPr>
          <a:xfrm>
            <a:off x="1188719" y="2952359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34" name="Forme libre 33">
            <a:extLst>
              <a:ext uri="{FF2B5EF4-FFF2-40B4-BE49-F238E27FC236}">
                <a16:creationId xmlns:a16="http://schemas.microsoft.com/office/drawing/2014/main" id="{DBF34BFA-313A-84E0-7974-2B1D57663E83}"/>
              </a:ext>
            </a:extLst>
          </p:cNvPr>
          <p:cNvSpPr/>
          <p:nvPr/>
        </p:nvSpPr>
        <p:spPr>
          <a:xfrm>
            <a:off x="1189080" y="356472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99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  <p:sp>
        <p:nvSpPr>
          <p:cNvPr id="35" name="Forme libre 34">
            <a:extLst>
              <a:ext uri="{FF2B5EF4-FFF2-40B4-BE49-F238E27FC236}">
                <a16:creationId xmlns:a16="http://schemas.microsoft.com/office/drawing/2014/main" id="{88819C37-760D-D9D1-E77B-801D4463037A}"/>
              </a:ext>
            </a:extLst>
          </p:cNvPr>
          <p:cNvSpPr/>
          <p:nvPr/>
        </p:nvSpPr>
        <p:spPr>
          <a:xfrm>
            <a:off x="1189440" y="417708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36" name="Forme libre 35">
            <a:extLst>
              <a:ext uri="{FF2B5EF4-FFF2-40B4-BE49-F238E27FC236}">
                <a16:creationId xmlns:a16="http://schemas.microsoft.com/office/drawing/2014/main" id="{2E926EE4-4A88-5BE7-659C-7F122389D466}"/>
              </a:ext>
            </a:extLst>
          </p:cNvPr>
          <p:cNvSpPr/>
          <p:nvPr/>
        </p:nvSpPr>
        <p:spPr>
          <a:xfrm>
            <a:off x="1189800" y="486144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38" name="Connecteur droit 37">
            <a:extLst>
              <a:ext uri="{FF2B5EF4-FFF2-40B4-BE49-F238E27FC236}">
                <a16:creationId xmlns:a16="http://schemas.microsoft.com/office/drawing/2014/main" id="{72E46769-C675-2BB6-13A3-A1FA69C2E684}"/>
              </a:ext>
            </a:extLst>
          </p:cNvPr>
          <p:cNvSpPr/>
          <p:nvPr/>
        </p:nvSpPr>
        <p:spPr>
          <a:xfrm>
            <a:off x="2015999" y="4031999"/>
            <a:ext cx="1221121" cy="396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9" name="Connecteur droit 38">
            <a:extLst>
              <a:ext uri="{FF2B5EF4-FFF2-40B4-BE49-F238E27FC236}">
                <a16:creationId xmlns:a16="http://schemas.microsoft.com/office/drawing/2014/main" id="{5E125890-9D0A-4E56-816A-3BDCBF71879B}"/>
              </a:ext>
            </a:extLst>
          </p:cNvPr>
          <p:cNvSpPr/>
          <p:nvPr/>
        </p:nvSpPr>
        <p:spPr>
          <a:xfrm>
            <a:off x="6476760" y="4033439"/>
            <a:ext cx="579240" cy="1801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8360233-D20E-E840-5DCA-9509845586F4}"/>
              </a:ext>
            </a:extLst>
          </p:cNvPr>
          <p:cNvSpPr txBox="1"/>
          <p:nvPr/>
        </p:nvSpPr>
        <p:spPr>
          <a:xfrm>
            <a:off x="1369080" y="6710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https://www.open-mpi.org/doc/v4.0/man3/MPI_Gather.3.php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4155FA29-5698-0CA0-2EA1-103EBAACD31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56000" y="6660000"/>
            <a:ext cx="431280" cy="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Forme libre 41">
            <a:extLst>
              <a:ext uri="{FF2B5EF4-FFF2-40B4-BE49-F238E27FC236}">
                <a16:creationId xmlns:a16="http://schemas.microsoft.com/office/drawing/2014/main" id="{00759DA7-1E34-64DE-A958-1A13DD75C5E0}"/>
              </a:ext>
            </a:extLst>
          </p:cNvPr>
          <p:cNvSpPr/>
          <p:nvPr/>
        </p:nvSpPr>
        <p:spPr>
          <a:xfrm>
            <a:off x="8208000" y="2951999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43" name="Forme libre 42">
            <a:extLst>
              <a:ext uri="{FF2B5EF4-FFF2-40B4-BE49-F238E27FC236}">
                <a16:creationId xmlns:a16="http://schemas.microsoft.com/office/drawing/2014/main" id="{BE6B9AD3-2880-18B7-CAC6-EC342FF20DFA}"/>
              </a:ext>
            </a:extLst>
          </p:cNvPr>
          <p:cNvSpPr/>
          <p:nvPr/>
        </p:nvSpPr>
        <p:spPr>
          <a:xfrm>
            <a:off x="8208000" y="424800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44" name="Forme libre 43">
            <a:extLst>
              <a:ext uri="{FF2B5EF4-FFF2-40B4-BE49-F238E27FC236}">
                <a16:creationId xmlns:a16="http://schemas.microsoft.com/office/drawing/2014/main" id="{C5BCF03F-1546-967D-FB0C-37B3CA7D7164}"/>
              </a:ext>
            </a:extLst>
          </p:cNvPr>
          <p:cNvSpPr/>
          <p:nvPr/>
        </p:nvSpPr>
        <p:spPr>
          <a:xfrm>
            <a:off x="9109440" y="356436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45" name="Forme libre 44">
            <a:extLst>
              <a:ext uri="{FF2B5EF4-FFF2-40B4-BE49-F238E27FC236}">
                <a16:creationId xmlns:a16="http://schemas.microsoft.com/office/drawing/2014/main" id="{A0EBA8C5-A02D-2118-4570-310E2BE0E9F9}"/>
              </a:ext>
            </a:extLst>
          </p:cNvPr>
          <p:cNvSpPr/>
          <p:nvPr/>
        </p:nvSpPr>
        <p:spPr>
          <a:xfrm>
            <a:off x="8208000" y="482400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242C6D6-B104-621F-EFF6-069277661BD7}"/>
              </a:ext>
            </a:extLst>
          </p:cNvPr>
          <p:cNvSpPr txBox="1"/>
          <p:nvPr/>
        </p:nvSpPr>
        <p:spPr>
          <a:xfrm>
            <a:off x="-74923" y="5557995"/>
            <a:ext cx="2164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Répartition des données avant l’échange</a:t>
            </a:r>
          </a:p>
          <a:p>
            <a:pPr algn="ctr"/>
            <a:endParaRPr lang="fr-FR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1B0D77A8-6960-6E8B-7F59-5ECB824391EA}"/>
              </a:ext>
            </a:extLst>
          </p:cNvPr>
          <p:cNvSpPr txBox="1"/>
          <p:nvPr/>
        </p:nvSpPr>
        <p:spPr>
          <a:xfrm>
            <a:off x="7120695" y="5594657"/>
            <a:ext cx="2462607" cy="954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Nouvelle répartition des données</a:t>
            </a:r>
          </a:p>
          <a:p>
            <a:pPr algn="ctr"/>
            <a:endParaRPr lang="fr-FR" dirty="0"/>
          </a:p>
        </p:txBody>
      </p:sp>
      <p:sp>
        <p:nvSpPr>
          <p:cNvPr id="49" name="Forme libre 48">
            <a:extLst>
              <a:ext uri="{FF2B5EF4-FFF2-40B4-BE49-F238E27FC236}">
                <a16:creationId xmlns:a16="http://schemas.microsoft.com/office/drawing/2014/main" id="{1797928D-670B-9999-9CB2-450D4F350041}"/>
              </a:ext>
            </a:extLst>
          </p:cNvPr>
          <p:cNvSpPr/>
          <p:nvPr/>
        </p:nvSpPr>
        <p:spPr>
          <a:xfrm>
            <a:off x="5040267" y="419076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50" name="Forme libre 49">
            <a:extLst>
              <a:ext uri="{FF2B5EF4-FFF2-40B4-BE49-F238E27FC236}">
                <a16:creationId xmlns:a16="http://schemas.microsoft.com/office/drawing/2014/main" id="{FF0EE94F-7F15-D18C-38E2-B4A37024D64D}"/>
              </a:ext>
            </a:extLst>
          </p:cNvPr>
          <p:cNvSpPr/>
          <p:nvPr/>
        </p:nvSpPr>
        <p:spPr>
          <a:xfrm>
            <a:off x="5040267" y="4857789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51" name="Forme libre 50">
            <a:extLst>
              <a:ext uri="{FF2B5EF4-FFF2-40B4-BE49-F238E27FC236}">
                <a16:creationId xmlns:a16="http://schemas.microsoft.com/office/drawing/2014/main" id="{01D9CD3F-EEB6-8ED3-BCFA-EC01D9598A13}"/>
              </a:ext>
            </a:extLst>
          </p:cNvPr>
          <p:cNvSpPr/>
          <p:nvPr/>
        </p:nvSpPr>
        <p:spPr>
          <a:xfrm>
            <a:off x="3860072" y="3050177"/>
            <a:ext cx="561703" cy="633549"/>
          </a:xfrm>
          <a:custGeom>
            <a:avLst/>
            <a:gdLst>
              <a:gd name="connsiteX0" fmla="*/ 561703 w 561703"/>
              <a:gd name="connsiteY0" fmla="*/ 0 h 633549"/>
              <a:gd name="connsiteX1" fmla="*/ 0 w 561703"/>
              <a:gd name="connsiteY1" fmla="*/ 457200 h 633549"/>
              <a:gd name="connsiteX2" fmla="*/ 561703 w 561703"/>
              <a:gd name="connsiteY2" fmla="*/ 633549 h 63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703" h="633549">
                <a:moveTo>
                  <a:pt x="561703" y="0"/>
                </a:moveTo>
                <a:cubicBezTo>
                  <a:pt x="280851" y="175804"/>
                  <a:pt x="0" y="351609"/>
                  <a:pt x="0" y="457200"/>
                </a:cubicBezTo>
                <a:cubicBezTo>
                  <a:pt x="0" y="562791"/>
                  <a:pt x="280851" y="598170"/>
                  <a:pt x="561703" y="633549"/>
                </a:cubicBezTo>
              </a:path>
            </a:pathLst>
          </a:custGeom>
          <a:noFill/>
          <a:ln w="19050">
            <a:solidFill>
              <a:srgbClr val="729F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orme libre 51">
            <a:extLst>
              <a:ext uri="{FF2B5EF4-FFF2-40B4-BE49-F238E27FC236}">
                <a16:creationId xmlns:a16="http://schemas.microsoft.com/office/drawing/2014/main" id="{1E17724F-DA0D-CC0D-678E-46EC5D3C13DE}"/>
              </a:ext>
            </a:extLst>
          </p:cNvPr>
          <p:cNvSpPr/>
          <p:nvPr/>
        </p:nvSpPr>
        <p:spPr>
          <a:xfrm>
            <a:off x="3886145" y="3794760"/>
            <a:ext cx="529101" cy="1156063"/>
          </a:xfrm>
          <a:custGeom>
            <a:avLst/>
            <a:gdLst>
              <a:gd name="connsiteX0" fmla="*/ 502975 w 529101"/>
              <a:gd name="connsiteY0" fmla="*/ 1156063 h 1156063"/>
              <a:gd name="connsiteX1" fmla="*/ 55 w 529101"/>
              <a:gd name="connsiteY1" fmla="*/ 444137 h 1156063"/>
              <a:gd name="connsiteX2" fmla="*/ 529101 w 529101"/>
              <a:gd name="connsiteY2" fmla="*/ 0 h 115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9101" h="1156063">
                <a:moveTo>
                  <a:pt x="502975" y="1156063"/>
                </a:moveTo>
                <a:cubicBezTo>
                  <a:pt x="249338" y="896438"/>
                  <a:pt x="-4299" y="636814"/>
                  <a:pt x="55" y="444137"/>
                </a:cubicBezTo>
                <a:cubicBezTo>
                  <a:pt x="4409" y="251460"/>
                  <a:pt x="266755" y="125730"/>
                  <a:pt x="529101" y="0"/>
                </a:cubicBezTo>
              </a:path>
            </a:pathLst>
          </a:custGeom>
          <a:noFill/>
          <a:ln w="19050">
            <a:solidFill>
              <a:srgbClr val="32996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orme libre 52">
            <a:extLst>
              <a:ext uri="{FF2B5EF4-FFF2-40B4-BE49-F238E27FC236}">
                <a16:creationId xmlns:a16="http://schemas.microsoft.com/office/drawing/2014/main" id="{0ED149BC-0B68-0D02-31B2-DEE0D54C9713}"/>
              </a:ext>
            </a:extLst>
          </p:cNvPr>
          <p:cNvSpPr/>
          <p:nvPr/>
        </p:nvSpPr>
        <p:spPr>
          <a:xfrm>
            <a:off x="3636000" y="320076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54" name="Forme libre 53">
            <a:extLst>
              <a:ext uri="{FF2B5EF4-FFF2-40B4-BE49-F238E27FC236}">
                <a16:creationId xmlns:a16="http://schemas.microsoft.com/office/drawing/2014/main" id="{1B3B507E-23BE-311C-078F-CA2D77155B53}"/>
              </a:ext>
            </a:extLst>
          </p:cNvPr>
          <p:cNvSpPr/>
          <p:nvPr/>
        </p:nvSpPr>
        <p:spPr>
          <a:xfrm>
            <a:off x="4153316" y="3879669"/>
            <a:ext cx="301118" cy="398417"/>
          </a:xfrm>
          <a:custGeom>
            <a:avLst/>
            <a:gdLst>
              <a:gd name="connsiteX0" fmla="*/ 235804 w 301118"/>
              <a:gd name="connsiteY0" fmla="*/ 398417 h 398417"/>
              <a:gd name="connsiteX1" fmla="*/ 673 w 301118"/>
              <a:gd name="connsiteY1" fmla="*/ 261257 h 398417"/>
              <a:gd name="connsiteX2" fmla="*/ 301118 w 301118"/>
              <a:gd name="connsiteY2" fmla="*/ 0 h 398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118" h="398417">
                <a:moveTo>
                  <a:pt x="235804" y="398417"/>
                </a:moveTo>
                <a:cubicBezTo>
                  <a:pt x="112795" y="363038"/>
                  <a:pt x="-10213" y="327660"/>
                  <a:pt x="673" y="261257"/>
                </a:cubicBezTo>
                <a:cubicBezTo>
                  <a:pt x="11559" y="194854"/>
                  <a:pt x="156338" y="97427"/>
                  <a:pt x="301118" y="0"/>
                </a:cubicBezTo>
              </a:path>
            </a:pathLst>
          </a:custGeom>
          <a:noFill/>
          <a:ln w="19050">
            <a:solidFill>
              <a:srgbClr val="FF9A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03FA5CEA-45EC-4D5F-AC2C-C94903C3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DE09C7-24B5-7F47-B7F3-E1BD45D7C22E}" type="slidenum">
              <a:t>71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4D3E4B67-909A-4B09-457D-80D4936CCEF4}"/>
              </a:ext>
            </a:extLst>
          </p:cNvPr>
          <p:cNvSpPr/>
          <p:nvPr/>
        </p:nvSpPr>
        <p:spPr>
          <a:xfrm>
            <a:off x="1368360" y="2376360"/>
            <a:ext cx="7776000" cy="109151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MPI_GATHER(send_buf, send_count, send_type, &amp;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		recv_buf, recv_count, recv_type, &amp;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		destination, communicator, ierror)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AD3EB6F-BF5A-E3E4-E629-1753493DF573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collecte grâce à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MPI_Gather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(Fortran95)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EB5636C-F225-644F-AE9A-12D923F097B9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0EF003-AD33-F1AA-1C7A-DBE17715A2DB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MPI_Gather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appelée par les processus expéditeurs et destinataires en même temps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539DF07-E0A8-4B22-6451-7C92B97E413D}"/>
              </a:ext>
            </a:extLst>
          </p:cNvPr>
          <p:cNvSpPr txBox="1"/>
          <p:nvPr/>
        </p:nvSpPr>
        <p:spPr>
          <a:xfrm>
            <a:off x="360000" y="3467879"/>
            <a:ext cx="9504000" cy="261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send_buf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la valeur ou un ensemble de valeur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send_count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le nombre de valeur à envoyer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send_type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type MPI des valeurs envoyées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recv_buf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le tableau réunissant les valeurs reçues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recv_count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nombre d’éléments reçus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recv_type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le type des données reçues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destination 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le processus qui reçoit les données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fr-FR" sz="16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B8CB82-BCD5-5DA6-FAD2-A2A66CFC3DF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376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5A0CB72-ADD9-40E2-73C1-C046F07A1AF0}"/>
              </a:ext>
            </a:extLst>
          </p:cNvPr>
          <p:cNvSpPr txBox="1"/>
          <p:nvPr/>
        </p:nvSpPr>
        <p:spPr>
          <a:xfrm>
            <a:off x="468360" y="2965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7D00580-72A5-2769-F693-608FB8E081C6}"/>
              </a:ext>
            </a:extLst>
          </p:cNvPr>
          <p:cNvSpPr txBox="1"/>
          <p:nvPr/>
        </p:nvSpPr>
        <p:spPr>
          <a:xfrm>
            <a:off x="1369800" y="6710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https://www.open-mpi.org/doc/v4.0/man3/MPI_Gather.3.php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89017B3-58BB-AB0C-6B92-526FDC79EA1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56720" y="6660000"/>
            <a:ext cx="431280" cy="431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FF338C44-34F4-9AAC-2BC9-4929A2435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78D7AD-CDE6-1349-91C8-B13719B2FDB6}" type="slidenum">
              <a:t>72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8D5F3E23-D416-E7F2-D14B-F50D996453CE}"/>
              </a:ext>
            </a:extLst>
          </p:cNvPr>
          <p:cNvSpPr/>
          <p:nvPr/>
        </p:nvSpPr>
        <p:spPr>
          <a:xfrm>
            <a:off x="1368360" y="2376360"/>
            <a:ext cx="7776000" cy="109151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MPI_Gather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(&amp;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send_buf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send_count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send_type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		&amp;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recv_buf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recv_count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recv_type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		destination,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communicator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 ;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3811BF1-9D9C-A263-0C0A-C2ECBE9B79B5}"/>
              </a:ext>
            </a:extLst>
          </p:cNvPr>
          <p:cNvSpPr txBox="1"/>
          <p:nvPr/>
        </p:nvSpPr>
        <p:spPr>
          <a:xfrm>
            <a:off x="360000" y="322892"/>
            <a:ext cx="7891561" cy="78446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collecte grâce à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MPI_Gather</a:t>
            </a: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endParaRPr lang="fr-FR" sz="2400" dirty="0"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0563975-B09B-93A7-AABB-A34E71AE5618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954B6A2-01A7-3ACC-B509-BCF8ABEB7668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MPI_Gather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appelée par les processus expéditeurs et destinataires en même temps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3EBB907-6B86-0706-36A3-F35E91CCA44A}"/>
              </a:ext>
            </a:extLst>
          </p:cNvPr>
          <p:cNvSpPr txBox="1"/>
          <p:nvPr/>
        </p:nvSpPr>
        <p:spPr>
          <a:xfrm>
            <a:off x="360000" y="3644226"/>
            <a:ext cx="9504000" cy="261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send_buf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 (</a:t>
            </a: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const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void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 *)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la valeur ou un ensemble de valeurs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send_count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 (</a:t>
            </a: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int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)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le nombre de valeurs à envoyer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send_type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 (</a:t>
            </a: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MPI_Datatype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)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 : type MPI des valeurs envoyées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recv_buf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 (</a:t>
            </a: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void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 *)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le tableau réunissant les valeurs reçues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recv_count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 (</a:t>
            </a: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int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)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nombre d’éléments reçus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recv_type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 (</a:t>
            </a: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MPI_Datatype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)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le type des données reçues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Destination (</a:t>
            </a: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int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) 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le processus qui reçoit les données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fr-FR" sz="16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E28CB8E-7CDB-41AF-E7A6-D3CD75150BF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376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DEC024F-B566-10D1-D4A1-D989BD1A0391}"/>
              </a:ext>
            </a:extLst>
          </p:cNvPr>
          <p:cNvSpPr txBox="1"/>
          <p:nvPr/>
        </p:nvSpPr>
        <p:spPr>
          <a:xfrm>
            <a:off x="468360" y="2965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4746E19-9034-5CB1-9B2A-90184D6A3173}"/>
              </a:ext>
            </a:extLst>
          </p:cNvPr>
          <p:cNvSpPr txBox="1"/>
          <p:nvPr/>
        </p:nvSpPr>
        <p:spPr>
          <a:xfrm>
            <a:off x="1370159" y="6710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https://www.open-mpi.org/doc/v4.0/man3/MPI_Gather.3.php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5264BD5-735A-10A8-26AB-DC74ECDC776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57080" y="6660000"/>
            <a:ext cx="431280" cy="431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0BEAA7D6-4122-5F01-5B42-9500EC7D3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0396D3-77BC-D245-8633-BE7BCF59BCD8}" type="slidenum">
              <a:t>73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EFC99C1-1DD6-086B-A0C6-67D05E4D0993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CD1E82F-E3AF-17D0-A7F5-0F5DD9FE06C6}"/>
              </a:ext>
            </a:extLst>
          </p:cNvPr>
          <p:cNvSpPr txBox="1"/>
          <p:nvPr/>
        </p:nvSpPr>
        <p:spPr>
          <a:xfrm>
            <a:off x="432000" y="3071520"/>
            <a:ext cx="9360000" cy="1464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4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Introduction au parallélisme par échange de message via MPI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C19A025-46CC-AC48-507E-C7AD5E331D62}"/>
              </a:ext>
            </a:extLst>
          </p:cNvPr>
          <p:cNvSpPr txBox="1"/>
          <p:nvPr/>
        </p:nvSpPr>
        <p:spPr>
          <a:xfrm>
            <a:off x="864000" y="4476240"/>
            <a:ext cx="8928000" cy="1300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3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4) Les communications collectives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3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	4.2) Les réductions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numéro de diapositive 3">
            <a:extLst>
              <a:ext uri="{FF2B5EF4-FFF2-40B4-BE49-F238E27FC236}">
                <a16:creationId xmlns:a16="http://schemas.microsoft.com/office/drawing/2014/main" id="{0C021B49-5081-6F36-703D-5C109803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CF7BD1-EB0E-C045-BABF-B9F250408830}" type="slidenum">
              <a:t>74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5000AA4F-4632-A9E0-56A4-3D12E3BA2C89}"/>
              </a:ext>
            </a:extLst>
          </p:cNvPr>
          <p:cNvSpPr/>
          <p:nvPr/>
        </p:nvSpPr>
        <p:spPr>
          <a:xfrm>
            <a:off x="7236720" y="2614320"/>
            <a:ext cx="2411280" cy="2966039"/>
          </a:xfrm>
          <a:custGeom>
            <a:avLst>
              <a:gd name="f0" fmla="val 182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1EC0540-540E-8822-C58B-F2C3D1296EE9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réduction grâce à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MPI_Reduce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4C818C-4DDD-2F1B-CBDC-A0B1342E5A4C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217B4B56-6DEE-77DE-6251-D9B939908292}"/>
              </a:ext>
            </a:extLst>
          </p:cNvPr>
          <p:cNvSpPr/>
          <p:nvPr/>
        </p:nvSpPr>
        <p:spPr>
          <a:xfrm>
            <a:off x="3204360" y="2577960"/>
            <a:ext cx="2880000" cy="2966039"/>
          </a:xfrm>
          <a:custGeom>
            <a:avLst>
              <a:gd name="f0" fmla="val 201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AFD3022D-8D29-59C2-CC6E-D0C2470571F6}"/>
              </a:ext>
            </a:extLst>
          </p:cNvPr>
          <p:cNvSpPr/>
          <p:nvPr/>
        </p:nvSpPr>
        <p:spPr>
          <a:xfrm>
            <a:off x="4444300" y="4068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63C5939C-18A4-50F4-4DAB-F5FFE191300D}"/>
              </a:ext>
            </a:extLst>
          </p:cNvPr>
          <p:cNvSpPr/>
          <p:nvPr/>
        </p:nvSpPr>
        <p:spPr>
          <a:xfrm>
            <a:off x="4444300" y="2844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8B22791B-7F3B-D81F-5AE4-EE60AB168A80}"/>
              </a:ext>
            </a:extLst>
          </p:cNvPr>
          <p:cNvSpPr/>
          <p:nvPr/>
        </p:nvSpPr>
        <p:spPr>
          <a:xfrm>
            <a:off x="4444300" y="34419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39A6D853-4715-66A3-04AA-5CD5B7DB90F1}"/>
              </a:ext>
            </a:extLst>
          </p:cNvPr>
          <p:cNvSpPr/>
          <p:nvPr/>
        </p:nvSpPr>
        <p:spPr>
          <a:xfrm>
            <a:off x="4444300" y="471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6A26DDA9-1924-A087-C05C-B61F46C66FE0}"/>
              </a:ext>
            </a:extLst>
          </p:cNvPr>
          <p:cNvSpPr/>
          <p:nvPr/>
        </p:nvSpPr>
        <p:spPr>
          <a:xfrm>
            <a:off x="8316000" y="3634920"/>
            <a:ext cx="1188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A+B+C+D</a:t>
            </a: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A9B3D6A5-1775-339E-CCDF-F6BFF2C28B6D}"/>
              </a:ext>
            </a:extLst>
          </p:cNvPr>
          <p:cNvSpPr/>
          <p:nvPr/>
        </p:nvSpPr>
        <p:spPr>
          <a:xfrm>
            <a:off x="7596720" y="4104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C49FF974-5135-87D9-2C1D-C0B905A6C540}"/>
              </a:ext>
            </a:extLst>
          </p:cNvPr>
          <p:cNvSpPr/>
          <p:nvPr/>
        </p:nvSpPr>
        <p:spPr>
          <a:xfrm>
            <a:off x="7596720" y="2880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4158FD8D-5F93-F383-8F2F-622D12578B79}"/>
              </a:ext>
            </a:extLst>
          </p:cNvPr>
          <p:cNvSpPr/>
          <p:nvPr/>
        </p:nvSpPr>
        <p:spPr>
          <a:xfrm>
            <a:off x="7596720" y="347832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B6390085-EBD8-7E8F-C76E-0D048D89623C}"/>
              </a:ext>
            </a:extLst>
          </p:cNvPr>
          <p:cNvSpPr/>
          <p:nvPr/>
        </p:nvSpPr>
        <p:spPr>
          <a:xfrm>
            <a:off x="7596720" y="4752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82AFFE20-3001-A1A3-E538-C996DBD48271}"/>
              </a:ext>
            </a:extLst>
          </p:cNvPr>
          <p:cNvSpPr/>
          <p:nvPr/>
        </p:nvSpPr>
        <p:spPr>
          <a:xfrm>
            <a:off x="3735666" y="310374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18" name="Forme libre 17">
            <a:extLst>
              <a:ext uri="{FF2B5EF4-FFF2-40B4-BE49-F238E27FC236}">
                <a16:creationId xmlns:a16="http://schemas.microsoft.com/office/drawing/2014/main" id="{29509456-D3A4-795C-7A29-9BF8C7A0BF70}"/>
              </a:ext>
            </a:extLst>
          </p:cNvPr>
          <p:cNvSpPr/>
          <p:nvPr/>
        </p:nvSpPr>
        <p:spPr>
          <a:xfrm>
            <a:off x="5057020" y="360072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99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076DA354-7FDB-06A8-0203-D8AFB5C9FD11}"/>
              </a:ext>
            </a:extLst>
          </p:cNvPr>
          <p:cNvSpPr/>
          <p:nvPr/>
        </p:nvSpPr>
        <p:spPr>
          <a:xfrm>
            <a:off x="4069742" y="4300482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6C3F8538-B7A9-7932-9DCC-7D076286EA40}"/>
              </a:ext>
            </a:extLst>
          </p:cNvPr>
          <p:cNvSpPr/>
          <p:nvPr/>
        </p:nvSpPr>
        <p:spPr>
          <a:xfrm>
            <a:off x="3934695" y="4803326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2EACF52-1CE2-4552-D38A-044ABEF2683F}"/>
              </a:ext>
            </a:extLst>
          </p:cNvPr>
          <p:cNvSpPr txBox="1"/>
          <p:nvPr/>
        </p:nvSpPr>
        <p:spPr>
          <a:xfrm>
            <a:off x="3780000" y="5619240"/>
            <a:ext cx="1728000" cy="608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MPI_REDUCE + MPI_SUM</a:t>
            </a:r>
          </a:p>
        </p:txBody>
      </p:sp>
      <p:sp>
        <p:nvSpPr>
          <p:cNvPr id="25" name="Forme libre 24">
            <a:extLst>
              <a:ext uri="{FF2B5EF4-FFF2-40B4-BE49-F238E27FC236}">
                <a16:creationId xmlns:a16="http://schemas.microsoft.com/office/drawing/2014/main" id="{19988A6C-9A7A-FD12-F752-3E421E974147}"/>
              </a:ext>
            </a:extLst>
          </p:cNvPr>
          <p:cNvSpPr/>
          <p:nvPr/>
        </p:nvSpPr>
        <p:spPr>
          <a:xfrm>
            <a:off x="324360" y="2541600"/>
            <a:ext cx="1475640" cy="2966039"/>
          </a:xfrm>
          <a:custGeom>
            <a:avLst>
              <a:gd name="f0" fmla="val 201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6" name="Forme libre 25">
            <a:extLst>
              <a:ext uri="{FF2B5EF4-FFF2-40B4-BE49-F238E27FC236}">
                <a16:creationId xmlns:a16="http://schemas.microsoft.com/office/drawing/2014/main" id="{262A2899-DD06-BA1A-E273-99FA5EAD4E27}"/>
              </a:ext>
            </a:extLst>
          </p:cNvPr>
          <p:cNvSpPr/>
          <p:nvPr/>
        </p:nvSpPr>
        <p:spPr>
          <a:xfrm>
            <a:off x="576360" y="403164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27" name="Forme libre 26">
            <a:extLst>
              <a:ext uri="{FF2B5EF4-FFF2-40B4-BE49-F238E27FC236}">
                <a16:creationId xmlns:a16="http://schemas.microsoft.com/office/drawing/2014/main" id="{0FF3E056-8D7A-9998-6DF6-A65169491A83}"/>
              </a:ext>
            </a:extLst>
          </p:cNvPr>
          <p:cNvSpPr/>
          <p:nvPr/>
        </p:nvSpPr>
        <p:spPr>
          <a:xfrm>
            <a:off x="576360" y="280764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28" name="Forme libre 27">
            <a:extLst>
              <a:ext uri="{FF2B5EF4-FFF2-40B4-BE49-F238E27FC236}">
                <a16:creationId xmlns:a16="http://schemas.microsoft.com/office/drawing/2014/main" id="{4DEBA6FF-3B24-E098-948A-89CFD59BAC05}"/>
              </a:ext>
            </a:extLst>
          </p:cNvPr>
          <p:cNvSpPr/>
          <p:nvPr/>
        </p:nvSpPr>
        <p:spPr>
          <a:xfrm>
            <a:off x="576360" y="34056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29" name="Forme libre 28">
            <a:extLst>
              <a:ext uri="{FF2B5EF4-FFF2-40B4-BE49-F238E27FC236}">
                <a16:creationId xmlns:a16="http://schemas.microsoft.com/office/drawing/2014/main" id="{336E06D9-F59E-C55E-4BDB-532A3BDD1E23}"/>
              </a:ext>
            </a:extLst>
          </p:cNvPr>
          <p:cNvSpPr/>
          <p:nvPr/>
        </p:nvSpPr>
        <p:spPr>
          <a:xfrm>
            <a:off x="576360" y="467964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30" name="Forme libre 29">
            <a:extLst>
              <a:ext uri="{FF2B5EF4-FFF2-40B4-BE49-F238E27FC236}">
                <a16:creationId xmlns:a16="http://schemas.microsoft.com/office/drawing/2014/main" id="{53AFAC8E-F365-299F-2B7B-2704F969CBEA}"/>
              </a:ext>
            </a:extLst>
          </p:cNvPr>
          <p:cNvSpPr/>
          <p:nvPr/>
        </p:nvSpPr>
        <p:spPr>
          <a:xfrm>
            <a:off x="1188719" y="2951999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31" name="Forme libre 30">
            <a:extLst>
              <a:ext uri="{FF2B5EF4-FFF2-40B4-BE49-F238E27FC236}">
                <a16:creationId xmlns:a16="http://schemas.microsoft.com/office/drawing/2014/main" id="{735CE3A2-574D-4ECD-298D-44407AE5D28A}"/>
              </a:ext>
            </a:extLst>
          </p:cNvPr>
          <p:cNvSpPr/>
          <p:nvPr/>
        </p:nvSpPr>
        <p:spPr>
          <a:xfrm>
            <a:off x="1189080" y="356436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99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  <p:sp>
        <p:nvSpPr>
          <p:cNvPr id="32" name="Forme libre 31">
            <a:extLst>
              <a:ext uri="{FF2B5EF4-FFF2-40B4-BE49-F238E27FC236}">
                <a16:creationId xmlns:a16="http://schemas.microsoft.com/office/drawing/2014/main" id="{D55A768C-6105-7F2F-D6BC-B706CE2F7EDE}"/>
              </a:ext>
            </a:extLst>
          </p:cNvPr>
          <p:cNvSpPr/>
          <p:nvPr/>
        </p:nvSpPr>
        <p:spPr>
          <a:xfrm>
            <a:off x="1189440" y="417672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33" name="Forme libre 32">
            <a:extLst>
              <a:ext uri="{FF2B5EF4-FFF2-40B4-BE49-F238E27FC236}">
                <a16:creationId xmlns:a16="http://schemas.microsoft.com/office/drawing/2014/main" id="{43565B2B-5668-066D-6C0E-A96235F79C40}"/>
              </a:ext>
            </a:extLst>
          </p:cNvPr>
          <p:cNvSpPr/>
          <p:nvPr/>
        </p:nvSpPr>
        <p:spPr>
          <a:xfrm>
            <a:off x="1189800" y="486108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35" name="Connecteur droit 34">
            <a:extLst>
              <a:ext uri="{FF2B5EF4-FFF2-40B4-BE49-F238E27FC236}">
                <a16:creationId xmlns:a16="http://schemas.microsoft.com/office/drawing/2014/main" id="{98DA11EB-141B-2B24-7A5E-2B2C90A505E6}"/>
              </a:ext>
            </a:extLst>
          </p:cNvPr>
          <p:cNvSpPr/>
          <p:nvPr/>
        </p:nvSpPr>
        <p:spPr>
          <a:xfrm>
            <a:off x="6192000" y="4031999"/>
            <a:ext cx="933119" cy="396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6" name="Connecteur droit 35">
            <a:extLst>
              <a:ext uri="{FF2B5EF4-FFF2-40B4-BE49-F238E27FC236}">
                <a16:creationId xmlns:a16="http://schemas.microsoft.com/office/drawing/2014/main" id="{750B38D7-EEB7-84E5-F8A4-4141B2DFBC61}"/>
              </a:ext>
            </a:extLst>
          </p:cNvPr>
          <p:cNvSpPr/>
          <p:nvPr/>
        </p:nvSpPr>
        <p:spPr>
          <a:xfrm>
            <a:off x="2012760" y="4033800"/>
            <a:ext cx="1011240" cy="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591390CB-C879-73DE-609D-518DE893F6B1}"/>
              </a:ext>
            </a:extLst>
          </p:cNvPr>
          <p:cNvSpPr txBox="1"/>
          <p:nvPr/>
        </p:nvSpPr>
        <p:spPr>
          <a:xfrm>
            <a:off x="1369440" y="6710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https://www.open-mpi.org/doc/v4.0/man3/MPI_Reduce.3.php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8A941D76-DE84-C62A-844A-999C43A1795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56360" y="6660000"/>
            <a:ext cx="431280" cy="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Forme libre 38">
            <a:extLst>
              <a:ext uri="{FF2B5EF4-FFF2-40B4-BE49-F238E27FC236}">
                <a16:creationId xmlns:a16="http://schemas.microsoft.com/office/drawing/2014/main" id="{C13634B5-3070-C131-C359-D19A7AEB9A6B}"/>
              </a:ext>
            </a:extLst>
          </p:cNvPr>
          <p:cNvSpPr/>
          <p:nvPr/>
        </p:nvSpPr>
        <p:spPr>
          <a:xfrm>
            <a:off x="3860072" y="3050177"/>
            <a:ext cx="561703" cy="633549"/>
          </a:xfrm>
          <a:custGeom>
            <a:avLst/>
            <a:gdLst>
              <a:gd name="connsiteX0" fmla="*/ 561703 w 561703"/>
              <a:gd name="connsiteY0" fmla="*/ 0 h 633549"/>
              <a:gd name="connsiteX1" fmla="*/ 0 w 561703"/>
              <a:gd name="connsiteY1" fmla="*/ 457200 h 633549"/>
              <a:gd name="connsiteX2" fmla="*/ 561703 w 561703"/>
              <a:gd name="connsiteY2" fmla="*/ 633549 h 63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703" h="633549">
                <a:moveTo>
                  <a:pt x="561703" y="0"/>
                </a:moveTo>
                <a:cubicBezTo>
                  <a:pt x="280851" y="175804"/>
                  <a:pt x="0" y="351609"/>
                  <a:pt x="0" y="457200"/>
                </a:cubicBezTo>
                <a:cubicBezTo>
                  <a:pt x="0" y="562791"/>
                  <a:pt x="280851" y="598170"/>
                  <a:pt x="561703" y="633549"/>
                </a:cubicBezTo>
              </a:path>
            </a:pathLst>
          </a:custGeom>
          <a:noFill/>
          <a:ln w="19050">
            <a:solidFill>
              <a:srgbClr val="729F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orme libre 40">
            <a:extLst>
              <a:ext uri="{FF2B5EF4-FFF2-40B4-BE49-F238E27FC236}">
                <a16:creationId xmlns:a16="http://schemas.microsoft.com/office/drawing/2014/main" id="{845E8526-E1BE-158F-0D78-837AB1163514}"/>
              </a:ext>
            </a:extLst>
          </p:cNvPr>
          <p:cNvSpPr/>
          <p:nvPr/>
        </p:nvSpPr>
        <p:spPr>
          <a:xfrm>
            <a:off x="3886145" y="3794760"/>
            <a:ext cx="529101" cy="1156063"/>
          </a:xfrm>
          <a:custGeom>
            <a:avLst/>
            <a:gdLst>
              <a:gd name="connsiteX0" fmla="*/ 502975 w 529101"/>
              <a:gd name="connsiteY0" fmla="*/ 1156063 h 1156063"/>
              <a:gd name="connsiteX1" fmla="*/ 55 w 529101"/>
              <a:gd name="connsiteY1" fmla="*/ 444137 h 1156063"/>
              <a:gd name="connsiteX2" fmla="*/ 529101 w 529101"/>
              <a:gd name="connsiteY2" fmla="*/ 0 h 115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9101" h="1156063">
                <a:moveTo>
                  <a:pt x="502975" y="1156063"/>
                </a:moveTo>
                <a:cubicBezTo>
                  <a:pt x="249338" y="896438"/>
                  <a:pt x="-4299" y="636814"/>
                  <a:pt x="55" y="444137"/>
                </a:cubicBezTo>
                <a:cubicBezTo>
                  <a:pt x="4409" y="251460"/>
                  <a:pt x="266755" y="125730"/>
                  <a:pt x="529101" y="0"/>
                </a:cubicBezTo>
              </a:path>
            </a:pathLst>
          </a:custGeom>
          <a:noFill/>
          <a:ln w="19050">
            <a:solidFill>
              <a:srgbClr val="32996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orme libre 41">
            <a:extLst>
              <a:ext uri="{FF2B5EF4-FFF2-40B4-BE49-F238E27FC236}">
                <a16:creationId xmlns:a16="http://schemas.microsoft.com/office/drawing/2014/main" id="{2F1FAFFC-E20E-EF27-C5B1-7DF6BEBC2048}"/>
              </a:ext>
            </a:extLst>
          </p:cNvPr>
          <p:cNvSpPr/>
          <p:nvPr/>
        </p:nvSpPr>
        <p:spPr>
          <a:xfrm>
            <a:off x="4153316" y="3879669"/>
            <a:ext cx="301118" cy="398417"/>
          </a:xfrm>
          <a:custGeom>
            <a:avLst/>
            <a:gdLst>
              <a:gd name="connsiteX0" fmla="*/ 235804 w 301118"/>
              <a:gd name="connsiteY0" fmla="*/ 398417 h 398417"/>
              <a:gd name="connsiteX1" fmla="*/ 673 w 301118"/>
              <a:gd name="connsiteY1" fmla="*/ 261257 h 398417"/>
              <a:gd name="connsiteX2" fmla="*/ 301118 w 301118"/>
              <a:gd name="connsiteY2" fmla="*/ 0 h 398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118" h="398417">
                <a:moveTo>
                  <a:pt x="235804" y="398417"/>
                </a:moveTo>
                <a:cubicBezTo>
                  <a:pt x="112795" y="363038"/>
                  <a:pt x="-10213" y="327660"/>
                  <a:pt x="673" y="261257"/>
                </a:cubicBezTo>
                <a:cubicBezTo>
                  <a:pt x="11559" y="194854"/>
                  <a:pt x="156338" y="97427"/>
                  <a:pt x="301118" y="0"/>
                </a:cubicBezTo>
              </a:path>
            </a:pathLst>
          </a:custGeom>
          <a:noFill/>
          <a:ln w="19050">
            <a:solidFill>
              <a:srgbClr val="FF9A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F95C2C41-787D-8608-D0AB-8A98754B60A2}"/>
              </a:ext>
            </a:extLst>
          </p:cNvPr>
          <p:cNvSpPr txBox="1"/>
          <p:nvPr/>
        </p:nvSpPr>
        <p:spPr>
          <a:xfrm>
            <a:off x="360000" y="1730829"/>
            <a:ext cx="939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Envoi de données réparties sur plusieurs processus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vers un seul processus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avec une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opération de réduction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réalisée simultanément</a:t>
            </a:r>
          </a:p>
          <a:p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552EF2D-2F59-3F87-B3AC-9645D6A8870D}"/>
              </a:ext>
            </a:extLst>
          </p:cNvPr>
          <p:cNvSpPr txBox="1"/>
          <p:nvPr/>
        </p:nvSpPr>
        <p:spPr>
          <a:xfrm>
            <a:off x="108000" y="5580359"/>
            <a:ext cx="2008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Répartition des données avant l’échange</a:t>
            </a:r>
          </a:p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A8932960-53F5-B7AA-530F-2DCC2C86E41E}"/>
              </a:ext>
            </a:extLst>
          </p:cNvPr>
          <p:cNvSpPr txBox="1"/>
          <p:nvPr/>
        </p:nvSpPr>
        <p:spPr>
          <a:xfrm>
            <a:off x="7014754" y="5619240"/>
            <a:ext cx="288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Nouvelle répartition des données et addition</a:t>
            </a:r>
          </a:p>
          <a:p>
            <a:pPr algn="ctr"/>
            <a:endParaRPr lang="fr-FR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FB1B331F-8A86-702B-AE67-622CE251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B22551-B98C-F44C-940D-60469B73925A}" type="slidenum">
              <a:t>75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18C3FA16-D8DB-1FE9-E58C-B2646B64AB4E}"/>
              </a:ext>
            </a:extLst>
          </p:cNvPr>
          <p:cNvSpPr/>
          <p:nvPr/>
        </p:nvSpPr>
        <p:spPr>
          <a:xfrm>
            <a:off x="1368360" y="2376360"/>
            <a:ext cx="7776000" cy="75563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1A54760-66B3-9560-6F8D-7484F72A303C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réduction grâce à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MPI_Reduce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(Fortran95)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43690F3-DF4E-F8A3-7EE7-E4A2916CE0F7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C79DE2-FE5B-36C8-4E47-C0A2E9819D88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MPI_Reduce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appelée par les processus expéditeurs et destinataires en même temps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6029331-83B0-4604-27EC-C2505678F94A}"/>
              </a:ext>
            </a:extLst>
          </p:cNvPr>
          <p:cNvSpPr txBox="1"/>
          <p:nvPr/>
        </p:nvSpPr>
        <p:spPr>
          <a:xfrm>
            <a:off x="1548000" y="2495520"/>
            <a:ext cx="7380000" cy="600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MPI_REDUCE(send_value, recv_value, size, MPI_data_type, MPI_reduction_operation, destination, communicator, ierror)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843068E-2BB3-BC11-A2DC-28E650C8CD2A}"/>
              </a:ext>
            </a:extLst>
          </p:cNvPr>
          <p:cNvSpPr txBox="1"/>
          <p:nvPr/>
        </p:nvSpPr>
        <p:spPr>
          <a:xfrm>
            <a:off x="360000" y="3467879"/>
            <a:ext cx="9504000" cy="261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send_value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la valeur à envoyer par chaque processus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recv_value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la valeur reçue suite aux échanges et à la réduction par le destinataire seulement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Size 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nombre d’éléments (&gt;1 si tableau)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MPI_data_type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le type de donnée (ex :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MPI_INTEGER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MPI_reduction_operation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type d’opération à effectuer pour la réduction (ex :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MPI_SUM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Destination 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le processus qui va recevoir les données réduites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661180A-32CA-B197-4F87-27A6DD31C0D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376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FD39952-3870-AF99-00E2-BA8E470BE29A}"/>
              </a:ext>
            </a:extLst>
          </p:cNvPr>
          <p:cNvSpPr txBox="1"/>
          <p:nvPr/>
        </p:nvSpPr>
        <p:spPr>
          <a:xfrm>
            <a:off x="468360" y="2965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CDF0D2C-8195-AD87-FD6A-0558DDA72820}"/>
              </a:ext>
            </a:extLst>
          </p:cNvPr>
          <p:cNvSpPr txBox="1"/>
          <p:nvPr/>
        </p:nvSpPr>
        <p:spPr>
          <a:xfrm>
            <a:off x="1369800" y="6710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https://www.open-mpi.org/doc/v4.0/man3/MPI_Reduce.3.php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6E0FEAA-69A9-4635-A687-4E5D87998AD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56720" y="6660000"/>
            <a:ext cx="431280" cy="431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89CB6F54-163B-F94E-B45F-848C17D2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050E68-C450-C641-95BF-4AE49F7EBF0B}" type="slidenum">
              <a:t>76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F7163973-4FBE-AF3B-414B-42CAB184FA42}"/>
              </a:ext>
            </a:extLst>
          </p:cNvPr>
          <p:cNvSpPr/>
          <p:nvPr/>
        </p:nvSpPr>
        <p:spPr>
          <a:xfrm>
            <a:off x="1368360" y="2376360"/>
            <a:ext cx="7776000" cy="75563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483B705-CD3A-A058-CD40-F0AE905E0E98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réduction grâce à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MPI_Reduce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(C/C++)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DB2E157-F7EC-5DE2-B818-27AAA0A58ADA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224F34-061C-B3E2-8E18-0A727064EB90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MPI_Reduce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appelée par les processus expéditeurs et destinataires en même temps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94C8A5D-F37F-22F1-867C-D357F3E1553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376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A9FD910-CAE1-8AD3-D5B6-7AD3642730FF}"/>
              </a:ext>
            </a:extLst>
          </p:cNvPr>
          <p:cNvSpPr txBox="1"/>
          <p:nvPr/>
        </p:nvSpPr>
        <p:spPr>
          <a:xfrm>
            <a:off x="468360" y="2965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A5EC2DE-45BB-E513-473F-DE0A44CC2195}"/>
              </a:ext>
            </a:extLst>
          </p:cNvPr>
          <p:cNvSpPr txBox="1"/>
          <p:nvPr/>
        </p:nvSpPr>
        <p:spPr>
          <a:xfrm>
            <a:off x="1369800" y="6710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https://www.open-mpi.org/doc/v4.0/man3/MPI_Reduce.3.php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C7A4F3A-DE6E-9B58-049B-B1D7C15BECD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56720" y="6660000"/>
            <a:ext cx="431280" cy="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661A979-684F-4032-CAB5-F9B8B1543961}"/>
              </a:ext>
            </a:extLst>
          </p:cNvPr>
          <p:cNvSpPr txBox="1"/>
          <p:nvPr/>
        </p:nvSpPr>
        <p:spPr>
          <a:xfrm>
            <a:off x="1495697" y="2488474"/>
            <a:ext cx="7432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MPI_Reduce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send_value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&amp;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recv_value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size,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MPI_data_type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MPI_reduction_operation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destination,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communicator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 ;</a:t>
            </a:r>
          </a:p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C8CFB0E-BA34-1C54-B1F6-2956108E6813}"/>
              </a:ext>
            </a:extLst>
          </p:cNvPr>
          <p:cNvSpPr txBox="1"/>
          <p:nvPr/>
        </p:nvSpPr>
        <p:spPr>
          <a:xfrm>
            <a:off x="360000" y="3411804"/>
            <a:ext cx="93261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send_value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 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const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void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 *)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: la valeur à envoyer par chaque processus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recv_value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void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 *)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la valeur reçue suite aux échanges et à la réduction par le destinataire seulement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Size 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nombre d’éléments (&gt;1 si tableau)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MPI_data_type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MPI_Datatype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)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le type de donnée (ex :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MPI_INT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MPI_reduction_operation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MPI_Op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)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type d’opération à effectuer pour la réduction (ex :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MPI_SUM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Destination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 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le processus qui va recevoir les données réduites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EABC4F56-9ABE-A934-6D1A-9752F0C6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1C1EA9-81CB-AC40-932C-12E01F0A2584}" type="slidenum">
              <a:t>77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BBCB5D7-34A3-7BD0-85C4-171C93AD7633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opération de réduction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F6D31C3-2568-6E3D-2838-157BABA5086F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0FE315A-8B17-5EEA-5372-52F76491083C}"/>
              </a:ext>
            </a:extLst>
          </p:cNvPr>
          <p:cNvSpPr txBox="1"/>
          <p:nvPr/>
        </p:nvSpPr>
        <p:spPr>
          <a:xfrm>
            <a:off x="360000" y="1955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Il existe de multiple opérations de réduction disponibles (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MPI_reduction_operation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 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769768A-5E35-BEAD-844A-6F8543876150}"/>
              </a:ext>
            </a:extLst>
          </p:cNvPr>
          <p:cNvSpPr txBox="1"/>
          <p:nvPr/>
        </p:nvSpPr>
        <p:spPr>
          <a:xfrm>
            <a:off x="360000" y="2531880"/>
            <a:ext cx="9504000" cy="261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MPI_SUM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Somme l’ensemble des données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MPI_PROD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multiplication des données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MPI_MAX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maximum des valeurs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MPI_MIN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minimum des valeurs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...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7CF9861-8638-2E35-0402-65541CCF399A}"/>
              </a:ext>
            </a:extLst>
          </p:cNvPr>
          <p:cNvSpPr txBox="1"/>
          <p:nvPr/>
        </p:nvSpPr>
        <p:spPr>
          <a:xfrm>
            <a:off x="1369800" y="6710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https://www.open-mpi.org/doc/v4.0/man3/MPI_Reduce.3.php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C76C858-8593-35C0-3ABF-DD782CF3546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56720" y="6660000"/>
            <a:ext cx="431280" cy="431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AC0F2434-C97A-B405-29BA-137B7BB6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103994-5C7D-1E40-AAEE-418E171B7BDC}" type="slidenum">
              <a:t>78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7E0866E-D4DE-A4A2-7056-E32022F3FC05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exemple d’utilisation de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MPI_REDUCE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85A0672-BC28-5F41-63E9-F953486D7390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3F20EEA-46F4-53C4-3F15-D8806D7DB2EE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Réduction d’une simple variable réelle double précision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B4D36F7-A6CA-3593-F404-61166F186284}"/>
              </a:ext>
            </a:extLst>
          </p:cNvPr>
          <p:cNvSpPr/>
          <p:nvPr/>
        </p:nvSpPr>
        <p:spPr>
          <a:xfrm>
            <a:off x="1368360" y="2628360"/>
            <a:ext cx="7776000" cy="3203640"/>
          </a:xfrm>
          <a:custGeom>
            <a:avLst>
              <a:gd name="f0" fmla="val 7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Real(8) ::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rank_value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Real(8) ::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reduction_value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 :: ierror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rank_value = rank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! Addition de l’ensemble des rank_value dans le processus 0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MPI_REDUCE(rank_value, reduction_value, 1    &amp;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MPI_DOUBLE_PRECISION, MPI_SUM, 0, &amp;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MPI_COMM_WORLD, ierror)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AD54FD-F5D8-5CD5-A0E9-DC4C122DD28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61108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BF4D76B-C623-4EA3-D3C3-CFA8FEDA7971}"/>
              </a:ext>
            </a:extLst>
          </p:cNvPr>
          <p:cNvSpPr txBox="1"/>
          <p:nvPr/>
        </p:nvSpPr>
        <p:spPr>
          <a:xfrm>
            <a:off x="468360" y="320040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D48B211B-5F5C-583C-2087-843373B9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5B854BD-FE51-8449-879E-6FC342B0C6C2}" type="slidenum">
              <a:t>79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33F1BA2-3732-FDC2-34E1-A164B0835A64}"/>
              </a:ext>
            </a:extLst>
          </p:cNvPr>
          <p:cNvSpPr txBox="1"/>
          <p:nvPr/>
        </p:nvSpPr>
        <p:spPr>
          <a:xfrm>
            <a:off x="360000" y="385971"/>
            <a:ext cx="8883692" cy="78446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exemple d’utilisation de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MPI_Reduce</a:t>
            </a:r>
            <a:endParaRPr lang="fr-FR" sz="2400" dirty="0"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8A11E52-FA0B-5941-B800-55C7B967F414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3BA3A1C-CB4D-BC16-B793-62A6F977B0EA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Réduction d’une simple variable réelle double précision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39E58797-54B9-6292-5A90-1613EF3893B3}"/>
              </a:ext>
            </a:extLst>
          </p:cNvPr>
          <p:cNvSpPr/>
          <p:nvPr/>
        </p:nvSpPr>
        <p:spPr>
          <a:xfrm>
            <a:off x="1368360" y="2628360"/>
            <a:ext cx="7776000" cy="3203640"/>
          </a:xfrm>
          <a:custGeom>
            <a:avLst>
              <a:gd name="f0" fmla="val 7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double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rank_value, reduction_value 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 ierror 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rank_value = rank 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// Addition de l’ensemble des rank_value dans le processus 0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 = MPI_Reduce(rank_value, &amp;reduction_value, 1    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MPI_DOUBLE, MPI_SUM, 0,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MPI_COMM_WORLD) 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B13409A-A9DC-916C-8AD3-77638934671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61108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4F71FDB-C54B-E9A7-9405-D3EE6D25B49B}"/>
              </a:ext>
            </a:extLst>
          </p:cNvPr>
          <p:cNvSpPr txBox="1"/>
          <p:nvPr/>
        </p:nvSpPr>
        <p:spPr>
          <a:xfrm>
            <a:off x="468360" y="320040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95FD6EEC-61A6-D6F1-207C-0206F2C8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BA1A71-0E7F-B246-9B9A-06BE54F5565A}" type="slidenum">
              <a:t>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8235248-12A6-CB1D-E31D-2FE002F4A681}"/>
              </a:ext>
            </a:extLst>
          </p:cNvPr>
          <p:cNvSpPr txBox="1"/>
          <p:nvPr/>
        </p:nvSpPr>
        <p:spPr>
          <a:xfrm>
            <a:off x="360000" y="360000"/>
            <a:ext cx="8640000" cy="5039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Compilation d’un programme MPI (C++)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661A04E-FEDD-9F6B-872E-601CC4A14D4D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A1B547EE-7E89-D41A-3D7E-964AAADB5919}"/>
              </a:ext>
            </a:extLst>
          </p:cNvPr>
          <p:cNvSpPr/>
          <p:nvPr/>
        </p:nvSpPr>
        <p:spPr>
          <a:xfrm>
            <a:off x="1368360" y="5544360"/>
            <a:ext cx="7992000" cy="828359"/>
          </a:xfrm>
          <a:custGeom>
            <a:avLst>
              <a:gd name="f0" fmla="val 257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28AEB64-EF7D-E102-ADCE-0FF17355592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6000" y="5554800"/>
            <a:ext cx="900000" cy="7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B4374EF-124A-E4F3-60EF-E60E459D1D8B}"/>
              </a:ext>
            </a:extLst>
          </p:cNvPr>
          <p:cNvSpPr txBox="1"/>
          <p:nvPr/>
        </p:nvSpPr>
        <p:spPr>
          <a:xfrm>
            <a:off x="1548000" y="5735880"/>
            <a:ext cx="774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&gt; mpic++ program.cpp -o executable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0DA508-2417-C14B-D616-A79C31E67EB2}"/>
              </a:ext>
            </a:extLst>
          </p:cNvPr>
          <p:cNvSpPr txBox="1"/>
          <p:nvPr/>
        </p:nvSpPr>
        <p:spPr>
          <a:xfrm>
            <a:off x="360000" y="4979520"/>
            <a:ext cx="936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Pour compiler :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065B6747-7355-7455-40D5-3E69AEB85D14}"/>
              </a:ext>
            </a:extLst>
          </p:cNvPr>
          <p:cNvSpPr/>
          <p:nvPr/>
        </p:nvSpPr>
        <p:spPr>
          <a:xfrm>
            <a:off x="1368360" y="3744360"/>
            <a:ext cx="7992000" cy="828359"/>
          </a:xfrm>
          <a:custGeom>
            <a:avLst>
              <a:gd name="f0" fmla="val 157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BC905CD-9F7E-150F-B969-1E0498A9009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6000" y="3754800"/>
            <a:ext cx="900000" cy="7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F8013AE-418C-E3F0-125B-0247A2CB5DB4}"/>
              </a:ext>
            </a:extLst>
          </p:cNvPr>
          <p:cNvSpPr txBox="1"/>
          <p:nvPr/>
        </p:nvSpPr>
        <p:spPr>
          <a:xfrm>
            <a:off x="1548000" y="3935880"/>
            <a:ext cx="774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&gt; mpic++ -show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BE61C40-42A7-7FC8-7EDC-E1BFE96CCB58}"/>
              </a:ext>
            </a:extLst>
          </p:cNvPr>
          <p:cNvSpPr txBox="1"/>
          <p:nvPr/>
        </p:nvSpPr>
        <p:spPr>
          <a:xfrm>
            <a:off x="360000" y="3179520"/>
            <a:ext cx="936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Pour connaître le contenu du wrapper :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B4B1CD3-25ED-E041-D9E9-FF51043F0468}"/>
              </a:ext>
            </a:extLst>
          </p:cNvPr>
          <p:cNvSpPr txBox="1"/>
          <p:nvPr/>
        </p:nvSpPr>
        <p:spPr>
          <a:xfrm>
            <a:off x="360000" y="1926998"/>
            <a:ext cx="936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compilation fait appel au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wrapper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MPI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mpic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++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 Le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wrapper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utilise le compilateur C++ par défaut (par exemple g++) en y ajoutant des options de compilation supplémentaires et les chemins vers la bibliothèque MPI.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66A09B6E-0A9A-C46B-90F4-273AAFDF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F8B889-E999-E941-B34A-161E2E782EF6}" type="slidenum">
              <a:t>80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356286-9208-1719-7C6D-48F584A4AE71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exemple d’utilisation de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MPI_REDUCE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79C8663-C7C3-54EF-84F9-C248880611C6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6189363-C0D3-7417-F5F9-94A3B3FCA08A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Réduction d’un tableau d’entiers avec multiplication de toutes les valeurs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EE7B1525-3619-BEA6-9A3F-334B7829CD8F}"/>
              </a:ext>
            </a:extLst>
          </p:cNvPr>
          <p:cNvSpPr/>
          <p:nvPr/>
        </p:nvSpPr>
        <p:spPr>
          <a:xfrm>
            <a:off x="1368360" y="2628360"/>
            <a:ext cx="7776000" cy="3203640"/>
          </a:xfrm>
          <a:custGeom>
            <a:avLst>
              <a:gd name="f0" fmla="val 7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integer, dimension(4) ::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rank_value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integer, dimension(4) ::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reduction_value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 :: ierror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rank_value = (/ 18, 22, 43, 52/)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! Addition de l’ensemble des rank_value dans le processus 0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MPI_REDUCE(rank_value, reduction_value, 4    &amp;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MPI_INTEGER, MPI_PROD, 0,         &amp;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MPI_COMM_WORLD, ierror)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8A01D69-AA51-0553-D117-680BEC062EF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61108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FCD0F8A-42B7-3BDD-08B3-2C845E64EDE3}"/>
              </a:ext>
            </a:extLst>
          </p:cNvPr>
          <p:cNvSpPr txBox="1"/>
          <p:nvPr/>
        </p:nvSpPr>
        <p:spPr>
          <a:xfrm>
            <a:off x="468360" y="320040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98FAA17F-4525-87FB-B6AA-05017DD5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5D1DDB-24A4-A14E-AEE6-46DF60E82259}" type="slidenum">
              <a:t>81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EA5505E-BBAC-A912-6B3B-C4B17C6E4AF9}"/>
              </a:ext>
            </a:extLst>
          </p:cNvPr>
          <p:cNvSpPr txBox="1"/>
          <p:nvPr/>
        </p:nvSpPr>
        <p:spPr>
          <a:xfrm>
            <a:off x="360000" y="395613"/>
            <a:ext cx="9068358" cy="78446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exemple d’utilisation de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MPI_Reduce</a:t>
            </a: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endParaRPr lang="fr-FR" sz="24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249C338-E63A-602F-9425-AB93CD0C58DB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52502DD-87A9-1200-1D3C-DE0A82FE9FD9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Réduction d’un tableau d’entiers avec multiplication de toutes les valeurs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E04CE93C-140B-35B6-F5C5-CE790CE2AAB3}"/>
              </a:ext>
            </a:extLst>
          </p:cNvPr>
          <p:cNvSpPr/>
          <p:nvPr/>
        </p:nvSpPr>
        <p:spPr>
          <a:xfrm>
            <a:off x="1368360" y="2628360"/>
            <a:ext cx="7776000" cy="3203640"/>
          </a:xfrm>
          <a:custGeom>
            <a:avLst>
              <a:gd name="f0" fmla="val 7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rank_value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[4] 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reduction_value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[4] 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 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rank_value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 { 18, 22, 43, 52 } 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// Addition de l’ensemble des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rank_value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dans le processus 0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MPI_Reduce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(&amp;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rank_value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[0], &amp;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reduction_value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[0], 4    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MPI_INT, MPI_PROD, 0,         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MPI_COMM_WORLD) 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4015014-5F3E-8F2D-6455-09FBE89848C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61108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8FA079F-86A8-1C6F-D7BB-003975E431A5}"/>
              </a:ext>
            </a:extLst>
          </p:cNvPr>
          <p:cNvSpPr txBox="1"/>
          <p:nvPr/>
        </p:nvSpPr>
        <p:spPr>
          <a:xfrm>
            <a:off x="468360" y="320040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numéro de diapositive 3">
            <a:extLst>
              <a:ext uri="{FF2B5EF4-FFF2-40B4-BE49-F238E27FC236}">
                <a16:creationId xmlns:a16="http://schemas.microsoft.com/office/drawing/2014/main" id="{CA34AF4E-D822-B941-21F2-084ECE8F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F684B6-1E1C-9940-824B-6F3FFFDAE382}" type="slidenum">
              <a:t>82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46711D54-6CCD-0FCA-A05A-FA176D2630FD}"/>
              </a:ext>
            </a:extLst>
          </p:cNvPr>
          <p:cNvSpPr/>
          <p:nvPr/>
        </p:nvSpPr>
        <p:spPr>
          <a:xfrm>
            <a:off x="7012181" y="2712602"/>
            <a:ext cx="2411280" cy="2966039"/>
          </a:xfrm>
          <a:custGeom>
            <a:avLst>
              <a:gd name="f0" fmla="val 182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8D180C-D03F-781C-22FC-0B876FAF16FB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réduction grâce à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MPI_Allreduce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4E7FAA9-3FB6-0B4F-625E-F5EFEE9E4B30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6D2FA96A-A67A-0C2D-9DB8-C872380B92BC}"/>
              </a:ext>
            </a:extLst>
          </p:cNvPr>
          <p:cNvSpPr/>
          <p:nvPr/>
        </p:nvSpPr>
        <p:spPr>
          <a:xfrm>
            <a:off x="3026981" y="2712243"/>
            <a:ext cx="3096359" cy="2966039"/>
          </a:xfrm>
          <a:custGeom>
            <a:avLst>
              <a:gd name="f0" fmla="val 201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76123234-3F34-2619-4885-2BE177896263}"/>
              </a:ext>
            </a:extLst>
          </p:cNvPr>
          <p:cNvSpPr/>
          <p:nvPr/>
        </p:nvSpPr>
        <p:spPr>
          <a:xfrm>
            <a:off x="4287341" y="4202283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A67CBE6F-C7C9-01C0-FBD2-6B77EDCA17F7}"/>
              </a:ext>
            </a:extLst>
          </p:cNvPr>
          <p:cNvSpPr/>
          <p:nvPr/>
        </p:nvSpPr>
        <p:spPr>
          <a:xfrm>
            <a:off x="4287341" y="2978283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A0DA1CB4-281C-7FA8-C12C-AE26689E1F1A}"/>
              </a:ext>
            </a:extLst>
          </p:cNvPr>
          <p:cNvSpPr/>
          <p:nvPr/>
        </p:nvSpPr>
        <p:spPr>
          <a:xfrm>
            <a:off x="4287341" y="3576243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0F4119FE-E798-381E-514C-FB6CFB03FCCE}"/>
              </a:ext>
            </a:extLst>
          </p:cNvPr>
          <p:cNvSpPr/>
          <p:nvPr/>
        </p:nvSpPr>
        <p:spPr>
          <a:xfrm>
            <a:off x="4287341" y="4850283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681EA541-FE39-5B34-02D6-803D36318FAC}"/>
              </a:ext>
            </a:extLst>
          </p:cNvPr>
          <p:cNvSpPr/>
          <p:nvPr/>
        </p:nvSpPr>
        <p:spPr>
          <a:xfrm>
            <a:off x="8091461" y="3733203"/>
            <a:ext cx="1188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A+B+C+D</a:t>
            </a: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1F711B20-7150-08C4-8C19-DDFC81AAA576}"/>
              </a:ext>
            </a:extLst>
          </p:cNvPr>
          <p:cNvSpPr/>
          <p:nvPr/>
        </p:nvSpPr>
        <p:spPr>
          <a:xfrm>
            <a:off x="7372181" y="4202643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0C4AEF65-925F-F2F7-729F-9807FAFCB0EF}"/>
              </a:ext>
            </a:extLst>
          </p:cNvPr>
          <p:cNvSpPr/>
          <p:nvPr/>
        </p:nvSpPr>
        <p:spPr>
          <a:xfrm>
            <a:off x="7372181" y="2978643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97BEF9DB-7739-7D1A-284E-4C19D9EDD898}"/>
              </a:ext>
            </a:extLst>
          </p:cNvPr>
          <p:cNvSpPr/>
          <p:nvPr/>
        </p:nvSpPr>
        <p:spPr>
          <a:xfrm>
            <a:off x="7372181" y="3576603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F6ACD5FC-CC4B-AA1D-89FF-AE71FD565DF0}"/>
              </a:ext>
            </a:extLst>
          </p:cNvPr>
          <p:cNvSpPr/>
          <p:nvPr/>
        </p:nvSpPr>
        <p:spPr>
          <a:xfrm>
            <a:off x="7372181" y="4850643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8" name="Forme libre 17">
            <a:extLst>
              <a:ext uri="{FF2B5EF4-FFF2-40B4-BE49-F238E27FC236}">
                <a16:creationId xmlns:a16="http://schemas.microsoft.com/office/drawing/2014/main" id="{0A0BC311-0BB6-1402-AD8D-AD799BEA88F3}"/>
              </a:ext>
            </a:extLst>
          </p:cNvPr>
          <p:cNvSpPr/>
          <p:nvPr/>
        </p:nvSpPr>
        <p:spPr>
          <a:xfrm>
            <a:off x="4982566" y="3474024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99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3C2EC3FC-05C4-3F7D-27C4-6A61FD98A3A7}"/>
              </a:ext>
            </a:extLst>
          </p:cNvPr>
          <p:cNvSpPr/>
          <p:nvPr/>
        </p:nvSpPr>
        <p:spPr>
          <a:xfrm>
            <a:off x="5358958" y="3621677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93DABDA9-1D8B-5418-5F6B-8F618A28ED26}"/>
              </a:ext>
            </a:extLst>
          </p:cNvPr>
          <p:cNvSpPr/>
          <p:nvPr/>
        </p:nvSpPr>
        <p:spPr>
          <a:xfrm>
            <a:off x="3839193" y="5313034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B518925-B5E4-40AE-A0EB-0D22F146E896}"/>
              </a:ext>
            </a:extLst>
          </p:cNvPr>
          <p:cNvSpPr txBox="1"/>
          <p:nvPr/>
        </p:nvSpPr>
        <p:spPr>
          <a:xfrm>
            <a:off x="3242981" y="5753523"/>
            <a:ext cx="2520000" cy="680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MPI_ALLREDUCE + MPI_SUM</a:t>
            </a:r>
          </a:p>
        </p:txBody>
      </p:sp>
      <p:sp>
        <p:nvSpPr>
          <p:cNvPr id="34" name="Forme libre 33">
            <a:extLst>
              <a:ext uri="{FF2B5EF4-FFF2-40B4-BE49-F238E27FC236}">
                <a16:creationId xmlns:a16="http://schemas.microsoft.com/office/drawing/2014/main" id="{484331BE-CFC4-9576-196A-22E9613D6C51}"/>
              </a:ext>
            </a:extLst>
          </p:cNvPr>
          <p:cNvSpPr/>
          <p:nvPr/>
        </p:nvSpPr>
        <p:spPr>
          <a:xfrm>
            <a:off x="8091822" y="3121562"/>
            <a:ext cx="1188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A+B+C+D</a:t>
            </a:r>
          </a:p>
        </p:txBody>
      </p:sp>
      <p:sp>
        <p:nvSpPr>
          <p:cNvPr id="35" name="Forme libre 34">
            <a:extLst>
              <a:ext uri="{FF2B5EF4-FFF2-40B4-BE49-F238E27FC236}">
                <a16:creationId xmlns:a16="http://schemas.microsoft.com/office/drawing/2014/main" id="{A49E0AEA-5D0F-03A1-DF05-56C435ACFDE6}"/>
              </a:ext>
            </a:extLst>
          </p:cNvPr>
          <p:cNvSpPr/>
          <p:nvPr/>
        </p:nvSpPr>
        <p:spPr>
          <a:xfrm>
            <a:off x="8091822" y="4345562"/>
            <a:ext cx="1188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A+B+C+D</a:t>
            </a:r>
          </a:p>
        </p:txBody>
      </p:sp>
      <p:sp>
        <p:nvSpPr>
          <p:cNvPr id="36" name="Forme libre 35">
            <a:extLst>
              <a:ext uri="{FF2B5EF4-FFF2-40B4-BE49-F238E27FC236}">
                <a16:creationId xmlns:a16="http://schemas.microsoft.com/office/drawing/2014/main" id="{D1CEEA12-7AEA-D715-5C36-0F588E0D0B8C}"/>
              </a:ext>
            </a:extLst>
          </p:cNvPr>
          <p:cNvSpPr/>
          <p:nvPr/>
        </p:nvSpPr>
        <p:spPr>
          <a:xfrm>
            <a:off x="8092181" y="4993923"/>
            <a:ext cx="1188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A+B+C+D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43A368B-8E27-EFA2-9940-08F1B9067512}"/>
              </a:ext>
            </a:extLst>
          </p:cNvPr>
          <p:cNvSpPr txBox="1"/>
          <p:nvPr/>
        </p:nvSpPr>
        <p:spPr>
          <a:xfrm>
            <a:off x="900719" y="667476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https://www.open-mpi.org/doc/v4.0/man3/MPI_Allreduce.3.php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A11CD647-C328-C176-0FEA-74E2426158B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32359" y="6660360"/>
            <a:ext cx="431280" cy="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109068B8-ACA2-98F7-92DE-9B7079FC5506}"/>
              </a:ext>
            </a:extLst>
          </p:cNvPr>
          <p:cNvSpPr txBox="1"/>
          <p:nvPr/>
        </p:nvSpPr>
        <p:spPr>
          <a:xfrm>
            <a:off x="496389" y="1730829"/>
            <a:ext cx="9130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Envoi de données réparties sur plusieurs processus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vers tous les processus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avec une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opération de réduction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réalisée simultanément</a:t>
            </a:r>
          </a:p>
          <a:p>
            <a:endParaRPr lang="fr-FR" dirty="0"/>
          </a:p>
        </p:txBody>
      </p:sp>
      <p:sp>
        <p:nvSpPr>
          <p:cNvPr id="50" name="Forme libre 49">
            <a:extLst>
              <a:ext uri="{FF2B5EF4-FFF2-40B4-BE49-F238E27FC236}">
                <a16:creationId xmlns:a16="http://schemas.microsoft.com/office/drawing/2014/main" id="{572134EE-E5CB-318E-EB94-F853A13FFC3F}"/>
              </a:ext>
            </a:extLst>
          </p:cNvPr>
          <p:cNvSpPr/>
          <p:nvPr/>
        </p:nvSpPr>
        <p:spPr>
          <a:xfrm>
            <a:off x="3820420" y="3206937"/>
            <a:ext cx="431537" cy="633549"/>
          </a:xfrm>
          <a:custGeom>
            <a:avLst/>
            <a:gdLst>
              <a:gd name="connsiteX0" fmla="*/ 561703 w 561703"/>
              <a:gd name="connsiteY0" fmla="*/ 0 h 633549"/>
              <a:gd name="connsiteX1" fmla="*/ 0 w 561703"/>
              <a:gd name="connsiteY1" fmla="*/ 457200 h 633549"/>
              <a:gd name="connsiteX2" fmla="*/ 561703 w 561703"/>
              <a:gd name="connsiteY2" fmla="*/ 633549 h 63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703" h="633549">
                <a:moveTo>
                  <a:pt x="561703" y="0"/>
                </a:moveTo>
                <a:cubicBezTo>
                  <a:pt x="280851" y="175804"/>
                  <a:pt x="0" y="351609"/>
                  <a:pt x="0" y="457200"/>
                </a:cubicBezTo>
                <a:cubicBezTo>
                  <a:pt x="0" y="562791"/>
                  <a:pt x="280851" y="598170"/>
                  <a:pt x="561703" y="633549"/>
                </a:cubicBezTo>
              </a:path>
            </a:pathLst>
          </a:custGeom>
          <a:noFill/>
          <a:ln w="19050">
            <a:solidFill>
              <a:srgbClr val="729F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orme libre 50">
            <a:extLst>
              <a:ext uri="{FF2B5EF4-FFF2-40B4-BE49-F238E27FC236}">
                <a16:creationId xmlns:a16="http://schemas.microsoft.com/office/drawing/2014/main" id="{AB857DC0-9A98-FFC5-11DD-F3478CBE5238}"/>
              </a:ext>
            </a:extLst>
          </p:cNvPr>
          <p:cNvSpPr/>
          <p:nvPr/>
        </p:nvSpPr>
        <p:spPr>
          <a:xfrm>
            <a:off x="3820420" y="3209893"/>
            <a:ext cx="438686" cy="1249587"/>
          </a:xfrm>
          <a:custGeom>
            <a:avLst/>
            <a:gdLst>
              <a:gd name="connsiteX0" fmla="*/ 561703 w 561703"/>
              <a:gd name="connsiteY0" fmla="*/ 0 h 633549"/>
              <a:gd name="connsiteX1" fmla="*/ 0 w 561703"/>
              <a:gd name="connsiteY1" fmla="*/ 457200 h 633549"/>
              <a:gd name="connsiteX2" fmla="*/ 561703 w 561703"/>
              <a:gd name="connsiteY2" fmla="*/ 633549 h 63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703" h="633549">
                <a:moveTo>
                  <a:pt x="561703" y="0"/>
                </a:moveTo>
                <a:cubicBezTo>
                  <a:pt x="280851" y="175804"/>
                  <a:pt x="0" y="351609"/>
                  <a:pt x="0" y="457200"/>
                </a:cubicBezTo>
                <a:cubicBezTo>
                  <a:pt x="0" y="562791"/>
                  <a:pt x="280851" y="598170"/>
                  <a:pt x="561703" y="633549"/>
                </a:cubicBezTo>
              </a:path>
            </a:pathLst>
          </a:custGeom>
          <a:noFill/>
          <a:ln w="19050">
            <a:solidFill>
              <a:srgbClr val="729F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orme libre 51">
            <a:extLst>
              <a:ext uri="{FF2B5EF4-FFF2-40B4-BE49-F238E27FC236}">
                <a16:creationId xmlns:a16="http://schemas.microsoft.com/office/drawing/2014/main" id="{5BD41B5E-B114-D9F9-D936-CCE2420D48D2}"/>
              </a:ext>
            </a:extLst>
          </p:cNvPr>
          <p:cNvSpPr/>
          <p:nvPr/>
        </p:nvSpPr>
        <p:spPr>
          <a:xfrm>
            <a:off x="3899261" y="3212074"/>
            <a:ext cx="348960" cy="1924206"/>
          </a:xfrm>
          <a:custGeom>
            <a:avLst/>
            <a:gdLst>
              <a:gd name="connsiteX0" fmla="*/ 561703 w 561703"/>
              <a:gd name="connsiteY0" fmla="*/ 0 h 633549"/>
              <a:gd name="connsiteX1" fmla="*/ 0 w 561703"/>
              <a:gd name="connsiteY1" fmla="*/ 457200 h 633549"/>
              <a:gd name="connsiteX2" fmla="*/ 561703 w 561703"/>
              <a:gd name="connsiteY2" fmla="*/ 633549 h 63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703" h="633549">
                <a:moveTo>
                  <a:pt x="561703" y="0"/>
                </a:moveTo>
                <a:cubicBezTo>
                  <a:pt x="280851" y="175804"/>
                  <a:pt x="0" y="351609"/>
                  <a:pt x="0" y="457200"/>
                </a:cubicBezTo>
                <a:cubicBezTo>
                  <a:pt x="0" y="562791"/>
                  <a:pt x="280851" y="598170"/>
                  <a:pt x="561703" y="633549"/>
                </a:cubicBezTo>
              </a:path>
            </a:pathLst>
          </a:custGeom>
          <a:noFill/>
          <a:ln w="19050">
            <a:solidFill>
              <a:srgbClr val="729F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orme libre 52">
            <a:extLst>
              <a:ext uri="{FF2B5EF4-FFF2-40B4-BE49-F238E27FC236}">
                <a16:creationId xmlns:a16="http://schemas.microsoft.com/office/drawing/2014/main" id="{EF362A03-63AE-CA41-BFBC-D7CA3AE41DEB}"/>
              </a:ext>
            </a:extLst>
          </p:cNvPr>
          <p:cNvSpPr/>
          <p:nvPr/>
        </p:nvSpPr>
        <p:spPr>
          <a:xfrm>
            <a:off x="4846318" y="3448594"/>
            <a:ext cx="71956" cy="346166"/>
          </a:xfrm>
          <a:custGeom>
            <a:avLst/>
            <a:gdLst>
              <a:gd name="connsiteX0" fmla="*/ 13063 w 71956"/>
              <a:gd name="connsiteY0" fmla="*/ 346166 h 346166"/>
              <a:gd name="connsiteX1" fmla="*/ 71846 w 71956"/>
              <a:gd name="connsiteY1" fmla="*/ 137160 h 346166"/>
              <a:gd name="connsiteX2" fmla="*/ 0 w 71956"/>
              <a:gd name="connsiteY2" fmla="*/ 0 h 34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956" h="346166">
                <a:moveTo>
                  <a:pt x="13063" y="346166"/>
                </a:moveTo>
                <a:cubicBezTo>
                  <a:pt x="43543" y="270510"/>
                  <a:pt x="74023" y="194854"/>
                  <a:pt x="71846" y="137160"/>
                </a:cubicBezTo>
                <a:cubicBezTo>
                  <a:pt x="69669" y="79466"/>
                  <a:pt x="34834" y="39733"/>
                  <a:pt x="0" y="0"/>
                </a:cubicBezTo>
              </a:path>
            </a:pathLst>
          </a:custGeom>
          <a:noFill/>
          <a:ln w="19050">
            <a:solidFill>
              <a:srgbClr val="CC6699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Forme libre 53">
            <a:extLst>
              <a:ext uri="{FF2B5EF4-FFF2-40B4-BE49-F238E27FC236}">
                <a16:creationId xmlns:a16="http://schemas.microsoft.com/office/drawing/2014/main" id="{1C1CC476-64E8-96CD-B6C7-87C9ED413F35}"/>
              </a:ext>
            </a:extLst>
          </p:cNvPr>
          <p:cNvSpPr/>
          <p:nvPr/>
        </p:nvSpPr>
        <p:spPr>
          <a:xfrm>
            <a:off x="4826724" y="3820892"/>
            <a:ext cx="130872" cy="522514"/>
          </a:xfrm>
          <a:custGeom>
            <a:avLst/>
            <a:gdLst>
              <a:gd name="connsiteX0" fmla="*/ 26126 w 130872"/>
              <a:gd name="connsiteY0" fmla="*/ 0 h 522514"/>
              <a:gd name="connsiteX1" fmla="*/ 130628 w 130872"/>
              <a:gd name="connsiteY1" fmla="*/ 280851 h 522514"/>
              <a:gd name="connsiteX2" fmla="*/ 0 w 130872"/>
              <a:gd name="connsiteY2" fmla="*/ 522514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872" h="522514">
                <a:moveTo>
                  <a:pt x="26126" y="0"/>
                </a:moveTo>
                <a:cubicBezTo>
                  <a:pt x="80554" y="96882"/>
                  <a:pt x="134982" y="193765"/>
                  <a:pt x="130628" y="280851"/>
                </a:cubicBezTo>
                <a:cubicBezTo>
                  <a:pt x="126274" y="367937"/>
                  <a:pt x="63137" y="445225"/>
                  <a:pt x="0" y="522514"/>
                </a:cubicBezTo>
              </a:path>
            </a:pathLst>
          </a:custGeom>
          <a:noFill/>
          <a:ln w="19050">
            <a:solidFill>
              <a:srgbClr val="CC6699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Forme libre 54">
            <a:extLst>
              <a:ext uri="{FF2B5EF4-FFF2-40B4-BE49-F238E27FC236}">
                <a16:creationId xmlns:a16="http://schemas.microsoft.com/office/drawing/2014/main" id="{8101A3BD-4630-C24A-2CC3-8201AE779EEB}"/>
              </a:ext>
            </a:extLst>
          </p:cNvPr>
          <p:cNvSpPr/>
          <p:nvPr/>
        </p:nvSpPr>
        <p:spPr>
          <a:xfrm>
            <a:off x="4846318" y="3801294"/>
            <a:ext cx="346171" cy="1240972"/>
          </a:xfrm>
          <a:custGeom>
            <a:avLst/>
            <a:gdLst>
              <a:gd name="connsiteX0" fmla="*/ 6532 w 346171"/>
              <a:gd name="connsiteY0" fmla="*/ 0 h 1240972"/>
              <a:gd name="connsiteX1" fmla="*/ 346166 w 346171"/>
              <a:gd name="connsiteY1" fmla="*/ 659675 h 1240972"/>
              <a:gd name="connsiteX2" fmla="*/ 0 w 346171"/>
              <a:gd name="connsiteY2" fmla="*/ 1240972 h 124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171" h="1240972">
                <a:moveTo>
                  <a:pt x="6532" y="0"/>
                </a:moveTo>
                <a:cubicBezTo>
                  <a:pt x="176893" y="226423"/>
                  <a:pt x="347255" y="452846"/>
                  <a:pt x="346166" y="659675"/>
                </a:cubicBezTo>
                <a:cubicBezTo>
                  <a:pt x="345077" y="866504"/>
                  <a:pt x="172538" y="1053738"/>
                  <a:pt x="0" y="1240972"/>
                </a:cubicBezTo>
              </a:path>
            </a:pathLst>
          </a:custGeom>
          <a:noFill/>
          <a:ln w="19050">
            <a:solidFill>
              <a:srgbClr val="CC6699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Forme libre 55">
            <a:extLst>
              <a:ext uri="{FF2B5EF4-FFF2-40B4-BE49-F238E27FC236}">
                <a16:creationId xmlns:a16="http://schemas.microsoft.com/office/drawing/2014/main" id="{DAEEEBAD-1D8E-06B3-CC6B-4A21DB75062E}"/>
              </a:ext>
            </a:extLst>
          </p:cNvPr>
          <p:cNvSpPr/>
          <p:nvPr/>
        </p:nvSpPr>
        <p:spPr>
          <a:xfrm>
            <a:off x="4852850" y="3820889"/>
            <a:ext cx="387383" cy="653143"/>
          </a:xfrm>
          <a:custGeom>
            <a:avLst/>
            <a:gdLst>
              <a:gd name="connsiteX0" fmla="*/ 0 w 387383"/>
              <a:gd name="connsiteY0" fmla="*/ 653143 h 653143"/>
              <a:gd name="connsiteX1" fmla="*/ 385354 w 387383"/>
              <a:gd name="connsiteY1" fmla="*/ 195943 h 653143"/>
              <a:gd name="connsiteX2" fmla="*/ 124097 w 387383"/>
              <a:gd name="connsiteY2" fmla="*/ 0 h 65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7383" h="653143">
                <a:moveTo>
                  <a:pt x="0" y="653143"/>
                </a:moveTo>
                <a:cubicBezTo>
                  <a:pt x="182335" y="478971"/>
                  <a:pt x="364671" y="304800"/>
                  <a:pt x="385354" y="195943"/>
                </a:cubicBezTo>
                <a:cubicBezTo>
                  <a:pt x="406037" y="87086"/>
                  <a:pt x="265067" y="43543"/>
                  <a:pt x="124097" y="0"/>
                </a:cubicBezTo>
              </a:path>
            </a:pathLst>
          </a:custGeom>
          <a:noFill/>
          <a:ln w="19050">
            <a:solidFill>
              <a:srgbClr val="FF9A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orme libre 56">
            <a:extLst>
              <a:ext uri="{FF2B5EF4-FFF2-40B4-BE49-F238E27FC236}">
                <a16:creationId xmlns:a16="http://schemas.microsoft.com/office/drawing/2014/main" id="{42AB05A3-F6EE-0002-BF25-7521C3942C0C}"/>
              </a:ext>
            </a:extLst>
          </p:cNvPr>
          <p:cNvSpPr/>
          <p:nvPr/>
        </p:nvSpPr>
        <p:spPr>
          <a:xfrm>
            <a:off x="4859381" y="3239592"/>
            <a:ext cx="476934" cy="1240971"/>
          </a:xfrm>
          <a:custGeom>
            <a:avLst/>
            <a:gdLst>
              <a:gd name="connsiteX0" fmla="*/ 0 w 476934"/>
              <a:gd name="connsiteY0" fmla="*/ 1240971 h 1240971"/>
              <a:gd name="connsiteX1" fmla="*/ 476794 w 476934"/>
              <a:gd name="connsiteY1" fmla="*/ 261257 h 1240971"/>
              <a:gd name="connsiteX2" fmla="*/ 39189 w 476934"/>
              <a:gd name="connsiteY2" fmla="*/ 0 h 124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934" h="1240971">
                <a:moveTo>
                  <a:pt x="0" y="1240971"/>
                </a:moveTo>
                <a:cubicBezTo>
                  <a:pt x="235131" y="854528"/>
                  <a:pt x="470263" y="468085"/>
                  <a:pt x="476794" y="261257"/>
                </a:cubicBezTo>
                <a:cubicBezTo>
                  <a:pt x="483325" y="54429"/>
                  <a:pt x="261257" y="27214"/>
                  <a:pt x="39189" y="0"/>
                </a:cubicBezTo>
              </a:path>
            </a:pathLst>
          </a:custGeom>
          <a:noFill/>
          <a:ln w="19050">
            <a:solidFill>
              <a:srgbClr val="FF9A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 57">
            <a:extLst>
              <a:ext uri="{FF2B5EF4-FFF2-40B4-BE49-F238E27FC236}">
                <a16:creationId xmlns:a16="http://schemas.microsoft.com/office/drawing/2014/main" id="{835AF5F7-12FD-3FCF-E172-1F110E5F8027}"/>
              </a:ext>
            </a:extLst>
          </p:cNvPr>
          <p:cNvSpPr/>
          <p:nvPr/>
        </p:nvSpPr>
        <p:spPr>
          <a:xfrm>
            <a:off x="4872444" y="4467500"/>
            <a:ext cx="267794" cy="640080"/>
          </a:xfrm>
          <a:custGeom>
            <a:avLst/>
            <a:gdLst>
              <a:gd name="connsiteX0" fmla="*/ 0 w 267794"/>
              <a:gd name="connsiteY0" fmla="*/ 0 h 640080"/>
              <a:gd name="connsiteX1" fmla="*/ 267788 w 267794"/>
              <a:gd name="connsiteY1" fmla="*/ 444137 h 640080"/>
              <a:gd name="connsiteX2" fmla="*/ 6531 w 267794"/>
              <a:gd name="connsiteY2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794" h="640080">
                <a:moveTo>
                  <a:pt x="0" y="0"/>
                </a:moveTo>
                <a:cubicBezTo>
                  <a:pt x="133350" y="168728"/>
                  <a:pt x="266700" y="337457"/>
                  <a:pt x="267788" y="444137"/>
                </a:cubicBezTo>
                <a:cubicBezTo>
                  <a:pt x="268876" y="550817"/>
                  <a:pt x="137703" y="595448"/>
                  <a:pt x="6531" y="640080"/>
                </a:cubicBezTo>
              </a:path>
            </a:pathLst>
          </a:custGeom>
          <a:noFill/>
          <a:ln w="19050">
            <a:solidFill>
              <a:srgbClr val="FF9A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orme libre 58">
            <a:extLst>
              <a:ext uri="{FF2B5EF4-FFF2-40B4-BE49-F238E27FC236}">
                <a16:creationId xmlns:a16="http://schemas.microsoft.com/office/drawing/2014/main" id="{D2B29CC6-A564-C14E-106A-06C401CB8596}"/>
              </a:ext>
            </a:extLst>
          </p:cNvPr>
          <p:cNvSpPr/>
          <p:nvPr/>
        </p:nvSpPr>
        <p:spPr>
          <a:xfrm>
            <a:off x="650930" y="2712243"/>
            <a:ext cx="1475640" cy="2966039"/>
          </a:xfrm>
          <a:custGeom>
            <a:avLst>
              <a:gd name="f0" fmla="val 201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0" name="Forme libre 59">
            <a:extLst>
              <a:ext uri="{FF2B5EF4-FFF2-40B4-BE49-F238E27FC236}">
                <a16:creationId xmlns:a16="http://schemas.microsoft.com/office/drawing/2014/main" id="{2D35A07A-0400-78E8-D2C2-66214F8D11C7}"/>
              </a:ext>
            </a:extLst>
          </p:cNvPr>
          <p:cNvSpPr/>
          <p:nvPr/>
        </p:nvSpPr>
        <p:spPr>
          <a:xfrm>
            <a:off x="902930" y="4202283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61" name="Forme libre 60">
            <a:extLst>
              <a:ext uri="{FF2B5EF4-FFF2-40B4-BE49-F238E27FC236}">
                <a16:creationId xmlns:a16="http://schemas.microsoft.com/office/drawing/2014/main" id="{87E810CB-6715-E237-807D-709ACACBCF03}"/>
              </a:ext>
            </a:extLst>
          </p:cNvPr>
          <p:cNvSpPr/>
          <p:nvPr/>
        </p:nvSpPr>
        <p:spPr>
          <a:xfrm>
            <a:off x="902930" y="2978283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62" name="Forme libre 61">
            <a:extLst>
              <a:ext uri="{FF2B5EF4-FFF2-40B4-BE49-F238E27FC236}">
                <a16:creationId xmlns:a16="http://schemas.microsoft.com/office/drawing/2014/main" id="{C22AABC9-FE66-285F-F7DD-8A6276E1760A}"/>
              </a:ext>
            </a:extLst>
          </p:cNvPr>
          <p:cNvSpPr/>
          <p:nvPr/>
        </p:nvSpPr>
        <p:spPr>
          <a:xfrm>
            <a:off x="902930" y="3576243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63" name="Forme libre 62">
            <a:extLst>
              <a:ext uri="{FF2B5EF4-FFF2-40B4-BE49-F238E27FC236}">
                <a16:creationId xmlns:a16="http://schemas.microsoft.com/office/drawing/2014/main" id="{FFE9A8CE-8A77-4006-1C80-F10DC98D5AF5}"/>
              </a:ext>
            </a:extLst>
          </p:cNvPr>
          <p:cNvSpPr/>
          <p:nvPr/>
        </p:nvSpPr>
        <p:spPr>
          <a:xfrm>
            <a:off x="902930" y="4850283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64" name="Forme libre 63">
            <a:extLst>
              <a:ext uri="{FF2B5EF4-FFF2-40B4-BE49-F238E27FC236}">
                <a16:creationId xmlns:a16="http://schemas.microsoft.com/office/drawing/2014/main" id="{433108D7-99BA-8B35-8912-A69940F496EC}"/>
              </a:ext>
            </a:extLst>
          </p:cNvPr>
          <p:cNvSpPr/>
          <p:nvPr/>
        </p:nvSpPr>
        <p:spPr>
          <a:xfrm>
            <a:off x="1619799" y="3122642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65" name="Forme libre 64">
            <a:extLst>
              <a:ext uri="{FF2B5EF4-FFF2-40B4-BE49-F238E27FC236}">
                <a16:creationId xmlns:a16="http://schemas.microsoft.com/office/drawing/2014/main" id="{54DB446C-9E23-C96F-F8EB-B253F69104A4}"/>
              </a:ext>
            </a:extLst>
          </p:cNvPr>
          <p:cNvSpPr/>
          <p:nvPr/>
        </p:nvSpPr>
        <p:spPr>
          <a:xfrm>
            <a:off x="1620160" y="3735003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99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  <p:sp>
        <p:nvSpPr>
          <p:cNvPr id="66" name="Forme libre 65">
            <a:extLst>
              <a:ext uri="{FF2B5EF4-FFF2-40B4-BE49-F238E27FC236}">
                <a16:creationId xmlns:a16="http://schemas.microsoft.com/office/drawing/2014/main" id="{925DE0BD-CA89-1F25-F6E7-902275573687}"/>
              </a:ext>
            </a:extLst>
          </p:cNvPr>
          <p:cNvSpPr/>
          <p:nvPr/>
        </p:nvSpPr>
        <p:spPr>
          <a:xfrm>
            <a:off x="1620520" y="4347363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67" name="Forme libre 66">
            <a:extLst>
              <a:ext uri="{FF2B5EF4-FFF2-40B4-BE49-F238E27FC236}">
                <a16:creationId xmlns:a16="http://schemas.microsoft.com/office/drawing/2014/main" id="{8FCB8C07-2DBD-5E46-1794-B81489F09A78}"/>
              </a:ext>
            </a:extLst>
          </p:cNvPr>
          <p:cNvSpPr/>
          <p:nvPr/>
        </p:nvSpPr>
        <p:spPr>
          <a:xfrm>
            <a:off x="1620880" y="5031723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68" name="Forme libre 67">
            <a:extLst>
              <a:ext uri="{FF2B5EF4-FFF2-40B4-BE49-F238E27FC236}">
                <a16:creationId xmlns:a16="http://schemas.microsoft.com/office/drawing/2014/main" id="{8F379FEA-EF53-D97D-A4A5-266850C9E52F}"/>
              </a:ext>
            </a:extLst>
          </p:cNvPr>
          <p:cNvSpPr/>
          <p:nvPr/>
        </p:nvSpPr>
        <p:spPr>
          <a:xfrm>
            <a:off x="3559388" y="3559203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70" name="Forme libre 69">
            <a:extLst>
              <a:ext uri="{FF2B5EF4-FFF2-40B4-BE49-F238E27FC236}">
                <a16:creationId xmlns:a16="http://schemas.microsoft.com/office/drawing/2014/main" id="{584EB14E-F8F3-2825-E605-AB61DE1B7938}"/>
              </a:ext>
            </a:extLst>
          </p:cNvPr>
          <p:cNvSpPr/>
          <p:nvPr/>
        </p:nvSpPr>
        <p:spPr>
          <a:xfrm>
            <a:off x="3442041" y="4552409"/>
            <a:ext cx="829510" cy="620485"/>
          </a:xfrm>
          <a:custGeom>
            <a:avLst/>
            <a:gdLst>
              <a:gd name="connsiteX0" fmla="*/ 829510 w 829510"/>
              <a:gd name="connsiteY0" fmla="*/ 620485 h 620485"/>
              <a:gd name="connsiteX1" fmla="*/ 19 w 829510"/>
              <a:gd name="connsiteY1" fmla="*/ 202474 h 620485"/>
              <a:gd name="connsiteX2" fmla="*/ 809916 w 829510"/>
              <a:gd name="connsiteY2" fmla="*/ 0 h 620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510" h="620485">
                <a:moveTo>
                  <a:pt x="829510" y="620485"/>
                </a:moveTo>
                <a:cubicBezTo>
                  <a:pt x="416397" y="463186"/>
                  <a:pt x="3285" y="305888"/>
                  <a:pt x="19" y="202474"/>
                </a:cubicBezTo>
                <a:cubicBezTo>
                  <a:pt x="-3247" y="99060"/>
                  <a:pt x="403334" y="49530"/>
                  <a:pt x="809916" y="0"/>
                </a:cubicBezTo>
              </a:path>
            </a:pathLst>
          </a:custGeom>
          <a:noFill/>
          <a:ln w="19050">
            <a:solidFill>
              <a:srgbClr val="32996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Forme libre 70">
            <a:extLst>
              <a:ext uri="{FF2B5EF4-FFF2-40B4-BE49-F238E27FC236}">
                <a16:creationId xmlns:a16="http://schemas.microsoft.com/office/drawing/2014/main" id="{911F36F4-93C6-C0AF-4E19-0B6F6AE36687}"/>
              </a:ext>
            </a:extLst>
          </p:cNvPr>
          <p:cNvSpPr/>
          <p:nvPr/>
        </p:nvSpPr>
        <p:spPr>
          <a:xfrm>
            <a:off x="3246110" y="3977643"/>
            <a:ext cx="1018910" cy="1201783"/>
          </a:xfrm>
          <a:custGeom>
            <a:avLst/>
            <a:gdLst>
              <a:gd name="connsiteX0" fmla="*/ 1018910 w 1018910"/>
              <a:gd name="connsiteY0" fmla="*/ 1201783 h 1201783"/>
              <a:gd name="connsiteX1" fmla="*/ 7 w 1018910"/>
              <a:gd name="connsiteY1" fmla="*/ 907869 h 1201783"/>
              <a:gd name="connsiteX2" fmla="*/ 1005847 w 1018910"/>
              <a:gd name="connsiteY2" fmla="*/ 0 h 120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8910" h="1201783">
                <a:moveTo>
                  <a:pt x="1018910" y="1201783"/>
                </a:moveTo>
                <a:cubicBezTo>
                  <a:pt x="510547" y="1154974"/>
                  <a:pt x="2184" y="1108166"/>
                  <a:pt x="7" y="907869"/>
                </a:cubicBezTo>
                <a:cubicBezTo>
                  <a:pt x="-2170" y="707572"/>
                  <a:pt x="501838" y="353786"/>
                  <a:pt x="1005847" y="0"/>
                </a:cubicBezTo>
              </a:path>
            </a:pathLst>
          </a:custGeom>
          <a:noFill/>
          <a:ln w="19050">
            <a:solidFill>
              <a:srgbClr val="32996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Forme libre 71">
            <a:extLst>
              <a:ext uri="{FF2B5EF4-FFF2-40B4-BE49-F238E27FC236}">
                <a16:creationId xmlns:a16="http://schemas.microsoft.com/office/drawing/2014/main" id="{A1DB650C-6D21-23D7-F901-89C594E5E244}"/>
              </a:ext>
            </a:extLst>
          </p:cNvPr>
          <p:cNvSpPr/>
          <p:nvPr/>
        </p:nvSpPr>
        <p:spPr>
          <a:xfrm>
            <a:off x="3132032" y="3147657"/>
            <a:ext cx="1139519" cy="2141026"/>
          </a:xfrm>
          <a:custGeom>
            <a:avLst/>
            <a:gdLst>
              <a:gd name="connsiteX0" fmla="*/ 1139519 w 1139519"/>
              <a:gd name="connsiteY0" fmla="*/ 2038300 h 2141026"/>
              <a:gd name="connsiteX1" fmla="*/ 55302 w 1139519"/>
              <a:gd name="connsiteY1" fmla="*/ 1953392 h 2141026"/>
              <a:gd name="connsiteX2" fmla="*/ 257776 w 1139519"/>
              <a:gd name="connsiteY2" fmla="*/ 320535 h 2141026"/>
              <a:gd name="connsiteX3" fmla="*/ 1113394 w 1139519"/>
              <a:gd name="connsiteY3" fmla="*/ 495 h 214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9519" h="2141026">
                <a:moveTo>
                  <a:pt x="1139519" y="2038300"/>
                </a:moveTo>
                <a:cubicBezTo>
                  <a:pt x="670889" y="2138993"/>
                  <a:pt x="202259" y="2239686"/>
                  <a:pt x="55302" y="1953392"/>
                </a:cubicBezTo>
                <a:cubicBezTo>
                  <a:pt x="-91655" y="1667098"/>
                  <a:pt x="81427" y="646018"/>
                  <a:pt x="257776" y="320535"/>
                </a:cubicBezTo>
                <a:cubicBezTo>
                  <a:pt x="434125" y="-4948"/>
                  <a:pt x="773759" y="-2227"/>
                  <a:pt x="1113394" y="495"/>
                </a:cubicBezTo>
              </a:path>
            </a:pathLst>
          </a:custGeom>
          <a:noFill/>
          <a:ln w="19050">
            <a:solidFill>
              <a:srgbClr val="32996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D98E13DB-A871-3099-3E50-E040D43565CA}"/>
              </a:ext>
            </a:extLst>
          </p:cNvPr>
          <p:cNvSpPr txBox="1"/>
          <p:nvPr/>
        </p:nvSpPr>
        <p:spPr>
          <a:xfrm>
            <a:off x="6955971" y="5753523"/>
            <a:ext cx="2547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Nouvelle répartition des données et addition</a:t>
            </a:r>
          </a:p>
          <a:p>
            <a:pPr algn="ctr"/>
            <a:endParaRPr lang="fr-FR" dirty="0"/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01A15662-08DF-9E79-BB2C-7AB87F086C84}"/>
              </a:ext>
            </a:extLst>
          </p:cNvPr>
          <p:cNvSpPr txBox="1"/>
          <p:nvPr/>
        </p:nvSpPr>
        <p:spPr>
          <a:xfrm>
            <a:off x="81256" y="5684348"/>
            <a:ext cx="2547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Répartition des données avant l’échange</a:t>
            </a:r>
          </a:p>
          <a:p>
            <a:pPr algn="ctr"/>
            <a:endParaRPr lang="fr-FR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39BF9B64-610B-0D15-4809-377ADC3C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CDB777-ABFB-1343-BBAA-D56317BA0E40}" type="slidenum">
              <a:t>83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A3D69A64-37C5-27F8-E7E0-07444F94CC54}"/>
              </a:ext>
            </a:extLst>
          </p:cNvPr>
          <p:cNvSpPr/>
          <p:nvPr/>
        </p:nvSpPr>
        <p:spPr>
          <a:xfrm>
            <a:off x="1368360" y="2520360"/>
            <a:ext cx="7776000" cy="75563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64DEEAE-22CE-169F-A707-4712D1793AF3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réduction grâce à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MPI_ALLREDUCE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(Fortran95)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CE2181F-C1B8-F09D-7723-9D69A286C927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AD4845E-626F-50FC-4732-EEAF7B142C57}"/>
              </a:ext>
            </a:extLst>
          </p:cNvPr>
          <p:cNvSpPr txBox="1"/>
          <p:nvPr/>
        </p:nvSpPr>
        <p:spPr>
          <a:xfrm>
            <a:off x="360000" y="1739520"/>
            <a:ext cx="9504000" cy="715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MPI_ALLREDUCE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appelée par les processus expéditeurs et destinataires en même temps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4E8E71B-84D4-16F9-A265-001078F4FFA3}"/>
              </a:ext>
            </a:extLst>
          </p:cNvPr>
          <p:cNvSpPr txBox="1"/>
          <p:nvPr/>
        </p:nvSpPr>
        <p:spPr>
          <a:xfrm>
            <a:off x="1548000" y="2639520"/>
            <a:ext cx="7380000" cy="600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MPI_ALLREDUCE(send_value, recv_value, size, MPI_data_type, MPI_reduction_operation, communicator, ierror)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97F1FD7-14E5-5090-2D58-375E58B2F7BE}"/>
              </a:ext>
            </a:extLst>
          </p:cNvPr>
          <p:cNvSpPr txBox="1"/>
          <p:nvPr/>
        </p:nvSpPr>
        <p:spPr>
          <a:xfrm>
            <a:off x="360000" y="3591974"/>
            <a:ext cx="9504000" cy="261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send_value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la valeur à envoyer par chaque processus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recv_value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la valeur reçue suite aux échanges et à la réduction par le destinataire seulement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Size 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nombre d’éléments (&gt;1 si tableau)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MPI_data_type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le type de donnée (ex :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MPI_INTEGER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MPI_reduction_operation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type d’opération à effectuer pour la réduction (ex :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MPI_SUM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58FA6D1-2005-016A-07A3-C3C205D9DC4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520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CF64805-9378-7470-F3FD-335DD3E082E7}"/>
              </a:ext>
            </a:extLst>
          </p:cNvPr>
          <p:cNvSpPr txBox="1"/>
          <p:nvPr/>
        </p:nvSpPr>
        <p:spPr>
          <a:xfrm>
            <a:off x="468360" y="3109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CECCB8-8D07-939E-3046-B90FB9FC15D9}"/>
              </a:ext>
            </a:extLst>
          </p:cNvPr>
          <p:cNvSpPr txBox="1"/>
          <p:nvPr/>
        </p:nvSpPr>
        <p:spPr>
          <a:xfrm>
            <a:off x="900719" y="667476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https://www.open-mpi.org/doc/v4.0/man3/MPI_Allreduce.3.php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160CD76-00FD-2C9B-13D3-C9350CDF858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32359" y="6660360"/>
            <a:ext cx="431280" cy="431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5867A8E6-C12A-6202-0B1C-39E69085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3A5919-0BC7-984F-968C-9535EEFA74D7}" type="slidenum">
              <a:t>84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5D5C2BFE-5B85-A435-A29A-89DAAF3B7320}"/>
              </a:ext>
            </a:extLst>
          </p:cNvPr>
          <p:cNvSpPr/>
          <p:nvPr/>
        </p:nvSpPr>
        <p:spPr>
          <a:xfrm>
            <a:off x="1368360" y="2520360"/>
            <a:ext cx="7776000" cy="75563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B360912-685F-FD3D-EBC4-9FA68876F77B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réduction grâce à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MPI_Allreduce (C/C++)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7B18B63-3200-066E-C142-981BE3D0E0C3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FAFD81-77B7-019C-8C5A-944B435C5DF4}"/>
              </a:ext>
            </a:extLst>
          </p:cNvPr>
          <p:cNvSpPr txBox="1"/>
          <p:nvPr/>
        </p:nvSpPr>
        <p:spPr>
          <a:xfrm>
            <a:off x="360000" y="1739520"/>
            <a:ext cx="9504000" cy="715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MPI_Allreduce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appelée par les processus expéditeurs et destinataires en même temps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5FD808-ABAA-AAF3-35E4-4B03949E4F1B}"/>
              </a:ext>
            </a:extLst>
          </p:cNvPr>
          <p:cNvSpPr txBox="1"/>
          <p:nvPr/>
        </p:nvSpPr>
        <p:spPr>
          <a:xfrm>
            <a:off x="360000" y="3618100"/>
            <a:ext cx="9504000" cy="261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send_value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la valeur à envoyer par chaque processus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recv_value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la valeur reçue suite aux échanges et à la réduction par le destinataire seulement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Size 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nombre d’éléments (&gt;1 si tableau)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MPI_data_type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le type de donnée (ex :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MPI_INTEGER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MPI_reduction_operation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type d’opération à effectuer pour la réduction (ex :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MPI_SUM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B6357BC-2A94-4626-FB4A-69A3FDC2CD4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520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A4F8871-5365-EAE6-AC51-7CE522456BE3}"/>
              </a:ext>
            </a:extLst>
          </p:cNvPr>
          <p:cNvSpPr txBox="1"/>
          <p:nvPr/>
        </p:nvSpPr>
        <p:spPr>
          <a:xfrm>
            <a:off x="630903" y="3109319"/>
            <a:ext cx="610914" cy="40301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  <a:r>
              <a:rPr lang="fr-FR" dirty="0" err="1"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cpp</a:t>
            </a:r>
            <a:endParaRPr lang="fr-FR" sz="1800" b="0" i="0" u="none" strike="noStrike" kern="1200" cap="none" dirty="0">
              <a:ln>
                <a:noFill/>
              </a:ln>
              <a:solidFill>
                <a:srgbClr val="333333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7A65DC3-63E8-7A02-3A06-133AF7917AC1}"/>
              </a:ext>
            </a:extLst>
          </p:cNvPr>
          <p:cNvSpPr txBox="1"/>
          <p:nvPr/>
        </p:nvSpPr>
        <p:spPr>
          <a:xfrm>
            <a:off x="900360" y="667440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https://www.open-mpi.org/doc/v4.0/man3/MPI_Allreduce.3.php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B456C5-2341-F60B-7829-8850BF849E1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32000" y="6660000"/>
            <a:ext cx="431280" cy="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EF4C7AE-6461-4867-DEA4-8C0801F05754}"/>
              </a:ext>
            </a:extLst>
          </p:cNvPr>
          <p:cNvSpPr txBox="1"/>
          <p:nvPr/>
        </p:nvSpPr>
        <p:spPr>
          <a:xfrm>
            <a:off x="1521823" y="2606043"/>
            <a:ext cx="7530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" panose="020B0503030202020304" pitchFamily="34" charset="0"/>
                <a:ea typeface="Noto Sans CJK SC Regular" pitchFamily="2"/>
                <a:cs typeface="Clear Sans" panose="020B0503030202020304" pitchFamily="34" charset="0"/>
              </a:rPr>
              <a:t>MPI_Allreduce</a:t>
            </a:r>
            <a:r>
              <a:rPr lang="fr-FR" sz="180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" panose="020B0503030202020304" pitchFamily="34" charset="0"/>
                <a:ea typeface="Noto Sans CJK SC Regular" pitchFamily="2"/>
                <a:cs typeface="Clear Sans" panose="020B0503030202020304" pitchFamily="34" charset="0"/>
              </a:rPr>
              <a:t>(</a:t>
            </a:r>
            <a:r>
              <a:rPr lang="fr-FR" sz="180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" panose="020B0503030202020304" pitchFamily="34" charset="0"/>
                <a:ea typeface="Noto Sans CJK SC Regular" pitchFamily="2"/>
                <a:cs typeface="Clear Sans" panose="020B0503030202020304" pitchFamily="34" charset="0"/>
              </a:rPr>
              <a:t>send_value</a:t>
            </a:r>
            <a:r>
              <a:rPr lang="fr-FR" sz="180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" panose="020B0503030202020304" pitchFamily="34" charset="0"/>
                <a:ea typeface="Noto Sans CJK SC Regular" pitchFamily="2"/>
                <a:cs typeface="Clear Sans" panose="020B0503030202020304" pitchFamily="34" charset="0"/>
              </a:rPr>
              <a:t>, &amp;</a:t>
            </a:r>
            <a:r>
              <a:rPr lang="fr-FR" sz="180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" panose="020B0503030202020304" pitchFamily="34" charset="0"/>
                <a:ea typeface="Noto Sans CJK SC Regular" pitchFamily="2"/>
                <a:cs typeface="Clear Sans" panose="020B0503030202020304" pitchFamily="34" charset="0"/>
              </a:rPr>
              <a:t>recv_value</a:t>
            </a:r>
            <a:r>
              <a:rPr lang="fr-FR" sz="180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" panose="020B0503030202020304" pitchFamily="34" charset="0"/>
                <a:ea typeface="Noto Sans CJK SC Regular" pitchFamily="2"/>
                <a:cs typeface="Clear Sans" panose="020B0503030202020304" pitchFamily="34" charset="0"/>
              </a:rPr>
              <a:t>, size, </a:t>
            </a:r>
            <a:r>
              <a:rPr lang="fr-FR" sz="180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" panose="020B0503030202020304" pitchFamily="34" charset="0"/>
                <a:ea typeface="Noto Sans CJK SC Regular" pitchFamily="2"/>
                <a:cs typeface="Clear Sans" panose="020B0503030202020304" pitchFamily="34" charset="0"/>
              </a:rPr>
              <a:t>MPI_data_type</a:t>
            </a:r>
            <a:r>
              <a:rPr lang="fr-FR" sz="180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" panose="020B0503030202020304" pitchFamily="34" charset="0"/>
                <a:ea typeface="Noto Sans CJK SC Regular" pitchFamily="2"/>
                <a:cs typeface="Clear Sans" panose="020B0503030202020304" pitchFamily="34" charset="0"/>
              </a:rPr>
              <a:t>, </a:t>
            </a:r>
            <a:r>
              <a:rPr lang="fr-FR" sz="180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" panose="020B0503030202020304" pitchFamily="34" charset="0"/>
                <a:ea typeface="Noto Sans CJK SC Regular" pitchFamily="2"/>
                <a:cs typeface="Clear Sans" panose="020B0503030202020304" pitchFamily="34" charset="0"/>
              </a:rPr>
              <a:t>MPI_reduction_operation</a:t>
            </a:r>
            <a:r>
              <a:rPr lang="fr-FR" sz="180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" panose="020B0503030202020304" pitchFamily="34" charset="0"/>
                <a:ea typeface="Noto Sans CJK SC Regular" pitchFamily="2"/>
                <a:cs typeface="Clear Sans" panose="020B0503030202020304" pitchFamily="34" charset="0"/>
              </a:rPr>
              <a:t>, </a:t>
            </a:r>
            <a:r>
              <a:rPr lang="fr-FR" sz="180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" panose="020B0503030202020304" pitchFamily="34" charset="0"/>
                <a:ea typeface="Noto Sans CJK SC Regular" pitchFamily="2"/>
                <a:cs typeface="Clear Sans" panose="020B0503030202020304" pitchFamily="34" charset="0"/>
              </a:rPr>
              <a:t>communicator</a:t>
            </a:r>
            <a:r>
              <a:rPr lang="fr-FR" sz="180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" panose="020B0503030202020304" pitchFamily="34" charset="0"/>
                <a:ea typeface="Noto Sans CJK SC Regular" pitchFamily="2"/>
                <a:cs typeface="Clear Sans" panose="020B0503030202020304" pitchFamily="34" charset="0"/>
              </a:rPr>
              <a:t>) ;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E8BA8E7B-E5BB-FE86-A976-B414CCB4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281C9C-D12D-FA45-B079-CB01A7FE79C0}" type="slidenum">
              <a:t>85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9EAEDA3-7740-1E80-BE99-F78F5B47DD83}"/>
              </a:ext>
            </a:extLst>
          </p:cNvPr>
          <p:cNvSpPr txBox="1"/>
          <p:nvPr/>
        </p:nvSpPr>
        <p:spPr>
          <a:xfrm>
            <a:off x="360000" y="360000"/>
            <a:ext cx="8640000" cy="1122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Exercice n°5 : Utilisation de la communication collective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MPI_REDUCE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412FDE7-31D7-6DA0-B35E-DB83D7212741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798993D-6B15-4804-6591-CE6CA156A7DF}"/>
              </a:ext>
            </a:extLst>
          </p:cNvPr>
          <p:cNvSpPr txBox="1"/>
          <p:nvPr/>
        </p:nvSpPr>
        <p:spPr>
          <a:xfrm>
            <a:off x="360000" y="1667519"/>
            <a:ext cx="936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Rendez vous dans le dossier de l’exercice n°5 appelé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5_reduce_com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AFBC15E9-AE5C-F64C-DAAF-79B4E996FB7C}"/>
              </a:ext>
            </a:extLst>
          </p:cNvPr>
          <p:cNvSpPr/>
          <p:nvPr/>
        </p:nvSpPr>
        <p:spPr>
          <a:xfrm>
            <a:off x="1369080" y="2376360"/>
            <a:ext cx="7992000" cy="683640"/>
          </a:xfrm>
          <a:custGeom>
            <a:avLst>
              <a:gd name="f0" fmla="val 355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9BDDD46-8105-2B1E-A4FC-A9D9DAAB238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6720" y="2350800"/>
            <a:ext cx="900000" cy="7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0324FE3-F2BF-B47E-87F3-A6D7B4E0CB25}"/>
              </a:ext>
            </a:extLst>
          </p:cNvPr>
          <p:cNvSpPr txBox="1"/>
          <p:nvPr/>
        </p:nvSpPr>
        <p:spPr>
          <a:xfrm>
            <a:off x="1548719" y="2531880"/>
            <a:ext cx="774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&gt; cd exercises/mpi/5_reduce_com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6FB01A2-396B-FE31-1C1A-230CAFADD38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069120" y="637920"/>
            <a:ext cx="892800" cy="900000"/>
          </a:xfrm>
          <a:prstGeom prst="rect">
            <a:avLst/>
          </a:prstGeom>
          <a:noFill/>
          <a:ln>
            <a:noFill/>
          </a:ln>
          <a:effectLst>
            <a:outerShdw dist="36147" dir="2700000" algn="tl">
              <a:srgbClr val="FFFFFF">
                <a:alpha val="48000"/>
              </a:srgb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0445914-F50B-DED6-AD7E-B176D97641BF}"/>
              </a:ext>
            </a:extLst>
          </p:cNvPr>
          <p:cNvSpPr txBox="1"/>
          <p:nvPr/>
        </p:nvSpPr>
        <p:spPr>
          <a:xfrm>
            <a:off x="470263" y="3344089"/>
            <a:ext cx="9026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Ouvrez les instructions contenues dans le fichier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README.md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avec votre éditeur de fichier favori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vim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emacs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atom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gedit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…) ou visualisez directement les instructions sur le GitHub.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37186DC7-90B2-8722-6240-BF888E298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8C9BB5-B387-E449-A6EA-0C152EC4A05A}" type="slidenum">
              <a:t>86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EB91AB0-5CAF-BD6B-CFD8-7ACD324859DB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D9F48D8-8447-9882-C7A0-7379080FA2A5}"/>
              </a:ext>
            </a:extLst>
          </p:cNvPr>
          <p:cNvSpPr txBox="1"/>
          <p:nvPr/>
        </p:nvSpPr>
        <p:spPr>
          <a:xfrm>
            <a:off x="432000" y="1991520"/>
            <a:ext cx="8748000" cy="1464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4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Introduction au parallélisme par échange de message via MPI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A891D24-03C1-3904-4D1D-D6099FB3E844}"/>
              </a:ext>
            </a:extLst>
          </p:cNvPr>
          <p:cNvSpPr txBox="1"/>
          <p:nvPr/>
        </p:nvSpPr>
        <p:spPr>
          <a:xfrm>
            <a:off x="864000" y="3936239"/>
            <a:ext cx="8567383" cy="20103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3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4) Les communications collectives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3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	4.2) Les collectives avec des données de taille variable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4EE88B7F-BDF1-E43C-049D-CA87EB64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21787F-0813-3F43-AA2A-92ECFE849FFF}" type="slidenum">
              <a:t>87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BCB88ED-C7AF-ABF0-4322-5634BFCF06F1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 pour les données de taille variable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65F9535-1ADB-BE19-1429-835C63E0D884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DC2E80A-B7B7-03A2-F40D-AF44B5331FE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359" y="1800360"/>
            <a:ext cx="575640" cy="5756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B0174DE-6DF2-C1B7-C11E-A8B3A1EEE623}"/>
              </a:ext>
            </a:extLst>
          </p:cNvPr>
          <p:cNvSpPr txBox="1"/>
          <p:nvPr/>
        </p:nvSpPr>
        <p:spPr>
          <a:xfrm>
            <a:off x="1358537" y="1881051"/>
            <a:ext cx="82034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Certaines communications collectives (hors réduction) présentées précédemment imposent que chaque rang échange la même quantité de donnée. Cette limitation peut être levée en utilisant une extension des communications collectives.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Elles possède le même nom suivi d’un v à la fin :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MPI_Gatherv</a:t>
            </a: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MPI_Allgatherv</a:t>
            </a: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MPI_Alltoallv</a:t>
            </a: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MPI_Scatterv</a:t>
            </a: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endParaRPr lang="fr-FR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ce réservé du numéro de diapositive 3">
            <a:extLst>
              <a:ext uri="{FF2B5EF4-FFF2-40B4-BE49-F238E27FC236}">
                <a16:creationId xmlns:a16="http://schemas.microsoft.com/office/drawing/2014/main" id="{F602DA28-63B3-FE5E-916E-4AB578CD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67FB3E-A454-F644-9719-37DF22CD0385}" type="slidenum">
              <a:t>88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F2EE02D9-8859-583A-63C5-1A20F6950DF9}"/>
              </a:ext>
            </a:extLst>
          </p:cNvPr>
          <p:cNvSpPr/>
          <p:nvPr/>
        </p:nvSpPr>
        <p:spPr>
          <a:xfrm>
            <a:off x="7164719" y="2542320"/>
            <a:ext cx="2411280" cy="2966039"/>
          </a:xfrm>
          <a:custGeom>
            <a:avLst>
              <a:gd name="f0" fmla="val 182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C011CBA-7A96-858B-CFBB-A49DB4270F7F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collecte grâce à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MPI_Gatherv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4CE23FC-9699-10BD-1D94-F9261F6A4647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A6B7C0-1F8A-DA93-260B-3D7A6F3DCA55}"/>
              </a:ext>
            </a:extLst>
          </p:cNvPr>
          <p:cNvSpPr txBox="1"/>
          <p:nvPr/>
        </p:nvSpPr>
        <p:spPr>
          <a:xfrm>
            <a:off x="6840000" y="5562000"/>
            <a:ext cx="2880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Nouvelle répartition des données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79451F78-DCC6-F74C-534A-B9B3EB1E8482}"/>
              </a:ext>
            </a:extLst>
          </p:cNvPr>
          <p:cNvSpPr/>
          <p:nvPr/>
        </p:nvSpPr>
        <p:spPr>
          <a:xfrm>
            <a:off x="3384360" y="2541960"/>
            <a:ext cx="2880000" cy="2966039"/>
          </a:xfrm>
          <a:custGeom>
            <a:avLst>
              <a:gd name="f0" fmla="val 201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FA692253-ACE7-D642-4C31-6AC3D71F6237}"/>
              </a:ext>
            </a:extLst>
          </p:cNvPr>
          <p:cNvSpPr/>
          <p:nvPr/>
        </p:nvSpPr>
        <p:spPr>
          <a:xfrm>
            <a:off x="4428360" y="4031999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B4A9CCB2-6208-1188-59F8-8065AD3FAC3E}"/>
              </a:ext>
            </a:extLst>
          </p:cNvPr>
          <p:cNvSpPr/>
          <p:nvPr/>
        </p:nvSpPr>
        <p:spPr>
          <a:xfrm>
            <a:off x="4428360" y="2808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5C3C474E-0D2E-FBB6-B64F-AF6499C16EA9}"/>
              </a:ext>
            </a:extLst>
          </p:cNvPr>
          <p:cNvSpPr/>
          <p:nvPr/>
        </p:nvSpPr>
        <p:spPr>
          <a:xfrm>
            <a:off x="4428360" y="34059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CA457DD2-4D2C-F8C3-D460-4FD757234BAE}"/>
              </a:ext>
            </a:extLst>
          </p:cNvPr>
          <p:cNvSpPr/>
          <p:nvPr/>
        </p:nvSpPr>
        <p:spPr>
          <a:xfrm>
            <a:off x="4428360" y="4680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65F1B1E0-6682-A077-D3A1-9379C8E855E1}"/>
              </a:ext>
            </a:extLst>
          </p:cNvPr>
          <p:cNvSpPr/>
          <p:nvPr/>
        </p:nvSpPr>
        <p:spPr>
          <a:xfrm>
            <a:off x="7524719" y="4032359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7AAC7D7D-846F-3A54-2EED-073E978A09E2}"/>
              </a:ext>
            </a:extLst>
          </p:cNvPr>
          <p:cNvSpPr/>
          <p:nvPr/>
        </p:nvSpPr>
        <p:spPr>
          <a:xfrm>
            <a:off x="7524719" y="2808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C8D75301-A879-5DE3-25EB-A9313E2C61CD}"/>
              </a:ext>
            </a:extLst>
          </p:cNvPr>
          <p:cNvSpPr/>
          <p:nvPr/>
        </p:nvSpPr>
        <p:spPr>
          <a:xfrm>
            <a:off x="7524719" y="340632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91341116-004F-1FEB-17ED-C33A0C7A2CB7}"/>
              </a:ext>
            </a:extLst>
          </p:cNvPr>
          <p:cNvSpPr/>
          <p:nvPr/>
        </p:nvSpPr>
        <p:spPr>
          <a:xfrm>
            <a:off x="7524719" y="4680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E1FEEEBF-7E97-1E18-2112-769AF694E98E}"/>
              </a:ext>
            </a:extLst>
          </p:cNvPr>
          <p:cNvSpPr/>
          <p:nvPr/>
        </p:nvSpPr>
        <p:spPr>
          <a:xfrm>
            <a:off x="5041080" y="356472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99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A1A56B1-8EC9-5278-DB1B-39CF03FB9E3D}"/>
              </a:ext>
            </a:extLst>
          </p:cNvPr>
          <p:cNvSpPr txBox="1"/>
          <p:nvPr/>
        </p:nvSpPr>
        <p:spPr>
          <a:xfrm>
            <a:off x="3960000" y="5583240"/>
            <a:ext cx="1728000" cy="608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MPI_Gatherv</a:t>
            </a:r>
          </a:p>
        </p:txBody>
      </p:sp>
      <p:sp>
        <p:nvSpPr>
          <p:cNvPr id="21" name="Forme libre 20">
            <a:extLst>
              <a:ext uri="{FF2B5EF4-FFF2-40B4-BE49-F238E27FC236}">
                <a16:creationId xmlns:a16="http://schemas.microsoft.com/office/drawing/2014/main" id="{263AF1BE-F94B-3F3C-66B9-4F0D47310C98}"/>
              </a:ext>
            </a:extLst>
          </p:cNvPr>
          <p:cNvSpPr/>
          <p:nvPr/>
        </p:nvSpPr>
        <p:spPr>
          <a:xfrm>
            <a:off x="324360" y="2541960"/>
            <a:ext cx="1475640" cy="2966039"/>
          </a:xfrm>
          <a:custGeom>
            <a:avLst>
              <a:gd name="f0" fmla="val 201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2" name="Forme libre 21">
            <a:extLst>
              <a:ext uri="{FF2B5EF4-FFF2-40B4-BE49-F238E27FC236}">
                <a16:creationId xmlns:a16="http://schemas.microsoft.com/office/drawing/2014/main" id="{ADEF6AA4-078B-6C71-89F5-CB1B5894FD85}"/>
              </a:ext>
            </a:extLst>
          </p:cNvPr>
          <p:cNvSpPr/>
          <p:nvPr/>
        </p:nvSpPr>
        <p:spPr>
          <a:xfrm>
            <a:off x="576360" y="4031999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23" name="Forme libre 22">
            <a:extLst>
              <a:ext uri="{FF2B5EF4-FFF2-40B4-BE49-F238E27FC236}">
                <a16:creationId xmlns:a16="http://schemas.microsoft.com/office/drawing/2014/main" id="{97FB5B54-D86D-0F1A-C0A3-FF27A75858F1}"/>
              </a:ext>
            </a:extLst>
          </p:cNvPr>
          <p:cNvSpPr/>
          <p:nvPr/>
        </p:nvSpPr>
        <p:spPr>
          <a:xfrm>
            <a:off x="576360" y="2808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24" name="Forme libre 23">
            <a:extLst>
              <a:ext uri="{FF2B5EF4-FFF2-40B4-BE49-F238E27FC236}">
                <a16:creationId xmlns:a16="http://schemas.microsoft.com/office/drawing/2014/main" id="{C5A284C7-900C-1A83-6CE9-9A77371F9192}"/>
              </a:ext>
            </a:extLst>
          </p:cNvPr>
          <p:cNvSpPr/>
          <p:nvPr/>
        </p:nvSpPr>
        <p:spPr>
          <a:xfrm>
            <a:off x="576360" y="34059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25" name="Forme libre 24">
            <a:extLst>
              <a:ext uri="{FF2B5EF4-FFF2-40B4-BE49-F238E27FC236}">
                <a16:creationId xmlns:a16="http://schemas.microsoft.com/office/drawing/2014/main" id="{90EBCA63-D4E9-76E0-0379-EA16777688A4}"/>
              </a:ext>
            </a:extLst>
          </p:cNvPr>
          <p:cNvSpPr/>
          <p:nvPr/>
        </p:nvSpPr>
        <p:spPr>
          <a:xfrm>
            <a:off x="576360" y="4680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26" name="Forme libre 25">
            <a:extLst>
              <a:ext uri="{FF2B5EF4-FFF2-40B4-BE49-F238E27FC236}">
                <a16:creationId xmlns:a16="http://schemas.microsoft.com/office/drawing/2014/main" id="{D8A104A1-C0C1-772A-EC96-2AE9CD68BB82}"/>
              </a:ext>
            </a:extLst>
          </p:cNvPr>
          <p:cNvSpPr/>
          <p:nvPr/>
        </p:nvSpPr>
        <p:spPr>
          <a:xfrm>
            <a:off x="1188719" y="2952359"/>
            <a:ext cx="53928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27" name="Forme libre 26">
            <a:extLst>
              <a:ext uri="{FF2B5EF4-FFF2-40B4-BE49-F238E27FC236}">
                <a16:creationId xmlns:a16="http://schemas.microsoft.com/office/drawing/2014/main" id="{F93AD0BE-2C5D-5301-DC4E-0DE361EA8125}"/>
              </a:ext>
            </a:extLst>
          </p:cNvPr>
          <p:cNvSpPr/>
          <p:nvPr/>
        </p:nvSpPr>
        <p:spPr>
          <a:xfrm>
            <a:off x="1189080" y="356472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99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  <p:sp>
        <p:nvSpPr>
          <p:cNvPr id="28" name="Forme libre 27">
            <a:extLst>
              <a:ext uri="{FF2B5EF4-FFF2-40B4-BE49-F238E27FC236}">
                <a16:creationId xmlns:a16="http://schemas.microsoft.com/office/drawing/2014/main" id="{94130A27-D66B-09B8-42C0-CAB225C32E32}"/>
              </a:ext>
            </a:extLst>
          </p:cNvPr>
          <p:cNvSpPr/>
          <p:nvPr/>
        </p:nvSpPr>
        <p:spPr>
          <a:xfrm>
            <a:off x="1189440" y="4177080"/>
            <a:ext cx="32256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29" name="Forme libre 28">
            <a:extLst>
              <a:ext uri="{FF2B5EF4-FFF2-40B4-BE49-F238E27FC236}">
                <a16:creationId xmlns:a16="http://schemas.microsoft.com/office/drawing/2014/main" id="{437ED1B4-2896-0A48-6109-F917D74DA1F4}"/>
              </a:ext>
            </a:extLst>
          </p:cNvPr>
          <p:cNvSpPr/>
          <p:nvPr/>
        </p:nvSpPr>
        <p:spPr>
          <a:xfrm>
            <a:off x="1189800" y="4861440"/>
            <a:ext cx="4662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31" name="Connecteur droit 30">
            <a:extLst>
              <a:ext uri="{FF2B5EF4-FFF2-40B4-BE49-F238E27FC236}">
                <a16:creationId xmlns:a16="http://schemas.microsoft.com/office/drawing/2014/main" id="{72D101C4-86ED-9D1D-5711-D1CA3634B198}"/>
              </a:ext>
            </a:extLst>
          </p:cNvPr>
          <p:cNvSpPr/>
          <p:nvPr/>
        </p:nvSpPr>
        <p:spPr>
          <a:xfrm>
            <a:off x="2015999" y="4031999"/>
            <a:ext cx="1221121" cy="396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2" name="Connecteur droit 31">
            <a:extLst>
              <a:ext uri="{FF2B5EF4-FFF2-40B4-BE49-F238E27FC236}">
                <a16:creationId xmlns:a16="http://schemas.microsoft.com/office/drawing/2014/main" id="{ECC72F72-0AB9-3D08-DBEC-1DA4A35DEAD7}"/>
              </a:ext>
            </a:extLst>
          </p:cNvPr>
          <p:cNvSpPr/>
          <p:nvPr/>
        </p:nvSpPr>
        <p:spPr>
          <a:xfrm>
            <a:off x="6476760" y="4033439"/>
            <a:ext cx="579240" cy="1801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B50797D-8074-7466-AE42-68681BB00FAA}"/>
              </a:ext>
            </a:extLst>
          </p:cNvPr>
          <p:cNvSpPr txBox="1"/>
          <p:nvPr/>
        </p:nvSpPr>
        <p:spPr>
          <a:xfrm>
            <a:off x="1369080" y="6710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https://www.open-mpi.org/doc/v4.0/man3/MPI_Gatherv.3.php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41BCE6FE-E142-C220-93B1-EFC78348ACF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56000" y="6660000"/>
            <a:ext cx="431280" cy="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Forme libre 34">
            <a:extLst>
              <a:ext uri="{FF2B5EF4-FFF2-40B4-BE49-F238E27FC236}">
                <a16:creationId xmlns:a16="http://schemas.microsoft.com/office/drawing/2014/main" id="{C54B618E-AAAC-9A43-E7B5-3C30A5D9D1D2}"/>
              </a:ext>
            </a:extLst>
          </p:cNvPr>
          <p:cNvSpPr/>
          <p:nvPr/>
        </p:nvSpPr>
        <p:spPr>
          <a:xfrm>
            <a:off x="3686759" y="2880000"/>
            <a:ext cx="53928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36" name="Forme libre 35">
            <a:extLst>
              <a:ext uri="{FF2B5EF4-FFF2-40B4-BE49-F238E27FC236}">
                <a16:creationId xmlns:a16="http://schemas.microsoft.com/office/drawing/2014/main" id="{A965D639-3ACB-818F-7EAB-2F9A8FA7C60E}"/>
              </a:ext>
            </a:extLst>
          </p:cNvPr>
          <p:cNvSpPr/>
          <p:nvPr/>
        </p:nvSpPr>
        <p:spPr>
          <a:xfrm>
            <a:off x="3528000" y="4824000"/>
            <a:ext cx="4662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37" name="Forme libre 36">
            <a:extLst>
              <a:ext uri="{FF2B5EF4-FFF2-40B4-BE49-F238E27FC236}">
                <a16:creationId xmlns:a16="http://schemas.microsoft.com/office/drawing/2014/main" id="{0BDA5EDB-CA99-DC03-5E3C-C30C55413753}"/>
              </a:ext>
            </a:extLst>
          </p:cNvPr>
          <p:cNvSpPr/>
          <p:nvPr/>
        </p:nvSpPr>
        <p:spPr>
          <a:xfrm>
            <a:off x="4069440" y="4392000"/>
            <a:ext cx="32256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38" name="Forme libre 37">
            <a:extLst>
              <a:ext uri="{FF2B5EF4-FFF2-40B4-BE49-F238E27FC236}">
                <a16:creationId xmlns:a16="http://schemas.microsoft.com/office/drawing/2014/main" id="{C823E18E-842A-9B10-76B2-0FDF9D853925}"/>
              </a:ext>
            </a:extLst>
          </p:cNvPr>
          <p:cNvSpPr/>
          <p:nvPr/>
        </p:nvSpPr>
        <p:spPr>
          <a:xfrm>
            <a:off x="8172719" y="3456000"/>
            <a:ext cx="53928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39" name="Forme libre 38">
            <a:extLst>
              <a:ext uri="{FF2B5EF4-FFF2-40B4-BE49-F238E27FC236}">
                <a16:creationId xmlns:a16="http://schemas.microsoft.com/office/drawing/2014/main" id="{A7442C5A-AAB9-D34F-756F-6A8037279005}"/>
              </a:ext>
            </a:extLst>
          </p:cNvPr>
          <p:cNvSpPr/>
          <p:nvPr/>
        </p:nvSpPr>
        <p:spPr>
          <a:xfrm>
            <a:off x="9072000" y="3456000"/>
            <a:ext cx="32256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40" name="Forme libre 39">
            <a:extLst>
              <a:ext uri="{FF2B5EF4-FFF2-40B4-BE49-F238E27FC236}">
                <a16:creationId xmlns:a16="http://schemas.microsoft.com/office/drawing/2014/main" id="{F1124700-161F-4EA2-D6BF-68A7EE1E74DC}"/>
              </a:ext>
            </a:extLst>
          </p:cNvPr>
          <p:cNvSpPr/>
          <p:nvPr/>
        </p:nvSpPr>
        <p:spPr>
          <a:xfrm>
            <a:off x="8784000" y="345600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99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  <p:sp>
        <p:nvSpPr>
          <p:cNvPr id="41" name="Forme libre 40">
            <a:extLst>
              <a:ext uri="{FF2B5EF4-FFF2-40B4-BE49-F238E27FC236}">
                <a16:creationId xmlns:a16="http://schemas.microsoft.com/office/drawing/2014/main" id="{2824CE51-92D9-13F1-4577-F29E310B0EF6}"/>
              </a:ext>
            </a:extLst>
          </p:cNvPr>
          <p:cNvSpPr/>
          <p:nvPr/>
        </p:nvSpPr>
        <p:spPr>
          <a:xfrm>
            <a:off x="8173799" y="3744000"/>
            <a:ext cx="4662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5591577E-43D2-D152-B14B-090AE21E3953}"/>
              </a:ext>
            </a:extLst>
          </p:cNvPr>
          <p:cNvSpPr txBox="1"/>
          <p:nvPr/>
        </p:nvSpPr>
        <p:spPr>
          <a:xfrm>
            <a:off x="360000" y="1717766"/>
            <a:ext cx="9215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Envoi de données de taille différente réparties sur plusieurs processus vers un processus unique</a:t>
            </a:r>
          </a:p>
          <a:p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72F7D4D8-3D12-E126-3C22-B40159D5C1F1}"/>
              </a:ext>
            </a:extLst>
          </p:cNvPr>
          <p:cNvSpPr txBox="1"/>
          <p:nvPr/>
        </p:nvSpPr>
        <p:spPr>
          <a:xfrm>
            <a:off x="-65314" y="5583240"/>
            <a:ext cx="2161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Répartition des données avant l’échange</a:t>
            </a:r>
          </a:p>
          <a:p>
            <a:pPr algn="ctr"/>
            <a:endParaRPr lang="fr-FR" dirty="0"/>
          </a:p>
        </p:txBody>
      </p:sp>
      <p:sp>
        <p:nvSpPr>
          <p:cNvPr id="45" name="Forme libre 44">
            <a:extLst>
              <a:ext uri="{FF2B5EF4-FFF2-40B4-BE49-F238E27FC236}">
                <a16:creationId xmlns:a16="http://schemas.microsoft.com/office/drawing/2014/main" id="{5EF0C387-320C-A424-B7D8-139B0D85D5E4}"/>
              </a:ext>
            </a:extLst>
          </p:cNvPr>
          <p:cNvSpPr/>
          <p:nvPr/>
        </p:nvSpPr>
        <p:spPr>
          <a:xfrm>
            <a:off x="3905791" y="3108960"/>
            <a:ext cx="476798" cy="529046"/>
          </a:xfrm>
          <a:custGeom>
            <a:avLst/>
            <a:gdLst>
              <a:gd name="connsiteX0" fmla="*/ 470266 w 476798"/>
              <a:gd name="connsiteY0" fmla="*/ 0 h 529046"/>
              <a:gd name="connsiteX1" fmla="*/ 3 w 476798"/>
              <a:gd name="connsiteY1" fmla="*/ 202474 h 529046"/>
              <a:gd name="connsiteX2" fmla="*/ 476798 w 476798"/>
              <a:gd name="connsiteY2" fmla="*/ 529046 h 52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798" h="529046">
                <a:moveTo>
                  <a:pt x="470266" y="0"/>
                </a:moveTo>
                <a:cubicBezTo>
                  <a:pt x="234590" y="57150"/>
                  <a:pt x="-1086" y="114300"/>
                  <a:pt x="3" y="202474"/>
                </a:cubicBezTo>
                <a:cubicBezTo>
                  <a:pt x="1092" y="290648"/>
                  <a:pt x="238945" y="409847"/>
                  <a:pt x="476798" y="529046"/>
                </a:cubicBezTo>
              </a:path>
            </a:pathLst>
          </a:custGeom>
          <a:noFill/>
          <a:ln w="19050">
            <a:solidFill>
              <a:srgbClr val="729FD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Forme libre 45">
            <a:extLst>
              <a:ext uri="{FF2B5EF4-FFF2-40B4-BE49-F238E27FC236}">
                <a16:creationId xmlns:a16="http://schemas.microsoft.com/office/drawing/2014/main" id="{B512774E-575D-D04B-F68F-A2E5619F92FB}"/>
              </a:ext>
            </a:extLst>
          </p:cNvPr>
          <p:cNvSpPr/>
          <p:nvPr/>
        </p:nvSpPr>
        <p:spPr>
          <a:xfrm>
            <a:off x="3670601" y="3703320"/>
            <a:ext cx="725050" cy="1188720"/>
          </a:xfrm>
          <a:custGeom>
            <a:avLst/>
            <a:gdLst>
              <a:gd name="connsiteX0" fmla="*/ 692393 w 725050"/>
              <a:gd name="connsiteY0" fmla="*/ 1188720 h 1188720"/>
              <a:gd name="connsiteX1" fmla="*/ 62 w 725050"/>
              <a:gd name="connsiteY1" fmla="*/ 744583 h 1188720"/>
              <a:gd name="connsiteX2" fmla="*/ 725050 w 725050"/>
              <a:gd name="connsiteY2" fmla="*/ 0 h 118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5050" h="1188720">
                <a:moveTo>
                  <a:pt x="692393" y="1188720"/>
                </a:moveTo>
                <a:cubicBezTo>
                  <a:pt x="343506" y="1065711"/>
                  <a:pt x="-5381" y="942703"/>
                  <a:pt x="62" y="744583"/>
                </a:cubicBezTo>
                <a:cubicBezTo>
                  <a:pt x="5505" y="546463"/>
                  <a:pt x="365277" y="273231"/>
                  <a:pt x="725050" y="0"/>
                </a:cubicBezTo>
              </a:path>
            </a:pathLst>
          </a:custGeom>
          <a:noFill/>
          <a:ln w="19050">
            <a:solidFill>
              <a:srgbClr val="32996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orme libre 46">
            <a:extLst>
              <a:ext uri="{FF2B5EF4-FFF2-40B4-BE49-F238E27FC236}">
                <a16:creationId xmlns:a16="http://schemas.microsoft.com/office/drawing/2014/main" id="{C5EED4FD-B80E-D466-6523-C25771D2992F}"/>
              </a:ext>
            </a:extLst>
          </p:cNvPr>
          <p:cNvSpPr/>
          <p:nvPr/>
        </p:nvSpPr>
        <p:spPr>
          <a:xfrm>
            <a:off x="4088669" y="3749040"/>
            <a:ext cx="333108" cy="535577"/>
          </a:xfrm>
          <a:custGeom>
            <a:avLst/>
            <a:gdLst>
              <a:gd name="connsiteX0" fmla="*/ 333108 w 333108"/>
              <a:gd name="connsiteY0" fmla="*/ 535577 h 535577"/>
              <a:gd name="connsiteX1" fmla="*/ 5 w 333108"/>
              <a:gd name="connsiteY1" fmla="*/ 339634 h 535577"/>
              <a:gd name="connsiteX2" fmla="*/ 326577 w 333108"/>
              <a:gd name="connsiteY2" fmla="*/ 0 h 535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108" h="535577">
                <a:moveTo>
                  <a:pt x="333108" y="535577"/>
                </a:moveTo>
                <a:cubicBezTo>
                  <a:pt x="167100" y="482237"/>
                  <a:pt x="1093" y="428897"/>
                  <a:pt x="5" y="339634"/>
                </a:cubicBezTo>
                <a:cubicBezTo>
                  <a:pt x="-1084" y="250371"/>
                  <a:pt x="162746" y="125185"/>
                  <a:pt x="326577" y="0"/>
                </a:cubicBezTo>
              </a:path>
            </a:pathLst>
          </a:custGeom>
          <a:noFill/>
          <a:ln w="19050">
            <a:solidFill>
              <a:srgbClr val="FF9A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E2B42EC5-C0B1-9EDC-2139-9CE41FF2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C7E636-CC4F-9142-A132-AFBDA0F47856}" type="slidenum">
              <a:t>89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0636744-E6A9-87FE-7D20-5450A93400BF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 pour les données de taille variable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FF434B8-9E30-0806-6786-B7F98A98DE55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4D23FEC-6283-12E3-D4EB-2941D8996B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359" y="2052360"/>
            <a:ext cx="575640" cy="5756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5245F18-A87F-F77A-4B3F-B352911B42C9}"/>
              </a:ext>
            </a:extLst>
          </p:cNvPr>
          <p:cNvSpPr txBox="1"/>
          <p:nvPr/>
        </p:nvSpPr>
        <p:spPr>
          <a:xfrm>
            <a:off x="1214846" y="1939834"/>
            <a:ext cx="8405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MPI_Gatherv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peut également être utilisée pour changer l’ordre des données une fois ramenées sur le rang cible contrairement à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MPI_Gather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qui utilise l’ordre des rangs.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482C273C-60EC-BA17-50DC-369B069D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56E8A9-9D23-AA4D-BBED-092FD74DDB7F}" type="slidenum">
              <a:t>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1E702CC-60C2-B596-4B3E-4F59FF5F2AA0}"/>
              </a:ext>
            </a:extLst>
          </p:cNvPr>
          <p:cNvSpPr txBox="1"/>
          <p:nvPr/>
        </p:nvSpPr>
        <p:spPr>
          <a:xfrm>
            <a:off x="360000" y="360000"/>
            <a:ext cx="8640000" cy="5039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Exécution d’un programme MPI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A272A27-0CFE-18C4-0CA1-29104D235E82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A8894F8F-160F-BD6D-1773-62DD476BDF8E}"/>
              </a:ext>
            </a:extLst>
          </p:cNvPr>
          <p:cNvSpPr/>
          <p:nvPr/>
        </p:nvSpPr>
        <p:spPr>
          <a:xfrm>
            <a:off x="1368360" y="5364360"/>
            <a:ext cx="7992000" cy="828359"/>
          </a:xfrm>
          <a:custGeom>
            <a:avLst>
              <a:gd name="f0" fmla="val 55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BE0542C-05C4-89D7-8280-F16BFF7B53D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6000" y="5374800"/>
            <a:ext cx="900000" cy="7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0C1E4AC-6850-351D-D25E-006E5D99BAD5}"/>
              </a:ext>
            </a:extLst>
          </p:cNvPr>
          <p:cNvSpPr txBox="1"/>
          <p:nvPr/>
        </p:nvSpPr>
        <p:spPr>
          <a:xfrm>
            <a:off x="1548000" y="5555880"/>
            <a:ext cx="774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&gt; mpirun -np 6 ./executable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E07BD1E-D4A0-C92B-276A-B81721FAAD8A}"/>
              </a:ext>
            </a:extLst>
          </p:cNvPr>
          <p:cNvSpPr txBox="1"/>
          <p:nvPr/>
        </p:nvSpPr>
        <p:spPr>
          <a:xfrm>
            <a:off x="360000" y="4799520"/>
            <a:ext cx="936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Pour exécuter votre code en ligne de commande 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D0A395C-34C0-A9D4-8BE7-DBA9A18F251B}"/>
              </a:ext>
            </a:extLst>
          </p:cNvPr>
          <p:cNvSpPr txBox="1"/>
          <p:nvPr/>
        </p:nvSpPr>
        <p:spPr>
          <a:xfrm>
            <a:off x="396000" y="1822269"/>
            <a:ext cx="905497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L’exécution se fait par l’intermédiaire de la commande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mpirun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  <a:p>
            <a:pPr marL="285750" marR="0" lvl="0" indent="-28575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-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np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représente le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nombre de processus MPI à lancer.</a:t>
            </a:r>
          </a:p>
          <a:p>
            <a:pPr marL="285750" marR="0" lvl="0" indent="-28575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Si le nombre de processus MPI est inférieur au nombre d’unités de calcul disponibles, chaque processus est exécuté par une unité indépendante</a:t>
            </a:r>
          </a:p>
          <a:p>
            <a:pPr marL="285750" marR="0" lvl="0" indent="-28575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Il est possible de lancer plus de processus MPI que d’unités de calcul, dans ce cas, les ressources sont partagées.</a:t>
            </a:r>
          </a:p>
          <a:p>
            <a:pPr marL="285750" marR="0" lvl="0" indent="-28575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OpenMPI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il faut spécifier « --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oversubscribe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» pour activer cette possibilité 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847BF62A-B325-B807-AA2F-02B6719C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F57467-A12B-1749-BCE7-A48C8D8ADEFF}" type="slidenum">
              <a:t>90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1D1EE5F0-C8E5-B16D-E250-4FF24CA2D994}"/>
              </a:ext>
            </a:extLst>
          </p:cNvPr>
          <p:cNvSpPr/>
          <p:nvPr/>
        </p:nvSpPr>
        <p:spPr>
          <a:xfrm>
            <a:off x="1368360" y="2376360"/>
            <a:ext cx="7776000" cy="109151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MPI_GATHERV(send_array, send_count, send_type, &amp;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		recv_array, recv_count, displacement, recv_type, &amp;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		destination, communicator, ierror)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2D3BB8-4E17-F01F-DE16-DF45F593872E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collecte grâce à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MPI_Gatherv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(Fortran95)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8E33A18-0CC9-9A98-52B1-71EF77B64A60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084ED6-F4D5-5BB6-1061-A68A721CC276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MPI_Gatherv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appelée par les processus expéditeurs et destinataires en même temps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7E51590-F14A-38E2-9E57-F34396E6BD3A}"/>
              </a:ext>
            </a:extLst>
          </p:cNvPr>
          <p:cNvSpPr txBox="1"/>
          <p:nvPr/>
        </p:nvSpPr>
        <p:spPr>
          <a:xfrm>
            <a:off x="360000" y="3467879"/>
            <a:ext cx="9504000" cy="284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send_array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la valeur ou un ensemble de valeur</a:t>
            </a:r>
          </a:p>
          <a:p>
            <a:pPr marL="0" marR="0" lvl="0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send_count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le nombre de valeur à envoyer, ce nombre peut être différent sur chaque processus</a:t>
            </a:r>
          </a:p>
          <a:p>
            <a:pPr marL="0" marR="0" lvl="0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send_type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type MPI des valeurs envoyées</a:t>
            </a:r>
          </a:p>
          <a:p>
            <a:pPr marL="0" marR="0" lvl="0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recv_array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le tableau réunissant les valeurs reçues</a:t>
            </a:r>
          </a:p>
          <a:p>
            <a:pPr marL="0" marR="0" lvl="0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recv_count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(tableau)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nombre d’éléments reçus de chaque rang</a:t>
            </a:r>
          </a:p>
          <a:p>
            <a:pPr marL="0" marR="0" lvl="0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displacement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(tableau) : où placer chaque contribution dans 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recv_array</a:t>
            </a:r>
          </a:p>
          <a:p>
            <a:pPr marL="0" marR="0" lvl="0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recv_type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le type des données reçues</a:t>
            </a:r>
          </a:p>
          <a:p>
            <a:pPr marL="0" marR="0" lvl="0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destination 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le processus qui reçoit les données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fr-FR" sz="16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130722E-77F6-500F-B0D5-1024194CAD7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376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094494E-920C-B917-2F89-937A0482FB24}"/>
              </a:ext>
            </a:extLst>
          </p:cNvPr>
          <p:cNvSpPr txBox="1"/>
          <p:nvPr/>
        </p:nvSpPr>
        <p:spPr>
          <a:xfrm>
            <a:off x="468360" y="2965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80CC8AD-069C-7997-48BE-1C47C4E33E41}"/>
              </a:ext>
            </a:extLst>
          </p:cNvPr>
          <p:cNvSpPr txBox="1"/>
          <p:nvPr/>
        </p:nvSpPr>
        <p:spPr>
          <a:xfrm>
            <a:off x="1369800" y="6710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https://www.open-mpi.org/doc/v4.0/man3/MPI_Gatherv.3.php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29D0683-A416-FDF6-966E-8FA5A542EDF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56720" y="6660000"/>
            <a:ext cx="431280" cy="431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55235F74-885F-4BE0-39F8-F3E250E8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F4B485-8FD1-5740-93CF-F476A9A352A3}" type="slidenum">
              <a:t>91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4C87676D-AB13-F6D5-E7D0-242715FF6264}"/>
              </a:ext>
            </a:extLst>
          </p:cNvPr>
          <p:cNvSpPr/>
          <p:nvPr/>
        </p:nvSpPr>
        <p:spPr>
          <a:xfrm>
            <a:off x="1368360" y="2376360"/>
            <a:ext cx="7776000" cy="109151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MPI_Gatherv(send_array, send_count, send_type,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		recv_array, recv_count, displacement, recv_type,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		destination, communicator) ;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E2173A5-D6D5-24E1-0B17-1A6305F64D28}"/>
              </a:ext>
            </a:extLst>
          </p:cNvPr>
          <p:cNvSpPr txBox="1"/>
          <p:nvPr/>
        </p:nvSpPr>
        <p:spPr>
          <a:xfrm>
            <a:off x="360000" y="363739"/>
            <a:ext cx="7991203" cy="78446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collecte grâce à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MPI_Gatherv</a:t>
            </a:r>
            <a:endParaRPr lang="fr-FR" sz="2400" dirty="0"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0A3996D-5F06-14FB-81CD-BF7854C9ED98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49DA9F5-35A9-95D2-CC0F-FE54943FE13D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MPI_Gatherv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appelée par les processus expéditeurs et destinataires en même temps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1E71CBF-AB25-EDFC-3F04-102C89EA3B7C}"/>
              </a:ext>
            </a:extLst>
          </p:cNvPr>
          <p:cNvSpPr txBox="1"/>
          <p:nvPr/>
        </p:nvSpPr>
        <p:spPr>
          <a:xfrm>
            <a:off x="360000" y="3467879"/>
            <a:ext cx="9504000" cy="284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send_array (const void *)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la valeur ou un ensemble de valeur</a:t>
            </a:r>
          </a:p>
          <a:p>
            <a:pPr marL="0" marR="0" lvl="0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send_count (int)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le nombre de valeur à envoyer</a:t>
            </a:r>
          </a:p>
          <a:p>
            <a:pPr marL="0" marR="0" lvl="0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send_type (MPI_Datatype)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 : type MPI des valeurs envoyées</a:t>
            </a:r>
          </a:p>
          <a:p>
            <a:pPr marL="0" marR="0" lvl="0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recv_array (void *)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le tableau réunissant les valeurs reçues</a:t>
            </a:r>
          </a:p>
          <a:p>
            <a:pPr marL="0" marR="0" lvl="0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recv_count (const int *)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nombre d’éléments reçus pour chaque rang</a:t>
            </a:r>
          </a:p>
          <a:p>
            <a:pPr marL="0" marR="0" lvl="0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displacement (const int *) 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où placer chaque contribution dans 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recv_array</a:t>
            </a:r>
          </a:p>
          <a:p>
            <a:pPr marL="0" marR="0" lvl="0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recv_type (MPI_Datatype)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le type des données reçues</a:t>
            </a:r>
          </a:p>
          <a:p>
            <a:pPr marL="0" marR="0" lvl="0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Destination (int) 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le processus qui reçoit les données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fr-FR" sz="16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DEB4032-8B0F-8DBD-976D-27A45C6C72D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376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DBF14F8-0626-5E2C-435E-C96475AA72ED}"/>
              </a:ext>
            </a:extLst>
          </p:cNvPr>
          <p:cNvSpPr txBox="1"/>
          <p:nvPr/>
        </p:nvSpPr>
        <p:spPr>
          <a:xfrm>
            <a:off x="468360" y="2965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EBE9ADB-6340-E4E8-F7D8-D506B1E2C01C}"/>
              </a:ext>
            </a:extLst>
          </p:cNvPr>
          <p:cNvSpPr txBox="1"/>
          <p:nvPr/>
        </p:nvSpPr>
        <p:spPr>
          <a:xfrm>
            <a:off x="1369800" y="6710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https://www.open-mpi.org/doc/v4.0/man3/MPI_Gatherv.3.php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DA0CD55-D622-BD62-7810-B1CE3222E2F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56720" y="6660000"/>
            <a:ext cx="431280" cy="431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space réservé du numéro de diapositive 3">
            <a:extLst>
              <a:ext uri="{FF2B5EF4-FFF2-40B4-BE49-F238E27FC236}">
                <a16:creationId xmlns:a16="http://schemas.microsoft.com/office/drawing/2014/main" id="{ACAE80C1-D76F-332B-5B68-07E725651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33E5F1-D515-B24B-B2E9-5A1EB227F81F}" type="slidenum">
              <a:t>92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56A57843-6CAA-0592-4606-BB5622297CD4}"/>
              </a:ext>
            </a:extLst>
          </p:cNvPr>
          <p:cNvSpPr/>
          <p:nvPr/>
        </p:nvSpPr>
        <p:spPr>
          <a:xfrm>
            <a:off x="3564360" y="3240000"/>
            <a:ext cx="6011640" cy="503999"/>
          </a:xfrm>
          <a:custGeom>
            <a:avLst>
              <a:gd name="f0" fmla="val 5627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F26BFF-27EE-1A70-7380-7744428FC9C5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notion de déplacement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0EC3F9A-DE89-9F78-D1B7-96E9AD02C0ED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9DB7EF3-0244-6375-F9AB-3D4E3078D857}"/>
              </a:ext>
            </a:extLst>
          </p:cNvPr>
          <p:cNvSpPr txBox="1"/>
          <p:nvPr/>
        </p:nvSpPr>
        <p:spPr>
          <a:xfrm>
            <a:off x="1369800" y="6710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https://www.open-mpi.org/doc/v4.0/man3/MPI_Gatherv.3.php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35B71A-3D82-0733-FE14-AD6883B1264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56720" y="6660000"/>
            <a:ext cx="431280" cy="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rme libre 7">
            <a:extLst>
              <a:ext uri="{FF2B5EF4-FFF2-40B4-BE49-F238E27FC236}">
                <a16:creationId xmlns:a16="http://schemas.microsoft.com/office/drawing/2014/main" id="{23F99D16-BB72-B7D0-4175-9F8DF28E8A32}"/>
              </a:ext>
            </a:extLst>
          </p:cNvPr>
          <p:cNvSpPr/>
          <p:nvPr/>
        </p:nvSpPr>
        <p:spPr>
          <a:xfrm>
            <a:off x="324360" y="3225960"/>
            <a:ext cx="2915640" cy="2966039"/>
          </a:xfrm>
          <a:custGeom>
            <a:avLst>
              <a:gd name="f0" fmla="val 117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1DFDC1CF-FBF9-BB64-E677-DF52AD5A18D2}"/>
              </a:ext>
            </a:extLst>
          </p:cNvPr>
          <p:cNvSpPr/>
          <p:nvPr/>
        </p:nvSpPr>
        <p:spPr>
          <a:xfrm>
            <a:off x="576360" y="471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F54246EC-B405-B67F-FD98-39507D3470A9}"/>
              </a:ext>
            </a:extLst>
          </p:cNvPr>
          <p:cNvSpPr/>
          <p:nvPr/>
        </p:nvSpPr>
        <p:spPr>
          <a:xfrm>
            <a:off x="576360" y="3491999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83A6DAB7-80D4-2362-61EC-549286556CC3}"/>
              </a:ext>
            </a:extLst>
          </p:cNvPr>
          <p:cNvSpPr/>
          <p:nvPr/>
        </p:nvSpPr>
        <p:spPr>
          <a:xfrm>
            <a:off x="576360" y="40899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FDE0EBD8-3A22-858C-9FF2-6F828DA20584}"/>
              </a:ext>
            </a:extLst>
          </p:cNvPr>
          <p:cNvSpPr/>
          <p:nvPr/>
        </p:nvSpPr>
        <p:spPr>
          <a:xfrm>
            <a:off x="576360" y="5364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396DA1E3-ADF3-40BD-E3E3-16AE0ABBF900}"/>
              </a:ext>
            </a:extLst>
          </p:cNvPr>
          <p:cNvSpPr/>
          <p:nvPr/>
        </p:nvSpPr>
        <p:spPr>
          <a:xfrm>
            <a:off x="1188719" y="3636359"/>
            <a:ext cx="61128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FAC1EA22-D4B7-A29D-C996-E42CE5440623}"/>
              </a:ext>
            </a:extLst>
          </p:cNvPr>
          <p:cNvSpPr/>
          <p:nvPr/>
        </p:nvSpPr>
        <p:spPr>
          <a:xfrm>
            <a:off x="1189080" y="424872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99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3312CD07-7D5D-6D55-B540-DA326D31FFA7}"/>
              </a:ext>
            </a:extLst>
          </p:cNvPr>
          <p:cNvSpPr/>
          <p:nvPr/>
        </p:nvSpPr>
        <p:spPr>
          <a:xfrm>
            <a:off x="1189440" y="4861080"/>
            <a:ext cx="32256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6C9A562B-ADA4-DDC6-CB5A-E939C425036C}"/>
              </a:ext>
            </a:extLst>
          </p:cNvPr>
          <p:cNvSpPr/>
          <p:nvPr/>
        </p:nvSpPr>
        <p:spPr>
          <a:xfrm>
            <a:off x="1189800" y="5545440"/>
            <a:ext cx="4662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2176DCA-FC65-2A65-6BB2-9363629B84A3}"/>
              </a:ext>
            </a:extLst>
          </p:cNvPr>
          <p:cNvSpPr txBox="1"/>
          <p:nvPr/>
        </p:nvSpPr>
        <p:spPr>
          <a:xfrm>
            <a:off x="1872000" y="3600000"/>
            <a:ext cx="2448000" cy="296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4 éléments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5C5D445-A8E0-5675-5063-DE477E13C993}"/>
              </a:ext>
            </a:extLst>
          </p:cNvPr>
          <p:cNvSpPr txBox="1"/>
          <p:nvPr/>
        </p:nvSpPr>
        <p:spPr>
          <a:xfrm>
            <a:off x="1440000" y="4212000"/>
            <a:ext cx="2448000" cy="296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 élément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98C4C62-2397-FBA5-CDC7-14BB9248776A}"/>
              </a:ext>
            </a:extLst>
          </p:cNvPr>
          <p:cNvSpPr txBox="1"/>
          <p:nvPr/>
        </p:nvSpPr>
        <p:spPr>
          <a:xfrm>
            <a:off x="1584000" y="4815720"/>
            <a:ext cx="2448000" cy="296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 éléments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1D18243-E563-96F2-313C-59A02BEA40CA}"/>
              </a:ext>
            </a:extLst>
          </p:cNvPr>
          <p:cNvSpPr txBox="1"/>
          <p:nvPr/>
        </p:nvSpPr>
        <p:spPr>
          <a:xfrm>
            <a:off x="1728000" y="5508000"/>
            <a:ext cx="2448000" cy="296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 éléments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903F97A-13B6-54E4-5A2B-59D9A342DE54}"/>
              </a:ext>
            </a:extLst>
          </p:cNvPr>
          <p:cNvSpPr txBox="1"/>
          <p:nvPr/>
        </p:nvSpPr>
        <p:spPr>
          <a:xfrm>
            <a:off x="5472000" y="3311999"/>
            <a:ext cx="2448000" cy="296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recv_count = {4, 1, 2, 3} ;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70A54D7-1196-2EA9-87BD-8487C3AE122C}"/>
              </a:ext>
            </a:extLst>
          </p:cNvPr>
          <p:cNvSpPr txBox="1"/>
          <p:nvPr/>
        </p:nvSpPr>
        <p:spPr>
          <a:xfrm>
            <a:off x="7488000" y="3311999"/>
            <a:ext cx="2448000" cy="296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displacement = {0, 4, 5, 7} ;</a:t>
            </a:r>
          </a:p>
        </p:txBody>
      </p:sp>
      <p:sp>
        <p:nvSpPr>
          <p:cNvPr id="23" name="Forme libre 22">
            <a:extLst>
              <a:ext uri="{FF2B5EF4-FFF2-40B4-BE49-F238E27FC236}">
                <a16:creationId xmlns:a16="http://schemas.microsoft.com/office/drawing/2014/main" id="{88ABF259-E94B-C985-50B3-C7ED27DB218F}"/>
              </a:ext>
            </a:extLst>
          </p:cNvPr>
          <p:cNvSpPr/>
          <p:nvPr/>
        </p:nvSpPr>
        <p:spPr>
          <a:xfrm>
            <a:off x="3671999" y="3384000"/>
            <a:ext cx="61128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24" name="Forme libre 23">
            <a:extLst>
              <a:ext uri="{FF2B5EF4-FFF2-40B4-BE49-F238E27FC236}">
                <a16:creationId xmlns:a16="http://schemas.microsoft.com/office/drawing/2014/main" id="{4656DEE3-F61B-DA79-809F-EA7019D0B60B}"/>
              </a:ext>
            </a:extLst>
          </p:cNvPr>
          <p:cNvSpPr/>
          <p:nvPr/>
        </p:nvSpPr>
        <p:spPr>
          <a:xfrm>
            <a:off x="4320000" y="338400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99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  <p:sp>
        <p:nvSpPr>
          <p:cNvPr id="25" name="Forme libre 24">
            <a:extLst>
              <a:ext uri="{FF2B5EF4-FFF2-40B4-BE49-F238E27FC236}">
                <a16:creationId xmlns:a16="http://schemas.microsoft.com/office/drawing/2014/main" id="{EA5B73B3-08B1-3250-EA08-2FCEE1ABE763}"/>
              </a:ext>
            </a:extLst>
          </p:cNvPr>
          <p:cNvSpPr/>
          <p:nvPr/>
        </p:nvSpPr>
        <p:spPr>
          <a:xfrm>
            <a:off x="4573440" y="3384000"/>
            <a:ext cx="32256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26" name="Forme libre 25">
            <a:extLst>
              <a:ext uri="{FF2B5EF4-FFF2-40B4-BE49-F238E27FC236}">
                <a16:creationId xmlns:a16="http://schemas.microsoft.com/office/drawing/2014/main" id="{C7166110-10E9-CF02-76F4-83AD08BEBB37}"/>
              </a:ext>
            </a:extLst>
          </p:cNvPr>
          <p:cNvSpPr/>
          <p:nvPr/>
        </p:nvSpPr>
        <p:spPr>
          <a:xfrm>
            <a:off x="4933800" y="3384000"/>
            <a:ext cx="4662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27" name="Forme libre 26">
            <a:extLst>
              <a:ext uri="{FF2B5EF4-FFF2-40B4-BE49-F238E27FC236}">
                <a16:creationId xmlns:a16="http://schemas.microsoft.com/office/drawing/2014/main" id="{EA1FD5E4-EF0D-BD37-4812-AE3563A587DB}"/>
              </a:ext>
            </a:extLst>
          </p:cNvPr>
          <p:cNvSpPr/>
          <p:nvPr/>
        </p:nvSpPr>
        <p:spPr>
          <a:xfrm>
            <a:off x="3564360" y="3888360"/>
            <a:ext cx="6011640" cy="503999"/>
          </a:xfrm>
          <a:custGeom>
            <a:avLst>
              <a:gd name="f0" fmla="val 5627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B19CD9E-5EAD-C1CF-6FF1-86E358D7656E}"/>
              </a:ext>
            </a:extLst>
          </p:cNvPr>
          <p:cNvSpPr txBox="1"/>
          <p:nvPr/>
        </p:nvSpPr>
        <p:spPr>
          <a:xfrm>
            <a:off x="5508000" y="3996359"/>
            <a:ext cx="2448000" cy="296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recv_count = {4, 1, 2, 3} ;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92969CE-B9CE-6DF3-5FA9-8C2E3881DAD5}"/>
              </a:ext>
            </a:extLst>
          </p:cNvPr>
          <p:cNvSpPr txBox="1"/>
          <p:nvPr/>
        </p:nvSpPr>
        <p:spPr>
          <a:xfrm>
            <a:off x="7488000" y="3996359"/>
            <a:ext cx="2448000" cy="296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displacement = {6, 5, 3, 0} ;</a:t>
            </a:r>
          </a:p>
        </p:txBody>
      </p:sp>
      <p:sp>
        <p:nvSpPr>
          <p:cNvPr id="30" name="Forme libre 29">
            <a:extLst>
              <a:ext uri="{FF2B5EF4-FFF2-40B4-BE49-F238E27FC236}">
                <a16:creationId xmlns:a16="http://schemas.microsoft.com/office/drawing/2014/main" id="{3740ECC5-3FF6-26DF-71D1-7F4D0E097BBB}"/>
              </a:ext>
            </a:extLst>
          </p:cNvPr>
          <p:cNvSpPr/>
          <p:nvPr/>
        </p:nvSpPr>
        <p:spPr>
          <a:xfrm>
            <a:off x="4824720" y="4040639"/>
            <a:ext cx="61128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31" name="Forme libre 30">
            <a:extLst>
              <a:ext uri="{FF2B5EF4-FFF2-40B4-BE49-F238E27FC236}">
                <a16:creationId xmlns:a16="http://schemas.microsoft.com/office/drawing/2014/main" id="{1D37C62E-828F-A8F9-B435-FCE94A15925E}"/>
              </a:ext>
            </a:extLst>
          </p:cNvPr>
          <p:cNvSpPr/>
          <p:nvPr/>
        </p:nvSpPr>
        <p:spPr>
          <a:xfrm>
            <a:off x="4572000" y="4031999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99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  <p:sp>
        <p:nvSpPr>
          <p:cNvPr id="32" name="Forme libre 31">
            <a:extLst>
              <a:ext uri="{FF2B5EF4-FFF2-40B4-BE49-F238E27FC236}">
                <a16:creationId xmlns:a16="http://schemas.microsoft.com/office/drawing/2014/main" id="{E79CDE8D-422B-02EF-0B17-1D587D0D3910}"/>
              </a:ext>
            </a:extLst>
          </p:cNvPr>
          <p:cNvSpPr/>
          <p:nvPr/>
        </p:nvSpPr>
        <p:spPr>
          <a:xfrm>
            <a:off x="4212000" y="4031999"/>
            <a:ext cx="32256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33" name="Forme libre 32">
            <a:extLst>
              <a:ext uri="{FF2B5EF4-FFF2-40B4-BE49-F238E27FC236}">
                <a16:creationId xmlns:a16="http://schemas.microsoft.com/office/drawing/2014/main" id="{D8ADF29B-70FC-628F-9084-870CE56A6443}"/>
              </a:ext>
            </a:extLst>
          </p:cNvPr>
          <p:cNvSpPr/>
          <p:nvPr/>
        </p:nvSpPr>
        <p:spPr>
          <a:xfrm>
            <a:off x="3709800" y="4031999"/>
            <a:ext cx="4662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34" name="Forme libre 33">
            <a:extLst>
              <a:ext uri="{FF2B5EF4-FFF2-40B4-BE49-F238E27FC236}">
                <a16:creationId xmlns:a16="http://schemas.microsoft.com/office/drawing/2014/main" id="{C9FF7601-4C55-88B3-B0D7-F9A1D4C2B40A}"/>
              </a:ext>
            </a:extLst>
          </p:cNvPr>
          <p:cNvSpPr/>
          <p:nvPr/>
        </p:nvSpPr>
        <p:spPr>
          <a:xfrm>
            <a:off x="3564360" y="4572720"/>
            <a:ext cx="6011640" cy="503999"/>
          </a:xfrm>
          <a:custGeom>
            <a:avLst>
              <a:gd name="f0" fmla="val 5627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0F0F9BB-A060-F114-193E-CA87BDB213C9}"/>
              </a:ext>
            </a:extLst>
          </p:cNvPr>
          <p:cNvSpPr txBox="1"/>
          <p:nvPr/>
        </p:nvSpPr>
        <p:spPr>
          <a:xfrm>
            <a:off x="5508000" y="4680720"/>
            <a:ext cx="2448000" cy="296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recv_count = {4, 1, 2, 3} ;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7132085-33F3-19D5-CA7F-E4CA46B3F287}"/>
              </a:ext>
            </a:extLst>
          </p:cNvPr>
          <p:cNvSpPr txBox="1"/>
          <p:nvPr/>
        </p:nvSpPr>
        <p:spPr>
          <a:xfrm>
            <a:off x="7488000" y="4680720"/>
            <a:ext cx="2110299" cy="29894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displacement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= {1, 0, 8, 5} ;</a:t>
            </a:r>
          </a:p>
        </p:txBody>
      </p:sp>
      <p:sp>
        <p:nvSpPr>
          <p:cNvPr id="37" name="Forme libre 36">
            <a:extLst>
              <a:ext uri="{FF2B5EF4-FFF2-40B4-BE49-F238E27FC236}">
                <a16:creationId xmlns:a16="http://schemas.microsoft.com/office/drawing/2014/main" id="{0B0F4920-D927-5069-35DB-4E18DEBF2275}"/>
              </a:ext>
            </a:extLst>
          </p:cNvPr>
          <p:cNvSpPr/>
          <p:nvPr/>
        </p:nvSpPr>
        <p:spPr>
          <a:xfrm>
            <a:off x="3996720" y="4716000"/>
            <a:ext cx="61128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38" name="Forme libre 37">
            <a:extLst>
              <a:ext uri="{FF2B5EF4-FFF2-40B4-BE49-F238E27FC236}">
                <a16:creationId xmlns:a16="http://schemas.microsoft.com/office/drawing/2014/main" id="{31111F01-018B-6F78-E7DE-31581112DF0F}"/>
              </a:ext>
            </a:extLst>
          </p:cNvPr>
          <p:cNvSpPr/>
          <p:nvPr/>
        </p:nvSpPr>
        <p:spPr>
          <a:xfrm>
            <a:off x="3744000" y="471600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99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  <p:sp>
        <p:nvSpPr>
          <p:cNvPr id="39" name="Forme libre 38">
            <a:extLst>
              <a:ext uri="{FF2B5EF4-FFF2-40B4-BE49-F238E27FC236}">
                <a16:creationId xmlns:a16="http://schemas.microsoft.com/office/drawing/2014/main" id="{E135DF46-3952-2F79-9E66-283092242532}"/>
              </a:ext>
            </a:extLst>
          </p:cNvPr>
          <p:cNvSpPr/>
          <p:nvPr/>
        </p:nvSpPr>
        <p:spPr>
          <a:xfrm>
            <a:off x="5148000" y="4716000"/>
            <a:ext cx="32256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40" name="Forme libre 39">
            <a:extLst>
              <a:ext uri="{FF2B5EF4-FFF2-40B4-BE49-F238E27FC236}">
                <a16:creationId xmlns:a16="http://schemas.microsoft.com/office/drawing/2014/main" id="{1FB74316-06FA-E277-6728-33B3D5597EC0}"/>
              </a:ext>
            </a:extLst>
          </p:cNvPr>
          <p:cNvSpPr/>
          <p:nvPr/>
        </p:nvSpPr>
        <p:spPr>
          <a:xfrm>
            <a:off x="4645800" y="4716000"/>
            <a:ext cx="4662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41" name="Connecteur droit 40">
            <a:extLst>
              <a:ext uri="{FF2B5EF4-FFF2-40B4-BE49-F238E27FC236}">
                <a16:creationId xmlns:a16="http://schemas.microsoft.com/office/drawing/2014/main" id="{7D0B2513-ABD5-31C0-9EC8-56FD83C8EE9E}"/>
              </a:ext>
            </a:extLst>
          </p:cNvPr>
          <p:cNvSpPr/>
          <p:nvPr/>
        </p:nvSpPr>
        <p:spPr>
          <a:xfrm>
            <a:off x="3098879" y="3488040"/>
            <a:ext cx="501121" cy="3959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2" name="Connecteur droit 41">
            <a:extLst>
              <a:ext uri="{FF2B5EF4-FFF2-40B4-BE49-F238E27FC236}">
                <a16:creationId xmlns:a16="http://schemas.microsoft.com/office/drawing/2014/main" id="{BC3DE1F0-4A5F-7DA4-305F-46E67BC8BCD4}"/>
              </a:ext>
            </a:extLst>
          </p:cNvPr>
          <p:cNvSpPr/>
          <p:nvPr/>
        </p:nvSpPr>
        <p:spPr>
          <a:xfrm>
            <a:off x="3095640" y="4136760"/>
            <a:ext cx="501120" cy="396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3" name="Connecteur droit 42">
            <a:extLst>
              <a:ext uri="{FF2B5EF4-FFF2-40B4-BE49-F238E27FC236}">
                <a16:creationId xmlns:a16="http://schemas.microsoft.com/office/drawing/2014/main" id="{DE842136-34C3-A9E3-AD87-C5F6228E10D5}"/>
              </a:ext>
            </a:extLst>
          </p:cNvPr>
          <p:cNvSpPr/>
          <p:nvPr/>
        </p:nvSpPr>
        <p:spPr>
          <a:xfrm>
            <a:off x="3092400" y="4821480"/>
            <a:ext cx="501120" cy="396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4B15A05-BB75-D76F-7684-448B7A4EFBDB}"/>
              </a:ext>
            </a:extLst>
          </p:cNvPr>
          <p:cNvSpPr txBox="1"/>
          <p:nvPr/>
        </p:nvSpPr>
        <p:spPr>
          <a:xfrm>
            <a:off x="360000" y="1796143"/>
            <a:ext cx="9313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tabeau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displacement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permet de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EA75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placer les contribution de chaque rang dans le tableau qui reçoit les données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 Il s’agit de l’emplacement de la première donnée venant de chaque rang. Ce tableau doit avoir pour taille le nombre de rang dans le communicateur.</a:t>
            </a:r>
          </a:p>
          <a:p>
            <a:pPr algn="just"/>
            <a:endParaRPr lang="fr-FR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5257BBAA-DA86-A2F4-DFD3-ED89D219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143DDF-14D7-764C-B3D3-518644333C19}" type="slidenum">
              <a:t>93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9F2CFD9-9774-5054-D21B-C3E730C2B7F6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Fonctions supplémentaires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51E3BB4-F9D3-E4A1-095F-A2D152DA77EF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A721E61-3D5E-6205-D9DB-6960093F349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359" y="1800360"/>
            <a:ext cx="575640" cy="5756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3B52DD2-6EE9-B6C9-6593-29D5290BD0A4}"/>
              </a:ext>
            </a:extLst>
          </p:cNvPr>
          <p:cNvSpPr txBox="1"/>
          <p:nvPr/>
        </p:nvSpPr>
        <p:spPr>
          <a:xfrm>
            <a:off x="1195251" y="1848394"/>
            <a:ext cx="8536578" cy="370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Toutes les communications collectives présentées ont également un équivalent non-bloquant :</a:t>
            </a:r>
          </a:p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MPI_Igather</a:t>
            </a: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onsolas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MPI_Igatherv</a:t>
            </a: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onsolas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MPI_Iscatter</a:t>
            </a: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onsolas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MPI_Ibcast</a:t>
            </a: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onsolas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MPI_Ialltoall</a:t>
            </a: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onsolas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MPI_Ireduce</a:t>
            </a: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onsolas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...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D’autres variantes de communications collectives sont à découvrir dans le cours de l’IDRIS et la documentation MPI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783A0EB3-2433-B7B5-1B49-DA64489A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8D735A-B7A4-854A-BB99-3315252643D5}" type="slidenum">
              <a:t>94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9E98671-6ED9-31DF-B575-E1B229AE119E}"/>
              </a:ext>
            </a:extLst>
          </p:cNvPr>
          <p:cNvSpPr txBox="1"/>
          <p:nvPr/>
        </p:nvSpPr>
        <p:spPr>
          <a:xfrm>
            <a:off x="360000" y="360000"/>
            <a:ext cx="8640000" cy="1122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Exercice n°6 : Utilisation de la communication collective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MPI_GATHER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118EDC3-7E88-8A67-3003-B6442E361A04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866E474-B5B6-9AF9-BA46-30C07E65F696}"/>
              </a:ext>
            </a:extLst>
          </p:cNvPr>
          <p:cNvSpPr txBox="1"/>
          <p:nvPr/>
        </p:nvSpPr>
        <p:spPr>
          <a:xfrm>
            <a:off x="360000" y="1667519"/>
            <a:ext cx="936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Rendez vous dans le dossier de l’exercice n°6 appelé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6_gather_com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68F8D8A2-DC93-917E-5F60-7DEC6726537D}"/>
              </a:ext>
            </a:extLst>
          </p:cNvPr>
          <p:cNvSpPr/>
          <p:nvPr/>
        </p:nvSpPr>
        <p:spPr>
          <a:xfrm>
            <a:off x="1369080" y="2376360"/>
            <a:ext cx="7992000" cy="683640"/>
          </a:xfrm>
          <a:custGeom>
            <a:avLst>
              <a:gd name="f0" fmla="val 355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AB85911-14FB-FCE3-1199-F2C06284018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6720" y="2350800"/>
            <a:ext cx="900000" cy="7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1934DBF-B593-0FDB-2E53-B649FAAEA3EF}"/>
              </a:ext>
            </a:extLst>
          </p:cNvPr>
          <p:cNvSpPr txBox="1"/>
          <p:nvPr/>
        </p:nvSpPr>
        <p:spPr>
          <a:xfrm>
            <a:off x="1548719" y="2531880"/>
            <a:ext cx="774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&gt; cd exercises/mpi/6_gather_com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F5BC062-F8F6-510A-672E-2838F70AED3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069120" y="637920"/>
            <a:ext cx="892800" cy="900000"/>
          </a:xfrm>
          <a:prstGeom prst="rect">
            <a:avLst/>
          </a:prstGeom>
          <a:noFill/>
          <a:ln>
            <a:noFill/>
          </a:ln>
          <a:effectLst>
            <a:outerShdw dist="36147" dir="2700000" algn="tl">
              <a:srgbClr val="FFFFFF">
                <a:alpha val="48000"/>
              </a:srgb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7960697-948D-F7CF-FDBE-33EA498D67B6}"/>
              </a:ext>
            </a:extLst>
          </p:cNvPr>
          <p:cNvSpPr txBox="1"/>
          <p:nvPr/>
        </p:nvSpPr>
        <p:spPr>
          <a:xfrm>
            <a:off x="396720" y="3278777"/>
            <a:ext cx="9323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Ouvrez les instructions contenues dans le fichier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README.md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avec votre éditeur de fichier favori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vim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emacs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atom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gedit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…) ou visualisez directement les instructions sur le GitHub.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5E9C83A8-6D0F-D436-F94D-ACCA1119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917753-5DFD-704F-BAD8-A40F4BC1AC2C}" type="slidenum">
              <a:t>95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2407343-8C4C-FDE1-18DF-F91C1FFD6DA4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Communications collectives MPI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68A1C64-2547-DD36-D69C-C3BE998CDCAE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D555846-FFAC-2B38-D456-981C0BF5ECFF}"/>
              </a:ext>
            </a:extLst>
          </p:cNvPr>
          <p:cNvSpPr txBox="1"/>
          <p:nvPr/>
        </p:nvSpPr>
        <p:spPr>
          <a:xfrm>
            <a:off x="360000" y="3179520"/>
            <a:ext cx="9504000" cy="1792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None/>
              <a:tabLst/>
            </a:pPr>
            <a:r>
              <a:rPr lang="fr-FR" sz="2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 ce stade du cours, vous savez maintenant 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2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Effectuer des communications collectives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2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Effectuer des réductions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None/>
              <a:tabLst/>
            </a:pPr>
            <a:endParaRPr lang="fr-FR" sz="20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704A4618-7447-FD4F-9759-A4554276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9B37BF7-1B24-E240-B947-FA6CA2D170F5}" type="slidenum">
              <a:t>96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88D5AB-3FCC-7430-40B1-4ED12DAB9E9C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D85B115-ADC9-DA4F-05A9-9DAD6D24241E}"/>
              </a:ext>
            </a:extLst>
          </p:cNvPr>
          <p:cNvSpPr txBox="1"/>
          <p:nvPr/>
        </p:nvSpPr>
        <p:spPr>
          <a:xfrm>
            <a:off x="432000" y="3071520"/>
            <a:ext cx="9241046" cy="1464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4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Introduction au parallélisme par échange de message via MPI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BE3D4A0-C22A-EF62-A79E-45189B5AFBEE}"/>
              </a:ext>
            </a:extLst>
          </p:cNvPr>
          <p:cNvSpPr txBox="1"/>
          <p:nvPr/>
        </p:nvSpPr>
        <p:spPr>
          <a:xfrm>
            <a:off x="864000" y="4476240"/>
            <a:ext cx="8928000" cy="1120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3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5) Topologie cartésienne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>
            <a:extLst>
              <a:ext uri="{FF2B5EF4-FFF2-40B4-BE49-F238E27FC236}">
                <a16:creationId xmlns:a16="http://schemas.microsoft.com/office/drawing/2014/main" id="{3E984910-0EF1-09DF-E6EE-D281EC48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02F36B-EC9A-4F46-A8B6-0FF1B864E0B1}" type="slidenum">
              <a:t>97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EB43FA7-84F7-9576-F483-599E300B78FA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C740998-9951-BF19-82FE-777893873144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Décomposition de domaine cartésienne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3264866-CD5C-037A-C322-DB72379570B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63639" y="5939640"/>
            <a:ext cx="756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F9711F5-43D0-179F-2BB7-22BE9B126C0F}"/>
              </a:ext>
            </a:extLst>
          </p:cNvPr>
          <p:cNvSpPr txBox="1"/>
          <p:nvPr/>
        </p:nvSpPr>
        <p:spPr>
          <a:xfrm>
            <a:off x="1800000" y="6123240"/>
            <a:ext cx="5976000" cy="536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Il s’agit d’un exemple typique de parallélisme de donnée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1A8F5D9-51C1-486B-3C8F-4F9F6D2B0314}"/>
              </a:ext>
            </a:extLst>
          </p:cNvPr>
          <p:cNvSpPr txBox="1"/>
          <p:nvPr/>
        </p:nvSpPr>
        <p:spPr>
          <a:xfrm>
            <a:off x="360000" y="1933303"/>
            <a:ext cx="92607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 calcul scientifique, il est courant de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décomposer le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domaine d’étude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(grille, matrice)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en sous-domaines,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chaque sous-domaine étant alors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géré par un processus MPI unique.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DD4814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Sur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grille régulière et structurée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une approche simple et classique consiste à diviser le domaine en blocs réguliers possédant alors dans sa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mémoire locale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une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partie unique de la grille globale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Méthode de décomposition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cartésienne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numéro de diapositive 3">
            <a:extLst>
              <a:ext uri="{FF2B5EF4-FFF2-40B4-BE49-F238E27FC236}">
                <a16:creationId xmlns:a16="http://schemas.microsoft.com/office/drawing/2014/main" id="{59FB13E8-753F-9F6C-80A0-27761893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F97CB5-8740-BD4A-8D64-FA88AE9A5294}" type="slidenum">
              <a:t>98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D89EBAD-D051-105D-CED9-647D8E3CCD24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05B35CC-918E-2CF4-EFDE-138AFD116A4C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Décomposition de domaine cartésienne</a:t>
            </a:r>
          </a:p>
        </p:txBody>
      </p:sp>
      <p:sp>
        <p:nvSpPr>
          <p:cNvPr id="4" name="Connecteur droit 3">
            <a:extLst>
              <a:ext uri="{FF2B5EF4-FFF2-40B4-BE49-F238E27FC236}">
                <a16:creationId xmlns:a16="http://schemas.microsoft.com/office/drawing/2014/main" id="{06F628D7-4723-A404-16A6-5624B6B7BD8F}"/>
              </a:ext>
            </a:extLst>
          </p:cNvPr>
          <p:cNvSpPr/>
          <p:nvPr/>
        </p:nvSpPr>
        <p:spPr>
          <a:xfrm>
            <a:off x="2844000" y="2448000"/>
            <a:ext cx="1872000" cy="0"/>
          </a:xfrm>
          <a:prstGeom prst="line">
            <a:avLst/>
          </a:prstGeom>
          <a:noFill/>
          <a:ln w="38160">
            <a:solidFill>
              <a:srgbClr val="996699"/>
            </a:solidFill>
            <a:prstDash val="solid"/>
            <a:headEnd type="arrow"/>
            <a:tailEnd type="arrow"/>
          </a:ln>
        </p:spPr>
        <p:txBody>
          <a:bodyPr wrap="none" lIns="108720" tIns="63720" rIns="108720" bIns="637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Connecteur droit 4">
            <a:extLst>
              <a:ext uri="{FF2B5EF4-FFF2-40B4-BE49-F238E27FC236}">
                <a16:creationId xmlns:a16="http://schemas.microsoft.com/office/drawing/2014/main" id="{F1BD105A-C807-03DB-A137-6118ECA11B1D}"/>
              </a:ext>
            </a:extLst>
          </p:cNvPr>
          <p:cNvSpPr/>
          <p:nvPr/>
        </p:nvSpPr>
        <p:spPr>
          <a:xfrm>
            <a:off x="4932000" y="2448000"/>
            <a:ext cx="1871999" cy="0"/>
          </a:xfrm>
          <a:prstGeom prst="line">
            <a:avLst/>
          </a:prstGeom>
          <a:noFill/>
          <a:ln w="38160">
            <a:solidFill>
              <a:srgbClr val="996699"/>
            </a:solidFill>
            <a:prstDash val="solid"/>
            <a:headEnd type="arrow"/>
            <a:tailEnd type="arrow"/>
          </a:ln>
        </p:spPr>
        <p:txBody>
          <a:bodyPr wrap="none" lIns="108720" tIns="63720" rIns="108720" bIns="637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6683ED2D-6F63-A0B8-1754-C2524794094A}"/>
              </a:ext>
            </a:extLst>
          </p:cNvPr>
          <p:cNvSpPr/>
          <p:nvPr/>
        </p:nvSpPr>
        <p:spPr>
          <a:xfrm>
            <a:off x="7020000" y="2448000"/>
            <a:ext cx="1872000" cy="0"/>
          </a:xfrm>
          <a:prstGeom prst="line">
            <a:avLst/>
          </a:prstGeom>
          <a:noFill/>
          <a:ln w="38160">
            <a:solidFill>
              <a:srgbClr val="996699"/>
            </a:solidFill>
            <a:prstDash val="solid"/>
            <a:headEnd type="arrow"/>
            <a:tailEnd type="arrow"/>
          </a:ln>
        </p:spPr>
        <p:txBody>
          <a:bodyPr wrap="none" lIns="108720" tIns="63720" rIns="108720" bIns="637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692BEE0-0E29-DAED-6B34-5A05E42B3A57}"/>
              </a:ext>
            </a:extLst>
          </p:cNvPr>
          <p:cNvSpPr txBox="1"/>
          <p:nvPr/>
        </p:nvSpPr>
        <p:spPr>
          <a:xfrm>
            <a:off x="432000" y="2235240"/>
            <a:ext cx="2160000" cy="536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Décomposition 1D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B938050-19B0-9B93-6E88-B491AA623C59}"/>
              </a:ext>
            </a:extLst>
          </p:cNvPr>
          <p:cNvSpPr txBox="1"/>
          <p:nvPr/>
        </p:nvSpPr>
        <p:spPr>
          <a:xfrm>
            <a:off x="2880000" y="1983240"/>
            <a:ext cx="1800000" cy="536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996699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895167E-0897-2452-5A95-08DA384FEE8E}"/>
              </a:ext>
            </a:extLst>
          </p:cNvPr>
          <p:cNvSpPr txBox="1"/>
          <p:nvPr/>
        </p:nvSpPr>
        <p:spPr>
          <a:xfrm>
            <a:off x="4968000" y="2015999"/>
            <a:ext cx="1800000" cy="536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996699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742B23D-D0F1-033A-6DB8-348A5D6887A4}"/>
              </a:ext>
            </a:extLst>
          </p:cNvPr>
          <p:cNvSpPr txBox="1"/>
          <p:nvPr/>
        </p:nvSpPr>
        <p:spPr>
          <a:xfrm>
            <a:off x="7056000" y="2015999"/>
            <a:ext cx="1800000" cy="536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996699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A434AEA-EACD-401A-9B63-1A6BD7B42098}"/>
              </a:ext>
            </a:extLst>
          </p:cNvPr>
          <p:cNvSpPr txBox="1"/>
          <p:nvPr/>
        </p:nvSpPr>
        <p:spPr>
          <a:xfrm>
            <a:off x="432000" y="3639600"/>
            <a:ext cx="2160000" cy="536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Décomposition 2D</a:t>
            </a: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A83A87CF-D940-2F8D-B11D-895F9C1EF4C4}"/>
              </a:ext>
            </a:extLst>
          </p:cNvPr>
          <p:cNvSpPr/>
          <p:nvPr/>
        </p:nvSpPr>
        <p:spPr>
          <a:xfrm>
            <a:off x="2848320" y="377568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8</a:t>
            </a: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0AC3B3D2-6D4B-EAE5-40C1-A4350C62E679}"/>
              </a:ext>
            </a:extLst>
          </p:cNvPr>
          <p:cNvSpPr/>
          <p:nvPr/>
        </p:nvSpPr>
        <p:spPr>
          <a:xfrm>
            <a:off x="4072320" y="377568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9</a:t>
            </a: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1BA20D5B-4607-A2F9-5D82-1FA90475F8CD}"/>
              </a:ext>
            </a:extLst>
          </p:cNvPr>
          <p:cNvSpPr/>
          <p:nvPr/>
        </p:nvSpPr>
        <p:spPr>
          <a:xfrm>
            <a:off x="5296320" y="377568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10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A13A649E-B046-A487-A642-F6B793933B74}"/>
              </a:ext>
            </a:extLst>
          </p:cNvPr>
          <p:cNvSpPr/>
          <p:nvPr/>
        </p:nvSpPr>
        <p:spPr>
          <a:xfrm>
            <a:off x="2848320" y="478367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4</a:t>
            </a: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3396D1A9-6D31-0C87-55D5-99F42750286B}"/>
              </a:ext>
            </a:extLst>
          </p:cNvPr>
          <p:cNvSpPr/>
          <p:nvPr/>
        </p:nvSpPr>
        <p:spPr>
          <a:xfrm>
            <a:off x="4072320" y="478367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5</a:t>
            </a: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71C95497-E74E-A65A-7F1A-037EDB4265E0}"/>
              </a:ext>
            </a:extLst>
          </p:cNvPr>
          <p:cNvSpPr/>
          <p:nvPr/>
        </p:nvSpPr>
        <p:spPr>
          <a:xfrm>
            <a:off x="5296320" y="478367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6</a:t>
            </a:r>
          </a:p>
        </p:txBody>
      </p:sp>
      <p:sp>
        <p:nvSpPr>
          <p:cNvPr id="18" name="Forme libre 17">
            <a:extLst>
              <a:ext uri="{FF2B5EF4-FFF2-40B4-BE49-F238E27FC236}">
                <a16:creationId xmlns:a16="http://schemas.microsoft.com/office/drawing/2014/main" id="{E8152A36-7327-BF13-1798-FACC8927066D}"/>
              </a:ext>
            </a:extLst>
          </p:cNvPr>
          <p:cNvSpPr/>
          <p:nvPr/>
        </p:nvSpPr>
        <p:spPr>
          <a:xfrm>
            <a:off x="6520320" y="377568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11</a:t>
            </a: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885ECEB8-0C07-5FAA-DBFB-AA1716582E52}"/>
              </a:ext>
            </a:extLst>
          </p:cNvPr>
          <p:cNvSpPr/>
          <p:nvPr/>
        </p:nvSpPr>
        <p:spPr>
          <a:xfrm>
            <a:off x="6520320" y="478367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7</a:t>
            </a: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BB579987-FFC3-FA6B-7D12-BDE24687000D}"/>
              </a:ext>
            </a:extLst>
          </p:cNvPr>
          <p:cNvSpPr/>
          <p:nvPr/>
        </p:nvSpPr>
        <p:spPr>
          <a:xfrm>
            <a:off x="2848320" y="579167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0</a:t>
            </a:r>
          </a:p>
        </p:txBody>
      </p:sp>
      <p:sp>
        <p:nvSpPr>
          <p:cNvPr id="21" name="Forme libre 20">
            <a:extLst>
              <a:ext uri="{FF2B5EF4-FFF2-40B4-BE49-F238E27FC236}">
                <a16:creationId xmlns:a16="http://schemas.microsoft.com/office/drawing/2014/main" id="{F8EBDBAF-690A-B897-59E2-098E6A831B90}"/>
              </a:ext>
            </a:extLst>
          </p:cNvPr>
          <p:cNvSpPr/>
          <p:nvPr/>
        </p:nvSpPr>
        <p:spPr>
          <a:xfrm>
            <a:off x="4072320" y="579167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22" name="Forme libre 21">
            <a:extLst>
              <a:ext uri="{FF2B5EF4-FFF2-40B4-BE49-F238E27FC236}">
                <a16:creationId xmlns:a16="http://schemas.microsoft.com/office/drawing/2014/main" id="{B2F7A272-D3CB-017A-13AB-77D6E424B669}"/>
              </a:ext>
            </a:extLst>
          </p:cNvPr>
          <p:cNvSpPr/>
          <p:nvPr/>
        </p:nvSpPr>
        <p:spPr>
          <a:xfrm>
            <a:off x="5296320" y="579167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23" name="Forme libre 22">
            <a:extLst>
              <a:ext uri="{FF2B5EF4-FFF2-40B4-BE49-F238E27FC236}">
                <a16:creationId xmlns:a16="http://schemas.microsoft.com/office/drawing/2014/main" id="{7F278C42-DB74-3F4F-4C5B-34AE13DA21B9}"/>
              </a:ext>
            </a:extLst>
          </p:cNvPr>
          <p:cNvSpPr/>
          <p:nvPr/>
        </p:nvSpPr>
        <p:spPr>
          <a:xfrm>
            <a:off x="6520320" y="579167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space réservé du numéro de diapositive 3">
            <a:extLst>
              <a:ext uri="{FF2B5EF4-FFF2-40B4-BE49-F238E27FC236}">
                <a16:creationId xmlns:a16="http://schemas.microsoft.com/office/drawing/2014/main" id="{52F1377E-3941-9E27-733C-999B2826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13AFBC-ABA8-9E45-AF38-00B42406393F}" type="slidenum">
              <a:t>99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DDA7CB3-99BF-906B-0CCD-E5542B8F0876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1EA7761-9E40-A8B3-C62A-0DA18E266BC6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Décomposition de domaine cartésienne : coordonnées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E7D4858-61A0-1472-BFB1-869EF587229C}"/>
              </a:ext>
            </a:extLst>
          </p:cNvPr>
          <p:cNvSpPr txBox="1"/>
          <p:nvPr/>
        </p:nvSpPr>
        <p:spPr>
          <a:xfrm>
            <a:off x="432000" y="3639600"/>
            <a:ext cx="2160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Topologie cartésienne 2D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F6DB2B4B-E63A-BBD3-216F-811A1B6776E8}"/>
              </a:ext>
            </a:extLst>
          </p:cNvPr>
          <p:cNvSpPr/>
          <p:nvPr/>
        </p:nvSpPr>
        <p:spPr>
          <a:xfrm>
            <a:off x="3384000" y="3636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8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30CCD2A1-A840-DD4C-4E6C-0B2A520D3210}"/>
              </a:ext>
            </a:extLst>
          </p:cNvPr>
          <p:cNvSpPr/>
          <p:nvPr/>
        </p:nvSpPr>
        <p:spPr>
          <a:xfrm>
            <a:off x="4608000" y="3636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9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807DA43A-12FF-0F17-5F8F-C2C54A90A550}"/>
              </a:ext>
            </a:extLst>
          </p:cNvPr>
          <p:cNvSpPr/>
          <p:nvPr/>
        </p:nvSpPr>
        <p:spPr>
          <a:xfrm>
            <a:off x="5832000" y="3636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10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5C4FB771-5E58-9F8C-2A42-058BB500BD98}"/>
              </a:ext>
            </a:extLst>
          </p:cNvPr>
          <p:cNvSpPr/>
          <p:nvPr/>
        </p:nvSpPr>
        <p:spPr>
          <a:xfrm>
            <a:off x="3384000" y="4644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4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D8F471AE-C533-3B03-570A-B129A0150C03}"/>
              </a:ext>
            </a:extLst>
          </p:cNvPr>
          <p:cNvSpPr/>
          <p:nvPr/>
        </p:nvSpPr>
        <p:spPr>
          <a:xfrm>
            <a:off x="4608000" y="4644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5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4B3F55BD-0B77-36F4-11D2-533C3C5F048F}"/>
              </a:ext>
            </a:extLst>
          </p:cNvPr>
          <p:cNvSpPr/>
          <p:nvPr/>
        </p:nvSpPr>
        <p:spPr>
          <a:xfrm>
            <a:off x="5832000" y="4644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6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0E112337-5B83-ECED-B57F-94EC5EE6C6AC}"/>
              </a:ext>
            </a:extLst>
          </p:cNvPr>
          <p:cNvSpPr/>
          <p:nvPr/>
        </p:nvSpPr>
        <p:spPr>
          <a:xfrm>
            <a:off x="7056000" y="3636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11</a:t>
            </a: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290A9C7B-4016-9146-D09E-48B4E740AE62}"/>
              </a:ext>
            </a:extLst>
          </p:cNvPr>
          <p:cNvSpPr/>
          <p:nvPr/>
        </p:nvSpPr>
        <p:spPr>
          <a:xfrm>
            <a:off x="7056000" y="4644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7</a:t>
            </a: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7B968F69-210F-96C4-1244-7190F69D7F10}"/>
              </a:ext>
            </a:extLst>
          </p:cNvPr>
          <p:cNvSpPr/>
          <p:nvPr/>
        </p:nvSpPr>
        <p:spPr>
          <a:xfrm>
            <a:off x="3384000" y="5652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0</a:t>
            </a: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AB2B3BF3-5608-2240-E3DD-40DFA2FF6846}"/>
              </a:ext>
            </a:extLst>
          </p:cNvPr>
          <p:cNvSpPr/>
          <p:nvPr/>
        </p:nvSpPr>
        <p:spPr>
          <a:xfrm>
            <a:off x="4608000" y="5652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6DB0D0CB-3D35-556F-5710-7979157CD718}"/>
              </a:ext>
            </a:extLst>
          </p:cNvPr>
          <p:cNvSpPr/>
          <p:nvPr/>
        </p:nvSpPr>
        <p:spPr>
          <a:xfrm>
            <a:off x="5832000" y="5652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8478C9D2-768C-B6C1-0D19-A2A79EF6010B}"/>
              </a:ext>
            </a:extLst>
          </p:cNvPr>
          <p:cNvSpPr/>
          <p:nvPr/>
        </p:nvSpPr>
        <p:spPr>
          <a:xfrm>
            <a:off x="7056000" y="5652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7" name="Connecteur droit 16">
            <a:extLst>
              <a:ext uri="{FF2B5EF4-FFF2-40B4-BE49-F238E27FC236}">
                <a16:creationId xmlns:a16="http://schemas.microsoft.com/office/drawing/2014/main" id="{BDD10983-7F68-9AE2-74AB-15AEC0E2610C}"/>
              </a:ext>
            </a:extLst>
          </p:cNvPr>
          <p:cNvSpPr/>
          <p:nvPr/>
        </p:nvSpPr>
        <p:spPr>
          <a:xfrm>
            <a:off x="3096000" y="6732000"/>
            <a:ext cx="5328000" cy="0"/>
          </a:xfrm>
          <a:prstGeom prst="line">
            <a:avLst/>
          </a:prstGeom>
          <a:noFill/>
          <a:ln w="29160">
            <a:solidFill>
              <a:srgbClr val="333333"/>
            </a:solidFill>
            <a:prstDash val="solid"/>
            <a:tailEnd type="arrow"/>
          </a:ln>
        </p:spPr>
        <p:txBody>
          <a:bodyPr wrap="none" lIns="104400" tIns="59400" rIns="104400" bIns="594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8ACC0B9-6AEB-AAEF-B866-F8B8CE2CC15B}"/>
              </a:ext>
            </a:extLst>
          </p:cNvPr>
          <p:cNvSpPr txBox="1"/>
          <p:nvPr/>
        </p:nvSpPr>
        <p:spPr>
          <a:xfrm>
            <a:off x="2951999" y="2916000"/>
            <a:ext cx="360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y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D4CC9CB-94A0-DB15-54FB-F1031A1DD030}"/>
              </a:ext>
            </a:extLst>
          </p:cNvPr>
          <p:cNvSpPr txBox="1"/>
          <p:nvPr/>
        </p:nvSpPr>
        <p:spPr>
          <a:xfrm>
            <a:off x="8388000" y="6516000"/>
            <a:ext cx="720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x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E558CBB-DE08-26FA-95EE-1FF1FCFB468E}"/>
              </a:ext>
            </a:extLst>
          </p:cNvPr>
          <p:cNvSpPr txBox="1"/>
          <p:nvPr/>
        </p:nvSpPr>
        <p:spPr>
          <a:xfrm>
            <a:off x="432000" y="1731960"/>
            <a:ext cx="9144000" cy="1328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Une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topologie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cartésienne a besoin de 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Coordonnées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pour situer les processus (bloc) dans l’espace cartésien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De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rangs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pour chaque processus en adéquation avec la topologie cartésienne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exemple : le rang 5 a pour coordonnées (1,1)</a:t>
            </a:r>
          </a:p>
        </p:txBody>
      </p:sp>
      <p:sp>
        <p:nvSpPr>
          <p:cNvPr id="21" name="Connecteur droit 20">
            <a:extLst>
              <a:ext uri="{FF2B5EF4-FFF2-40B4-BE49-F238E27FC236}">
                <a16:creationId xmlns:a16="http://schemas.microsoft.com/office/drawing/2014/main" id="{A0193323-47BF-5369-8715-8A433C784063}"/>
              </a:ext>
            </a:extLst>
          </p:cNvPr>
          <p:cNvSpPr/>
          <p:nvPr/>
        </p:nvSpPr>
        <p:spPr>
          <a:xfrm flipV="1">
            <a:off x="3096000" y="3348000"/>
            <a:ext cx="0" cy="3384000"/>
          </a:xfrm>
          <a:prstGeom prst="line">
            <a:avLst/>
          </a:prstGeom>
          <a:noFill/>
          <a:ln w="29160">
            <a:solidFill>
              <a:srgbClr val="333333"/>
            </a:solidFill>
            <a:prstDash val="solid"/>
            <a:tailEnd type="arrow"/>
          </a:ln>
        </p:spPr>
        <p:txBody>
          <a:bodyPr wrap="none" lIns="104400" tIns="59400" rIns="104400" bIns="594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D7E001-7DB5-9619-738A-0BAC72A10090}"/>
              </a:ext>
            </a:extLst>
          </p:cNvPr>
          <p:cNvSpPr txBox="1"/>
          <p:nvPr/>
        </p:nvSpPr>
        <p:spPr>
          <a:xfrm>
            <a:off x="2520000" y="5907600"/>
            <a:ext cx="432000" cy="536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8E266A6-F8D1-CD37-9D49-24E972FC3540}"/>
              </a:ext>
            </a:extLst>
          </p:cNvPr>
          <p:cNvSpPr txBox="1"/>
          <p:nvPr/>
        </p:nvSpPr>
        <p:spPr>
          <a:xfrm>
            <a:off x="2520000" y="4899960"/>
            <a:ext cx="432000" cy="536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243D66E-D05A-4902-A7CF-0299C7B7F3DD}"/>
              </a:ext>
            </a:extLst>
          </p:cNvPr>
          <p:cNvSpPr txBox="1"/>
          <p:nvPr/>
        </p:nvSpPr>
        <p:spPr>
          <a:xfrm>
            <a:off x="2520000" y="3928320"/>
            <a:ext cx="432000" cy="536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EBD1833-1167-B286-6868-6AD7EC1A9CDB}"/>
              </a:ext>
            </a:extLst>
          </p:cNvPr>
          <p:cNvSpPr txBox="1"/>
          <p:nvPr/>
        </p:nvSpPr>
        <p:spPr>
          <a:xfrm>
            <a:off x="3708000" y="6768000"/>
            <a:ext cx="432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335686C-35AE-2929-C707-E1218CA85740}"/>
              </a:ext>
            </a:extLst>
          </p:cNvPr>
          <p:cNvSpPr txBox="1"/>
          <p:nvPr/>
        </p:nvSpPr>
        <p:spPr>
          <a:xfrm>
            <a:off x="4932000" y="6768360"/>
            <a:ext cx="432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CC3D3A9-A2A1-5130-6052-F7BE34120093}"/>
              </a:ext>
            </a:extLst>
          </p:cNvPr>
          <p:cNvSpPr txBox="1"/>
          <p:nvPr/>
        </p:nvSpPr>
        <p:spPr>
          <a:xfrm>
            <a:off x="6156000" y="6768720"/>
            <a:ext cx="432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6628037-A556-90FD-0F31-79A98888901D}"/>
              </a:ext>
            </a:extLst>
          </p:cNvPr>
          <p:cNvSpPr txBox="1"/>
          <p:nvPr/>
        </p:nvSpPr>
        <p:spPr>
          <a:xfrm>
            <a:off x="7380000" y="6769080"/>
            <a:ext cx="432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dnight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idnightblue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6904</TotalTime>
  <Words>15536</Words>
  <Application>Microsoft Macintosh PowerPoint</Application>
  <PresentationFormat>Personnalisé</PresentationFormat>
  <Paragraphs>2063</Paragraphs>
  <Slides>129</Slides>
  <Notes>129</Notes>
  <HiddenSlides>26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129</vt:i4>
      </vt:variant>
    </vt:vector>
  </HeadingPairs>
  <TitlesOfParts>
    <vt:vector size="144" baseType="lpstr">
      <vt:lpstr>Arial</vt:lpstr>
      <vt:lpstr>Calibri</vt:lpstr>
      <vt:lpstr>Clear Sans</vt:lpstr>
      <vt:lpstr>Clear Sans Light</vt:lpstr>
      <vt:lpstr>Consolas</vt:lpstr>
      <vt:lpstr>Liberation Mono</vt:lpstr>
      <vt:lpstr>Liberation Sans</vt:lpstr>
      <vt:lpstr>Liberation Serif</vt:lpstr>
      <vt:lpstr>Source Sans Pro</vt:lpstr>
      <vt:lpstr>Source Sans Pro Black</vt:lpstr>
      <vt:lpstr>Source Sans Pro Semibold</vt:lpstr>
      <vt:lpstr>StarSymbol</vt:lpstr>
      <vt:lpstr>Default</vt:lpstr>
      <vt:lpstr>midnightblue</vt:lpstr>
      <vt:lpstr>midnightblue_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Mathieu Lobet</cp:lastModifiedBy>
  <cp:revision>1011</cp:revision>
  <dcterms:created xsi:type="dcterms:W3CDTF">2018-10-17T12:09:04Z</dcterms:created>
  <dcterms:modified xsi:type="dcterms:W3CDTF">2022-12-16T15:46:31Z</dcterms:modified>
</cp:coreProperties>
</file>