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00" d="100"/>
          <a:sy n="100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15903D-D687-8D2D-A546-58DD37B299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A74CA-6275-5A96-0FB3-6B2405B4674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6CEE1-DFAB-4BD3-55A0-7D35FB2A2B8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4B802B-58A7-6406-BDC4-0FE3B83C00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0B10C2-36DB-7E43-B9C4-2582944D4E91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93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34DA3-2F40-C638-D6B3-5A1E9D79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4BEF11-B83E-7FDF-1526-71B9051C619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B35AF94-8EB8-B0B2-0CCD-1724727909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6A169-682E-FD95-3DAB-5445A373235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09C7F-BAF9-48F5-B68E-C079B313038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8CA73-C168-9D5E-9818-940EAE5B09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E97893B-0381-F647-A196-CB6F4C7C30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1937A-F456-C51A-2FE5-7DD82FF986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8879FA-A920-7F45-B7B0-85908565FE3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DD91D2-77B6-8AFA-DA88-968AF389A7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FA1AD6-9192-FF0F-914B-F4A40AD3B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5DE33-163E-89DC-7F16-CE4F832FD9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D76154-E818-0049-B591-48520BC490F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3AF9F5-AEFE-3892-9022-52024747A5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8B2703-5074-0751-CF55-7372A7065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299A73-C1BB-874D-D440-C83C3690F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5E5843-D593-BB4B-AB5A-A87C412E21C8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854C05-F16C-443A-12A2-565D764E4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6A6568-702A-A4A7-A6FE-5BDA6211B9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8DADC-6F22-3DCE-25B4-2C3A4066D0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B28048-D10F-EC45-B541-F7EB9C685756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F4C8E-0E1B-D6EE-5B4B-43EC2ED24A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FC0F33-4265-0C4A-375D-697396493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E48DA-7D4B-34EA-9925-3EA8698F4E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ED91F1-2C42-B244-AFFB-BEEB15AC93A0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3D8B9F-3F88-375E-0EA3-827CCFA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8C3C90-4E8D-9468-AAD9-DF82C28947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B51E6-E588-C256-FD7C-F1D1D327DB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A40771-F29B-F94C-B61B-38FD55E855B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7AB5BC-3F92-AE44-76B0-28EF215AC2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3E786D-C3E7-677B-873F-D25CCD998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07791-5550-956B-F3E4-FAF357F79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93C55D-1F68-8F49-BB4E-DD0B60AFCFB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1FA25-8053-E70A-3624-A4AB37DE2B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80D92A-C9C6-35A2-9C17-2FC0AA2399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AD740-585E-A28A-0D90-994CDB6EF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3A7489-EAA2-6642-85A9-DF2E1555EE8C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9EB1FF-AF6F-502A-7D74-CDA15F2E95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BACEDB-34C3-02D5-5FE3-40264B65EE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49746-6B86-5186-0631-263CFDD24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2B9D22-AD5C-9F4B-B345-3D43BBD869DC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FA7D08-88C0-88A1-78F5-1A488C671E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9A8680-AB6D-4FF7-96B6-06FEF5369F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AF2FE-FD38-E7A6-1360-282CBE6F41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BBB0C9-D376-1D4A-AA5B-E37B8470348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7F1E64-84C2-1FA4-2E43-5B7EB18C02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A444CB-C3C8-0996-0779-C2EE8778A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3E907-AFD2-A641-CE42-B6FD83A23A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57763-90D5-8C45-B359-07B83790BAD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05F096-1FA8-1BA3-8C3D-6C2A61D6E4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2F6369-9E02-7F84-D5CD-B9588F6333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3FFF4-92BF-B10C-91FA-53B7DCCB02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BCC494-3124-4340-80A7-9B35C307751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75689-09E6-9743-80DD-DCA03EF126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23D421-DE63-AC2C-D5B8-9BC4CB50B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143C6-C2D0-D1FF-65F1-0EFAF5B334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CEA741-CAF0-3646-BA95-7D94E588316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F50D3F-5C1B-1C71-B293-617C23B72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7385BB-8D4B-BF84-1B3B-B62C1EE0A2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A63F-8868-37AC-8632-E8E89CC51E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9B0261-006D-494E-92FD-9459D2BCB43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149004-C70F-2E24-DE99-DEF68808FA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C9853E-9D69-8756-3276-FCC2B74A3F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01501-A88B-56DF-07E0-A1CF4EB42B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BF6D0B-777C-2C47-9B99-E7C5935753E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DC1219-A8E9-97F7-4841-2EBA02527A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C79E29-98E3-B4C9-7646-00DE57BD7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60A8E-AA6B-CB7E-30E6-71ED34B686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DDCB6F-5550-6645-92A0-1E9720AFD07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201828-0944-2EF4-6F5F-FE9059420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998820-16CB-F2AD-C257-2EA54F9A6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85DBE-C29B-C770-C674-ED8029758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0DF762-3726-9F40-89B1-EAA5292AA02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7B8752-7205-3168-9695-0DE5748379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0CDD27-6F3E-1697-1E9E-ABB8035184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CADB6-9215-444D-8FBF-B8C846FA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95874-9B73-7D28-5E10-DFF33870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9C194-8941-488B-0E36-F431DC4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08E46-6663-DDD2-2A67-34DED31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7C9A6-132B-BF7A-81C1-6A7521E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10220-5FB4-E544-9DE3-0393E69653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4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DCD58-2D1D-BBAE-B3C4-1A7B26A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E3CC36-0323-DCFB-E785-9874AA2D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56441-2432-11CC-F3AE-DC970175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6BF48-470A-AF64-CC0D-628E9EF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0AC3D-8687-0B62-4DE9-79643C90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0D423F-A0C4-304D-A8E1-6CF397EB7A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8E1C7D-A3FD-059E-2C37-E81FEE84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F2950-5F35-BED4-747E-C92D61F1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9BD5-DE78-28C2-2927-F9F800F1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C449E-7F67-C726-7FDE-1025915C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BA2CD-6D1E-9B4F-BE21-0204D8C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CB776-0144-C641-90A8-5125C1225E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4E9F-3D01-6EA2-B6DC-CCF6AB075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32DDA-0DE7-6A00-C4C9-4C01ED55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0A0A-B583-AFEE-E706-85259C90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6BEED-FDE8-1E05-DEC7-E4AC19D2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A1483-3FFE-E366-6DD0-AA9FF39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AC320-48BB-3643-843F-0ACF46B6D4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3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866E9-2719-B315-5B6B-D5AE5A16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8D2E6-CC3E-9D27-6707-40BDD95D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BB9CD-19FD-E797-8DC6-6C16ECFE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E6226-BAD4-BF3E-2D36-FF49E2FA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D1515-3442-6665-84B7-B9213DA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9DAF8-3068-DE4C-8B64-40FE52A1BF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9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D870E-7153-64ED-2917-66827393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18105-769B-FCB6-527F-0A9587D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DDC32-75F6-6E19-CB63-0A65892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C9B23-599B-D742-5B42-6410B6BE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53D7F-E443-1C6F-A801-922CC53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9EFCA-3972-4E47-AE02-F1CB95D9D9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1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8D0BE-33AE-C573-38BD-8FCABFA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C1B3D-B102-CC7E-6B58-F89761FCE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2FDDA6-50A4-6A56-3EED-21E4597B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935F8-0B2C-7DC7-ADEE-3CD5943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B1571-153E-7D1F-77C7-21397AC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0B35D-192A-252A-BD7D-1B55192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119D1-2B89-8B4D-9810-8932BEC28B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B099F-163F-F5B8-2F3A-D79C699F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F0F59-9AA6-3337-63E1-B21E8593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867A9-3034-CE45-D769-0196F188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A5E6-5F65-4D56-4E17-C62CA152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D12519-F1F7-ADE1-2BD7-C77200246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4741AE-CB99-3F56-A609-55843C1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E3A871-31C2-81A2-77DF-AB209C2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F9296-01B4-6288-9DE5-8254D56C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16BC3-45B3-F948-B12E-B95A54FF78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6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314E-F865-53E5-C2F3-2AFA5C42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9E1E7D-79AD-D55C-AE96-52AF179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0B5B8-50E0-98FB-349D-E864194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AF804D-F810-7C22-3D48-A35214E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7EF03-F32F-124F-BE1F-AEE67ED795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28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90ED47-ED25-EF9A-2E64-DDEB32B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65B16-78A4-4FCC-CBEC-EC624536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63C33-BDD7-5656-9B69-B79FB8E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06E72C-81F5-2F41-936D-8C8CCD6715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581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384BC-500F-550F-B999-DCCA865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700DE-ABB6-A67F-5752-365EB630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499EC5-47E6-8D9B-CFFD-8FB0B1466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96757-2185-E88F-2D23-A4FB4745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29EF3-FC8B-BF7E-A7A8-5B8FDB5C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E463E-2E54-5259-3017-54B57EB2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38F5C-7F73-5D4E-8139-54BAF49BE0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5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2D52B-F2BB-3C1D-EF60-7CDDBDA1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6CDB2-1823-9BAE-E0FE-24B798A4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34A0D-29D4-AE25-4171-5E51ACBD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310D-C752-D6EB-6CFE-AD2F03C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60D67-A9A2-15CE-6720-BEA6B29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0D4EB-42C9-A248-9B48-8152A7697C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5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7292-BAE4-7E09-4F25-07DE1DB9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14599F-AD0D-7A86-40FF-82C87E77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7DA9B-E798-CB8A-DF4B-6CCB6514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F6B01-0568-6A79-4654-19723A0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693C7-46E3-BD0D-0F49-FB98945E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47A18-27A0-A9F5-576E-EB98E3E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CD8C9-491D-874B-89A2-D21BC56C64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54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F2B07-6A8E-ABAB-8C0D-F22BEC75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36628-FFCA-6315-02F8-0BAFDAAF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1638-1591-75D4-50B7-CCBD3E77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9BD90-40B6-3795-7D04-0163E06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EE410-4888-202B-B0B2-14114B9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82738-1DC1-0845-9763-667F4BB345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3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957231-1C75-0C6A-8191-1A870501A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3C87F3-82A8-3C61-6CB5-3F66A6BCB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74157-BB43-8CCD-594D-ECF53E5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E8BE4-A385-4213-93E8-EE76D48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B9BA-C85E-ADB8-2B88-D1DA380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B4475-7E6A-DE45-B7E4-B2D99879DC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A58BF-4C60-9428-E3A6-F8C7EBED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E87830-3D46-4A95-7B5A-58B81A95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AD103-02EB-87BD-83F6-0D7D957F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6FEEB-E478-383F-73D0-80026CE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4BF6D-4940-5410-76F6-5906F0A6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D6596-3362-AE41-B596-A730754040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E14FC-C19B-DEE9-13F8-6DC2FEC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DAAA8-1D99-5FD1-6C88-CB8CC24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D1891E-7640-D4E3-E547-BE3C5655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A1A65-2112-AC2A-7134-92B3076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9A0F0-1225-5B93-4203-70C41427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973A5-8F19-9CFA-C860-EAB9648B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AF84B-5B1A-A642-A87E-F2477274FF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92187-92D7-0B1A-B125-54FECA40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B4A1-F1BD-8E2C-57E7-DF8F5CCA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58A5B-0E15-086F-7AE7-82D02578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7C2E7-6F5C-B5A7-1706-F7E4D4C7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85FDB1-808E-AFA1-C947-3EFB3EB45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5441A-715D-23CD-6704-D44D4D72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1615A-B160-2519-B5E3-AC6996D3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EEEA27-238F-B6A3-FAD4-D975DE9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84D82-3295-7248-A158-EF39AB7206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4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8D031-8275-BC33-35F4-B0DC5964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10407-4CC1-12A1-25ED-344914D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4A36FD-F444-2D82-4A5E-38199F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F7E32D-2CB0-C6F0-8831-E5CA54C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26A6E2-969D-5248-808B-9A48E836E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4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E21CF6-5E56-FD75-F6F8-42B0274E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189B96-7159-7B7C-E61A-5AF41E7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BA556-7E32-7159-DA3A-1F9C3D2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74A1B1-5668-A14D-B4E9-A6D2D9D29D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86200-8083-56BF-E0A2-20BAF95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26B3A-BA65-B2BB-DDC8-EE290FD0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5F4348-BB5F-F8AC-8229-0E46A5BD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5121F-B201-196B-3205-3DD5717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62287-E10B-6C38-3192-A58CFEA1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0C1B2-A0F6-187F-1B1E-8BC7F065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E3AF95-32D1-D84F-8FA7-34EC036DF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6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1A954-83E0-4EEA-1A1C-E492CB6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B94933-7A05-9596-1F3B-64A07A5D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83FA3-2DD5-AF51-AD11-65EF994E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61568-CEF9-1B26-83B6-AA409935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BB9262-3A70-B373-D74C-64DBBF8F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E5B7F-31BE-202E-18B4-F65D80FF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46DD9C-8C7A-8D45-B7A6-84EEC98F97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E079F-012E-5283-69A7-419F50C10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7D486-307D-C2E6-A84D-1C721FBF3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14E87-5E2F-CF4C-8208-9D5BFC6C90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80EC-2738-604D-DD3C-2FA201155BB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D4EAA-11DF-ABD3-BE74-20108D589F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446FB0-811D-284C-8E08-FD71D0DD8D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B21B641-D42C-CC53-C7F5-1A989FF9C92D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109CFF96-42EF-190A-F382-2EC35D97ACD7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5575AF43-325C-6A40-0FDA-9D1CE4E79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78116F-F8E8-D49A-60A7-4CEA5F04D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614217B-E24E-30AB-AA2F-91E89785A5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37A6F2-B068-AFB9-D3A6-EF9C440EDC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9980B573-8FEE-48F7-F58F-BB2A84D1C2D2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035FD-A71F-4B4D-81F4-0D13E126E6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07BBC3F1-ABCB-834E-BFA2-6EAF1C19024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cnet.ca/help/index.php/Measuring_Parallel_Scaling_Performa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5732A73-50F0-499A-F362-44378CB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84ACEC-4DFD-FE4F-9E83-8DD17A5D720A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3E9A41-E3A5-B0AD-94D0-206BE3EAAFC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34055D-70C2-4706-07DF-58A3B4590A3F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145E30-3947-F32A-63F9-913F420E6CA1}"/>
              </a:ext>
            </a:extLst>
          </p:cNvPr>
          <p:cNvSpPr txBox="1"/>
          <p:nvPr/>
        </p:nvSpPr>
        <p:spPr>
          <a:xfrm>
            <a:off x="432000" y="4259520"/>
            <a:ext cx="9216000" cy="636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2020/2021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13E795-7E63-19A0-9C56-13E0867A57B9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BF8B5C7B-27CE-C91E-8FA0-0518B6C2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419EEF-456D-5C4F-B275-C0937427E0F0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6F06CC-4FCF-0F43-2BA2-1E2237BFAD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57CE96-28D2-F359-8850-7B9A7A0E770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ADC4DA-4A61-B788-D2F2-E69E64AAD305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502DFA-FC1C-A6E8-9EFE-95F4DC506BA6}"/>
              </a:ext>
            </a:extLst>
          </p:cNvPr>
          <p:cNvSpPr txBox="1"/>
          <p:nvPr/>
        </p:nvSpPr>
        <p:spPr>
          <a:xfrm>
            <a:off x="151164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forte 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</a:t>
            </a: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AF8140E-29F0-F162-FBBA-7CC329864C7C}"/>
              </a:ext>
            </a:extLst>
          </p:cNvPr>
          <p:cNvSpPr/>
          <p:nvPr/>
        </p:nvSpPr>
        <p:spPr>
          <a:xfrm>
            <a:off x="230436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8E743092-BF4B-B923-30F8-844BA6625171}"/>
              </a:ext>
            </a:extLst>
          </p:cNvPr>
          <p:cNvSpPr/>
          <p:nvPr/>
        </p:nvSpPr>
        <p:spPr>
          <a:xfrm flipV="1">
            <a:off x="230436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0D45D-8B83-C568-4844-111869E47DE7}"/>
              </a:ext>
            </a:extLst>
          </p:cNvPr>
          <p:cNvSpPr txBox="1"/>
          <p:nvPr/>
        </p:nvSpPr>
        <p:spPr>
          <a:xfrm>
            <a:off x="342036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9D25BA-B96A-F651-2B2D-32469F52164C}"/>
              </a:ext>
            </a:extLst>
          </p:cNvPr>
          <p:cNvSpPr txBox="1"/>
          <p:nvPr/>
        </p:nvSpPr>
        <p:spPr>
          <a:xfrm rot="5400000">
            <a:off x="-471420" y="8027819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F22DC4C2-29E5-A895-DEE9-F10A8230CCD5}"/>
              </a:ext>
            </a:extLst>
          </p:cNvPr>
          <p:cNvSpPr/>
          <p:nvPr/>
        </p:nvSpPr>
        <p:spPr>
          <a:xfrm flipV="1">
            <a:off x="231408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21EAA1-1565-EFCF-0544-C3957B4D6677}"/>
              </a:ext>
            </a:extLst>
          </p:cNvPr>
          <p:cNvSpPr txBox="1"/>
          <p:nvPr/>
        </p:nvSpPr>
        <p:spPr>
          <a:xfrm>
            <a:off x="1820519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FD8C2-5C86-4D33-D526-F6C0AF3E6E1B}"/>
              </a:ext>
            </a:extLst>
          </p:cNvPr>
          <p:cNvSpPr txBox="1"/>
          <p:nvPr/>
        </p:nvSpPr>
        <p:spPr>
          <a:xfrm>
            <a:off x="1820519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D7B6F1-0B3C-4DDF-102E-DF9B5DEE39F4}"/>
              </a:ext>
            </a:extLst>
          </p:cNvPr>
          <p:cNvSpPr txBox="1"/>
          <p:nvPr/>
        </p:nvSpPr>
        <p:spPr>
          <a:xfrm>
            <a:off x="2036519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2A208FC-BB7E-66B3-97AC-03A2EC3037AC}"/>
              </a:ext>
            </a:extLst>
          </p:cNvPr>
          <p:cNvSpPr/>
          <p:nvPr/>
        </p:nvSpPr>
        <p:spPr>
          <a:xfrm rot="819000">
            <a:off x="218016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917D62-A089-797C-4AE1-1FBBBBC21581}"/>
              </a:ext>
            </a:extLst>
          </p:cNvPr>
          <p:cNvSpPr txBox="1"/>
          <p:nvPr/>
        </p:nvSpPr>
        <p:spPr>
          <a:xfrm>
            <a:off x="718452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4C6A72-3A57-1998-3D60-18523350396B}"/>
              </a:ext>
            </a:extLst>
          </p:cNvPr>
          <p:cNvSpPr txBox="1"/>
          <p:nvPr/>
        </p:nvSpPr>
        <p:spPr>
          <a:xfrm>
            <a:off x="741636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5344D-F954-724F-5597-065B98B9620A}"/>
              </a:ext>
            </a:extLst>
          </p:cNvPr>
          <p:cNvSpPr txBox="1"/>
          <p:nvPr/>
        </p:nvSpPr>
        <p:spPr>
          <a:xfrm>
            <a:off x="748836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9" name="">
            <a:extLst>
              <a:ext uri="{FF2B5EF4-FFF2-40B4-BE49-F238E27FC236}">
                <a16:creationId xmlns:a16="http://schemas.microsoft.com/office/drawing/2014/main" id="{AC598344-6CD5-3036-26A8-77E893B3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">
            <a:extLst>
              <a:ext uri="{FF2B5EF4-FFF2-40B4-BE49-F238E27FC236}">
                <a16:creationId xmlns:a16="http://schemas.microsoft.com/office/drawing/2014/main" id="{410065AC-54B4-904F-F72C-0CDA9D44EA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8000" y="2015999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𝑓𝑜𝑟𝑡𝑒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3">
            <a:extLst>
              <a:ext uri="{FF2B5EF4-FFF2-40B4-BE49-F238E27FC236}">
                <a16:creationId xmlns:a16="http://schemas.microsoft.com/office/drawing/2014/main" id="{960037D5-7905-44B8-C9D4-17AC416C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8B99F-58D5-C248-ABFF-AE36D0EADC4C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B5C258-FC36-7B8D-E737-925E65EB96A7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E04741-9029-675B-A847-7989848B447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546C5E-C368-F4EB-E457-23361F63C899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90D1F874-4297-107C-B872-E4B82FCABFDB}"/>
              </a:ext>
            </a:extLst>
          </p:cNvPr>
          <p:cNvSpPr/>
          <p:nvPr/>
        </p:nvSpPr>
        <p:spPr>
          <a:xfrm>
            <a:off x="2088360" y="5436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19C43CB-5132-B553-58B1-34ECA91ACDAD}"/>
              </a:ext>
            </a:extLst>
          </p:cNvPr>
          <p:cNvSpPr/>
          <p:nvPr/>
        </p:nvSpPr>
        <p:spPr>
          <a:xfrm flipV="1">
            <a:off x="2088360" y="2988000"/>
            <a:ext cx="0" cy="2448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BAE611-D624-FCFC-F266-41CD6FBCB42D}"/>
              </a:ext>
            </a:extLst>
          </p:cNvPr>
          <p:cNvSpPr txBox="1"/>
          <p:nvPr/>
        </p:nvSpPr>
        <p:spPr>
          <a:xfrm>
            <a:off x="3204360" y="5688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B1DE84-1EBA-B742-9F69-1847E00BA5E6}"/>
              </a:ext>
            </a:extLst>
          </p:cNvPr>
          <p:cNvSpPr txBox="1"/>
          <p:nvPr/>
        </p:nvSpPr>
        <p:spPr>
          <a:xfrm rot="5400000">
            <a:off x="-687420" y="770382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35C8C474-A5E4-E9D1-E50B-1BB861E70FA8}"/>
              </a:ext>
            </a:extLst>
          </p:cNvPr>
          <p:cNvSpPr/>
          <p:nvPr/>
        </p:nvSpPr>
        <p:spPr>
          <a:xfrm flipV="1">
            <a:off x="2098080" y="3564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F0B2B7-A5E8-ADEC-B195-0EF53990E5FA}"/>
              </a:ext>
            </a:extLst>
          </p:cNvPr>
          <p:cNvSpPr txBox="1"/>
          <p:nvPr/>
        </p:nvSpPr>
        <p:spPr>
          <a:xfrm>
            <a:off x="1604520" y="3384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AA291C-1588-C8D5-D32B-AFD9442E602E}"/>
              </a:ext>
            </a:extLst>
          </p:cNvPr>
          <p:cNvSpPr txBox="1"/>
          <p:nvPr/>
        </p:nvSpPr>
        <p:spPr>
          <a:xfrm>
            <a:off x="1604520" y="5220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015C8B-71D3-F5DC-2945-F1CB4F938293}"/>
              </a:ext>
            </a:extLst>
          </p:cNvPr>
          <p:cNvSpPr txBox="1"/>
          <p:nvPr/>
        </p:nvSpPr>
        <p:spPr>
          <a:xfrm>
            <a:off x="1820519" y="546804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22FADDD-4A16-F82F-6C28-CC4AB462640C}"/>
              </a:ext>
            </a:extLst>
          </p:cNvPr>
          <p:cNvSpPr/>
          <p:nvPr/>
        </p:nvSpPr>
        <p:spPr>
          <a:xfrm rot="819000">
            <a:off x="1964161" y="4222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69BDC5-67A8-13A6-300A-98BE98481AB4}"/>
              </a:ext>
            </a:extLst>
          </p:cNvPr>
          <p:cNvSpPr txBox="1"/>
          <p:nvPr/>
        </p:nvSpPr>
        <p:spPr>
          <a:xfrm>
            <a:off x="6968520" y="5468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09B8C6-C75E-47F4-82F9-BC76FA784D1D}"/>
              </a:ext>
            </a:extLst>
          </p:cNvPr>
          <p:cNvSpPr txBox="1"/>
          <p:nvPr/>
        </p:nvSpPr>
        <p:spPr>
          <a:xfrm>
            <a:off x="7200360" y="3348000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92A24B-EE48-D26A-825E-DC1E23E72E55}"/>
              </a:ext>
            </a:extLst>
          </p:cNvPr>
          <p:cNvSpPr txBox="1"/>
          <p:nvPr/>
        </p:nvSpPr>
        <p:spPr>
          <a:xfrm>
            <a:off x="7272360" y="4932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8" name="">
            <a:extLst>
              <a:ext uri="{FF2B5EF4-FFF2-40B4-BE49-F238E27FC236}">
                <a16:creationId xmlns:a16="http://schemas.microsoft.com/office/drawing/2014/main" id="{FA6E648B-9F83-EEF7-795A-A3BDBDC387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rme libre 18">
            <a:extLst>
              <a:ext uri="{FF2B5EF4-FFF2-40B4-BE49-F238E27FC236}">
                <a16:creationId xmlns:a16="http://schemas.microsoft.com/office/drawing/2014/main" id="{37AE2802-EC2F-AFC1-FE1B-43EAB59A2711}"/>
              </a:ext>
            </a:extLst>
          </p:cNvPr>
          <p:cNvSpPr/>
          <p:nvPr/>
        </p:nvSpPr>
        <p:spPr>
          <a:xfrm rot="10468800">
            <a:off x="2069031" y="3183706"/>
            <a:ext cx="5129640" cy="160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50" h="447">
                <a:moveTo>
                  <a:pt x="14250" y="0"/>
                </a:moveTo>
                <a:cubicBezTo>
                  <a:pt x="6775" y="762"/>
                  <a:pt x="0" y="320"/>
                  <a:pt x="0" y="320"/>
                </a:cubicBezTo>
              </a:path>
            </a:pathLst>
          </a:custGeom>
          <a:noFill/>
          <a:ln w="19080">
            <a:solidFill>
              <a:srgbClr val="00A933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3B5F67-F79B-73EB-2714-A608C45F3FBE}"/>
              </a:ext>
            </a:extLst>
          </p:cNvPr>
          <p:cNvSpPr txBox="1"/>
          <p:nvPr/>
        </p:nvSpPr>
        <p:spPr>
          <a:xfrm>
            <a:off x="7163999" y="273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A933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D07CD1F-B81F-728C-39C4-498B457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F97AD-9961-5749-AF72-5782573B88A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C0964-96A8-95BF-5628-4D66B03E9F90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0CE3A3-267D-275E-83F9-2FA2C73A325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9FB1721B-F317-B17B-FB4D-79AE4D52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30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D1F987-5C8A-FA0D-38C7-F972BB9ECC2D}"/>
              </a:ext>
            </a:extLst>
          </p:cNvPr>
          <p:cNvSpPr txBox="1"/>
          <p:nvPr/>
        </p:nvSpPr>
        <p:spPr>
          <a:xfrm>
            <a:off x="1981200" y="2019300"/>
            <a:ext cx="750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loi d’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Amdahl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 sur un seul processus, le temps de simulation peut être modélisé par la somme d’un temps passé hors des zones parallèles et un temps passé dans les régions parallèles.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(N) le temps de simulation pour N processus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en dehors des régions parallèles (temps séquentiel)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dans les régions parallèles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/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/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blipFill>
                <a:blip r:embed="rId5"/>
                <a:stretch>
                  <a:fillRect t="-58182" b="-4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CC8D3C12-28EF-1138-81F0-8B09F99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5095F-6A30-904B-8414-E0E9A186DB7E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6B9C3-D1A3-44BC-FB28-17B240081303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B08E0D-EF71-C3C9-307F-624176C9EB2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55FAF8F0-08F8-D161-590D-0F241EA8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640" y="187164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blipFill>
                <a:blip r:embed="rId4"/>
                <a:stretch>
                  <a:fillRect b="-245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AEE5AE92-9BAE-CD87-B4F7-C36784ED087A}"/>
              </a:ext>
            </a:extLst>
          </p:cNvPr>
          <p:cNvSpPr txBox="1"/>
          <p:nvPr/>
        </p:nvSpPr>
        <p:spPr>
          <a:xfrm>
            <a:off x="1663699" y="1871640"/>
            <a:ext cx="7985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 partir de ce modèle, on obtient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l’accélération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speed-up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)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en fonction de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non-parallèles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et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parallèles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donné de processus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4EADA296-B852-61B0-B013-197F03C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FD2E3-B1F7-0540-B119-D7B690EBDE6A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304F66-666E-DB42-1905-E7EE74CC5E7C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115807-A4FD-0494-9831-3E8BDB36045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8A9544-AEE6-3BDC-B697-02FB303B5BD2}"/>
              </a:ext>
            </a:extLst>
          </p:cNvPr>
          <p:cNvSpPr/>
          <p:nvPr/>
        </p:nvSpPr>
        <p:spPr>
          <a:xfrm>
            <a:off x="813600" y="426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56D23E2-23DF-9FE8-09B8-1AD70A9C063B}"/>
              </a:ext>
            </a:extLst>
          </p:cNvPr>
          <p:cNvSpPr/>
          <p:nvPr/>
        </p:nvSpPr>
        <p:spPr>
          <a:xfrm>
            <a:off x="813600" y="570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00588C72-7147-D3D1-C3E4-F401A4EBF5FB}"/>
              </a:ext>
            </a:extLst>
          </p:cNvPr>
          <p:cNvSpPr/>
          <p:nvPr/>
        </p:nvSpPr>
        <p:spPr>
          <a:xfrm>
            <a:off x="813600" y="498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11E7E93-795F-A304-6AF9-4D2BD12AB193}"/>
              </a:ext>
            </a:extLst>
          </p:cNvPr>
          <p:cNvSpPr/>
          <p:nvPr/>
        </p:nvSpPr>
        <p:spPr>
          <a:xfrm>
            <a:off x="3024000" y="502200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3DB8BE8-EB54-1BA5-6C92-6A568E6FB371}"/>
              </a:ext>
            </a:extLst>
          </p:cNvPr>
          <p:cNvSpPr/>
          <p:nvPr/>
        </p:nvSpPr>
        <p:spPr>
          <a:xfrm>
            <a:off x="3024000" y="5741640"/>
            <a:ext cx="2296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6C211276-8FEF-0A58-FD42-1D271BCEF98F}"/>
              </a:ext>
            </a:extLst>
          </p:cNvPr>
          <p:cNvSpPr/>
          <p:nvPr/>
        </p:nvSpPr>
        <p:spPr>
          <a:xfrm>
            <a:off x="911519" y="641592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2F525A-75F1-2AF2-8F55-EDD025DC95C0}"/>
              </a:ext>
            </a:extLst>
          </p:cNvPr>
          <p:cNvSpPr txBox="1"/>
          <p:nvPr/>
        </p:nvSpPr>
        <p:spPr>
          <a:xfrm>
            <a:off x="8697600" y="613764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8FCCCB6-107A-0E59-E55E-3FD6B1F1E2F5}"/>
              </a:ext>
            </a:extLst>
          </p:cNvPr>
          <p:cNvSpPr/>
          <p:nvPr/>
        </p:nvSpPr>
        <p:spPr>
          <a:xfrm>
            <a:off x="3981960" y="502236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92590FE-EC2D-1416-F45C-1066A63BA3A6}"/>
              </a:ext>
            </a:extLst>
          </p:cNvPr>
          <p:cNvSpPr/>
          <p:nvPr/>
        </p:nvSpPr>
        <p:spPr>
          <a:xfrm>
            <a:off x="4773600" y="433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F799ACA-3584-D4D1-C02C-660E277823E4}"/>
              </a:ext>
            </a:extLst>
          </p:cNvPr>
          <p:cNvSpPr/>
          <p:nvPr/>
        </p:nvSpPr>
        <p:spPr>
          <a:xfrm>
            <a:off x="3024000" y="4338360"/>
            <a:ext cx="1648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ED6EE1E-C813-E3DA-027B-E7B991D8C8FE}"/>
              </a:ext>
            </a:extLst>
          </p:cNvPr>
          <p:cNvSpPr/>
          <p:nvPr/>
        </p:nvSpPr>
        <p:spPr>
          <a:xfrm>
            <a:off x="5464800" y="4356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A4F5C1B-11F3-1E26-2B00-4E80F3EC8339}"/>
              </a:ext>
            </a:extLst>
          </p:cNvPr>
          <p:cNvSpPr/>
          <p:nvPr/>
        </p:nvSpPr>
        <p:spPr>
          <a:xfrm>
            <a:off x="5464800" y="5040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FB8200AF-3F8D-0D4F-DC3D-4FF7E0F1BC28}"/>
              </a:ext>
            </a:extLst>
          </p:cNvPr>
          <p:cNvSpPr/>
          <p:nvPr/>
        </p:nvSpPr>
        <p:spPr>
          <a:xfrm>
            <a:off x="5464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344865C9-F1B5-FA79-0301-F9B9F37DF556}"/>
              </a:ext>
            </a:extLst>
          </p:cNvPr>
          <p:cNvSpPr/>
          <p:nvPr/>
        </p:nvSpPr>
        <p:spPr>
          <a:xfrm>
            <a:off x="6141960" y="574200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91B2FED5-B26B-CAFD-072D-8C7CB36331BB}"/>
              </a:ext>
            </a:extLst>
          </p:cNvPr>
          <p:cNvSpPr/>
          <p:nvPr/>
        </p:nvSpPr>
        <p:spPr>
          <a:xfrm>
            <a:off x="6141960" y="505836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8FA39AA-8755-D52A-E2F0-81BA6F957874}"/>
              </a:ext>
            </a:extLst>
          </p:cNvPr>
          <p:cNvSpPr/>
          <p:nvPr/>
        </p:nvSpPr>
        <p:spPr>
          <a:xfrm>
            <a:off x="6141960" y="437472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20B4687-6C72-4F68-7C40-2024F8B73C97}"/>
              </a:ext>
            </a:extLst>
          </p:cNvPr>
          <p:cNvSpPr/>
          <p:nvPr/>
        </p:nvSpPr>
        <p:spPr>
          <a:xfrm>
            <a:off x="7185599" y="4375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4A4587EE-89CD-A933-A08E-6B86F93BB539}"/>
              </a:ext>
            </a:extLst>
          </p:cNvPr>
          <p:cNvSpPr/>
          <p:nvPr/>
        </p:nvSpPr>
        <p:spPr>
          <a:xfrm>
            <a:off x="6976800" y="505944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9246F29-C900-D3D0-67F0-0BF613E5558B}"/>
              </a:ext>
            </a:extLst>
          </p:cNvPr>
          <p:cNvSpPr/>
          <p:nvPr/>
        </p:nvSpPr>
        <p:spPr>
          <a:xfrm>
            <a:off x="7804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0C9A075-417C-C30E-6A48-4ABE93F2BF36}"/>
              </a:ext>
            </a:extLst>
          </p:cNvPr>
          <p:cNvSpPr/>
          <p:nvPr/>
        </p:nvSpPr>
        <p:spPr>
          <a:xfrm>
            <a:off x="7804800" y="5041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65B7EDA-D353-EA91-C8F8-67976685E564}"/>
              </a:ext>
            </a:extLst>
          </p:cNvPr>
          <p:cNvSpPr/>
          <p:nvPr/>
        </p:nvSpPr>
        <p:spPr>
          <a:xfrm>
            <a:off x="7804800" y="5725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7AB65469-A44A-02DE-E764-3890A71C31B0}"/>
              </a:ext>
            </a:extLst>
          </p:cNvPr>
          <p:cNvSpPr/>
          <p:nvPr/>
        </p:nvSpPr>
        <p:spPr>
          <a:xfrm>
            <a:off x="1440000" y="433836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401C75D2-B128-E548-F172-C91A3C77687F}"/>
              </a:ext>
            </a:extLst>
          </p:cNvPr>
          <p:cNvSpPr/>
          <p:nvPr/>
        </p:nvSpPr>
        <p:spPr>
          <a:xfrm>
            <a:off x="2368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17F63FE0-44FF-FBAE-04A8-CBFA4ED0D907}"/>
              </a:ext>
            </a:extLst>
          </p:cNvPr>
          <p:cNvSpPr/>
          <p:nvPr/>
        </p:nvSpPr>
        <p:spPr>
          <a:xfrm>
            <a:off x="2368800" y="500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E1ADF50-AAD9-EC30-1155-64B9D46004EA}"/>
              </a:ext>
            </a:extLst>
          </p:cNvPr>
          <p:cNvSpPr/>
          <p:nvPr/>
        </p:nvSpPr>
        <p:spPr>
          <a:xfrm>
            <a:off x="2368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A647FB4E-0672-F2CC-3DAE-0B6B4C997367}"/>
              </a:ext>
            </a:extLst>
          </p:cNvPr>
          <p:cNvSpPr/>
          <p:nvPr/>
        </p:nvSpPr>
        <p:spPr>
          <a:xfrm rot="16200000" flipV="1">
            <a:off x="2137049" y="3455709"/>
            <a:ext cx="144000" cy="1512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13D9BE-582A-851F-A69E-6278A05AC290}"/>
              </a:ext>
            </a:extLst>
          </p:cNvPr>
          <p:cNvSpPr txBox="1"/>
          <p:nvPr/>
        </p:nvSpPr>
        <p:spPr>
          <a:xfrm>
            <a:off x="2050199" y="34750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DBBF751-70E1-2D77-9DD2-B982D196B57D}"/>
              </a:ext>
            </a:extLst>
          </p:cNvPr>
          <p:cNvSpPr/>
          <p:nvPr/>
        </p:nvSpPr>
        <p:spPr>
          <a:xfrm rot="16200000" flipV="1">
            <a:off x="3748940" y="3422199"/>
            <a:ext cx="144000" cy="1583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649591C-C8DA-0DF8-2AD6-E437B9DE7C00}"/>
              </a:ext>
            </a:extLst>
          </p:cNvPr>
          <p:cNvSpPr txBox="1"/>
          <p:nvPr/>
        </p:nvSpPr>
        <p:spPr>
          <a:xfrm>
            <a:off x="363456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B5EA5476-BAEB-A227-6058-3EC6DA6449CC}"/>
              </a:ext>
            </a:extLst>
          </p:cNvPr>
          <p:cNvSpPr/>
          <p:nvPr/>
        </p:nvSpPr>
        <p:spPr>
          <a:xfrm rot="16200000" flipV="1">
            <a:off x="5302440" y="3512379"/>
            <a:ext cx="144000" cy="140328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1A1AB7-51A5-2BEC-B005-0F1D7333BDBB}"/>
              </a:ext>
            </a:extLst>
          </p:cNvPr>
          <p:cNvSpPr txBox="1"/>
          <p:nvPr/>
        </p:nvSpPr>
        <p:spPr>
          <a:xfrm>
            <a:off x="5218560" y="347544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12E643D5-FB65-81C1-AF37-196E78A0DDFE}"/>
              </a:ext>
            </a:extLst>
          </p:cNvPr>
          <p:cNvSpPr/>
          <p:nvPr/>
        </p:nvSpPr>
        <p:spPr>
          <a:xfrm rot="16200000" flipV="1">
            <a:off x="6538320" y="3728200"/>
            <a:ext cx="144000" cy="971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91372A9-ECAC-C6A4-945F-CAC105A70C6F}"/>
              </a:ext>
            </a:extLst>
          </p:cNvPr>
          <p:cNvSpPr txBox="1"/>
          <p:nvPr/>
        </p:nvSpPr>
        <p:spPr>
          <a:xfrm>
            <a:off x="6514560" y="34822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E6318445-22B6-653B-6E34-BE537C49B455}"/>
              </a:ext>
            </a:extLst>
          </p:cNvPr>
          <p:cNvSpPr/>
          <p:nvPr/>
        </p:nvSpPr>
        <p:spPr>
          <a:xfrm rot="16200000" flipV="1">
            <a:off x="7696980" y="3588120"/>
            <a:ext cx="144000" cy="12229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787D7D4-E2BE-990F-7DCC-EF3D2689DB6A}"/>
              </a:ext>
            </a:extLst>
          </p:cNvPr>
          <p:cNvSpPr txBox="1"/>
          <p:nvPr/>
        </p:nvSpPr>
        <p:spPr>
          <a:xfrm>
            <a:off x="770292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pic>
        <p:nvPicPr>
          <p:cNvPr id="40" name="">
            <a:extLst>
              <a:ext uri="{FF2B5EF4-FFF2-40B4-BE49-F238E27FC236}">
                <a16:creationId xmlns:a16="http://schemas.microsoft.com/office/drawing/2014/main" id="{B47FDAE4-51EE-9722-4967-86911E3E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F499FB0-B2B8-FFA8-0518-9487EBC8D527}"/>
              </a:ext>
            </a:extLst>
          </p:cNvPr>
          <p:cNvSpPr txBox="1"/>
          <p:nvPr/>
        </p:nvSpPr>
        <p:spPr>
          <a:xfrm>
            <a:off x="1440000" y="1930400"/>
            <a:ext cx="81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 hors zone parallèle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représente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passé en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séquentiel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(seul un processus travaille),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communication,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temps induit par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les déséquilibres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770BDD7E-9F3E-1196-CA63-E2C3A1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E3843-8C97-434F-A077-7FCF254728F0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27DCA9-4C13-C40E-8F5B-1723B85C68CF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40EE1D-4AAA-1D4B-FCD6-8AF8406FE3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158AD0C2-EFE8-92E4-372A-6D4AF556EA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3639" y="3404160"/>
            <a:ext cx="7776360" cy="3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B37922-DD04-7F8E-647F-FAB32BD0E434}"/>
              </a:ext>
            </a:extLst>
          </p:cNvPr>
          <p:cNvSpPr txBox="1"/>
          <p:nvPr/>
        </p:nvSpPr>
        <p:spPr>
          <a:xfrm>
            <a:off x="596900" y="1778000"/>
            <a:ext cx="89535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une fraction séquentielle donnée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le nombre de processus est élevé, plus le temps séquentiel devient dominant et le speed-up apporté par la parallélisation limité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de processus donné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la part séquentielle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est important, plus vite sera atteinte la limite de scalabilité d’un code parallèle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FB6C01-5F82-0583-211A-3CC2757E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552558-9AB7-DA4B-BB24-EC785F789BD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AAD907-8AE1-234B-392E-D9B2C7258FA2}"/>
              </a:ext>
            </a:extLst>
          </p:cNvPr>
          <p:cNvSpPr txBox="1"/>
          <p:nvPr/>
        </p:nvSpPr>
        <p:spPr>
          <a:xfrm>
            <a:off x="360000" y="360000"/>
            <a:ext cx="9360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0E2806-C5A1-A110-C96A-23119C8AD0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B134C3E-46EA-C27B-A238-56F4FDB440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3671999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42CE24-9645-C069-6EC3-FBF6268D4F5D}"/>
              </a:ext>
            </a:extLst>
          </p:cNvPr>
          <p:cNvSpPr txBox="1"/>
          <p:nvPr/>
        </p:nvSpPr>
        <p:spPr>
          <a:xfrm>
            <a:off x="1658875" y="3671999"/>
            <a:ext cx="788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En fonction de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code parallèle, il arrive donc un moment où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augmenter le nombre de processeur n’accélère plus l’exécution du code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38BAB2A-EACD-BD59-5B07-495F8BB1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1F0BF-719A-4443-8955-3EBA5040FD5D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FDCAEA-1DEF-7306-B708-C69E8010373B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MPI_WTIME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D43806-59F9-58CF-EB71-D40A7A506BB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1705D1-A2FD-737E-D226-53C5AD497C32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31821C-016D-EAC8-5348-F98E4264A2F6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53277E5-E8FA-A2C9-B2B9-131D79CA3E79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2E7DBB-77A4-CCCA-3EFA-4B887F5277BB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E24C16AF-ECFE-57D4-ADCA-76AD15E6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B890E8-E0B3-6BDA-A0CD-42CF3862C3D8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C85FF28-3544-DB07-3AAD-C0EFE834F262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45C0337F-9B55-0A8A-18D4-573394C9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91EB66-4083-AC9E-864B-513EC6ED337E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4" name="">
            <a:extLst>
              <a:ext uri="{FF2B5EF4-FFF2-40B4-BE49-F238E27FC236}">
                <a16:creationId xmlns:a16="http://schemas.microsoft.com/office/drawing/2014/main" id="{E7750C6D-EE67-CC68-7579-2DA88834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EFDC1AF-D6C9-4C68-188C-D1DACD2F1BF9}"/>
              </a:ext>
            </a:extLst>
          </p:cNvPr>
          <p:cNvSpPr txBox="1"/>
          <p:nvPr/>
        </p:nvSpPr>
        <p:spPr>
          <a:xfrm>
            <a:off x="468720" y="3581400"/>
            <a:ext cx="91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3">
            <a:extLst>
              <a:ext uri="{FF2B5EF4-FFF2-40B4-BE49-F238E27FC236}">
                <a16:creationId xmlns:a16="http://schemas.microsoft.com/office/drawing/2014/main" id="{97D0673B-2133-F111-CFC9-4EDE2282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BA611-39D2-E74F-964A-1C03E36C22F0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6A65AC-2542-FBE9-3D79-69CB2B6E051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Load imbalance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0BF8CE-1633-5169-41B4-D6977D7C370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6F264C-3FE1-FD7E-3C37-52FD19DFB7D0}"/>
              </a:ext>
            </a:extLst>
          </p:cNvPr>
          <p:cNvSpPr txBox="1"/>
          <p:nvPr/>
        </p:nvSpPr>
        <p:spPr>
          <a:xfrm>
            <a:off x="1368000" y="6516000"/>
            <a:ext cx="8063999" cy="453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De l’attente n’est ni plus ni moins que de la ressource de calcul gaspillée.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97B5FE5-A919-DAAA-E98E-A3CC1D749DCD}"/>
              </a:ext>
            </a:extLst>
          </p:cNvPr>
          <p:cNvSpPr/>
          <p:nvPr/>
        </p:nvSpPr>
        <p:spPr>
          <a:xfrm>
            <a:off x="1288800" y="383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F606F99E-98A2-B1C5-BDD2-5A27EFC5B255}"/>
              </a:ext>
            </a:extLst>
          </p:cNvPr>
          <p:cNvSpPr/>
          <p:nvPr/>
        </p:nvSpPr>
        <p:spPr>
          <a:xfrm>
            <a:off x="1288800" y="527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6E15274F-EE2D-ECCC-A5C1-66BBBE4E07A0}"/>
              </a:ext>
            </a:extLst>
          </p:cNvPr>
          <p:cNvSpPr/>
          <p:nvPr/>
        </p:nvSpPr>
        <p:spPr>
          <a:xfrm>
            <a:off x="1288800" y="455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6C2CBE6-F46F-E40E-F389-51DC0754D153}"/>
              </a:ext>
            </a:extLst>
          </p:cNvPr>
          <p:cNvSpPr/>
          <p:nvPr/>
        </p:nvSpPr>
        <p:spPr>
          <a:xfrm>
            <a:off x="1937160" y="462564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145E2A-3995-A0C2-F3B9-3DF45B3C3DD8}"/>
              </a:ext>
            </a:extLst>
          </p:cNvPr>
          <p:cNvSpPr/>
          <p:nvPr/>
        </p:nvSpPr>
        <p:spPr>
          <a:xfrm>
            <a:off x="1937160" y="5345280"/>
            <a:ext cx="2742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F68283F-0075-4C92-C0BD-66D6D5A3CA82}"/>
              </a:ext>
            </a:extLst>
          </p:cNvPr>
          <p:cNvSpPr/>
          <p:nvPr/>
        </p:nvSpPr>
        <p:spPr>
          <a:xfrm>
            <a:off x="918719" y="598356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696BA-F4E2-00B3-8FB4-EE8B2DFEF78A}"/>
              </a:ext>
            </a:extLst>
          </p:cNvPr>
          <p:cNvSpPr txBox="1"/>
          <p:nvPr/>
        </p:nvSpPr>
        <p:spPr>
          <a:xfrm>
            <a:off x="8668800" y="577727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932745-58E9-A6FE-ECE2-45863DB8AB57}"/>
              </a:ext>
            </a:extLst>
          </p:cNvPr>
          <p:cNvSpPr/>
          <p:nvPr/>
        </p:nvSpPr>
        <p:spPr>
          <a:xfrm>
            <a:off x="3341159" y="462600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E6320B2-1097-3DE7-DFF5-DB2446424B3F}"/>
              </a:ext>
            </a:extLst>
          </p:cNvPr>
          <p:cNvSpPr/>
          <p:nvPr/>
        </p:nvSpPr>
        <p:spPr>
          <a:xfrm>
            <a:off x="4132800" y="394236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23A9FFB-A94A-EA04-3033-B44C1BACBA16}"/>
              </a:ext>
            </a:extLst>
          </p:cNvPr>
          <p:cNvSpPr/>
          <p:nvPr/>
        </p:nvSpPr>
        <p:spPr>
          <a:xfrm>
            <a:off x="1937160" y="3942000"/>
            <a:ext cx="2094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5D1AFB3-5E8A-CDDE-46CB-BF501A19611A}"/>
              </a:ext>
            </a:extLst>
          </p:cNvPr>
          <p:cNvSpPr/>
          <p:nvPr/>
        </p:nvSpPr>
        <p:spPr>
          <a:xfrm>
            <a:off x="4824000" y="3960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2F9B98E-1F3F-574E-DDF3-64212A8AA365}"/>
              </a:ext>
            </a:extLst>
          </p:cNvPr>
          <p:cNvSpPr/>
          <p:nvPr/>
        </p:nvSpPr>
        <p:spPr>
          <a:xfrm>
            <a:off x="4824000" y="4644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C9503310-67F9-A5FA-0C7D-0FCB6EA569F7}"/>
              </a:ext>
            </a:extLst>
          </p:cNvPr>
          <p:cNvSpPr/>
          <p:nvPr/>
        </p:nvSpPr>
        <p:spPr>
          <a:xfrm>
            <a:off x="4824000" y="5328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CBE535ED-A889-FDE3-70F8-E31A5FEDDA67}"/>
              </a:ext>
            </a:extLst>
          </p:cNvPr>
          <p:cNvSpPr/>
          <p:nvPr/>
        </p:nvSpPr>
        <p:spPr>
          <a:xfrm>
            <a:off x="5501160" y="534564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1FB8BF2E-8245-66D4-D661-090AD3AD2681}"/>
              </a:ext>
            </a:extLst>
          </p:cNvPr>
          <p:cNvSpPr/>
          <p:nvPr/>
        </p:nvSpPr>
        <p:spPr>
          <a:xfrm>
            <a:off x="5501160" y="466200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80CE57F-B667-B917-D31B-8922887CF742}"/>
              </a:ext>
            </a:extLst>
          </p:cNvPr>
          <p:cNvSpPr/>
          <p:nvPr/>
        </p:nvSpPr>
        <p:spPr>
          <a:xfrm>
            <a:off x="5501160" y="397836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639FE407-F9A5-2C49-BEA2-6151F95833B7}"/>
              </a:ext>
            </a:extLst>
          </p:cNvPr>
          <p:cNvSpPr/>
          <p:nvPr/>
        </p:nvSpPr>
        <p:spPr>
          <a:xfrm>
            <a:off x="6544800" y="397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0E5A057-0651-520D-C0D6-522010C84585}"/>
              </a:ext>
            </a:extLst>
          </p:cNvPr>
          <p:cNvSpPr/>
          <p:nvPr/>
        </p:nvSpPr>
        <p:spPr>
          <a:xfrm>
            <a:off x="6336000" y="466308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B70710F5-726E-6C5B-8A92-1496C76A69A6}"/>
              </a:ext>
            </a:extLst>
          </p:cNvPr>
          <p:cNvSpPr/>
          <p:nvPr/>
        </p:nvSpPr>
        <p:spPr>
          <a:xfrm>
            <a:off x="7163999" y="3960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35660071-AA1A-2B26-2184-F303DEF1CC19}"/>
              </a:ext>
            </a:extLst>
          </p:cNvPr>
          <p:cNvSpPr/>
          <p:nvPr/>
        </p:nvSpPr>
        <p:spPr>
          <a:xfrm>
            <a:off x="7163999" y="4644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8251E6FC-360D-59FE-B329-27D15A403B6D}"/>
              </a:ext>
            </a:extLst>
          </p:cNvPr>
          <p:cNvSpPr/>
          <p:nvPr/>
        </p:nvSpPr>
        <p:spPr>
          <a:xfrm>
            <a:off x="7163999" y="5329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pic>
        <p:nvPicPr>
          <p:cNvPr id="28" name="">
            <a:extLst>
              <a:ext uri="{FF2B5EF4-FFF2-40B4-BE49-F238E27FC236}">
                <a16:creationId xmlns:a16="http://schemas.microsoft.com/office/drawing/2014/main" id="{B8D04CC7-6817-896F-4B59-7DAF9035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6263999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">
            <a:extLst>
              <a:ext uri="{FF2B5EF4-FFF2-40B4-BE49-F238E27FC236}">
                <a16:creationId xmlns:a16="http://schemas.microsoft.com/office/drawing/2014/main" id="{9195A691-93EE-9D11-527A-871DBE96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" y="212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C4A9E21-AF1E-CC91-8C40-3A49790DFF1C}"/>
              </a:ext>
            </a:extLst>
          </p:cNvPr>
          <p:cNvSpPr txBox="1"/>
          <p:nvPr/>
        </p:nvSpPr>
        <p:spPr>
          <a:xfrm>
            <a:off x="1547799" y="1982867"/>
            <a:ext cx="8063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On parle de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lorsque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 d’une même exécution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n’a pas la même quantité de travail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(calcul par exemple) à effectuer entraînant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différences de temps de traitement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et par conséquent des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phases d’attente non désirées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5DA4E3D8-6226-59B9-2ED0-DC2237B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A875E-7EB7-D945-B46E-EA0C6F9A9D0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41635-5C8A-DBDD-432A-2A2985E4F72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Embarrassingly parallel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38072E-C90D-77D9-A305-D69C496E67B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D1BCA313-8164-E9D9-515D-DF9CC589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355FCE-1B08-C706-E2D3-46F395C4E06C}"/>
              </a:ext>
            </a:extLst>
          </p:cNvPr>
          <p:cNvSpPr txBox="1"/>
          <p:nvPr/>
        </p:nvSpPr>
        <p:spPr>
          <a:xfrm>
            <a:off x="1727200" y="239908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parallélisme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parfait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parallélisme qui ne contient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aucune zone séquentielle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aucun échange, aucune dépendance, aucune synchronisation entre les processus.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96F86E8-7B4A-7D8C-376B-3B6478D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62DB61-50C1-CE42-8440-EE7452162AD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0E1C9C-9631-232E-F45A-2361F0C1047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E7D1A4-88B6-76F7-8473-8004B52D84D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A7810174-CAB1-D223-0D50-D5A34D74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0097396-EB93-86CC-ADC1-021938F2A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4536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1E715E-7886-52CA-0944-24ADC5260B21}"/>
              </a:ext>
            </a:extLst>
          </p:cNvPr>
          <p:cNvSpPr txBox="1"/>
          <p:nvPr/>
        </p:nvSpPr>
        <p:spPr>
          <a:xfrm>
            <a:off x="1512000" y="2391680"/>
            <a:ext cx="82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ou la capacité de passage à l’échelle donne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la capacité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à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s’adapter à l’augmentation du nombre d’unités de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système donné.</a:t>
            </a:r>
          </a:p>
          <a:p>
            <a:pPr algn="just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78D7EB-98D6-F1B5-E667-925A7EB59451}"/>
              </a:ext>
            </a:extLst>
          </p:cNvPr>
          <p:cNvSpPr txBox="1"/>
          <p:nvPr/>
        </p:nvSpPr>
        <p:spPr>
          <a:xfrm>
            <a:off x="1512000" y="4320841"/>
            <a:ext cx="821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est systématique pour déterminer le potentiel d’un code parallèle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se présente sous la forme d’un graphe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Elle permet de mesurer le nombre maximal d’unités de calcul utiles pour la résolution d’un problème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CCB50A62-13BD-B033-1B6A-4950D2E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D1029-6791-3743-A180-9435F03ADE06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8126C6-F867-1202-F4DA-353A3EE822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EB3104-8334-3DEB-BA0F-3FC74806BF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9B7AC9-2DC2-6910-9A64-AA89FD95DBFA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991F19C-AC9A-9220-9691-2A151C2D260D}"/>
              </a:ext>
            </a:extLst>
          </p:cNvPr>
          <p:cNvSpPr/>
          <p:nvPr/>
        </p:nvSpPr>
        <p:spPr>
          <a:xfrm>
            <a:off x="2050199" y="357336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BE9EDB-6228-A394-2C9C-EAB13FB3E58A}"/>
              </a:ext>
            </a:extLst>
          </p:cNvPr>
          <p:cNvSpPr txBox="1"/>
          <p:nvPr/>
        </p:nvSpPr>
        <p:spPr>
          <a:xfrm>
            <a:off x="457920" y="36172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3ECEF37-3EE6-93DA-DD2D-C98EDD106804}"/>
              </a:ext>
            </a:extLst>
          </p:cNvPr>
          <p:cNvSpPr/>
          <p:nvPr/>
        </p:nvSpPr>
        <p:spPr>
          <a:xfrm>
            <a:off x="2005920" y="5024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FB76A8A-4BA3-1D96-DAF3-CE8FCEDD3910}"/>
              </a:ext>
            </a:extLst>
          </p:cNvPr>
          <p:cNvSpPr/>
          <p:nvPr/>
        </p:nvSpPr>
        <p:spPr>
          <a:xfrm>
            <a:off x="3211200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7F32C868-6896-2E47-B3BC-39BE9717E5A5}"/>
              </a:ext>
            </a:extLst>
          </p:cNvPr>
          <p:cNvSpPr/>
          <p:nvPr/>
        </p:nvSpPr>
        <p:spPr>
          <a:xfrm>
            <a:off x="3166919" y="5037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B0E1F87-2255-1B0B-B9E6-D7B5C96FBF87}"/>
              </a:ext>
            </a:extLst>
          </p:cNvPr>
          <p:cNvSpPr/>
          <p:nvPr/>
        </p:nvSpPr>
        <p:spPr>
          <a:xfrm>
            <a:off x="3823199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6EDFC512-62A6-37FF-3E23-EEE3E574B15F}"/>
              </a:ext>
            </a:extLst>
          </p:cNvPr>
          <p:cNvSpPr/>
          <p:nvPr/>
        </p:nvSpPr>
        <p:spPr>
          <a:xfrm>
            <a:off x="3828239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1E808AA-6856-02E1-684D-E34BC90F40BD}"/>
              </a:ext>
            </a:extLst>
          </p:cNvPr>
          <p:cNvSpPr/>
          <p:nvPr/>
        </p:nvSpPr>
        <p:spPr>
          <a:xfrm>
            <a:off x="5096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67B2E1E-A307-B65A-0923-74FFDEB66CA8}"/>
              </a:ext>
            </a:extLst>
          </p:cNvPr>
          <p:cNvSpPr/>
          <p:nvPr/>
        </p:nvSpPr>
        <p:spPr>
          <a:xfrm>
            <a:off x="5052240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9E4AF07F-AB49-17C5-2163-83D0777600B7}"/>
              </a:ext>
            </a:extLst>
          </p:cNvPr>
          <p:cNvSpPr/>
          <p:nvPr/>
        </p:nvSpPr>
        <p:spPr>
          <a:xfrm>
            <a:off x="5708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ADD08D3-8DFD-0768-5F07-18D5A14EE484}"/>
              </a:ext>
            </a:extLst>
          </p:cNvPr>
          <p:cNvSpPr/>
          <p:nvPr/>
        </p:nvSpPr>
        <p:spPr>
          <a:xfrm>
            <a:off x="5713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070CAC9-8B22-E4A2-9A4E-4DFDCBB2F5B6}"/>
              </a:ext>
            </a:extLst>
          </p:cNvPr>
          <p:cNvSpPr/>
          <p:nvPr/>
        </p:nvSpPr>
        <p:spPr>
          <a:xfrm>
            <a:off x="6320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C98518E-CAC0-0FD5-35EA-C09D48D72483}"/>
              </a:ext>
            </a:extLst>
          </p:cNvPr>
          <p:cNvSpPr/>
          <p:nvPr/>
        </p:nvSpPr>
        <p:spPr>
          <a:xfrm>
            <a:off x="6932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86C67A2-35F6-35B5-3CF2-2F364D09639C}"/>
              </a:ext>
            </a:extLst>
          </p:cNvPr>
          <p:cNvSpPr/>
          <p:nvPr/>
        </p:nvSpPr>
        <p:spPr>
          <a:xfrm>
            <a:off x="6397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A3F8B29-5F8E-7FC2-C325-41FE25380D24}"/>
              </a:ext>
            </a:extLst>
          </p:cNvPr>
          <p:cNvSpPr/>
          <p:nvPr/>
        </p:nvSpPr>
        <p:spPr>
          <a:xfrm>
            <a:off x="7058880" y="50770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6FC4A2F-7752-55CA-6CD5-265535902C4A}"/>
              </a:ext>
            </a:extLst>
          </p:cNvPr>
          <p:cNvSpPr/>
          <p:nvPr/>
        </p:nvSpPr>
        <p:spPr>
          <a:xfrm>
            <a:off x="2293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9BF1C83E-5850-FFC5-16D4-0B8C24F5E25E}"/>
              </a:ext>
            </a:extLst>
          </p:cNvPr>
          <p:cNvSpPr/>
          <p:nvPr/>
        </p:nvSpPr>
        <p:spPr>
          <a:xfrm>
            <a:off x="3769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8F3FE2BC-B91B-2915-18F5-F5B7A9B21FDA}"/>
              </a:ext>
            </a:extLst>
          </p:cNvPr>
          <p:cNvSpPr/>
          <p:nvPr/>
        </p:nvSpPr>
        <p:spPr>
          <a:xfrm>
            <a:off x="6289919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6" name="">
            <a:extLst>
              <a:ext uri="{FF2B5EF4-FFF2-40B4-BE49-F238E27FC236}">
                <a16:creationId xmlns:a16="http://schemas.microsoft.com/office/drawing/2014/main" id="{B58A26ED-24CC-9110-6D67-E4F83B76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36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">
            <a:extLst>
              <a:ext uri="{FF2B5EF4-FFF2-40B4-BE49-F238E27FC236}">
                <a16:creationId xmlns:a16="http://schemas.microsoft.com/office/drawing/2014/main" id="{71D66A9F-7A6B-DCC1-AD65-7D37CB128F9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280" y="1835999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5E26F13-22F8-EBFD-34E3-2326C049A84C}"/>
              </a:ext>
            </a:extLst>
          </p:cNvPr>
          <p:cNvSpPr txBox="1"/>
          <p:nvPr/>
        </p:nvSpPr>
        <p:spPr>
          <a:xfrm>
            <a:off x="1789920" y="1835999"/>
            <a:ext cx="764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faible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constante par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Un processus tourne sur une seule unité de calcul.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C67D36F5-3510-2C1E-5037-20FBE7FA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1D1F8-1079-994A-BEAA-C3DC3EA948A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E5CF50-687D-B726-37CF-398EA6607FBE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2652FE-CFA9-1E5A-B477-E8252E8617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C3CBE9-BC2A-CA56-2C41-62FE3BC0F2B6}"/>
              </a:ext>
            </a:extLst>
          </p:cNvPr>
          <p:cNvSpPr txBox="1"/>
          <p:nvPr/>
        </p:nvSpPr>
        <p:spPr>
          <a:xfrm>
            <a:off x="1179002" y="6672665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4ED35C5-B4AF-70BC-6926-223B4DE6C2A9}"/>
              </a:ext>
            </a:extLst>
          </p:cNvPr>
          <p:cNvSpPr/>
          <p:nvPr/>
        </p:nvSpPr>
        <p:spPr>
          <a:xfrm>
            <a:off x="2037240" y="35647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BC9F1E-9710-4EB4-28DD-3AA37841B080}"/>
              </a:ext>
            </a:extLst>
          </p:cNvPr>
          <p:cNvSpPr txBox="1"/>
          <p:nvPr/>
        </p:nvSpPr>
        <p:spPr>
          <a:xfrm>
            <a:off x="444960" y="360863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88A475-6499-BFC5-69A2-4260D45BE25D}"/>
              </a:ext>
            </a:extLst>
          </p:cNvPr>
          <p:cNvSpPr/>
          <p:nvPr/>
        </p:nvSpPr>
        <p:spPr>
          <a:xfrm>
            <a:off x="1992960" y="50155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50626B6-106B-8BF7-19E8-F9E470FB9A06}"/>
              </a:ext>
            </a:extLst>
          </p:cNvPr>
          <p:cNvSpPr/>
          <p:nvPr/>
        </p:nvSpPr>
        <p:spPr>
          <a:xfrm>
            <a:off x="3198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5085BD7-9AA5-A7AE-9DB9-84D22C480BA3}"/>
              </a:ext>
            </a:extLst>
          </p:cNvPr>
          <p:cNvSpPr/>
          <p:nvPr/>
        </p:nvSpPr>
        <p:spPr>
          <a:xfrm>
            <a:off x="3153959" y="5028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641A66-07E7-92EF-983C-8724AB984786}"/>
              </a:ext>
            </a:extLst>
          </p:cNvPr>
          <p:cNvSpPr/>
          <p:nvPr/>
        </p:nvSpPr>
        <p:spPr>
          <a:xfrm>
            <a:off x="3810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1D90A9A-56DF-D022-9390-9D7E4FB55179}"/>
              </a:ext>
            </a:extLst>
          </p:cNvPr>
          <p:cNvSpPr/>
          <p:nvPr/>
        </p:nvSpPr>
        <p:spPr>
          <a:xfrm>
            <a:off x="3815279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D69A6A7-B538-F2E8-08A0-25502C44E5E7}"/>
              </a:ext>
            </a:extLst>
          </p:cNvPr>
          <p:cNvSpPr/>
          <p:nvPr/>
        </p:nvSpPr>
        <p:spPr>
          <a:xfrm>
            <a:off x="5083559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18BC72E-65FA-9698-D2CF-BBFB90614450}"/>
              </a:ext>
            </a:extLst>
          </p:cNvPr>
          <p:cNvSpPr/>
          <p:nvPr/>
        </p:nvSpPr>
        <p:spPr>
          <a:xfrm>
            <a:off x="5039280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B669147-6C47-E013-FC62-364DA0220F0F}"/>
              </a:ext>
            </a:extLst>
          </p:cNvPr>
          <p:cNvSpPr/>
          <p:nvPr/>
        </p:nvSpPr>
        <p:spPr>
          <a:xfrm>
            <a:off x="5695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8C977B0-CA9A-9914-A2D0-6E7F0965C1B7}"/>
              </a:ext>
            </a:extLst>
          </p:cNvPr>
          <p:cNvSpPr/>
          <p:nvPr/>
        </p:nvSpPr>
        <p:spPr>
          <a:xfrm>
            <a:off x="5700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9B7178A6-6161-BE57-1FBA-167EEA0D2259}"/>
              </a:ext>
            </a:extLst>
          </p:cNvPr>
          <p:cNvSpPr/>
          <p:nvPr/>
        </p:nvSpPr>
        <p:spPr>
          <a:xfrm>
            <a:off x="6307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4FF989D-CDFC-30A3-0F9D-C2B713EA2361}"/>
              </a:ext>
            </a:extLst>
          </p:cNvPr>
          <p:cNvSpPr/>
          <p:nvPr/>
        </p:nvSpPr>
        <p:spPr>
          <a:xfrm>
            <a:off x="6919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E1533004-7CF0-C770-878F-DAA13EB1195B}"/>
              </a:ext>
            </a:extLst>
          </p:cNvPr>
          <p:cNvSpPr/>
          <p:nvPr/>
        </p:nvSpPr>
        <p:spPr>
          <a:xfrm>
            <a:off x="6384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AC7D0C91-4BC2-CDF0-6042-003C75F3D7AC}"/>
              </a:ext>
            </a:extLst>
          </p:cNvPr>
          <p:cNvSpPr/>
          <p:nvPr/>
        </p:nvSpPr>
        <p:spPr>
          <a:xfrm>
            <a:off x="7045920" y="5068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D05D3EB6-7916-8D40-EC6B-7552179109A2}"/>
              </a:ext>
            </a:extLst>
          </p:cNvPr>
          <p:cNvSpPr/>
          <p:nvPr/>
        </p:nvSpPr>
        <p:spPr>
          <a:xfrm>
            <a:off x="2280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D3D73496-2CA4-B639-B20D-45837E414DB1}"/>
              </a:ext>
            </a:extLst>
          </p:cNvPr>
          <p:cNvSpPr/>
          <p:nvPr/>
        </p:nvSpPr>
        <p:spPr>
          <a:xfrm>
            <a:off x="375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D03B0D6E-D1CF-0A73-9261-B748AD1F6FC9}"/>
              </a:ext>
            </a:extLst>
          </p:cNvPr>
          <p:cNvSpPr/>
          <p:nvPr/>
        </p:nvSpPr>
        <p:spPr>
          <a:xfrm>
            <a:off x="627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5" name="">
            <a:extLst>
              <a:ext uri="{FF2B5EF4-FFF2-40B4-BE49-F238E27FC236}">
                <a16:creationId xmlns:a16="http://schemas.microsoft.com/office/drawing/2014/main" id="{F22FEDC8-A916-E027-954A-6FBE65F649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">
            <a:extLst>
              <a:ext uri="{FF2B5EF4-FFF2-40B4-BE49-F238E27FC236}">
                <a16:creationId xmlns:a16="http://schemas.microsoft.com/office/drawing/2014/main" id="{31AE311C-04CB-78BE-B850-2A935F55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6642294"/>
            <a:ext cx="485705" cy="4857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B59F9B0-4001-3709-1A92-F532B731EFE2}"/>
              </a:ext>
            </a:extLst>
          </p:cNvPr>
          <p:cNvSpPr txBox="1"/>
          <p:nvPr/>
        </p:nvSpPr>
        <p:spPr>
          <a:xfrm>
            <a:off x="1762238" y="1834650"/>
            <a:ext cx="787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taille total du domaine augmente proportionnellement au nombre d’unités de calcul. Le nombre de communications/synchronisations augmente lui aussi de la même manière.</a:t>
            </a:r>
          </a:p>
          <a:p>
            <a:pPr algn="just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7A553A-93A0-8862-8647-067E6ADE354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0FB6DF74-C037-1157-98B0-E1E99DD0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44696-93BB-904A-AEF1-B45B557A6244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BC97E-79F8-65FC-E56D-9B283B1A7AE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87B704-51E6-2246-0CC2-2E41C2A2949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217B33-D1CA-5115-A4A7-A4433BAFE619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5A1089-B21D-2E95-E508-8EBC1EE70440}"/>
              </a:ext>
            </a:extLst>
          </p:cNvPr>
          <p:cNvSpPr txBox="1"/>
          <p:nvPr/>
        </p:nvSpPr>
        <p:spPr>
          <a:xfrm>
            <a:off x="151200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faible 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N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8933912-120F-2091-CA34-487251A13F9C}"/>
              </a:ext>
            </a:extLst>
          </p:cNvPr>
          <p:cNvSpPr/>
          <p:nvPr/>
        </p:nvSpPr>
        <p:spPr>
          <a:xfrm>
            <a:off x="230400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E380499B-0412-ABD9-989B-66322B2A29F8}"/>
              </a:ext>
            </a:extLst>
          </p:cNvPr>
          <p:cNvSpPr/>
          <p:nvPr/>
        </p:nvSpPr>
        <p:spPr>
          <a:xfrm flipV="1">
            <a:off x="230400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771DE-E116-E932-9802-05D676D8AB4F}"/>
              </a:ext>
            </a:extLst>
          </p:cNvPr>
          <p:cNvSpPr txBox="1"/>
          <p:nvPr/>
        </p:nvSpPr>
        <p:spPr>
          <a:xfrm>
            <a:off x="342000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BE4513-CA11-9827-47F9-797546D99E9A}"/>
              </a:ext>
            </a:extLst>
          </p:cNvPr>
          <p:cNvSpPr txBox="1"/>
          <p:nvPr/>
        </p:nvSpPr>
        <p:spPr>
          <a:xfrm rot="5400000">
            <a:off x="-471781" y="8027819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0A017071-35DB-4FD3-DA8C-268A4366552A}"/>
              </a:ext>
            </a:extLst>
          </p:cNvPr>
          <p:cNvSpPr/>
          <p:nvPr/>
        </p:nvSpPr>
        <p:spPr>
          <a:xfrm flipV="1">
            <a:off x="231372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D1FF4A-A609-1817-F2AE-33F75E4FD3B6}"/>
              </a:ext>
            </a:extLst>
          </p:cNvPr>
          <p:cNvSpPr txBox="1"/>
          <p:nvPr/>
        </p:nvSpPr>
        <p:spPr>
          <a:xfrm>
            <a:off x="1820160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56B955-AE39-394D-97F8-7B1F0DB868D5}"/>
              </a:ext>
            </a:extLst>
          </p:cNvPr>
          <p:cNvSpPr txBox="1"/>
          <p:nvPr/>
        </p:nvSpPr>
        <p:spPr>
          <a:xfrm>
            <a:off x="1820160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80D0A7-FAFC-298B-60C0-5F20D7C07DBC}"/>
              </a:ext>
            </a:extLst>
          </p:cNvPr>
          <p:cNvSpPr txBox="1"/>
          <p:nvPr/>
        </p:nvSpPr>
        <p:spPr>
          <a:xfrm>
            <a:off x="2036160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2D3CB83-143E-301F-135F-368604D9A4AA}"/>
              </a:ext>
            </a:extLst>
          </p:cNvPr>
          <p:cNvSpPr/>
          <p:nvPr/>
        </p:nvSpPr>
        <p:spPr>
          <a:xfrm rot="819000">
            <a:off x="217980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CF659E-704E-733E-68E5-8461207CDEE9}"/>
              </a:ext>
            </a:extLst>
          </p:cNvPr>
          <p:cNvSpPr txBox="1"/>
          <p:nvPr/>
        </p:nvSpPr>
        <p:spPr>
          <a:xfrm>
            <a:off x="718416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1438F3-765E-11B4-EEC1-B30AA9281D4E}"/>
              </a:ext>
            </a:extLst>
          </p:cNvPr>
          <p:cNvSpPr txBox="1"/>
          <p:nvPr/>
        </p:nvSpPr>
        <p:spPr>
          <a:xfrm>
            <a:off x="741600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501086-A98E-8743-F90D-C464219CD5DE}"/>
              </a:ext>
            </a:extLst>
          </p:cNvPr>
          <p:cNvSpPr txBox="1"/>
          <p:nvPr/>
        </p:nvSpPr>
        <p:spPr>
          <a:xfrm>
            <a:off x="748800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8" name="">
            <a:extLst>
              <a:ext uri="{FF2B5EF4-FFF2-40B4-BE49-F238E27FC236}">
                <a16:creationId xmlns:a16="http://schemas.microsoft.com/office/drawing/2014/main" id="{F054B6A3-D25B-507A-569E-3CB3FCE1DAC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36000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">
            <a:extLst>
              <a:ext uri="{FF2B5EF4-FFF2-40B4-BE49-F238E27FC236}">
                <a16:creationId xmlns:a16="http://schemas.microsoft.com/office/drawing/2014/main" id="{F65F1A1C-7476-0076-33BD-AAF814BA156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8000" y="208800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𝑓𝑎𝑖𝑏𝑙𝑒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7E486365-2D75-C55B-6C50-807ED8725E71}"/>
              </a:ext>
            </a:extLst>
          </p:cNvPr>
          <p:cNvSpPr txBox="1">
            <a:spLocks noResize="1"/>
          </p:cNvSpPr>
          <p:nvPr/>
        </p:nvSpPr>
        <p:spPr>
          <a:xfrm>
            <a:off x="3755520" y="437256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463C0864-6DD1-D140-B4EF-330DDC9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83DE0-BB68-6247-8C91-13A29287D4D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B522D5-7C4C-9D68-BDB2-5DF8A353E8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A6183-26FC-90AA-2E4F-F556CAA5C73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F249AF-36A4-1C2C-2F78-7C946F11EC16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E993458-8F5F-138F-0145-3BF3D67B995A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063BE-2CBD-9C03-228C-C39975E60BCB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823598B-BC07-7A35-E2A0-1D8068DDC1D1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9764AA33-5B94-7D75-767B-2A45ED8BDA4C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7B96689-1522-D9DA-4D4A-0CA6D637104C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39CAE32-DB4E-61BD-F035-80D1D640A6D6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F871860-8346-3275-742B-FA717F099CBF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88EAC3-8338-E075-3060-FE9850F220D9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A5874B7-6DB5-6959-92B0-4A4A169FB009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D8D37C57-784D-06D3-2B9E-93781C5514E4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9D056C11-8DB4-D46F-48AA-775304337224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F0736F03-019E-995E-1C02-4592655E5BCA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A103FBE-A658-F1E0-93FB-131B1B709FB0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08018EC-3D4A-C412-FE00-DB695F5DB5AD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93C1F066-6B13-A162-6175-BAE27F51AF42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B3DDE43-583D-2F2B-B305-9CA2E92303A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5838E60E-26C1-DDCB-14B3-09F755C0D135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D903F498-2060-BEB3-D9D5-E2B3947D7478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D670E51A-FA8D-C97A-E9FA-4EAE1DFD424A}"/>
              </a:ext>
            </a:extLst>
          </p:cNvPr>
          <p:cNvSpPr/>
          <p:nvPr/>
        </p:nvSpPr>
        <p:spPr>
          <a:xfrm>
            <a:off x="7104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10E0AB2C-4F03-48D0-D723-4F22E1B14D1F}"/>
              </a:ext>
            </a:extLst>
          </p:cNvPr>
          <p:cNvSpPr/>
          <p:nvPr/>
        </p:nvSpPr>
        <p:spPr>
          <a:xfrm>
            <a:off x="7765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3FC9917C-4756-AEE6-5BD1-A5055325A4E4}"/>
              </a:ext>
            </a:extLst>
          </p:cNvPr>
          <p:cNvSpPr/>
          <p:nvPr/>
        </p:nvSpPr>
        <p:spPr>
          <a:xfrm>
            <a:off x="7117919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664C33A7-1DAD-3472-26AC-981134B69F34}"/>
              </a:ext>
            </a:extLst>
          </p:cNvPr>
          <p:cNvSpPr/>
          <p:nvPr/>
        </p:nvSpPr>
        <p:spPr>
          <a:xfrm>
            <a:off x="7779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D69909F-A11E-A6CB-C5BF-0FABDE9534E4}"/>
              </a:ext>
            </a:extLst>
          </p:cNvPr>
          <p:cNvSpPr/>
          <p:nvPr/>
        </p:nvSpPr>
        <p:spPr>
          <a:xfrm>
            <a:off x="8449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E957F7E-FE35-12EE-0476-F0C6AC2A52BE}"/>
              </a:ext>
            </a:extLst>
          </p:cNvPr>
          <p:cNvSpPr/>
          <p:nvPr/>
        </p:nvSpPr>
        <p:spPr>
          <a:xfrm>
            <a:off x="9111240" y="5122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B2EB4D80-392F-5028-4C73-0203B1C54E24}"/>
              </a:ext>
            </a:extLst>
          </p:cNvPr>
          <p:cNvSpPr/>
          <p:nvPr/>
        </p:nvSpPr>
        <p:spPr>
          <a:xfrm>
            <a:off x="8463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115489D-EC47-8FA0-9A7C-4B4C4688E3C6}"/>
              </a:ext>
            </a:extLst>
          </p:cNvPr>
          <p:cNvSpPr/>
          <p:nvPr/>
        </p:nvSpPr>
        <p:spPr>
          <a:xfrm>
            <a:off x="9124560" y="578339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E3935EE6-CBA4-2A28-A6E6-5227CC3B8F93}"/>
              </a:ext>
            </a:extLst>
          </p:cNvPr>
          <p:cNvSpPr/>
          <p:nvPr/>
        </p:nvSpPr>
        <p:spPr>
          <a:xfrm>
            <a:off x="8437320" y="440531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18F9761-2BE1-F2AA-7889-BCDFCF99C748}"/>
              </a:ext>
            </a:extLst>
          </p:cNvPr>
          <p:cNvSpPr/>
          <p:nvPr/>
        </p:nvSpPr>
        <p:spPr>
          <a:xfrm>
            <a:off x="7861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AF6FAFF-4418-607B-867F-060A7BD42C3F}"/>
              </a:ext>
            </a:extLst>
          </p:cNvPr>
          <p:cNvSpPr/>
          <p:nvPr/>
        </p:nvSpPr>
        <p:spPr>
          <a:xfrm>
            <a:off x="8149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3172C391-1B13-2EE7-36D1-0C78A53040CC}"/>
              </a:ext>
            </a:extLst>
          </p:cNvPr>
          <p:cNvSpPr/>
          <p:nvPr/>
        </p:nvSpPr>
        <p:spPr>
          <a:xfrm>
            <a:off x="8437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672D941B-8DDA-BA49-EAEF-19E9DB84C8A8}"/>
              </a:ext>
            </a:extLst>
          </p:cNvPr>
          <p:cNvSpPr/>
          <p:nvPr/>
        </p:nvSpPr>
        <p:spPr>
          <a:xfrm>
            <a:off x="8725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AD8370EA-EEFB-4466-D0D9-00ACFCE3589B}"/>
              </a:ext>
            </a:extLst>
          </p:cNvPr>
          <p:cNvSpPr/>
          <p:nvPr/>
        </p:nvSpPr>
        <p:spPr>
          <a:xfrm>
            <a:off x="7861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0F1DB37C-7851-8EB7-22B8-2E172EF08336}"/>
              </a:ext>
            </a:extLst>
          </p:cNvPr>
          <p:cNvSpPr/>
          <p:nvPr/>
        </p:nvSpPr>
        <p:spPr>
          <a:xfrm>
            <a:off x="8149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36A3C23-5150-407A-4668-9319A2772F54}"/>
              </a:ext>
            </a:extLst>
          </p:cNvPr>
          <p:cNvSpPr/>
          <p:nvPr/>
        </p:nvSpPr>
        <p:spPr>
          <a:xfrm>
            <a:off x="8437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34ABEAB3-8339-29EC-63EB-F2DFA27D6502}"/>
              </a:ext>
            </a:extLst>
          </p:cNvPr>
          <p:cNvSpPr/>
          <p:nvPr/>
        </p:nvSpPr>
        <p:spPr>
          <a:xfrm>
            <a:off x="8725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3" name="">
            <a:extLst>
              <a:ext uri="{FF2B5EF4-FFF2-40B4-BE49-F238E27FC236}">
                <a16:creationId xmlns:a16="http://schemas.microsoft.com/office/drawing/2014/main" id="{6804B337-569E-8688-8838-D1126C80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">
            <a:extLst>
              <a:ext uri="{FF2B5EF4-FFF2-40B4-BE49-F238E27FC236}">
                <a16:creationId xmlns:a16="http://schemas.microsoft.com/office/drawing/2014/main" id="{CAB074C4-0E77-8A90-2672-11E209051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3564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DC4E5CD-3D1E-3D74-919C-F681F2655677}"/>
              </a:ext>
            </a:extLst>
          </p:cNvPr>
          <p:cNvSpPr txBox="1"/>
          <p:nvPr/>
        </p:nvSpPr>
        <p:spPr>
          <a:xfrm>
            <a:off x="1638302" y="1765300"/>
            <a:ext cx="806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forte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totale constante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La charge par processus varie donc en fonction du nombre de processus.</a:t>
            </a:r>
          </a:p>
          <a:p>
            <a:pPr algn="just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C03B2E-4DAD-98E8-72CE-924CF4D3E79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B3A1E3B5-4A81-8F8D-53A6-EBDA731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65A7A-2036-6143-A8C7-37F65727465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EFFB32-4AA4-FF39-451A-5247692602B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84E5DA-9BD7-E89C-CAB6-4BBBD50C2E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CE2151-DD47-8C51-439B-C516A96488CE}"/>
              </a:ext>
            </a:extLst>
          </p:cNvPr>
          <p:cNvSpPr txBox="1"/>
          <p:nvPr/>
        </p:nvSpPr>
        <p:spPr>
          <a:xfrm>
            <a:off x="1368360" y="6674040"/>
            <a:ext cx="871164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https://www.sharcnet.ca/help/index.php/Measuring_Parallel_Scaling_Performance</a:t>
            </a:r>
            <a:r>
              <a:rPr lang="fr-FR" sz="16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053B2C8-A746-646D-7EBC-40302818A7A5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4D812C-A3F0-F9CA-274D-796390E45CC3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522BE0F-DD72-0CBB-D442-02F4C13877A3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E65E8DF-6EA1-E6F0-F24C-5EB5C96B416B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6F49893-5013-D092-554E-0FD56169DE69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C65BB47-F76A-BD31-B870-51F242F0AF67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014A1D5-4D17-7261-1855-9131DFB654B6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3A00CA2-55DB-4895-CD2C-54A173A33225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D0BFE118-2379-2946-18A7-1E43A5D23154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CB3A3E61-76D8-8BF6-786C-7E9BEFF37A16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5CBB8CA3-6DE2-8BF6-8763-9B0BE22DBFE8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ED65DE13-C50F-3F5E-42FB-9F7413BAD374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A69F491-43C4-3D88-3733-286A98B9F09B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DA4242DE-1E7D-4687-BA23-EEA8A6DE3B37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4345519-416C-38F5-0D62-E673F7DDB820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57BE3BF4-CA6C-899D-D2E8-2C4284673A5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5E2B557-7930-2669-2207-299E8BD66230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9B62481A-32FD-0F87-4C6C-57F4D8F2F64F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46238418-F304-FD72-ED90-2AAF4F574D17}"/>
              </a:ext>
            </a:extLst>
          </p:cNvPr>
          <p:cNvSpPr/>
          <p:nvPr/>
        </p:nvSpPr>
        <p:spPr>
          <a:xfrm>
            <a:off x="7091280" y="5082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51F06E1A-BD31-75A2-40EF-D097F348EB5D}"/>
              </a:ext>
            </a:extLst>
          </p:cNvPr>
          <p:cNvSpPr/>
          <p:nvPr/>
        </p:nvSpPr>
        <p:spPr>
          <a:xfrm>
            <a:off x="7752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88442BE-AED1-15ED-FA8A-EC74520B94B2}"/>
              </a:ext>
            </a:extLst>
          </p:cNvPr>
          <p:cNvSpPr/>
          <p:nvPr/>
        </p:nvSpPr>
        <p:spPr>
          <a:xfrm>
            <a:off x="7104600" y="5743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211BF9E-B11C-01B2-C459-B469FB96B936}"/>
              </a:ext>
            </a:extLst>
          </p:cNvPr>
          <p:cNvSpPr/>
          <p:nvPr/>
        </p:nvSpPr>
        <p:spPr>
          <a:xfrm>
            <a:off x="7765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F7D525-EE63-7347-E56E-161D12D00A73}"/>
              </a:ext>
            </a:extLst>
          </p:cNvPr>
          <p:cNvSpPr/>
          <p:nvPr/>
        </p:nvSpPr>
        <p:spPr>
          <a:xfrm>
            <a:off x="8436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0955562B-0B99-89A0-157E-D05EC2A508D4}"/>
              </a:ext>
            </a:extLst>
          </p:cNvPr>
          <p:cNvSpPr/>
          <p:nvPr/>
        </p:nvSpPr>
        <p:spPr>
          <a:xfrm>
            <a:off x="9097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3786A941-851B-B7BB-C1BB-3B0158746CC4}"/>
              </a:ext>
            </a:extLst>
          </p:cNvPr>
          <p:cNvSpPr/>
          <p:nvPr/>
        </p:nvSpPr>
        <p:spPr>
          <a:xfrm>
            <a:off x="8449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62D85DB-330A-A3A8-B734-081828BD6CDD}"/>
              </a:ext>
            </a:extLst>
          </p:cNvPr>
          <p:cNvSpPr/>
          <p:nvPr/>
        </p:nvSpPr>
        <p:spPr>
          <a:xfrm>
            <a:off x="9111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3F2211BB-4A6E-962D-7D39-2DCC14061B91}"/>
              </a:ext>
            </a:extLst>
          </p:cNvPr>
          <p:cNvSpPr/>
          <p:nvPr/>
        </p:nvSpPr>
        <p:spPr>
          <a:xfrm>
            <a:off x="842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3FA2CD85-A155-6F52-1AA3-7797BF7A42EC}"/>
              </a:ext>
            </a:extLst>
          </p:cNvPr>
          <p:cNvSpPr/>
          <p:nvPr/>
        </p:nvSpPr>
        <p:spPr>
          <a:xfrm>
            <a:off x="7848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D517F4A5-3646-8208-1D9F-C3113F5A9CF1}"/>
              </a:ext>
            </a:extLst>
          </p:cNvPr>
          <p:cNvSpPr/>
          <p:nvPr/>
        </p:nvSpPr>
        <p:spPr>
          <a:xfrm>
            <a:off x="8136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2AC99D3-AEBD-E301-B8C5-364B363DA9FE}"/>
              </a:ext>
            </a:extLst>
          </p:cNvPr>
          <p:cNvSpPr/>
          <p:nvPr/>
        </p:nvSpPr>
        <p:spPr>
          <a:xfrm>
            <a:off x="8424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5939626D-B99B-34AE-08FA-38F5122EB511}"/>
              </a:ext>
            </a:extLst>
          </p:cNvPr>
          <p:cNvSpPr/>
          <p:nvPr/>
        </p:nvSpPr>
        <p:spPr>
          <a:xfrm>
            <a:off x="8712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08FD8885-172E-7CC9-E66C-B4BC7D5958AC}"/>
              </a:ext>
            </a:extLst>
          </p:cNvPr>
          <p:cNvSpPr/>
          <p:nvPr/>
        </p:nvSpPr>
        <p:spPr>
          <a:xfrm>
            <a:off x="7848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57687EB1-41C0-B90D-737A-78A46048B53E}"/>
              </a:ext>
            </a:extLst>
          </p:cNvPr>
          <p:cNvSpPr/>
          <p:nvPr/>
        </p:nvSpPr>
        <p:spPr>
          <a:xfrm>
            <a:off x="8136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971F7B6A-121F-D4B9-5ED3-61FD7D29F17B}"/>
              </a:ext>
            </a:extLst>
          </p:cNvPr>
          <p:cNvSpPr/>
          <p:nvPr/>
        </p:nvSpPr>
        <p:spPr>
          <a:xfrm>
            <a:off x="8424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FEF8878E-7E75-071D-94BC-14C59314AADD}"/>
              </a:ext>
            </a:extLst>
          </p:cNvPr>
          <p:cNvSpPr/>
          <p:nvPr/>
        </p:nvSpPr>
        <p:spPr>
          <a:xfrm>
            <a:off x="8712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2" name="">
            <a:extLst>
              <a:ext uri="{FF2B5EF4-FFF2-40B4-BE49-F238E27FC236}">
                <a16:creationId xmlns:a16="http://schemas.microsoft.com/office/drawing/2014/main" id="{4BDA5381-5A5E-53EE-BD92-91A1B342F9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630414"/>
            <a:ext cx="496866" cy="496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">
            <a:extLst>
              <a:ext uri="{FF2B5EF4-FFF2-40B4-BE49-F238E27FC236}">
                <a16:creationId xmlns:a16="http://schemas.microsoft.com/office/drawing/2014/main" id="{A2B6C881-180E-373C-130C-094206A5A83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1728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F13CFD79-AECA-FEBD-10D1-4C226E967DD4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4429E60-5F65-6459-DA4F-753F787D84CE}"/>
              </a:ext>
            </a:extLst>
          </p:cNvPr>
          <p:cNvSpPr txBox="1"/>
          <p:nvPr/>
        </p:nvSpPr>
        <p:spPr>
          <a:xfrm>
            <a:off x="1728000" y="1728000"/>
            <a:ext cx="77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Le domaine garde sa taille constante mais le nombre de communications et de synchronisations augmente avec le nombre de subdivisions.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1288</Words>
  <Application>Microsoft Macintosh PowerPoint</Application>
  <PresentationFormat>Grand écran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Clear Sans Light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484</cp:revision>
  <dcterms:created xsi:type="dcterms:W3CDTF">2018-10-17T12:09:04Z</dcterms:created>
  <dcterms:modified xsi:type="dcterms:W3CDTF">2022-12-16T15:07:39Z</dcterms:modified>
</cp:coreProperties>
</file>