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roxima Nova"/>
      <p:regular r:id="rId19"/>
      <p:bold r:id="rId20"/>
      <p:italic r:id="rId21"/>
      <p:boldItalic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roximaNova-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2eccddcf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2eccddc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2eccddcf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2eccddcf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2eccddcf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2eccddc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2eccddcf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2eccddcf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2eccddcf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2eccddcf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2eccddcf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2eccddcf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2eccddcf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2eccddcf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2eccddcf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2eccddcf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2eccddcf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2eccddcf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2eccddcf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2eccddcf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2eccddcf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2eccddcf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rPr b="1" lang="en" sz="2200">
                <a:solidFill>
                  <a:srgbClr val="000000"/>
                </a:solidFill>
                <a:latin typeface="Arial"/>
                <a:ea typeface="Arial"/>
                <a:cs typeface="Arial"/>
                <a:sym typeface="Arial"/>
              </a:rPr>
              <a:t>Towards Sentiment analysis: A powerful technique for data analytics</a:t>
            </a:r>
            <a:endParaRPr b="1" sz="4500">
              <a:highlight>
                <a:schemeClr val="lt1"/>
              </a:highlight>
            </a:endParaRPr>
          </a:p>
        </p:txBody>
      </p:sp>
      <p:sp>
        <p:nvSpPr>
          <p:cNvPr id="105" name="Google Shape;105;p2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highlight>
                  <a:schemeClr val="lt1"/>
                </a:highlight>
                <a:latin typeface="Roboto"/>
                <a:ea typeface="Roboto"/>
                <a:cs typeface="Roboto"/>
                <a:sym typeface="Roboto"/>
              </a:rPr>
              <a:t>Unleashing the Potential of Sentiment Analysis in the Era of Big Data</a:t>
            </a:r>
            <a:endParaRPr sz="1100"/>
          </a:p>
        </p:txBody>
      </p:sp>
      <p:sp>
        <p:nvSpPr>
          <p:cNvPr id="106" name="Google Shape;106;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Verdana"/>
                <a:ea typeface="Verdana"/>
                <a:cs typeface="Verdana"/>
                <a:sym typeface="Verdana"/>
              </a:rPr>
              <a:t>CSE438</a:t>
            </a:r>
            <a:endParaRPr b="1" sz="2000">
              <a:solidFill>
                <a:srgbClr val="FFFFFF"/>
              </a:solidFill>
              <a:latin typeface="Verdana"/>
              <a:ea typeface="Verdana"/>
              <a:cs typeface="Verdana"/>
              <a:sym typeface="Verdana"/>
            </a:endParaRPr>
          </a:p>
          <a:p>
            <a:pPr indent="0" lvl="0" marL="0" rtl="0" algn="l">
              <a:spcBef>
                <a:spcPts val="0"/>
              </a:spcBef>
              <a:spcAft>
                <a:spcPts val="0"/>
              </a:spcAft>
              <a:buNone/>
            </a:pPr>
            <a:r>
              <a:t/>
            </a:r>
            <a:endParaRPr>
              <a:solidFill>
                <a:srgbClr val="FFFFFF"/>
              </a:solidFill>
              <a:latin typeface="Verdana"/>
              <a:ea typeface="Verdana"/>
              <a:cs typeface="Verdana"/>
              <a:sym typeface="Verdana"/>
            </a:endParaRPr>
          </a:p>
          <a:p>
            <a:pPr indent="0" lvl="0" marL="0" rtl="0" algn="l">
              <a:spcBef>
                <a:spcPts val="0"/>
              </a:spcBef>
              <a:spcAft>
                <a:spcPts val="0"/>
              </a:spcAft>
              <a:buNone/>
            </a:pPr>
            <a:r>
              <a:rPr lang="en" sz="2000">
                <a:solidFill>
                  <a:srgbClr val="FFFFFF"/>
                </a:solidFill>
                <a:latin typeface="Verdana"/>
                <a:ea typeface="Verdana"/>
                <a:cs typeface="Verdana"/>
                <a:sym typeface="Verdana"/>
              </a:rPr>
              <a:t>Name: Maisoon Tasnia</a:t>
            </a:r>
            <a:endParaRPr sz="2000">
              <a:solidFill>
                <a:srgbClr val="FFFFFF"/>
              </a:solidFill>
              <a:latin typeface="Verdana"/>
              <a:ea typeface="Verdana"/>
              <a:cs typeface="Verdana"/>
              <a:sym typeface="Verdana"/>
            </a:endParaRPr>
          </a:p>
          <a:p>
            <a:pPr indent="0" lvl="0" marL="0" rtl="0" algn="l">
              <a:spcBef>
                <a:spcPts val="0"/>
              </a:spcBef>
              <a:spcAft>
                <a:spcPts val="0"/>
              </a:spcAft>
              <a:buNone/>
            </a:pPr>
            <a:r>
              <a:rPr lang="en" sz="2000">
                <a:solidFill>
                  <a:srgbClr val="FFFFFF"/>
                </a:solidFill>
                <a:latin typeface="Verdana"/>
                <a:ea typeface="Verdana"/>
                <a:cs typeface="Verdana"/>
                <a:sym typeface="Verdana"/>
              </a:rPr>
              <a:t>ID: 20301076</a:t>
            </a:r>
            <a:endParaRPr sz="2000">
              <a:solidFill>
                <a:srgbClr val="FFFFFF"/>
              </a:solidFill>
              <a:latin typeface="Verdana"/>
              <a:ea typeface="Verdana"/>
              <a:cs typeface="Verdana"/>
              <a:sym typeface="Verdana"/>
            </a:endParaRPr>
          </a:p>
          <a:p>
            <a:pPr indent="0" lvl="0" marL="0" rtl="0" algn="l">
              <a:spcBef>
                <a:spcPts val="0"/>
              </a:spcBef>
              <a:spcAft>
                <a:spcPts val="0"/>
              </a:spcAft>
              <a:buNone/>
            </a:pPr>
            <a:r>
              <a:rPr lang="en" sz="2000">
                <a:solidFill>
                  <a:srgbClr val="FFFFFF"/>
                </a:solidFill>
                <a:latin typeface="Verdana"/>
                <a:ea typeface="Verdana"/>
                <a:cs typeface="Verdana"/>
                <a:sym typeface="Verdana"/>
              </a:rPr>
              <a:t>Section: 01</a:t>
            </a:r>
            <a:endParaRPr sz="2000">
              <a:solidFill>
                <a:srgbClr val="FFFFFF"/>
              </a:solidFill>
              <a:latin typeface="Verdana"/>
              <a:ea typeface="Verdana"/>
              <a:cs typeface="Verdana"/>
              <a:sym typeface="Verdana"/>
            </a:endParaRPr>
          </a:p>
          <a:p>
            <a:pPr indent="0" lvl="0" marL="0" rtl="0" algn="l">
              <a:spcBef>
                <a:spcPts val="0"/>
              </a:spcBef>
              <a:spcAft>
                <a:spcPts val="0"/>
              </a:spcAft>
              <a:buNone/>
            </a:pPr>
            <a:r>
              <a:rPr lang="en" sz="2000">
                <a:solidFill>
                  <a:srgbClr val="FFFFFF"/>
                </a:solidFill>
                <a:latin typeface="Verdana"/>
                <a:ea typeface="Verdana"/>
                <a:cs typeface="Verdana"/>
                <a:sym typeface="Verdana"/>
              </a:rPr>
              <a:t>Course Instructor: Annajiat Alim Rasel</a:t>
            </a:r>
            <a:endParaRPr sz="2000">
              <a:solidFill>
                <a:srgbClr val="FFFFFF"/>
              </a:solidFill>
              <a:latin typeface="Verdana"/>
              <a:ea typeface="Verdana"/>
              <a:cs typeface="Verdana"/>
              <a:sym typeface="Verdana"/>
            </a:endParaRPr>
          </a:p>
          <a:p>
            <a:pPr indent="0" lvl="0" marL="0" rtl="0" algn="l">
              <a:spcBef>
                <a:spcPts val="0"/>
              </a:spcBef>
              <a:spcAft>
                <a:spcPts val="1600"/>
              </a:spcAft>
              <a:buNone/>
            </a:pPr>
            <a:r>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34"/>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Comparison Results</a:t>
            </a:r>
            <a:endParaRPr sz="3600"/>
          </a:p>
        </p:txBody>
      </p:sp>
      <p:sp>
        <p:nvSpPr>
          <p:cNvPr id="164" name="Google Shape;164;p3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dk1"/>
                </a:solidFill>
              </a:rPr>
              <a:t>of different algorithms</a:t>
            </a:r>
            <a:endParaRPr sz="2600">
              <a:solidFill>
                <a:schemeClr val="dk1"/>
              </a:solidFill>
            </a:endParaRPr>
          </a:p>
        </p:txBody>
      </p:sp>
      <p:pic>
        <p:nvPicPr>
          <p:cNvPr id="165" name="Google Shape;165;p34"/>
          <p:cNvPicPr preferRelativeResize="0"/>
          <p:nvPr/>
        </p:nvPicPr>
        <p:blipFill>
          <a:blip r:embed="rId3">
            <a:alphaModFix/>
          </a:blip>
          <a:stretch>
            <a:fillRect/>
          </a:stretch>
        </p:blipFill>
        <p:spPr>
          <a:xfrm>
            <a:off x="4629150" y="1205825"/>
            <a:ext cx="4457700" cy="230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Future plans</a:t>
            </a:r>
            <a:endParaRPr>
              <a:solidFill>
                <a:schemeClr val="lt1"/>
              </a:solidFill>
            </a:endParaRPr>
          </a:p>
        </p:txBody>
      </p:sp>
      <p:sp>
        <p:nvSpPr>
          <p:cNvPr id="171" name="Google Shape;17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Determine Research Gaps: Determine the weaknesses and difficulties in the current approaches, setting the stage for further sentiment analysis research.</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Opportunities for Innovation: Point out areas that may use innovation and inspire scholars to investigate fresh methods and strategies for sentiment analysis.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Recognize the dynamic nature of sentiment analysis and offer suggestions for modifying techniques in response to new developments in language processing and textual data.</a:t>
            </a:r>
            <a:endParaRPr>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r>
              <a:rPr lang="en"/>
              <a:t> </a:t>
            </a:r>
            <a:endParaRPr/>
          </a:p>
        </p:txBody>
      </p:sp>
      <p:sp>
        <p:nvSpPr>
          <p:cNvPr id="177" name="Google Shape;17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The report concludes by highlighting sentiment </a:t>
            </a:r>
            <a:r>
              <a:rPr lang="en">
                <a:solidFill>
                  <a:schemeClr val="dk1"/>
                </a:solidFill>
              </a:rPr>
              <a:t>analysis</a:t>
            </a:r>
            <a:r>
              <a:rPr lang="en">
                <a:solidFill>
                  <a:schemeClr val="dk1"/>
                </a:solidFill>
              </a:rPr>
              <a:t> enormous potential in data analytics. It highlights how crucial it is to keep up the research and innovation in the field in order to take advantage of fresh opportunities and solve new problems. The conclusion emphasizes how sentiment analysis can change a variety of fields and pushes for the inclusion of this method in standard data analytics procedures. The primary conclusions are also outlined, highlighting the importance of sentiment analysis, the necessity of continued research, and the incorporation of sentiment analysis into standard analytics procedures to support well-informed decision-making.</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Introduction </a:t>
            </a:r>
            <a:endParaRPr b="1" sz="3600"/>
          </a:p>
        </p:txBody>
      </p:sp>
      <p:sp>
        <p:nvSpPr>
          <p:cNvPr id="112" name="Google Shape;112;p2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Arial"/>
                <a:ea typeface="Arial"/>
                <a:cs typeface="Arial"/>
                <a:sym typeface="Arial"/>
              </a:rPr>
              <a:t>Opinion mining, or sentiment analysis, is a natural language processing (NLP) technique that identifies the sentiment or emotional tone that is communicated in a document. Understanding and classifying the subjective beliefs, emotions, and attitudes expressed in the text as neutral, negative, or positive is the aim of sentiment analysis.</a:t>
            </a:r>
            <a:endParaRPr sz="1400">
              <a:solidFill>
                <a:schemeClr val="dk1"/>
              </a:solidFill>
              <a:latin typeface="Arial"/>
              <a:ea typeface="Arial"/>
              <a:cs typeface="Arial"/>
              <a:sym typeface="Arial"/>
            </a:endParaRPr>
          </a:p>
          <a:p>
            <a:pPr indent="0" lvl="0" marL="0" rtl="0" algn="l">
              <a:spcBef>
                <a:spcPts val="1600"/>
              </a:spcBef>
              <a:spcAft>
                <a:spcPts val="0"/>
              </a:spcAft>
              <a:buNone/>
            </a:pPr>
            <a:r>
              <a:rPr lang="en" sz="1400">
                <a:solidFill>
                  <a:schemeClr val="dk1"/>
                </a:solidFill>
                <a:latin typeface="Arial"/>
                <a:ea typeface="Arial"/>
                <a:cs typeface="Arial"/>
                <a:sym typeface="Arial"/>
              </a:rPr>
              <a:t>It</a:t>
            </a:r>
            <a:r>
              <a:rPr lang="en" sz="1400">
                <a:solidFill>
                  <a:schemeClr val="dk1"/>
                </a:solidFill>
                <a:latin typeface="Arial"/>
                <a:ea typeface="Arial"/>
                <a:cs typeface="Arial"/>
                <a:sym typeface="Arial"/>
              </a:rPr>
              <a:t> is now essential to recognize and use the feelings found in textual data in the ever-changing field of data analytics. Deciphering the feelings, attitudes, and opinions buried in large datasets is made possible in large part by sentiment analysis, sometimes referred to as opinion mining. In the age of big data and social media, textual information is becoming exponentially more abundant, making it crucial to draw valuable conclusions from this abundance of unstructured data.</a:t>
            </a:r>
            <a:endParaRPr sz="1400">
              <a:solidFill>
                <a:schemeClr val="dk1"/>
              </a:solidFill>
              <a:latin typeface="Arial"/>
              <a:ea typeface="Arial"/>
              <a:cs typeface="Arial"/>
              <a:sym typeface="Arial"/>
            </a:endParaRPr>
          </a:p>
          <a:p>
            <a:pPr indent="0" lvl="0" marL="0" rtl="0" algn="l">
              <a:spcBef>
                <a:spcPts val="1600"/>
              </a:spcBef>
              <a:spcAft>
                <a:spcPts val="1600"/>
              </a:spcAft>
              <a:buNone/>
            </a:pPr>
            <a:r>
              <a:rPr lang="en" sz="2400"/>
              <a:t>I</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27"/>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rPr>
              <a:t>Classification</a:t>
            </a:r>
            <a:endParaRPr sz="2000">
              <a:solidFill>
                <a:schemeClr val="lt1"/>
              </a:solidFill>
            </a:endParaRPr>
          </a:p>
        </p:txBody>
      </p:sp>
      <p:sp>
        <p:nvSpPr>
          <p:cNvPr id="118" name="Google Shape;118;p27"/>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Techniques</a:t>
            </a:r>
            <a:r>
              <a:rPr lang="en">
                <a:solidFill>
                  <a:schemeClr val="lt1"/>
                </a:solidFill>
              </a:rPr>
              <a:t> used for sentiment analysis</a:t>
            </a:r>
            <a:endParaRPr>
              <a:solidFill>
                <a:schemeClr val="lt1"/>
              </a:solidFill>
            </a:endParaRPr>
          </a:p>
        </p:txBody>
      </p:sp>
      <p:sp>
        <p:nvSpPr>
          <p:cNvPr id="119" name="Google Shape;119;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7"/>
          <p:cNvPicPr preferRelativeResize="0"/>
          <p:nvPr/>
        </p:nvPicPr>
        <p:blipFill>
          <a:blip r:embed="rId3">
            <a:alphaModFix/>
          </a:blip>
          <a:stretch>
            <a:fillRect/>
          </a:stretch>
        </p:blipFill>
        <p:spPr>
          <a:xfrm>
            <a:off x="4462207" y="0"/>
            <a:ext cx="4681785"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sp>
        <p:nvSpPr>
          <p:cNvPr id="125" name="Google Shape;12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Hypothesis</a:t>
            </a:r>
            <a:endParaRPr b="1">
              <a:solidFill>
                <a:schemeClr val="lt1"/>
              </a:solidFill>
            </a:endParaRPr>
          </a:p>
        </p:txBody>
      </p:sp>
      <p:sp>
        <p:nvSpPr>
          <p:cNvPr id="126" name="Google Shape;12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Algorithmic Diversity: Performance is improved by using a range of algorithms.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Precision Enhancement: Various methods help to increase the accuracy of activities involving sentiment analysis.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Techniques Synergy: According to the theory, combining conventional and cutting-edge algorithms can work together to provide better outcomes.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Thorough Analysis: The goal of the paper is to validate the hypothesis by analyzing methods in detail and highlighting both their advantages and disadvantages.</a:t>
            </a:r>
            <a:endParaRPr>
              <a:solidFill>
                <a:schemeClr val="lt1"/>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t>Significance of Sentiment analysis</a:t>
            </a:r>
            <a:endParaRPr b="1"/>
          </a:p>
        </p:txBody>
      </p:sp>
      <p:sp>
        <p:nvSpPr>
          <p:cNvPr id="132" name="Google Shape;132;p2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 sz="1600">
                <a:solidFill>
                  <a:schemeClr val="dk1"/>
                </a:solidFill>
              </a:rPr>
              <a:t>Strategic Decision Making</a:t>
            </a:r>
            <a:endParaRPr b="1"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Market insights</a:t>
            </a:r>
            <a:endParaRPr b="1"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Social Trends Understanding</a:t>
            </a:r>
            <a:endParaRPr b="1"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Diverse Applications</a:t>
            </a:r>
            <a:endParaRPr b="1" sz="1600">
              <a:solidFill>
                <a:schemeClr val="dk1"/>
              </a:solidFill>
            </a:endParaRPr>
          </a:p>
        </p:txBody>
      </p:sp>
      <p:sp>
        <p:nvSpPr>
          <p:cNvPr id="133" name="Google Shape;133;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9"/>
          <p:cNvPicPr preferRelativeResize="0"/>
          <p:nvPr/>
        </p:nvPicPr>
        <p:blipFill>
          <a:blip r:embed="rId3">
            <a:alphaModFix/>
          </a:blip>
          <a:stretch>
            <a:fillRect/>
          </a:stretch>
        </p:blipFill>
        <p:spPr>
          <a:xfrm>
            <a:off x="4572000" y="0"/>
            <a:ext cx="4572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sp>
        <p:nvSpPr>
          <p:cNvPr id="139" name="Google Shape;13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Reviews of Sentiment analysis methodologies</a:t>
            </a:r>
            <a:endParaRPr>
              <a:solidFill>
                <a:schemeClr val="lt1"/>
              </a:solidFill>
            </a:endParaRPr>
          </a:p>
        </p:txBody>
      </p:sp>
      <p:sp>
        <p:nvSpPr>
          <p:cNvPr id="140" name="Google Shape;14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Conventional Methods: Investigating traditional machine learning techniques in sentiment analysis, such as Support Vector Machines and Naive Bayes.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Advanced Techniques: Learning about sentiment lexicons and rule-based systems, two examples of advanced natural language processing (NLP) techniques.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Examining the use of deep learning models, including transformer-based designs like BERT and recurrent neural networks (RNNs).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Performance Metrics: Discussing about the metrics that are used to assess performance, taking into account variables such as F1 score, accuracy, precision, and recall.</a:t>
            </a:r>
            <a:endParaRPr>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Limitations</a:t>
            </a:r>
            <a:endParaRPr b="1"/>
          </a:p>
        </p:txBody>
      </p:sp>
      <p:sp>
        <p:nvSpPr>
          <p:cNvPr id="146" name="Google Shape;14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AutoNum type="arabicPeriod"/>
            </a:pPr>
            <a:r>
              <a:rPr b="1" lang="en" sz="2100">
                <a:solidFill>
                  <a:schemeClr val="dk1"/>
                </a:solidFill>
              </a:rPr>
              <a:t>Subjectivity and Sensitivity to Context:</a:t>
            </a:r>
            <a:endParaRPr b="1"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Variability in Interpretation: Subjectivity is introduced by the fact that different people may interpret emotions differently.</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Contextual Influence: A text's feeling is greatly impacted by its surroundings, which makes achieving universal correctness difficult.</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Managing Ambiguity: The inability to effectively handle ambiguity and the various ways that emotions can be interpreted in various situations.</a:t>
            </a:r>
            <a:endParaRPr sz="21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Limitations</a:t>
            </a:r>
            <a:endParaRPr/>
          </a:p>
        </p:txBody>
      </p:sp>
      <p:sp>
        <p:nvSpPr>
          <p:cNvPr id="152" name="Google Shape;15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2. </a:t>
            </a:r>
            <a:r>
              <a:rPr b="1" lang="en" sz="2000">
                <a:solidFill>
                  <a:srgbClr val="000000"/>
                </a:solidFill>
              </a:rPr>
              <a:t>Managing Texts in Many Languages:</a:t>
            </a:r>
            <a:endParaRPr b="1" sz="2000">
              <a:solidFill>
                <a:srgbClr val="000000"/>
              </a:solidFill>
            </a:endParaRPr>
          </a:p>
          <a:p>
            <a:pPr indent="-355600" lvl="0" marL="457200" rtl="0" algn="l">
              <a:spcBef>
                <a:spcPts val="1600"/>
              </a:spcBef>
              <a:spcAft>
                <a:spcPts val="0"/>
              </a:spcAft>
              <a:buClr>
                <a:srgbClr val="000000"/>
              </a:buClr>
              <a:buSzPts val="2000"/>
              <a:buChar char="●"/>
            </a:pPr>
            <a:r>
              <a:rPr lang="en" sz="2000">
                <a:solidFill>
                  <a:srgbClr val="000000"/>
                </a:solidFill>
              </a:rPr>
              <a:t>Cross-Language Challenges: It may be difficult for current algorithms to accurately analyze sentiment in a variety of languages.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Nuances Lost in Translation: Challenges in accurately conveying linguistic subtleties and cultural differences in the presentation of sentiment.</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Multilingual Models Are Necessary: demonstrating the need for specialized models to manage emotion across various linguistic contexts.</a:t>
            </a:r>
            <a:endParaRPr sz="2000">
              <a:solidFill>
                <a:srgbClr val="000000"/>
              </a:solidFill>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sp>
        <p:nvSpPr>
          <p:cNvPr id="157" name="Google Shape;15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Synthesis</a:t>
            </a:r>
            <a:endParaRPr>
              <a:solidFill>
                <a:schemeClr val="lt1"/>
              </a:solidFill>
            </a:endParaRPr>
          </a:p>
        </p:txBody>
      </p:sp>
      <p:sp>
        <p:nvSpPr>
          <p:cNvPr id="158" name="Google Shape;15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chemeClr val="lt1"/>
              </a:buClr>
              <a:buSzPts val="2600"/>
              <a:buFont typeface="Roboto"/>
              <a:buChar char="●"/>
            </a:pPr>
            <a:r>
              <a:rPr lang="en" sz="2600">
                <a:solidFill>
                  <a:schemeClr val="lt1"/>
                </a:solidFill>
                <a:highlight>
                  <a:schemeClr val="dk1"/>
                </a:highlight>
                <a:latin typeface="Roboto"/>
                <a:ea typeface="Roboto"/>
                <a:cs typeface="Roboto"/>
                <a:sym typeface="Roboto"/>
              </a:rPr>
              <a:t>Diverse Challenges in Sentiment Analysis</a:t>
            </a:r>
            <a:endParaRPr sz="2600">
              <a:solidFill>
                <a:schemeClr val="lt1"/>
              </a:solidFill>
              <a:highlight>
                <a:schemeClr val="dk1"/>
              </a:highlight>
              <a:latin typeface="Roboto"/>
              <a:ea typeface="Roboto"/>
              <a:cs typeface="Roboto"/>
              <a:sym typeface="Roboto"/>
            </a:endParaRPr>
          </a:p>
          <a:p>
            <a:pPr indent="-393700" lvl="0" marL="457200" rtl="0" algn="l">
              <a:spcBef>
                <a:spcPts val="0"/>
              </a:spcBef>
              <a:spcAft>
                <a:spcPts val="0"/>
              </a:spcAft>
              <a:buClr>
                <a:schemeClr val="lt1"/>
              </a:buClr>
              <a:buSzPts val="2600"/>
              <a:buFont typeface="Roboto"/>
              <a:buChar char="●"/>
            </a:pPr>
            <a:r>
              <a:rPr lang="en" sz="2600">
                <a:solidFill>
                  <a:schemeClr val="lt1"/>
                </a:solidFill>
                <a:highlight>
                  <a:schemeClr val="dk1"/>
                </a:highlight>
                <a:latin typeface="Roboto"/>
                <a:ea typeface="Roboto"/>
                <a:cs typeface="Roboto"/>
                <a:sym typeface="Roboto"/>
              </a:rPr>
              <a:t>Research Call to Action</a:t>
            </a:r>
            <a:endParaRPr sz="2600">
              <a:solidFill>
                <a:schemeClr val="lt1"/>
              </a:solidFill>
              <a:highlight>
                <a:schemeClr val="dk1"/>
              </a:highlight>
              <a:latin typeface="Roboto"/>
              <a:ea typeface="Roboto"/>
              <a:cs typeface="Roboto"/>
              <a:sym typeface="Roboto"/>
            </a:endParaRPr>
          </a:p>
          <a:p>
            <a:pPr indent="-393700" lvl="0" marL="457200" rtl="0" algn="l">
              <a:spcBef>
                <a:spcPts val="0"/>
              </a:spcBef>
              <a:spcAft>
                <a:spcPts val="0"/>
              </a:spcAft>
              <a:buClr>
                <a:schemeClr val="lt1"/>
              </a:buClr>
              <a:buSzPts val="2600"/>
              <a:buFont typeface="Roboto"/>
              <a:buChar char="●"/>
            </a:pPr>
            <a:r>
              <a:rPr lang="en" sz="2600">
                <a:solidFill>
                  <a:schemeClr val="lt1"/>
                </a:solidFill>
                <a:highlight>
                  <a:schemeClr val="dk1"/>
                </a:highlight>
                <a:latin typeface="Roboto"/>
                <a:ea typeface="Roboto"/>
                <a:cs typeface="Roboto"/>
                <a:sym typeface="Roboto"/>
              </a:rPr>
              <a:t>Integrated approaches</a:t>
            </a:r>
            <a:endParaRPr sz="2600">
              <a:solidFill>
                <a:schemeClr val="lt1"/>
              </a:solidFill>
              <a:highlight>
                <a:schemeClr val="dk1"/>
              </a:highlight>
              <a:latin typeface="Roboto"/>
              <a:ea typeface="Roboto"/>
              <a:cs typeface="Roboto"/>
              <a:sym typeface="Roboto"/>
            </a:endParaRPr>
          </a:p>
          <a:p>
            <a:pPr indent="-393700" lvl="0" marL="457200" rtl="0" algn="l">
              <a:spcBef>
                <a:spcPts val="0"/>
              </a:spcBef>
              <a:spcAft>
                <a:spcPts val="0"/>
              </a:spcAft>
              <a:buClr>
                <a:schemeClr val="lt1"/>
              </a:buClr>
              <a:buSzPts val="2600"/>
              <a:buFont typeface="Roboto"/>
              <a:buChar char="●"/>
            </a:pPr>
            <a:r>
              <a:rPr lang="en" sz="2600">
                <a:solidFill>
                  <a:schemeClr val="lt1"/>
                </a:solidFill>
                <a:highlight>
                  <a:schemeClr val="dk1"/>
                </a:highlight>
                <a:latin typeface="Roboto"/>
                <a:ea typeface="Roboto"/>
                <a:cs typeface="Roboto"/>
                <a:sym typeface="Roboto"/>
              </a:rPr>
              <a:t>Application centric innovation </a:t>
            </a:r>
            <a:endParaRPr sz="2600">
              <a:solidFill>
                <a:schemeClr val="lt1"/>
              </a:solidFill>
              <a:highlight>
                <a:schemeClr val="dk1"/>
              </a:highlight>
              <a:latin typeface="Roboto"/>
              <a:ea typeface="Roboto"/>
              <a:cs typeface="Roboto"/>
              <a:sym typeface="Roboto"/>
            </a:endParaRPr>
          </a:p>
          <a:p>
            <a:pPr indent="-393700" lvl="0" marL="457200" rtl="0" algn="l">
              <a:spcBef>
                <a:spcPts val="0"/>
              </a:spcBef>
              <a:spcAft>
                <a:spcPts val="0"/>
              </a:spcAft>
              <a:buClr>
                <a:schemeClr val="lt1"/>
              </a:buClr>
              <a:buSzPts val="2600"/>
              <a:buFont typeface="Roboto"/>
              <a:buChar char="●"/>
            </a:pPr>
            <a:r>
              <a:rPr lang="en" sz="2600">
                <a:solidFill>
                  <a:schemeClr val="lt1"/>
                </a:solidFill>
                <a:highlight>
                  <a:schemeClr val="dk1"/>
                </a:highlight>
                <a:latin typeface="Roboto"/>
                <a:ea typeface="Roboto"/>
                <a:cs typeface="Roboto"/>
                <a:sym typeface="Roboto"/>
              </a:rPr>
              <a:t>Continuous Evolution</a:t>
            </a:r>
            <a:endParaRPr sz="2600">
              <a:solidFill>
                <a:schemeClr val="lt1"/>
              </a:solidFill>
              <a:highlight>
                <a:schemeClr val="dk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