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e3b4c0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e3b4c0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e3b4c0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e3b4c0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e3b4c0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e3b4c0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e3b4c0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e3b4c0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2e3b4c0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2e3b4c0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2e3b4c0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2e3b4c0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2e3b4c0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2e3b4c0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2e3b4c07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2e3b4c0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2e3b4c0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2e3b4c0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e3b4c07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2e3b4c07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265500" y="724200"/>
            <a:ext cx="4045200" cy="1564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Arial"/>
                <a:ea typeface="Arial"/>
                <a:cs typeface="Arial"/>
                <a:sym typeface="Arial"/>
              </a:rPr>
              <a:t>Malware Analysis</a:t>
            </a:r>
            <a:endParaRPr sz="2300"/>
          </a:p>
        </p:txBody>
      </p:sp>
      <p:sp>
        <p:nvSpPr>
          <p:cNvPr id="86" name="Google Shape;86;p13"/>
          <p:cNvSpPr txBox="1"/>
          <p:nvPr>
            <p:ph idx="1" type="subTitle"/>
          </p:nvPr>
        </p:nvSpPr>
        <p:spPr>
          <a:xfrm>
            <a:off x="265500" y="2571750"/>
            <a:ext cx="4045200" cy="60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Arial"/>
                <a:ea typeface="Arial"/>
                <a:cs typeface="Arial"/>
                <a:sym typeface="Arial"/>
              </a:rPr>
              <a:t>and Detection using machine</a:t>
            </a:r>
            <a:endParaRPr sz="2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2300">
                <a:solidFill>
                  <a:srgbClr val="000000"/>
                </a:solidFill>
                <a:latin typeface="Arial"/>
                <a:ea typeface="Arial"/>
                <a:cs typeface="Arial"/>
                <a:sym typeface="Arial"/>
              </a:rPr>
              <a:t>learning algorithms</a:t>
            </a:r>
            <a:endParaRPr sz="5300">
              <a:solidFill>
                <a:schemeClr val="dk1"/>
              </a:solidFill>
            </a:endParaRPr>
          </a:p>
          <a:p>
            <a:pPr indent="0" lvl="0" marL="0" rtl="0" algn="ctr">
              <a:spcBef>
                <a:spcPts val="0"/>
              </a:spcBef>
              <a:spcAft>
                <a:spcPts val="0"/>
              </a:spcAft>
              <a:buNone/>
            </a:pPr>
            <a:r>
              <a:t/>
            </a:r>
            <a:endParaRPr sz="2200"/>
          </a:p>
        </p:txBody>
      </p:sp>
      <p:sp>
        <p:nvSpPr>
          <p:cNvPr id="87" name="Google Shape;87;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Verdana"/>
                <a:ea typeface="Verdana"/>
                <a:cs typeface="Verdana"/>
                <a:sym typeface="Verdana"/>
              </a:rPr>
              <a:t>CSE438</a:t>
            </a:r>
            <a:endParaRPr b="1" sz="2000">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Name: Maisoon Tasnia</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ID: 20301076</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Section: 01</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Course Instructor: Annajiat Alim Rasel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77950" y="291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Synthesis</a:t>
            </a:r>
            <a:endParaRPr/>
          </a:p>
        </p:txBody>
      </p:sp>
      <p:sp>
        <p:nvSpPr>
          <p:cNvPr id="141" name="Google Shape;141;p22"/>
          <p:cNvSpPr txBox="1"/>
          <p:nvPr/>
        </p:nvSpPr>
        <p:spPr>
          <a:xfrm>
            <a:off x="552375" y="1334900"/>
            <a:ext cx="7935300" cy="3472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Font typeface="Roboto"/>
              <a:buChar char="❏"/>
            </a:pPr>
            <a:r>
              <a:rPr lang="en" sz="3000">
                <a:solidFill>
                  <a:schemeClr val="lt1"/>
                </a:solidFill>
                <a:latin typeface="Roboto"/>
                <a:ea typeface="Roboto"/>
                <a:cs typeface="Roboto"/>
                <a:sym typeface="Roboto"/>
              </a:rPr>
              <a:t>Advancements in malware detection</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 sz="3000">
                <a:solidFill>
                  <a:schemeClr val="lt1"/>
                </a:solidFill>
                <a:latin typeface="Roboto"/>
                <a:ea typeface="Roboto"/>
                <a:cs typeface="Roboto"/>
                <a:sym typeface="Roboto"/>
              </a:rPr>
              <a:t>Improved accuracy and efficiency</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 sz="3000">
                <a:solidFill>
                  <a:schemeClr val="lt1"/>
                </a:solidFill>
                <a:latin typeface="Roboto"/>
                <a:ea typeface="Roboto"/>
                <a:cs typeface="Roboto"/>
                <a:sym typeface="Roboto"/>
              </a:rPr>
              <a:t>Real world applicability</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 sz="3000">
                <a:solidFill>
                  <a:schemeClr val="lt1"/>
                </a:solidFill>
                <a:latin typeface="Roboto"/>
                <a:ea typeface="Roboto"/>
                <a:cs typeface="Roboto"/>
                <a:sym typeface="Roboto"/>
              </a:rPr>
              <a:t>Ethical considerations</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 sz="3000">
                <a:solidFill>
                  <a:schemeClr val="lt1"/>
                </a:solidFill>
                <a:latin typeface="Roboto"/>
                <a:ea typeface="Roboto"/>
                <a:cs typeface="Roboto"/>
                <a:sym typeface="Roboto"/>
              </a:rPr>
              <a:t>Overall impact on cybersecurity</a:t>
            </a:r>
            <a:endParaRPr sz="30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47925" y="291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147" name="Google Shape;147;p23"/>
          <p:cNvPicPr preferRelativeResize="0"/>
          <p:nvPr/>
        </p:nvPicPr>
        <p:blipFill>
          <a:blip r:embed="rId3">
            <a:alphaModFix/>
          </a:blip>
          <a:stretch>
            <a:fillRect/>
          </a:stretch>
        </p:blipFill>
        <p:spPr>
          <a:xfrm>
            <a:off x="912925" y="1129872"/>
            <a:ext cx="6126556" cy="37088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37925" y="3410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3" name="Google Shape;153;p24"/>
          <p:cNvSpPr txBox="1"/>
          <p:nvPr/>
        </p:nvSpPr>
        <p:spPr>
          <a:xfrm>
            <a:off x="512350" y="1314900"/>
            <a:ext cx="8365800" cy="3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The usefulness of machine learning techniques in the development of malware detection and analysis systems is highlighted in the report's conclusion. The authors summarize the key findings, highlighting the advantages of their recommended strategies and discussing potential implications for the cybersecurity sector. The discovery most likely encourages the application of machine learning techniques to improve the robustness of malware detection systems.</a:t>
            </a:r>
            <a:endParaRPr sz="24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60950" y="2510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93" name="Google Shape;93;p14"/>
          <p:cNvSpPr txBox="1"/>
          <p:nvPr/>
        </p:nvSpPr>
        <p:spPr>
          <a:xfrm>
            <a:off x="592400" y="1394950"/>
            <a:ext cx="7254900" cy="3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Any software that is intentionally created to damage, exploit, or compromise computer systems, networks, or user devices is referred to as malware, short for malicious software. The word "malware" is used to describe a wide range of malicious software varieties, each with unique features and goals.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The spread of malware in today's digital environment is a serious threat to people, companies, and entire countries. Understanding the nature and behavior of harmful software is essential for developing effective cybersecurity tactics, and malware analysis plays a key part in this process. </a:t>
            </a:r>
            <a:endParaRPr sz="18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87950" y="3010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Types of cyber attacks</a:t>
            </a:r>
            <a:endParaRPr b="1" sz="3600"/>
          </a:p>
        </p:txBody>
      </p:sp>
      <p:pic>
        <p:nvPicPr>
          <p:cNvPr id="99" name="Google Shape;99;p15"/>
          <p:cNvPicPr preferRelativeResize="0"/>
          <p:nvPr/>
        </p:nvPicPr>
        <p:blipFill>
          <a:blip r:embed="rId3">
            <a:alphaModFix/>
          </a:blip>
          <a:stretch>
            <a:fillRect/>
          </a:stretch>
        </p:blipFill>
        <p:spPr>
          <a:xfrm>
            <a:off x="1393275" y="1209922"/>
            <a:ext cx="5853757" cy="36988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0950" y="4711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Hypothesis</a:t>
            </a:r>
            <a:endParaRPr b="1"/>
          </a:p>
        </p:txBody>
      </p:sp>
      <p:sp>
        <p:nvSpPr>
          <p:cNvPr id="105" name="Google Shape;105;p16"/>
          <p:cNvSpPr txBox="1"/>
          <p:nvPr/>
        </p:nvSpPr>
        <p:spPr>
          <a:xfrm>
            <a:off x="672450" y="1434975"/>
            <a:ext cx="8085600" cy="337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By using machine learning algorithms for malware analysis and detection, cybersecurity measures become much more effective.</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Traditional solutions struggle to keep pace with dynamic malware, demanding creative ways.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Machine learning provides precision, flexibility, and proactive protection against changing cyberthreats.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Enhanced capabilities to identify emerging and sophisticated malware types.</a:t>
            </a:r>
            <a:endParaRPr sz="18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127775" y="1809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Detection Method</a:t>
            </a:r>
            <a:endParaRPr b="1"/>
          </a:p>
        </p:txBody>
      </p:sp>
      <p:pic>
        <p:nvPicPr>
          <p:cNvPr id="111" name="Google Shape;111;p17"/>
          <p:cNvPicPr preferRelativeResize="0"/>
          <p:nvPr/>
        </p:nvPicPr>
        <p:blipFill>
          <a:blip r:embed="rId3">
            <a:alphaModFix/>
          </a:blip>
          <a:stretch>
            <a:fillRect/>
          </a:stretch>
        </p:blipFill>
        <p:spPr>
          <a:xfrm>
            <a:off x="1143075" y="1152172"/>
            <a:ext cx="6530781" cy="38189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67825" y="2210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Significance of Malware Detection</a:t>
            </a:r>
            <a:endParaRPr b="1" sz="3000"/>
          </a:p>
        </p:txBody>
      </p:sp>
      <p:sp>
        <p:nvSpPr>
          <p:cNvPr id="117" name="Google Shape;117;p18"/>
          <p:cNvSpPr txBox="1"/>
          <p:nvPr/>
        </p:nvSpPr>
        <p:spPr>
          <a:xfrm>
            <a:off x="402275" y="1094750"/>
            <a:ext cx="7715400" cy="3682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Proactive threat mitigation</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Protection of sensitive data</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Maintaining operational  continuity</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Prevention of financial loss</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Cybersecurity </a:t>
            </a:r>
            <a:r>
              <a:rPr lang="en" sz="2500">
                <a:solidFill>
                  <a:schemeClr val="lt1"/>
                </a:solidFill>
                <a:highlight>
                  <a:schemeClr val="dk1"/>
                </a:highlight>
                <a:latin typeface="Roboto"/>
                <a:ea typeface="Roboto"/>
                <a:cs typeface="Roboto"/>
                <a:sym typeface="Roboto"/>
              </a:rPr>
              <a:t>resilience</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Strategic decision making</a:t>
            </a:r>
            <a:endParaRPr sz="2500">
              <a:solidFill>
                <a:schemeClr val="lt1"/>
              </a:solidFill>
              <a:highlight>
                <a:schemeClr val="dk1"/>
              </a:highlight>
              <a:latin typeface="Roboto"/>
              <a:ea typeface="Roboto"/>
              <a:cs typeface="Roboto"/>
              <a:sym typeface="Roboto"/>
            </a:endParaRPr>
          </a:p>
          <a:p>
            <a:pPr indent="-387350" lvl="0" marL="457200" rtl="0" algn="l">
              <a:spcBef>
                <a:spcPts val="0"/>
              </a:spcBef>
              <a:spcAft>
                <a:spcPts val="0"/>
              </a:spcAft>
              <a:buClr>
                <a:schemeClr val="lt1"/>
              </a:buClr>
              <a:buSzPts val="2500"/>
              <a:buFont typeface="Roboto"/>
              <a:buChar char="❏"/>
            </a:pPr>
            <a:r>
              <a:rPr lang="en" sz="2500">
                <a:solidFill>
                  <a:schemeClr val="lt1"/>
                </a:solidFill>
                <a:highlight>
                  <a:schemeClr val="dk1"/>
                </a:highlight>
                <a:latin typeface="Roboto"/>
                <a:ea typeface="Roboto"/>
                <a:cs typeface="Roboto"/>
                <a:sym typeface="Roboto"/>
              </a:rPr>
              <a:t>Global cybersecurity stability</a:t>
            </a:r>
            <a:endParaRPr sz="25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5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5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500">
              <a:solidFill>
                <a:schemeClr val="lt1"/>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sz="1200">
              <a:solidFill>
                <a:schemeClr val="lt1"/>
              </a:solidFill>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60950" y="4111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Methodology</a:t>
            </a:r>
            <a:endParaRPr/>
          </a:p>
        </p:txBody>
      </p:sp>
      <p:sp>
        <p:nvSpPr>
          <p:cNvPr id="123" name="Google Shape;123;p19"/>
          <p:cNvSpPr txBox="1"/>
          <p:nvPr/>
        </p:nvSpPr>
        <p:spPr>
          <a:xfrm>
            <a:off x="642425" y="1384950"/>
            <a:ext cx="6654600" cy="34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lt1"/>
                </a:solidFill>
              </a:rPr>
              <a:t>The approach entails a detailed investigation of machine learning methods used in malware analysis. This entails a thorough examination of the body of research, a comparison of the benefits and drawbacks of different algorithms, and the creation of a methodical malware detection process. To ensure reproducibility and transparency, the authors go into depth about the feature extraction procedure, model training, and assessment measures they employed in their research.</a:t>
            </a:r>
            <a:endParaRPr sz="1900">
              <a:solidFill>
                <a:schemeClr val="lt1"/>
              </a:solidFill>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307900" y="3511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29" name="Google Shape;129;p20"/>
          <p:cNvSpPr txBox="1"/>
          <p:nvPr/>
        </p:nvSpPr>
        <p:spPr>
          <a:xfrm>
            <a:off x="352250" y="1515025"/>
            <a:ext cx="7465200" cy="3152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Roboto"/>
              <a:buAutoNum type="arabicPeriod"/>
            </a:pPr>
            <a:r>
              <a:rPr lang="en" sz="2200">
                <a:solidFill>
                  <a:schemeClr val="lt1"/>
                </a:solidFill>
                <a:latin typeface="Roboto"/>
                <a:ea typeface="Roboto"/>
                <a:cs typeface="Roboto"/>
                <a:sym typeface="Roboto"/>
              </a:rPr>
              <a:t>Inconsistency in Labels:</a:t>
            </a: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Justification: Unbalances in labeled datasets could cause bias and affect how well the machine learning model detects malware types that are underrepresented. It is imperative to tackle this difficulty in order to guarantee an impartial and balanced model.</a:t>
            </a: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17900" y="3511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35" name="Google Shape;135;p21"/>
          <p:cNvSpPr txBox="1"/>
          <p:nvPr/>
        </p:nvSpPr>
        <p:spPr>
          <a:xfrm>
            <a:off x="342225" y="1414975"/>
            <a:ext cx="8145600" cy="3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2.  Attacks by Adversaries:</a:t>
            </a: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Justification: Adversarial attacks can target machine learning models, which include those employed in malware detection. In order to trick the model and produce false negatives, malicious actors can alter features or input data, undermining the efficacy of the detection system. Strong safeguards against hostile attacks are necessary to ensure that the suggested methodology is reliable.</a:t>
            </a: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