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3" r:id="rId3"/>
    <p:sldId id="264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654" y="-96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service model for NASR</a:t>
            </a:r>
            <a:br>
              <a:rPr lang="en-US" altLang="zh-CN"/>
            </a:br>
            <a:r>
              <a:rPr lang="en-US" altLang="zh-CN" sz="2200">
                <a:sym typeface="+mn-ea"/>
              </a:rPr>
              <a:t>Operators offer security capabilities that can be added to the connectivity service, and clients make choices.</a:t>
            </a:r>
            <a:endParaRPr lang="en-US" altLang="zh-CN" sz="22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060575"/>
            <a:ext cx="6326505" cy="3587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256540" y="1124585"/>
            <a:ext cx="1666240" cy="1706880"/>
            <a:chOff x="380" y="2683"/>
            <a:chExt cx="2624" cy="2688"/>
          </a:xfrm>
        </p:grpSpPr>
        <p:sp>
          <p:nvSpPr>
            <p:cNvPr id="19" name="波形 18"/>
            <p:cNvSpPr/>
            <p:nvPr/>
          </p:nvSpPr>
          <p:spPr>
            <a:xfrm>
              <a:off x="404" y="2683"/>
              <a:ext cx="2506" cy="2688"/>
            </a:xfrm>
            <a:prstGeom prst="wave">
              <a:avLst>
                <a:gd name="adj1" fmla="val 7318"/>
                <a:gd name="adj2" fmla="val 1494"/>
              </a:avLst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80" y="3250"/>
              <a:ext cx="2624" cy="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Service request model from user: </a:t>
              </a:r>
              <a:endParaRPr lang="en-US" altLang="zh-CN" sz="1400"/>
            </a:p>
            <a:p>
              <a:pPr marL="342900" indent="-342900">
                <a:buFont typeface="+mj-ea"/>
                <a:buAutoNum type="circleNumDbPlain"/>
              </a:pPr>
              <a:r>
                <a:rPr lang="en-US" altLang="zh-CN" sz="1400"/>
                <a:t>Destination, </a:t>
              </a:r>
              <a:endParaRPr lang="en-US" altLang="zh-CN" sz="1400"/>
            </a:p>
            <a:p>
              <a:pPr marL="342900" indent="-342900">
                <a:buFont typeface="+mj-ea"/>
                <a:buAutoNum type="circleNumDbPlain"/>
              </a:pPr>
              <a:r>
                <a:rPr lang="en-US" altLang="zh-CN" sz="1400"/>
                <a:t>Trusted Path Provision</a:t>
              </a:r>
              <a:endParaRPr lang="en-US" altLang="zh-CN" sz="1400"/>
            </a:p>
          </p:txBody>
        </p:sp>
      </p:grpSp>
      <p:sp>
        <p:nvSpPr>
          <p:cNvPr id="4" name="矩形 3"/>
          <p:cNvSpPr/>
          <p:nvPr/>
        </p:nvSpPr>
        <p:spPr>
          <a:xfrm>
            <a:off x="1887220" y="692785"/>
            <a:ext cx="1583690" cy="5759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Customer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767580" y="692785"/>
            <a:ext cx="1583690" cy="5759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Orchestrator</a:t>
            </a:r>
            <a:endParaRPr lang="en-US" altLang="zh-CN"/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>
            <a:off x="2679065" y="1268730"/>
            <a:ext cx="0" cy="46081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2"/>
          </p:cNvCxnSpPr>
          <p:nvPr/>
        </p:nvCxnSpPr>
        <p:spPr>
          <a:xfrm>
            <a:off x="5559425" y="1268730"/>
            <a:ext cx="0" cy="46081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686685" y="1988820"/>
            <a:ext cx="2872740" cy="44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58745" y="1537970"/>
            <a:ext cx="3371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Request(Security Requirements)/HTTP</a:t>
            </a:r>
            <a:endParaRPr lang="en-US" altLang="zh-CN" sz="1400"/>
          </a:p>
        </p:txBody>
      </p:sp>
      <p:sp>
        <p:nvSpPr>
          <p:cNvPr id="10" name="矩形 9"/>
          <p:cNvSpPr/>
          <p:nvPr/>
        </p:nvSpPr>
        <p:spPr>
          <a:xfrm>
            <a:off x="7576185" y="692785"/>
            <a:ext cx="1583690" cy="5759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</a:t>
            </a:r>
            <a:endParaRPr lang="en-US" altLang="zh-CN"/>
          </a:p>
        </p:txBody>
      </p:sp>
      <p:cxnSp>
        <p:nvCxnSpPr>
          <p:cNvPr id="11" name="直接连接符 10"/>
          <p:cNvCxnSpPr/>
          <p:nvPr/>
        </p:nvCxnSpPr>
        <p:spPr>
          <a:xfrm>
            <a:off x="8368030" y="1268730"/>
            <a:ext cx="0" cy="46081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658745" y="4076700"/>
            <a:ext cx="28803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38755" y="3716655"/>
            <a:ext cx="2503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Response(Service result model to user)</a:t>
            </a:r>
            <a:endParaRPr lang="en-US" altLang="zh-CN" sz="140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580380" y="4149090"/>
            <a:ext cx="2792095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482590" y="4193540"/>
            <a:ext cx="3165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ym typeface="+mn-ea"/>
              </a:rPr>
              <a:t>Security Services Configuration</a:t>
            </a:r>
            <a:r>
              <a:rPr lang="en-US" altLang="zh-CN" sz="1400">
                <a:sym typeface="+mn-ea"/>
              </a:rPr>
              <a:t>/</a:t>
            </a:r>
            <a:r>
              <a:rPr lang="en-US" altLang="zh-CN" sz="1400"/>
              <a:t>PCEP</a:t>
            </a:r>
            <a:endParaRPr lang="en-US" altLang="zh-CN" sz="1400"/>
          </a:p>
        </p:txBody>
      </p:sp>
      <p:sp>
        <p:nvSpPr>
          <p:cNvPr id="16" name="矩形 15"/>
          <p:cNvSpPr/>
          <p:nvPr/>
        </p:nvSpPr>
        <p:spPr>
          <a:xfrm>
            <a:off x="4407535" y="2852420"/>
            <a:ext cx="2258695" cy="8553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Node and Path Selection based on </a:t>
            </a:r>
            <a:r>
              <a:rPr lang="en-US" altLang="zh-CN" sz="1400">
                <a:sym typeface="+mn-ea"/>
              </a:rPr>
              <a:t>Trusted Path Provision parameters</a:t>
            </a:r>
            <a:endParaRPr lang="en-US" altLang="zh-CN" sz="1400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23435" y="2132330"/>
            <a:ext cx="1871980" cy="4324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Accurate security requirements</a:t>
            </a:r>
            <a:endParaRPr lang="en-US" altLang="zh-CN" sz="1400"/>
          </a:p>
        </p:txBody>
      </p:sp>
      <p:sp>
        <p:nvSpPr>
          <p:cNvPr id="21" name="矩形 20"/>
          <p:cNvSpPr/>
          <p:nvPr/>
        </p:nvSpPr>
        <p:spPr>
          <a:xfrm>
            <a:off x="7719695" y="4509135"/>
            <a:ext cx="1313815" cy="5175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Actual Forwarding</a:t>
            </a:r>
            <a:endParaRPr lang="en-US" altLang="zh-CN" sz="140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5579745" y="5191760"/>
            <a:ext cx="2783205" cy="374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598795" y="5231130"/>
            <a:ext cx="2851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ym typeface="+mn-ea"/>
              </a:rPr>
              <a:t>Forwarding and service result/PCEP</a:t>
            </a:r>
            <a:endParaRPr lang="en-US" altLang="zh-CN" sz="1400"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67360" y="2908935"/>
            <a:ext cx="2050415" cy="1458091"/>
            <a:chOff x="617" y="6263"/>
            <a:chExt cx="3229" cy="2500"/>
          </a:xfrm>
        </p:grpSpPr>
        <p:sp>
          <p:nvSpPr>
            <p:cNvPr id="26" name="波形 25"/>
            <p:cNvSpPr/>
            <p:nvPr/>
          </p:nvSpPr>
          <p:spPr>
            <a:xfrm>
              <a:off x="617" y="6263"/>
              <a:ext cx="2813" cy="2479"/>
            </a:xfrm>
            <a:prstGeom prst="wave">
              <a:avLst>
                <a:gd name="adj1" fmla="val 7318"/>
                <a:gd name="adj2" fmla="val 1494"/>
              </a:avLst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24" y="6760"/>
              <a:ext cx="3222" cy="2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sym typeface="+mn-ea"/>
                </a:rPr>
                <a:t>Service result model to user</a:t>
              </a:r>
              <a:r>
                <a:rPr lang="en-US" altLang="zh-CN" sz="1400">
                  <a:sym typeface="+mn-ea"/>
                </a:rPr>
                <a:t>:</a:t>
              </a:r>
              <a:endParaRPr lang="en-US" altLang="zh-CN" sz="1400">
                <a:sym typeface="+mn-ea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en-US" sz="1400">
                  <a:sym typeface="+mn-ea"/>
                </a:rPr>
                <a:t>P</a:t>
              </a:r>
              <a:r>
                <a:rPr sz="1400">
                  <a:sym typeface="+mn-ea"/>
                </a:rPr>
                <a:t>ath attestation result</a:t>
              </a:r>
              <a:endParaRPr sz="1400">
                <a:sym typeface="+mn-ea"/>
              </a:endParaRPr>
            </a:p>
            <a:p>
              <a:endParaRPr lang="en-US" altLang="zh-CN" sz="1400">
                <a:sym typeface="+mn-ea"/>
              </a:endParaRPr>
            </a:p>
          </p:txBody>
        </p:sp>
      </p:grpSp>
      <p:sp>
        <p:nvSpPr>
          <p:cNvPr id="31" name="任意多边形 30"/>
          <p:cNvSpPr/>
          <p:nvPr/>
        </p:nvSpPr>
        <p:spPr>
          <a:xfrm>
            <a:off x="1819910" y="1739265"/>
            <a:ext cx="1895475" cy="405130"/>
          </a:xfrm>
          <a:custGeom>
            <a:avLst/>
            <a:gdLst>
              <a:gd name="connisteX0" fmla="*/ 1895475 w 1895475"/>
              <a:gd name="connsiteY0" fmla="*/ 0 h 405127"/>
              <a:gd name="connisteX1" fmla="*/ 1722120 w 1895475"/>
              <a:gd name="connsiteY1" fmla="*/ 201930 h 405127"/>
              <a:gd name="connisteX2" fmla="*/ 932815 w 1895475"/>
              <a:gd name="connsiteY2" fmla="*/ 403860 h 405127"/>
              <a:gd name="connisteX3" fmla="*/ 433070 w 1895475"/>
              <a:gd name="connsiteY3" fmla="*/ 278765 h 405127"/>
              <a:gd name="connisteX4" fmla="*/ 0 w 1895475"/>
              <a:gd name="connsiteY4" fmla="*/ 336550 h 405127"/>
              <a:gd name="connisteX5" fmla="*/ -250190 w 1895475"/>
              <a:gd name="connsiteY5" fmla="*/ 327025 h 4051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5475" h="405127">
                <a:moveTo>
                  <a:pt x="1895475" y="0"/>
                </a:moveTo>
                <a:cubicBezTo>
                  <a:pt x="1876425" y="36195"/>
                  <a:pt x="1914525" y="121285"/>
                  <a:pt x="1722120" y="201930"/>
                </a:cubicBezTo>
                <a:cubicBezTo>
                  <a:pt x="1529715" y="282575"/>
                  <a:pt x="1190625" y="388620"/>
                  <a:pt x="932815" y="403860"/>
                </a:cubicBezTo>
                <a:cubicBezTo>
                  <a:pt x="675005" y="419100"/>
                  <a:pt x="619760" y="292100"/>
                  <a:pt x="433070" y="278765"/>
                </a:cubicBezTo>
                <a:cubicBezTo>
                  <a:pt x="246380" y="265430"/>
                  <a:pt x="136525" y="327025"/>
                  <a:pt x="0" y="336550"/>
                </a:cubicBezTo>
              </a:path>
            </a:pathLst>
          </a:custGeom>
          <a:ln w="9525" cap="flat" cmpd="sng" algn="ctr">
            <a:solidFill>
              <a:srgbClr val="00B050"/>
            </a:solidFill>
            <a:prstDash val="dash"/>
            <a:headEnd type="none"/>
            <a:tailEnd type="triangle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988820" y="5012690"/>
            <a:ext cx="1931670" cy="311785"/>
          </a:xfrm>
          <a:custGeom>
            <a:avLst/>
            <a:gdLst>
              <a:gd name="connisteX0" fmla="*/ 2328545 w 2328545"/>
              <a:gd name="connsiteY0" fmla="*/ 310169 h 310169"/>
              <a:gd name="connisteX1" fmla="*/ 1577975 w 2328545"/>
              <a:gd name="connsiteY1" fmla="*/ 31404 h 310169"/>
              <a:gd name="connisteX2" fmla="*/ 855980 w 2328545"/>
              <a:gd name="connsiteY2" fmla="*/ 12354 h 310169"/>
              <a:gd name="connisteX3" fmla="*/ 144145 w 2328545"/>
              <a:gd name="connsiteY3" fmla="*/ 12354 h 310169"/>
              <a:gd name="connisteX4" fmla="*/ 0 w 2328545"/>
              <a:gd name="connsiteY4" fmla="*/ 21879 h 310169"/>
              <a:gd name="connisteX5" fmla="*/ 9525 w 2328545"/>
              <a:gd name="connsiteY5" fmla="*/ 31404 h 31016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328545" h="310170">
                <a:moveTo>
                  <a:pt x="2328545" y="310170"/>
                </a:moveTo>
                <a:cubicBezTo>
                  <a:pt x="2192655" y="254925"/>
                  <a:pt x="1872615" y="91095"/>
                  <a:pt x="1577975" y="31405"/>
                </a:cubicBezTo>
                <a:cubicBezTo>
                  <a:pt x="1283335" y="-28285"/>
                  <a:pt x="1143000" y="16165"/>
                  <a:pt x="855980" y="12355"/>
                </a:cubicBezTo>
                <a:cubicBezTo>
                  <a:pt x="568960" y="8545"/>
                  <a:pt x="315595" y="10450"/>
                  <a:pt x="144145" y="12355"/>
                </a:cubicBezTo>
                <a:cubicBezTo>
                  <a:pt x="-27305" y="14260"/>
                  <a:pt x="26670" y="18070"/>
                  <a:pt x="0" y="21880"/>
                </a:cubicBezTo>
              </a:path>
            </a:pathLst>
          </a:custGeom>
          <a:ln w="9525" cap="flat" cmpd="sng" algn="ctr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2699385" y="5347970"/>
            <a:ext cx="2851785" cy="2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755900" y="5409565"/>
            <a:ext cx="2726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Service result  </a:t>
            </a:r>
            <a:r>
              <a:rPr lang="en-US" altLang="zh-CN" sz="1400">
                <a:sym typeface="+mn-ea"/>
              </a:rPr>
              <a:t>model </a:t>
            </a:r>
            <a:r>
              <a:rPr lang="zh-CN" altLang="en-US" sz="1400">
                <a:sym typeface="+mn-ea"/>
              </a:rPr>
              <a:t>to user</a:t>
            </a:r>
            <a:endParaRPr lang="zh-CN" altLang="en-US" sz="1400">
              <a:sym typeface="+mn-ea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2253615" y="3539490"/>
            <a:ext cx="1395730" cy="180975"/>
          </a:xfrm>
          <a:custGeom>
            <a:avLst/>
            <a:gdLst>
              <a:gd name="connisteX0" fmla="*/ 1430655 w 1430655"/>
              <a:gd name="connsiteY0" fmla="*/ 106538 h 106538"/>
              <a:gd name="connisteX1" fmla="*/ 1358265 w 1430655"/>
              <a:gd name="connsiteY1" fmla="*/ 53833 h 106538"/>
              <a:gd name="connisteX2" fmla="*/ 1285875 w 1430655"/>
              <a:gd name="connsiteY2" fmla="*/ 40498 h 106538"/>
              <a:gd name="connisteX3" fmla="*/ 1213485 w 1430655"/>
              <a:gd name="connsiteY3" fmla="*/ 34148 h 106538"/>
              <a:gd name="connisteX4" fmla="*/ 1140460 w 1430655"/>
              <a:gd name="connsiteY4" fmla="*/ 27163 h 106538"/>
              <a:gd name="connisteX5" fmla="*/ 1061720 w 1430655"/>
              <a:gd name="connsiteY5" fmla="*/ 13828 h 106538"/>
              <a:gd name="connisteX6" fmla="*/ 995680 w 1430655"/>
              <a:gd name="connsiteY6" fmla="*/ 13828 h 106538"/>
              <a:gd name="connisteX7" fmla="*/ 916305 w 1430655"/>
              <a:gd name="connsiteY7" fmla="*/ 7478 h 106538"/>
              <a:gd name="connisteX8" fmla="*/ 837565 w 1430655"/>
              <a:gd name="connsiteY8" fmla="*/ 7478 h 106538"/>
              <a:gd name="connisteX9" fmla="*/ 771525 w 1430655"/>
              <a:gd name="connsiteY9" fmla="*/ 7478 h 106538"/>
              <a:gd name="connisteX10" fmla="*/ 705485 w 1430655"/>
              <a:gd name="connsiteY10" fmla="*/ 7478 h 106538"/>
              <a:gd name="connisteX11" fmla="*/ 619760 w 1430655"/>
              <a:gd name="connsiteY11" fmla="*/ 7478 h 106538"/>
              <a:gd name="connisteX12" fmla="*/ 553720 w 1430655"/>
              <a:gd name="connsiteY12" fmla="*/ 7478 h 106538"/>
              <a:gd name="connisteX13" fmla="*/ 481330 w 1430655"/>
              <a:gd name="connsiteY13" fmla="*/ 1128 h 106538"/>
              <a:gd name="connisteX14" fmla="*/ 415290 w 1430655"/>
              <a:gd name="connsiteY14" fmla="*/ 1128 h 106538"/>
              <a:gd name="connisteX15" fmla="*/ 349885 w 1430655"/>
              <a:gd name="connsiteY15" fmla="*/ 1128 h 106538"/>
              <a:gd name="connisteX16" fmla="*/ 270510 w 1430655"/>
              <a:gd name="connsiteY16" fmla="*/ 13828 h 106538"/>
              <a:gd name="connisteX17" fmla="*/ 204470 w 1430655"/>
              <a:gd name="connsiteY17" fmla="*/ 27163 h 106538"/>
              <a:gd name="connisteX18" fmla="*/ 138430 w 1430655"/>
              <a:gd name="connsiteY18" fmla="*/ 46848 h 106538"/>
              <a:gd name="connisteX19" fmla="*/ 66040 w 1430655"/>
              <a:gd name="connsiteY19" fmla="*/ 73518 h 106538"/>
              <a:gd name="connisteX20" fmla="*/ 0 w 1430655"/>
              <a:gd name="connsiteY20" fmla="*/ 99553 h 10653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</a:cxnLst>
            <a:rect l="l" t="t" r="r" b="b"/>
            <a:pathLst>
              <a:path w="1430655" h="106539">
                <a:moveTo>
                  <a:pt x="1430655" y="106539"/>
                </a:moveTo>
                <a:cubicBezTo>
                  <a:pt x="1417320" y="96379"/>
                  <a:pt x="1387475" y="67169"/>
                  <a:pt x="1358265" y="53834"/>
                </a:cubicBezTo>
                <a:cubicBezTo>
                  <a:pt x="1329055" y="40499"/>
                  <a:pt x="1315085" y="44309"/>
                  <a:pt x="1285875" y="40499"/>
                </a:cubicBezTo>
                <a:cubicBezTo>
                  <a:pt x="1256665" y="36689"/>
                  <a:pt x="1242695" y="36689"/>
                  <a:pt x="1213485" y="34149"/>
                </a:cubicBezTo>
                <a:cubicBezTo>
                  <a:pt x="1184275" y="31609"/>
                  <a:pt x="1170940" y="30974"/>
                  <a:pt x="1140460" y="27164"/>
                </a:cubicBezTo>
                <a:cubicBezTo>
                  <a:pt x="1109980" y="23354"/>
                  <a:pt x="1090930" y="16369"/>
                  <a:pt x="1061720" y="13829"/>
                </a:cubicBezTo>
                <a:cubicBezTo>
                  <a:pt x="1032510" y="11289"/>
                  <a:pt x="1024890" y="15099"/>
                  <a:pt x="995680" y="13829"/>
                </a:cubicBezTo>
                <a:cubicBezTo>
                  <a:pt x="966470" y="12559"/>
                  <a:pt x="948055" y="8749"/>
                  <a:pt x="916305" y="7479"/>
                </a:cubicBezTo>
                <a:cubicBezTo>
                  <a:pt x="884555" y="6209"/>
                  <a:pt x="866775" y="7479"/>
                  <a:pt x="837565" y="7479"/>
                </a:cubicBezTo>
                <a:cubicBezTo>
                  <a:pt x="808355" y="7479"/>
                  <a:pt x="798195" y="7479"/>
                  <a:pt x="771525" y="7479"/>
                </a:cubicBezTo>
                <a:cubicBezTo>
                  <a:pt x="744855" y="7479"/>
                  <a:pt x="735965" y="7479"/>
                  <a:pt x="705485" y="7479"/>
                </a:cubicBezTo>
                <a:cubicBezTo>
                  <a:pt x="675005" y="7479"/>
                  <a:pt x="650240" y="7479"/>
                  <a:pt x="619760" y="7479"/>
                </a:cubicBezTo>
                <a:cubicBezTo>
                  <a:pt x="589280" y="7479"/>
                  <a:pt x="581660" y="8749"/>
                  <a:pt x="553720" y="7479"/>
                </a:cubicBezTo>
                <a:cubicBezTo>
                  <a:pt x="525780" y="6209"/>
                  <a:pt x="509270" y="2399"/>
                  <a:pt x="481330" y="1129"/>
                </a:cubicBezTo>
                <a:cubicBezTo>
                  <a:pt x="453390" y="-141"/>
                  <a:pt x="441325" y="1129"/>
                  <a:pt x="415290" y="1129"/>
                </a:cubicBezTo>
                <a:cubicBezTo>
                  <a:pt x="389255" y="1129"/>
                  <a:pt x="379095" y="-1411"/>
                  <a:pt x="349885" y="1129"/>
                </a:cubicBezTo>
                <a:cubicBezTo>
                  <a:pt x="320675" y="3669"/>
                  <a:pt x="299720" y="8749"/>
                  <a:pt x="270510" y="13829"/>
                </a:cubicBezTo>
                <a:cubicBezTo>
                  <a:pt x="241300" y="18909"/>
                  <a:pt x="231140" y="20814"/>
                  <a:pt x="204470" y="27164"/>
                </a:cubicBezTo>
                <a:cubicBezTo>
                  <a:pt x="177800" y="33514"/>
                  <a:pt x="166370" y="37324"/>
                  <a:pt x="138430" y="46849"/>
                </a:cubicBezTo>
                <a:cubicBezTo>
                  <a:pt x="110490" y="56374"/>
                  <a:pt x="93980" y="62724"/>
                  <a:pt x="66040" y="73519"/>
                </a:cubicBezTo>
                <a:cubicBezTo>
                  <a:pt x="38100" y="84314"/>
                  <a:pt x="12065" y="95109"/>
                  <a:pt x="0" y="99554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203200" y="4631690"/>
            <a:ext cx="1786255" cy="1979504"/>
            <a:chOff x="617" y="6263"/>
            <a:chExt cx="2813" cy="3394"/>
          </a:xfrm>
        </p:grpSpPr>
        <p:sp>
          <p:nvSpPr>
            <p:cNvPr id="35" name="波形 34"/>
            <p:cNvSpPr/>
            <p:nvPr/>
          </p:nvSpPr>
          <p:spPr>
            <a:xfrm>
              <a:off x="617" y="6263"/>
              <a:ext cx="2813" cy="3394"/>
            </a:xfrm>
            <a:prstGeom prst="wave">
              <a:avLst>
                <a:gd name="adj1" fmla="val 7318"/>
                <a:gd name="adj2" fmla="val 1494"/>
              </a:avLst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24" y="6759"/>
              <a:ext cx="2805" cy="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sym typeface="+mn-ea"/>
                </a:rPr>
                <a:t>Service result model to user</a:t>
              </a:r>
              <a:r>
                <a:rPr lang="en-US" altLang="zh-CN" sz="1400">
                  <a:sym typeface="+mn-ea"/>
                </a:rPr>
                <a:t>:</a:t>
              </a:r>
              <a:endParaRPr lang="en-US" altLang="zh-CN" sz="1400">
                <a:sym typeface="+mn-ea"/>
              </a:endParaRPr>
            </a:p>
            <a:p>
              <a:pPr indent="0">
                <a:buFont typeface="+mj-ea"/>
                <a:buNone/>
              </a:pPr>
              <a:r>
                <a:rPr lang="zh-CN" altLang="en-US" sz="1400">
                  <a:sym typeface="+mn-ea"/>
                </a:rPr>
                <a:t>②</a:t>
              </a:r>
              <a:r>
                <a:rPr lang="en-US" altLang="zh-CN" sz="1400">
                  <a:sym typeface="+mn-ea"/>
                </a:rPr>
                <a:t> </a:t>
              </a:r>
              <a:r>
                <a:rPr sz="1400">
                  <a:sym typeface="+mn-ea"/>
                </a:rPr>
                <a:t>Forwarding Path validation result</a:t>
              </a:r>
              <a:endParaRPr sz="1400">
                <a:sym typeface="+mn-ea"/>
              </a:endParaRPr>
            </a:p>
            <a:p>
              <a:pPr indent="0">
                <a:buFont typeface="+mj-ea"/>
                <a:buNone/>
              </a:pPr>
              <a:r>
                <a:rPr lang="zh-CN" altLang="en-US" sz="1400">
                  <a:sym typeface="+mn-ea"/>
                </a:rPr>
                <a:t>③</a:t>
              </a:r>
              <a:r>
                <a:rPr lang="en-US" altLang="zh-CN" sz="1400">
                  <a:sym typeface="+mn-ea"/>
                </a:rPr>
                <a:t>Service provision result</a:t>
              </a:r>
              <a:endParaRPr lang="en-US" altLang="zh-CN" sz="1400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service model for NASR</a:t>
            </a:r>
            <a:br>
              <a:rPr lang="en-US" altLang="zh-CN"/>
            </a:br>
            <a:r>
              <a:rPr lang="en-US" altLang="zh-CN" sz="2200">
                <a:sym typeface="+mn-ea"/>
              </a:rPr>
              <a:t>Operators offer security capabilities that can be added to the connectivity service, and clients make choices.</a:t>
            </a:r>
            <a:endParaRPr lang="en-US" altLang="zh-CN" sz="2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71440"/>
          </a:xfrm>
        </p:spPr>
        <p:txBody>
          <a:bodyPr>
            <a:noAutofit/>
          </a:bodyPr>
          <a:p>
            <a:r>
              <a:rPr lang="zh-CN" altLang="en-US" sz="2000"/>
              <a:t>Service </a:t>
            </a:r>
            <a:r>
              <a:rPr lang="en-US" altLang="zh-CN" sz="2000"/>
              <a:t>request </a:t>
            </a:r>
            <a:r>
              <a:rPr lang="zh-CN" altLang="en-US" sz="2000"/>
              <a:t>model from </a:t>
            </a:r>
            <a:r>
              <a:rPr lang="en-US" altLang="zh-CN" sz="2000"/>
              <a:t>customer</a:t>
            </a:r>
            <a:r>
              <a:rPr lang="zh-CN" altLang="en-US" sz="2000"/>
              <a:t>: </a:t>
            </a:r>
            <a:endParaRPr lang="zh-CN" altLang="en-US" sz="2000"/>
          </a:p>
          <a:p>
            <a:pPr lvl="1"/>
            <a:r>
              <a:rPr lang="zh-CN" altLang="en-US" sz="1800"/>
              <a:t>Destination</a:t>
            </a:r>
            <a:r>
              <a:rPr lang="en-US" altLang="zh-CN" sz="1800"/>
              <a:t>(</a:t>
            </a:r>
            <a:r>
              <a:rPr lang="zh-CN" altLang="en-US" sz="1800"/>
              <a:t>lP</a:t>
            </a:r>
            <a:r>
              <a:rPr lang="en-US" altLang="zh-CN" sz="1800"/>
              <a:t>)</a:t>
            </a:r>
            <a:r>
              <a:rPr lang="zh-CN" altLang="en-US" sz="1800"/>
              <a:t>,  </a:t>
            </a:r>
            <a:r>
              <a:rPr lang="en-US" altLang="zh-CN" sz="1800"/>
              <a:t>Path</a:t>
            </a:r>
            <a:r>
              <a:rPr lang="zh-CN" altLang="en-US" sz="1800"/>
              <a:t>, </a:t>
            </a:r>
            <a:r>
              <a:rPr lang="en-US" altLang="zh-CN" sz="1800"/>
              <a:t>S</a:t>
            </a:r>
            <a:r>
              <a:rPr lang="zh-CN" altLang="en-US" sz="1800"/>
              <a:t>evice type</a:t>
            </a:r>
            <a:r>
              <a:rPr lang="en-US" altLang="zh-CN" sz="1800"/>
              <a:t>, </a:t>
            </a:r>
            <a:r>
              <a:rPr lang="zh-CN" altLang="en-US" sz="1800">
                <a:sym typeface="+mn-ea"/>
              </a:rPr>
              <a:t>Geograph</a:t>
            </a:r>
            <a:r>
              <a:rPr lang="en-US" altLang="zh-CN" sz="1800">
                <a:sym typeface="+mn-ea"/>
              </a:rPr>
              <a:t>ic</a:t>
            </a:r>
            <a:r>
              <a:rPr lang="zh-CN" altLang="en-US" sz="1800">
                <a:sym typeface="+mn-ea"/>
              </a:rPr>
              <a:t> </a:t>
            </a:r>
            <a:r>
              <a:rPr lang="en-US" altLang="zh-CN" sz="1800">
                <a:sym typeface="+mn-ea"/>
              </a:rPr>
              <a:t>restriction;</a:t>
            </a:r>
            <a:endParaRPr lang="zh-CN" altLang="en-US" sz="1800"/>
          </a:p>
          <a:p>
            <a:pPr lvl="1"/>
            <a:r>
              <a:rPr lang="en-US" altLang="zh-CN" sz="2000">
                <a:sym typeface="+mn-ea"/>
              </a:rPr>
              <a:t>Trusted Path Provision</a:t>
            </a:r>
            <a:r>
              <a:rPr lang="zh-CN" altLang="en-US" sz="2000">
                <a:sym typeface="+mn-ea"/>
              </a:rPr>
              <a:t>: </a:t>
            </a:r>
            <a:endParaRPr lang="zh-CN" altLang="en-US" sz="2000">
              <a:sym typeface="+mn-ea"/>
            </a:endParaRPr>
          </a:p>
          <a:p>
            <a:pPr lvl="2" algn="l">
              <a:buClrTx/>
              <a:buSzTx/>
            </a:pPr>
            <a:r>
              <a:rPr lang="zh-CN" altLang="en-US" sz="1800">
                <a:sym typeface="+mn-ea"/>
              </a:rPr>
              <a:t>Node Type</a:t>
            </a:r>
            <a:r>
              <a:rPr lang="en-US" altLang="zh-CN" sz="1800">
                <a:sym typeface="+mn-ea"/>
              </a:rPr>
              <a:t>: </a:t>
            </a:r>
            <a:r>
              <a:rPr lang="zh-CN" altLang="en-US" sz="1800">
                <a:sym typeface="+mn-ea"/>
              </a:rPr>
              <a:t>NFV or Hardware</a:t>
            </a:r>
            <a:r>
              <a:rPr lang="en-US" altLang="zh-CN" sz="1800">
                <a:sym typeface="+mn-ea"/>
              </a:rPr>
              <a:t>;</a:t>
            </a:r>
            <a:endParaRPr lang="en-US" altLang="zh-CN" sz="1800">
              <a:sym typeface="+mn-ea"/>
            </a:endParaRPr>
          </a:p>
          <a:p>
            <a:pPr lvl="2" algn="l">
              <a:buClrTx/>
              <a:buSzTx/>
            </a:pPr>
            <a:r>
              <a:rPr lang="en-US" altLang="zh-CN" sz="1800">
                <a:sym typeface="+mn-ea"/>
              </a:rPr>
              <a:t>Node Security Configuration: the node's basic security configuration baseline possessed by the router itself, include security hardening, attack perception and so on.</a:t>
            </a:r>
            <a:endParaRPr lang="en-US" altLang="zh-CN" sz="1800">
              <a:sym typeface="+mn-ea"/>
            </a:endParaRPr>
          </a:p>
          <a:p>
            <a:pPr lvl="2" algn="l">
              <a:buClrTx/>
              <a:buSzTx/>
            </a:pPr>
            <a:r>
              <a:rPr lang="en-US" altLang="zh-CN" sz="1800">
                <a:sym typeface="+mn-ea"/>
              </a:rPr>
              <a:t>L2/L3 Security Feature: used to identify whether to enable authentication and encryption on L2 or L3.</a:t>
            </a:r>
            <a:r>
              <a:rPr lang="en-US" altLang="zh-CN" sz="1800">
                <a:sym typeface="+mn-ea"/>
              </a:rPr>
              <a:t>(</a:t>
            </a:r>
            <a:r>
              <a:rPr lang="zh-CN" altLang="en-US" sz="1800">
                <a:sym typeface="+mn-ea"/>
              </a:rPr>
              <a:t>RFC8049</a:t>
            </a:r>
            <a:r>
              <a:rPr lang="en-US" altLang="zh-CN" sz="1800">
                <a:sym typeface="+mn-ea"/>
              </a:rPr>
              <a:t>)</a:t>
            </a:r>
            <a:r>
              <a:rPr lang="zh-CN" altLang="en-US" sz="1800">
                <a:sym typeface="+mn-ea"/>
              </a:rPr>
              <a:t> </a:t>
            </a:r>
            <a:endParaRPr lang="en-US" altLang="zh-CN" sz="1800">
              <a:sym typeface="+mn-ea"/>
            </a:endParaRPr>
          </a:p>
          <a:p>
            <a:pPr lvl="2" algn="l">
              <a:buClrTx/>
              <a:buSzTx/>
            </a:pPr>
            <a:r>
              <a:rPr lang="en-US" altLang="zh-CN" sz="1800">
                <a:sym typeface="+mn-ea"/>
              </a:rPr>
              <a:t>Connection Reliability Feature: Maximal occupancy level, Isolation, Diversity.&lt;RFC 9543&gt;.</a:t>
            </a:r>
            <a:endParaRPr lang="en-US" altLang="zh-CN" sz="1800">
              <a:sym typeface="+mn-ea"/>
            </a:endParaRPr>
          </a:p>
          <a:p>
            <a:pPr lvl="2" algn="l">
              <a:buClrTx/>
              <a:buSzTx/>
            </a:pPr>
            <a:r>
              <a:rPr lang="en-US" altLang="zh-CN" sz="1800">
                <a:sym typeface="+mn-ea"/>
              </a:rPr>
              <a:t>Security Services Configuration:Security services that can be provided based on traffic, such as firewall,IDS/IPS,attack-mitigation(anti-DDos), access control, Integrity Protection. Each type of security service requires two SLE parameters, processing latency and performance of security capabilities.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service model for NASR</a:t>
            </a:r>
            <a:br>
              <a:rPr lang="en-US" altLang="zh-CN"/>
            </a:br>
            <a:r>
              <a:rPr lang="en-US" altLang="zh-CN" sz="2200">
                <a:sym typeface="+mn-ea"/>
              </a:rPr>
              <a:t>Operators offer security capabilities that can be added to the connectivity service, and clients make choices.</a:t>
            </a:r>
            <a:endParaRPr lang="en-US" altLang="zh-CN" sz="2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000"/>
              <a:t>Service result model to user: </a:t>
            </a:r>
            <a:endParaRPr lang="zh-CN" altLang="en-US" sz="2000"/>
          </a:p>
          <a:p>
            <a:pPr lvl="1"/>
            <a:r>
              <a:rPr lang="en-US" sz="1800"/>
              <a:t>(Initial)</a:t>
            </a:r>
            <a:r>
              <a:rPr sz="1800"/>
              <a:t>Path attestation result: after generating a path that meets the specific forwarding requirements of the user, it is used to record the initial path attestation result as a baseline for future verification, contains at least four fields: Identity, initial attestation result, verification reference and auxillary information.</a:t>
            </a:r>
            <a:endParaRPr sz="1800"/>
          </a:p>
          <a:p>
            <a:pPr lvl="1"/>
            <a:endParaRPr sz="1800"/>
          </a:p>
          <a:p>
            <a:pPr lvl="1"/>
            <a:r>
              <a:rPr lang="en-US" sz="1800"/>
              <a:t>(Actual) </a:t>
            </a:r>
            <a:r>
              <a:rPr sz="1800"/>
              <a:t>Forwarding Path validation result: formed during the actual forwarding process both in-situ and out-of-band modes, it will be verified with path attestation result, contains at least two fields: Identity, </a:t>
            </a:r>
            <a:r>
              <a:rPr lang="en-US" sz="1800"/>
              <a:t>Attestation results</a:t>
            </a:r>
            <a:r>
              <a:rPr sz="1800"/>
              <a:t>.</a:t>
            </a:r>
            <a:endParaRPr sz="1800"/>
          </a:p>
          <a:p>
            <a:pPr lvl="1"/>
            <a:endParaRPr sz="1800"/>
          </a:p>
          <a:p>
            <a:pPr lvl="1"/>
            <a:r>
              <a:rPr lang="en-US" altLang="zh-CN" sz="1800">
                <a:sym typeface="+mn-ea"/>
              </a:rPr>
              <a:t>Service provision result: as security services can be provided, after the service is provided, need to provide service proof to the user, contains at least two fields: Identity, Service type,  Service details.</a:t>
            </a:r>
            <a:endParaRPr lang="en-US" altLang="zh-CN" sz="1800">
              <a:sym typeface="+mn-ea"/>
            </a:endParaRPr>
          </a:p>
          <a:p>
            <a:pPr lvl="1"/>
            <a:endParaRPr lang="zh-CN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2538</Words>
  <Application>WPS 演示</Application>
  <PresentationFormat/>
  <Paragraphs>58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service model for NASR Operators offer security capabilities that can be added to the connectivity service, and clients make choices.</vt:lpstr>
      <vt:lpstr>PowerPoint 演示文稿</vt:lpstr>
      <vt:lpstr>service model for NASR Operators offer security capabilities that can be added to the connectivity service, and clients make choices.</vt:lpstr>
      <vt:lpstr>service model for NASR Operators offer security capabilities that can be added to the connectivity service, and clients make choices.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model</dc:title>
  <dc:creator>cmcc</dc:creator>
  <cp:lastModifiedBy>cmcc</cp:lastModifiedBy>
  <cp:revision>83</cp:revision>
  <dcterms:created xsi:type="dcterms:W3CDTF">2024-11-02T10:47:00Z</dcterms:created>
  <dcterms:modified xsi:type="dcterms:W3CDTF">2025-01-21T09:48:50Z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6F705E093D6044309FB476A90E4A2F18</vt:lpwstr>
  </property>
  <property fmtid="{D5CDD505-2E9C-101B-9397-08002B2CF9AE}" pid="3" name="KSOProductBuildVer">
    <vt:lpwstr>2052-12.8.2.18205</vt:lpwstr>
  </property>
</Properties>
</file>