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8"/>
  </p:notesMasterIdLst>
  <p:sldIdLst>
    <p:sldId id="256" r:id="rId3"/>
    <p:sldId id="258" r:id="rId4"/>
    <p:sldId id="259" r:id="rId5"/>
    <p:sldId id="260" r:id="rId6"/>
    <p:sldId id="261" r:id="rId7"/>
    <p:sldId id="280" r:id="rId8"/>
    <p:sldId id="281" r:id="rId9"/>
    <p:sldId id="282" r:id="rId10"/>
    <p:sldId id="277" r:id="rId11"/>
    <p:sldId id="283" r:id="rId12"/>
    <p:sldId id="284" r:id="rId13"/>
    <p:sldId id="285" r:id="rId14"/>
    <p:sldId id="286" r:id="rId15"/>
    <p:sldId id="278" r:id="rId16"/>
    <p:sldId id="279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1400" b="0" strike="noStrike" spc="-1">
                <a:solidFill>
                  <a:srgbClr val="000000"/>
                </a:solidFill>
                <a:latin typeface="Arial"/>
              </a:rPr>
              <a:t>Pulse para desplazar la diapositiva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Pulse para editar el formato de las notas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s-ES" sz="1400" b="0" strike="noStrike" spc="-1">
                <a:solidFill>
                  <a:srgbClr val="000000"/>
                </a:solidFill>
                <a:latin typeface="Times New Roman"/>
              </a:rPr>
              <a:t>&lt;cabecera&gt;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 idx="5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s-E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s-ES" sz="1400" b="0" strike="noStrike" spc="-1">
                <a:solidFill>
                  <a:srgbClr val="000000"/>
                </a:solidFill>
                <a:latin typeface="Times New Roman"/>
              </a:rPr>
              <a:t>&lt;fecha/hora&gt;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 idx="6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s-E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s-ES" sz="1400" b="0" strike="noStrike" spc="-1">
                <a:solidFill>
                  <a:srgbClr val="000000"/>
                </a:solidFill>
                <a:latin typeface="Times New Roman"/>
              </a:rPr>
              <a:t>&lt;pie de página&gt;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 idx="7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s-E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C52C71DB-9785-45FF-A759-C84BCF776794}" type="slidenum">
              <a:rPr lang="es-ES" sz="1400" b="0" strike="noStrike" spc="-1">
                <a:solidFill>
                  <a:srgbClr val="000000"/>
                </a:solidFill>
                <a:latin typeface="Times New Roman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216000" indent="0">
              <a:buNone/>
            </a:pPr>
            <a:endParaRPr lang="es-ES" sz="1200" b="0" strike="noStrike" spc="-1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E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40D990C-BA2C-45CB-9B1B-9486BB85AC55}" type="slidenum">
              <a:rPr lang="es-ES" sz="1400" b="0" strike="noStrike" spc="-1">
                <a:solidFill>
                  <a:srgbClr val="000000"/>
                </a:solidFill>
                <a:latin typeface="Times New Roman"/>
              </a:rPr>
              <a:t>9</a:t>
            </a:fld>
            <a:endParaRPr lang="es-E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29F5918-FFC8-4EEF-AA02-200FBBEE5C50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15440" y="992880"/>
            <a:ext cx="11360520" cy="273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3D03F5A1-D73D-41E3-A8B8-46654B490705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15440" y="992880"/>
            <a:ext cx="11360520" cy="273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D5E3DA02-EC2C-4464-887A-CEF469B80679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15440" y="992880"/>
            <a:ext cx="11360520" cy="273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4ACB9A60-2041-444E-BF72-AE5B4DB93997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962A2575-9B5E-4657-9768-4976ABBAE315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15440" y="992880"/>
            <a:ext cx="11360520" cy="273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70EEC43A-843A-4AE1-965F-43CB0AA55985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15440" y="992880"/>
            <a:ext cx="11360520" cy="273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416ABDA8-B7BC-499A-8FC3-E0C7F3A32772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15440" y="992880"/>
            <a:ext cx="11360520" cy="273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BF27CC3F-5709-49E2-B434-33886F550D4C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15440" y="992880"/>
            <a:ext cx="11360520" cy="273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231FB656-BF8F-4581-BEAE-DEFD46E13482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15440" y="992880"/>
            <a:ext cx="11360520" cy="12687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D624014-31BE-4C0E-8741-A736CAB01F43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15440" y="992880"/>
            <a:ext cx="11360520" cy="273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EC8C550C-F8F4-4822-9773-A2F0F90899D2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15440" y="992880"/>
            <a:ext cx="11360520" cy="273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BAA96692-4313-4AA5-8EAD-8D04F2D91BB2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15440" y="992880"/>
            <a:ext cx="11360520" cy="273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3923E595-4511-442F-9704-911A744C8664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15440" y="992880"/>
            <a:ext cx="11360520" cy="273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8772F576-4C3A-42F3-B172-E0C39A923234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15440" y="992880"/>
            <a:ext cx="11360520" cy="273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BBAD72DB-930C-40D8-A7FF-191FCEC6AE43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15440" y="992880"/>
            <a:ext cx="11360520" cy="273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32128E20-D555-49EF-8AFB-3C5868530AC1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15440" y="992880"/>
            <a:ext cx="11360520" cy="273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42FEFA57-5937-49A3-9A4B-F362BB23061B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15440" y="992880"/>
            <a:ext cx="11360520" cy="273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0E7D3FD-2F1F-40A1-AD43-4DD44DED92D7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15440" y="992880"/>
            <a:ext cx="11360520" cy="273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7FBB05A-0355-49EE-9C53-0AACF44B5B81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15440" y="992880"/>
            <a:ext cx="11360520" cy="273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C041CD0A-6C63-4C76-A674-A48FFE467354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15440" y="992880"/>
            <a:ext cx="11360520" cy="12687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C07B911-C945-4644-9539-027007B4DAFD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15440" y="992880"/>
            <a:ext cx="11360520" cy="273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4618057B-A766-404B-9013-D7CA815C8B57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15440" y="992880"/>
            <a:ext cx="11360520" cy="273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61897AC1-0590-4FEF-A9F9-06671C6EBD30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15440" y="992880"/>
            <a:ext cx="11360520" cy="273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2D80051-04FF-46DC-962C-85A9120838C2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15440" y="992880"/>
            <a:ext cx="11360520" cy="2736720"/>
          </a:xfrm>
          <a:prstGeom prst="rect">
            <a:avLst/>
          </a:prstGeom>
          <a:noFill/>
          <a:ln w="0">
            <a:noFill/>
          </a:ln>
        </p:spPr>
        <p:txBody>
          <a:bodyPr lIns="122040" tIns="122040" rIns="122040" bIns="122040" anchor="b">
            <a:noAutofit/>
          </a:bodyPr>
          <a:lstStyle/>
          <a:p>
            <a:pPr indent="0">
              <a:buNone/>
            </a:pPr>
            <a:r>
              <a:rPr lang="es-ES" sz="69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ldNum" idx="1"/>
          </p:nvPr>
        </p:nvSpPr>
        <p:spPr>
          <a:xfrm>
            <a:off x="11296440" y="6217560"/>
            <a:ext cx="731520" cy="524520"/>
          </a:xfrm>
          <a:prstGeom prst="rect">
            <a:avLst/>
          </a:prstGeom>
          <a:noFill/>
          <a:ln w="0">
            <a:noFill/>
          </a:ln>
        </p:spPr>
        <p:txBody>
          <a:bodyPr lIns="122040" tIns="122040" rIns="122040" bIns="1220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ES" sz="1300" b="0" strike="noStrike" spc="-1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4776CC7-1138-4C1A-9FFE-00A677B65147}" type="slidenum">
              <a:rPr lang="es-ES" sz="1300" b="0" strike="noStrike" spc="-1">
                <a:solidFill>
                  <a:schemeClr val="dk2"/>
                </a:solidFill>
                <a:latin typeface="Arial"/>
                <a:ea typeface="Arial"/>
              </a:rPr>
              <a:t>‹Nº›</a:t>
            </a:fld>
            <a:endParaRPr lang="es-ES" sz="13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520"/>
          </a:xfrm>
          <a:prstGeom prst="rect">
            <a:avLst/>
          </a:prstGeom>
          <a:noFill/>
          <a:ln w="0">
            <a:noFill/>
          </a:ln>
        </p:spPr>
        <p:txBody>
          <a:bodyPr lIns="122040" tIns="122040" rIns="122040" bIns="122040" anchor="ctr">
            <a:noAutofit/>
          </a:bodyPr>
          <a:lstStyle/>
          <a:p>
            <a:pPr indent="0">
              <a:buNone/>
            </a:pPr>
            <a:r>
              <a:rPr lang="es-ES" sz="4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122040" tIns="122040" rIns="122040" bIns="1220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8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8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8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8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8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dt" idx="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indent="0">
              <a:buNone/>
              <a:defRPr lang="es-E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s-ES" sz="1400" b="0" strike="noStrike" spc="-1">
                <a:solidFill>
                  <a:srgbClr val="000000"/>
                </a:solidFill>
                <a:latin typeface="Times New Roman"/>
              </a:rPr>
              <a:t>&lt;fecha/hora&gt;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ftr" idx="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indent="0" algn="ctr">
              <a:buNone/>
              <a:defRPr lang="es-E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s-ES" sz="1400" b="0" strike="noStrike" spc="-1">
                <a:solidFill>
                  <a:srgbClr val="000000"/>
                </a:solidFill>
                <a:latin typeface="Times New Roman"/>
              </a:rPr>
              <a:t>&lt;pie de página&gt;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sldNum" idx="4"/>
          </p:nvPr>
        </p:nvSpPr>
        <p:spPr>
          <a:xfrm>
            <a:off x="86176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ES" sz="1100" b="0" strike="noStrike" spc="-1">
                <a:solidFill>
                  <a:schemeClr val="dk2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8955555-415B-4B44-9A80-AB6CB70042F0}" type="slidenum">
              <a:rPr lang="es-ES" sz="1100" b="0" strike="noStrike" spc="-1">
                <a:solidFill>
                  <a:schemeClr val="dk2"/>
                </a:solidFill>
                <a:latin typeface="Calibri"/>
                <a:ea typeface="Calibri"/>
              </a:rPr>
              <a:t>‹Nº›</a:t>
            </a:fld>
            <a:endParaRPr lang="es-ES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4" name="Google Shape;23;p12" descr="Google Shape;124;p27"/>
          <p:cNvPicPr/>
          <p:nvPr/>
        </p:nvPicPr>
        <p:blipFill>
          <a:blip r:embed="rId14"/>
          <a:stretch/>
        </p:blipFill>
        <p:spPr>
          <a:xfrm>
            <a:off x="10722600" y="43560"/>
            <a:ext cx="1433160" cy="313920"/>
          </a:xfrm>
          <a:prstGeom prst="rect">
            <a:avLst/>
          </a:prstGeom>
          <a:ln w="0">
            <a:noFill/>
          </a:ln>
        </p:spPr>
      </p:pic>
      <p:pic>
        <p:nvPicPr>
          <p:cNvPr id="45" name="Google Shape;24;p12"/>
          <p:cNvPicPr/>
          <p:nvPr/>
        </p:nvPicPr>
        <p:blipFill>
          <a:blip r:embed="rId15">
            <a:alphaModFix amt="20000"/>
          </a:blip>
          <a:stretch/>
        </p:blipFill>
        <p:spPr>
          <a:xfrm>
            <a:off x="294480" y="0"/>
            <a:ext cx="11897280" cy="670032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1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A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/>
          <p:nvPr/>
        </p:nvPicPr>
        <p:blipFill>
          <a:blip r:embed="rId2"/>
          <a:stretch/>
        </p:blipFill>
        <p:spPr>
          <a:xfrm>
            <a:off x="294480" y="0"/>
            <a:ext cx="11897280" cy="6700320"/>
          </a:xfrm>
          <a:prstGeom prst="rect">
            <a:avLst/>
          </a:prstGeom>
          <a:ln w="0">
            <a:noFill/>
          </a:ln>
        </p:spPr>
      </p:pic>
      <p:sp>
        <p:nvSpPr>
          <p:cNvPr id="89" name="Google Shape;89;p1"/>
          <p:cNvSpPr/>
          <p:nvPr/>
        </p:nvSpPr>
        <p:spPr>
          <a:xfrm>
            <a:off x="934380" y="4036831"/>
            <a:ext cx="6692105" cy="189051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bIns="9144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1700" b="1" spc="-1" dirty="0">
                <a:solidFill>
                  <a:schemeClr val="lt1"/>
                </a:solidFill>
                <a:highlight>
                  <a:srgbClr val="0097A7"/>
                </a:highlight>
                <a:latin typeface="Montserrat" panose="00000500000000000000" pitchFamily="2" charset="0"/>
                <a:ea typeface="Roboto Mono"/>
              </a:rPr>
              <a:t>CAPSTONE</a:t>
            </a:r>
            <a:r>
              <a:rPr lang="es-ES" sz="2000" b="1" spc="-1" dirty="0">
                <a:solidFill>
                  <a:schemeClr val="lt1"/>
                </a:solidFill>
                <a:highlight>
                  <a:srgbClr val="0097A7"/>
                </a:highlight>
                <a:latin typeface="Roboto Mono"/>
                <a:ea typeface="Roboto Mono"/>
              </a:rPr>
              <a:t> </a:t>
            </a:r>
            <a:r>
              <a:rPr lang="es-ES" sz="1700" b="1" spc="-1" dirty="0">
                <a:solidFill>
                  <a:schemeClr val="lt1"/>
                </a:solidFill>
                <a:highlight>
                  <a:srgbClr val="0097A7"/>
                </a:highlight>
                <a:latin typeface="Montserrat" panose="00000500000000000000" pitchFamily="2" charset="0"/>
                <a:ea typeface="Roboto Mono"/>
              </a:rPr>
              <a:t>PROJECT</a:t>
            </a:r>
            <a:r>
              <a:rPr lang="es-ES" sz="2000" b="1" strike="noStrike" spc="-1" dirty="0">
                <a:solidFill>
                  <a:schemeClr val="lt1"/>
                </a:solidFill>
                <a:highlight>
                  <a:srgbClr val="0097A7"/>
                </a:highlight>
                <a:latin typeface="Roboto Mono"/>
                <a:ea typeface="Roboto Mono"/>
              </a:rPr>
              <a:t>:</a:t>
            </a:r>
            <a:endParaRPr lang="es-ES" sz="2000" b="0" strike="noStrike" spc="-1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80000"/>
              </a:lnSpc>
              <a:tabLst>
                <a:tab pos="0" algn="l"/>
              </a:tabLst>
            </a:pPr>
            <a:endParaRPr lang="es-ES" sz="1100" b="0" strike="noStrike" spc="-1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80000"/>
              </a:lnSpc>
              <a:tabLst>
                <a:tab pos="0" algn="l"/>
              </a:tabLst>
            </a:pPr>
            <a:r>
              <a:rPr lang="es-ES" sz="3000" b="0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Montserrat ExtraBold"/>
                <a:ea typeface="Montserrat ExtraBold"/>
              </a:rPr>
              <a:t>El descenso a la maldad</a:t>
            </a:r>
            <a:endParaRPr lang="es-ES" sz="3000" b="0" strike="noStrike" spc="-1" dirty="0">
              <a:solidFill>
                <a:schemeClr val="bg1"/>
              </a:solidFill>
              <a:highlight>
                <a:srgbClr val="000000"/>
              </a:highlight>
              <a:latin typeface="Arial"/>
            </a:endParaRPr>
          </a:p>
          <a:p>
            <a:pPr>
              <a:lnSpc>
                <a:spcPct val="80000"/>
              </a:lnSpc>
              <a:tabLst>
                <a:tab pos="0" algn="l"/>
              </a:tabLst>
            </a:pPr>
            <a:r>
              <a:rPr lang="es-ES" sz="3000" b="0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Montserrat ExtraBold"/>
                <a:ea typeface="Montserrat ExtraBold"/>
              </a:rPr>
              <a:t>de Walter White</a:t>
            </a:r>
          </a:p>
          <a:p>
            <a:pPr>
              <a:lnSpc>
                <a:spcPct val="80000"/>
              </a:lnSpc>
              <a:tabLst>
                <a:tab pos="0" algn="l"/>
              </a:tabLst>
            </a:pPr>
            <a:endParaRPr lang="es-ES" sz="3000" b="0" strike="noStrike" spc="-1" dirty="0">
              <a:solidFill>
                <a:schemeClr val="bg1"/>
              </a:solidFill>
              <a:highlight>
                <a:srgbClr val="000000"/>
              </a:highlight>
              <a:latin typeface="Montserrat ExtraBold"/>
              <a:ea typeface="Montserrat ExtraBold"/>
            </a:endParaRPr>
          </a:p>
          <a:p>
            <a:pPr>
              <a:lnSpc>
                <a:spcPct val="80000"/>
              </a:lnSpc>
              <a:tabLst>
                <a:tab pos="0" algn="l"/>
              </a:tabLst>
            </a:pPr>
            <a:r>
              <a:rPr lang="es-ES" sz="2000" spc="-1" dirty="0">
                <a:solidFill>
                  <a:srgbClr val="FFC000"/>
                </a:solidFill>
                <a:highlight>
                  <a:srgbClr val="000000"/>
                </a:highlight>
                <a:latin typeface="Montserrat ExtraBold"/>
              </a:rPr>
              <a:t>Un enfoque NLP y de Análisis de Sentimientos</a:t>
            </a:r>
            <a:endParaRPr lang="es-ES" sz="2000" b="0" strike="noStrike" spc="-1" dirty="0">
              <a:solidFill>
                <a:srgbClr val="FFC000"/>
              </a:solidFill>
              <a:highlight>
                <a:srgbClr val="000000"/>
              </a:highlight>
              <a:latin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914923" y="919800"/>
            <a:ext cx="4626000" cy="121571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bIns="9144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1700" b="1" strike="noStrike" spc="-1" dirty="0">
                <a:solidFill>
                  <a:schemeClr val="lt1"/>
                </a:solidFill>
                <a:highlight>
                  <a:srgbClr val="0097A7"/>
                </a:highlight>
                <a:latin typeface="Montserrat" panose="00000500000000000000" pitchFamily="2" charset="0"/>
                <a:ea typeface="Roboto Mono"/>
              </a:rPr>
              <a:t>Bootcamp Data </a:t>
            </a:r>
            <a:r>
              <a:rPr lang="es-ES" sz="1700" b="1" strike="noStrike" spc="-1" dirty="0" err="1">
                <a:solidFill>
                  <a:schemeClr val="lt1"/>
                </a:solidFill>
                <a:highlight>
                  <a:srgbClr val="0097A7"/>
                </a:highlight>
                <a:latin typeface="Montserrat" panose="00000500000000000000" pitchFamily="2" charset="0"/>
                <a:ea typeface="Roboto Mono"/>
              </a:rPr>
              <a:t>Analytics</a:t>
            </a:r>
            <a:r>
              <a:rPr lang="es-ES" sz="1700" b="1" strike="noStrike" spc="-1" dirty="0">
                <a:solidFill>
                  <a:schemeClr val="lt1"/>
                </a:solidFill>
                <a:highlight>
                  <a:srgbClr val="0097A7"/>
                </a:highlight>
                <a:latin typeface="Montserrat" panose="00000500000000000000" pitchFamily="2" charset="0"/>
                <a:ea typeface="Roboto Mono"/>
              </a:rPr>
              <a:t> BDAP0324</a:t>
            </a:r>
            <a:endParaRPr lang="es-ES" sz="1700" b="1" strike="noStrike" spc="-1" dirty="0">
              <a:solidFill>
                <a:srgbClr val="FFFFFF"/>
              </a:solidFill>
              <a:latin typeface="Montserrat" panose="00000500000000000000" pitchFamily="2" charset="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2500" b="0" strike="noStrike" spc="-1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25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849045" y="5670696"/>
            <a:ext cx="2940840" cy="67710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600" b="0" strike="noStrike" spc="-1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1600" b="1" strike="noStrike" spc="-1" dirty="0">
                <a:solidFill>
                  <a:schemeClr val="lt1"/>
                </a:solidFill>
                <a:highlight>
                  <a:srgbClr val="0097A7"/>
                </a:highlight>
                <a:latin typeface="Montserrat" panose="00000500000000000000" pitchFamily="2" charset="0"/>
                <a:ea typeface="Roboto Mono"/>
              </a:rPr>
              <a:t>Maite Lizarraga</a:t>
            </a:r>
            <a:endParaRPr lang="es-ES" sz="1600" b="1" strike="noStrike" spc="-1" dirty="0">
              <a:solidFill>
                <a:srgbClr val="FFFFFF"/>
              </a:solidFill>
              <a:latin typeface="Montserrat" panose="00000500000000000000" pitchFamily="2" charset="0"/>
            </a:endParaRPr>
          </a:p>
        </p:txBody>
      </p:sp>
      <p:pic>
        <p:nvPicPr>
          <p:cNvPr id="92" name="Google Shape;92;p1"/>
          <p:cNvPicPr/>
          <p:nvPr/>
        </p:nvPicPr>
        <p:blipFill>
          <a:blip r:embed="rId3"/>
          <a:stretch/>
        </p:blipFill>
        <p:spPr>
          <a:xfrm>
            <a:off x="914923" y="441360"/>
            <a:ext cx="1883160" cy="410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76;p7">
            <a:extLst>
              <a:ext uri="{FF2B5EF4-FFF2-40B4-BE49-F238E27FC236}">
                <a16:creationId xmlns:a16="http://schemas.microsoft.com/office/drawing/2014/main" id="{8493AB9B-0CE8-5CBC-16FF-369A419F1313}"/>
              </a:ext>
            </a:extLst>
          </p:cNvPr>
          <p:cNvSpPr/>
          <p:nvPr/>
        </p:nvSpPr>
        <p:spPr>
          <a:xfrm>
            <a:off x="710640" y="158400"/>
            <a:ext cx="5427720" cy="396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bIns="9144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2000" b="1" strike="noStrike" spc="-1" dirty="0">
                <a:solidFill>
                  <a:schemeClr val="lt1"/>
                </a:solidFill>
                <a:highlight>
                  <a:srgbClr val="0097A7"/>
                </a:highlight>
                <a:latin typeface="Roboto Mono"/>
                <a:ea typeface="Roboto Mono"/>
              </a:rPr>
              <a:t>PRUEBAS Y RESULTADOS:</a:t>
            </a:r>
            <a:endParaRPr lang="es-E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Google Shape;141;p4">
            <a:extLst>
              <a:ext uri="{FF2B5EF4-FFF2-40B4-BE49-F238E27FC236}">
                <a16:creationId xmlns:a16="http://schemas.microsoft.com/office/drawing/2014/main" id="{2EFE62AB-AE2D-7A36-DD09-EBF28D9CB7CF}"/>
              </a:ext>
            </a:extLst>
          </p:cNvPr>
          <p:cNvSpPr/>
          <p:nvPr/>
        </p:nvSpPr>
        <p:spPr>
          <a:xfrm>
            <a:off x="304870" y="570511"/>
            <a:ext cx="4948066" cy="405683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36000" anchor="t">
            <a:spAutoFit/>
          </a:bodyPr>
          <a:lstStyle/>
          <a:p>
            <a:pPr marL="457200" indent="-380880" algn="ctr">
              <a:buClr>
                <a:srgbClr val="000000"/>
              </a:buClr>
              <a:buFont typeface="Montserrat ExtraBold"/>
              <a:buChar char="★"/>
            </a:pPr>
            <a:r>
              <a:rPr lang="en-US" sz="2400" b="0" strike="noStrike" spc="-1" dirty="0">
                <a:solidFill>
                  <a:schemeClr val="accent5"/>
                </a:solidFill>
                <a:latin typeface="Montserrat ExtraBold"/>
                <a:ea typeface="Montserrat ExtraBold"/>
              </a:rPr>
              <a:t>ZERO-SHOT </a:t>
            </a:r>
            <a:r>
              <a:rPr lang="en-US" sz="2400" b="0" strike="noStrike" spc="-1" dirty="0" err="1">
                <a:solidFill>
                  <a:schemeClr val="accent5"/>
                </a:solidFill>
                <a:latin typeface="Montserrat ExtraBold"/>
                <a:ea typeface="Montserrat ExtraBold"/>
              </a:rPr>
              <a:t>RoBERTa</a:t>
            </a:r>
            <a:endParaRPr lang="es-ES" sz="2400" b="0" strike="noStrike" spc="-1" dirty="0">
              <a:solidFill>
                <a:schemeClr val="accent5"/>
              </a:solidFill>
              <a:latin typeface="Arial"/>
            </a:endParaRPr>
          </a:p>
        </p:txBody>
      </p:sp>
      <p:sp>
        <p:nvSpPr>
          <p:cNvPr id="6" name="Google Shape;135;p4">
            <a:extLst>
              <a:ext uri="{FF2B5EF4-FFF2-40B4-BE49-F238E27FC236}">
                <a16:creationId xmlns:a16="http://schemas.microsoft.com/office/drawing/2014/main" id="{24923AAE-E798-B0E6-2374-F01650F759AC}"/>
              </a:ext>
            </a:extLst>
          </p:cNvPr>
          <p:cNvSpPr/>
          <p:nvPr/>
        </p:nvSpPr>
        <p:spPr>
          <a:xfrm>
            <a:off x="304869" y="972769"/>
            <a:ext cx="5833491" cy="183852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62360" tIns="162360" rIns="162360" bIns="162360" anchor="t">
            <a:noAutofit/>
          </a:bodyPr>
          <a:lstStyle/>
          <a:p>
            <a:pPr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r>
              <a:rPr lang="es-ES" b="1" spc="-1" dirty="0">
                <a:solidFill>
                  <a:srgbClr val="FFC000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Intensidad</a:t>
            </a: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r>
              <a:rPr lang="es-ES" b="1" spc="-1" dirty="0">
                <a:solidFill>
                  <a:schemeClr val="bg1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Escala:</a:t>
            </a: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r>
              <a:rPr lang="es-ES" sz="1400" b="1" spc="-1" dirty="0">
                <a:solidFill>
                  <a:schemeClr val="bg1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De 0 a 1, sentimiento positivo, negativo y neutral</a:t>
            </a:r>
            <a:endParaRPr lang="es-ES" sz="1400" b="1" spc="-1" dirty="0">
              <a:solidFill>
                <a:srgbClr val="FFC000"/>
              </a:solidFill>
              <a:highlight>
                <a:srgbClr val="000000"/>
              </a:highlight>
              <a:latin typeface="Montserrat" panose="00000500000000000000" pitchFamily="2" charset="0"/>
              <a:ea typeface="Roboto Mono"/>
            </a:endParaRP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r>
              <a:rPr lang="es-ES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 </a:t>
            </a:r>
            <a:endParaRPr lang="es-ES" b="1" strike="noStrike" spc="-1" dirty="0">
              <a:solidFill>
                <a:schemeClr val="bg1"/>
              </a:solidFill>
              <a:highlight>
                <a:srgbClr val="000000"/>
              </a:highlight>
              <a:latin typeface="Roboto Mono"/>
              <a:ea typeface="Roboto Mono"/>
            </a:endParaRPr>
          </a:p>
        </p:txBody>
      </p:sp>
      <p:pic>
        <p:nvPicPr>
          <p:cNvPr id="7" name="Imagen 6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BDC391CD-0740-42B4-4D2E-5FD79716D4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92" y="2747005"/>
            <a:ext cx="11958536" cy="35404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2775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76;p7">
            <a:extLst>
              <a:ext uri="{FF2B5EF4-FFF2-40B4-BE49-F238E27FC236}">
                <a16:creationId xmlns:a16="http://schemas.microsoft.com/office/drawing/2014/main" id="{E840BBFA-EF1E-BCEB-D890-D79C290243BF}"/>
              </a:ext>
            </a:extLst>
          </p:cNvPr>
          <p:cNvSpPr/>
          <p:nvPr/>
        </p:nvSpPr>
        <p:spPr>
          <a:xfrm>
            <a:off x="710640" y="158400"/>
            <a:ext cx="5427720" cy="396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bIns="9144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2000" b="1" strike="noStrike" spc="-1" dirty="0">
                <a:solidFill>
                  <a:schemeClr val="lt1"/>
                </a:solidFill>
                <a:highlight>
                  <a:srgbClr val="0097A7"/>
                </a:highlight>
                <a:latin typeface="Roboto Mono"/>
                <a:ea typeface="Roboto Mono"/>
              </a:rPr>
              <a:t>PRUEBAS Y RESULTADOS:</a:t>
            </a:r>
            <a:endParaRPr lang="es-E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Google Shape;141;p4">
            <a:extLst>
              <a:ext uri="{FF2B5EF4-FFF2-40B4-BE49-F238E27FC236}">
                <a16:creationId xmlns:a16="http://schemas.microsoft.com/office/drawing/2014/main" id="{AC265BFE-5A37-2E7D-3FBF-7C3041FFD0B5}"/>
              </a:ext>
            </a:extLst>
          </p:cNvPr>
          <p:cNvSpPr/>
          <p:nvPr/>
        </p:nvSpPr>
        <p:spPr>
          <a:xfrm>
            <a:off x="304870" y="570511"/>
            <a:ext cx="3488918" cy="405683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36000" anchor="t">
            <a:spAutoFit/>
          </a:bodyPr>
          <a:lstStyle/>
          <a:p>
            <a:pPr marL="457200" indent="-380880" algn="ctr">
              <a:buClr>
                <a:srgbClr val="000000"/>
              </a:buClr>
              <a:buFont typeface="Montserrat ExtraBold"/>
              <a:buChar char="★"/>
            </a:pPr>
            <a:r>
              <a:rPr lang="en-US" sz="2400" b="0" strike="noStrike" spc="-1" dirty="0">
                <a:solidFill>
                  <a:schemeClr val="accent5"/>
                </a:solidFill>
                <a:latin typeface="Montserrat ExtraBold"/>
                <a:ea typeface="Montserrat ExtraBold"/>
              </a:rPr>
              <a:t>NAÏVE BAYES</a:t>
            </a:r>
            <a:endParaRPr lang="es-ES" sz="2400" b="0" strike="noStrike" spc="-1" dirty="0">
              <a:solidFill>
                <a:schemeClr val="accent5"/>
              </a:solidFill>
              <a:latin typeface="Arial"/>
            </a:endParaRPr>
          </a:p>
        </p:txBody>
      </p:sp>
      <p:sp>
        <p:nvSpPr>
          <p:cNvPr id="8" name="Google Shape;135;p4">
            <a:extLst>
              <a:ext uri="{FF2B5EF4-FFF2-40B4-BE49-F238E27FC236}">
                <a16:creationId xmlns:a16="http://schemas.microsoft.com/office/drawing/2014/main" id="{B0FC4ADF-53B8-57C1-573C-B841267505D1}"/>
              </a:ext>
            </a:extLst>
          </p:cNvPr>
          <p:cNvSpPr/>
          <p:nvPr/>
        </p:nvSpPr>
        <p:spPr>
          <a:xfrm>
            <a:off x="304870" y="972769"/>
            <a:ext cx="6251574" cy="183852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62360" tIns="162360" rIns="162360" bIns="162360" anchor="t">
            <a:noAutofit/>
          </a:bodyPr>
          <a:lstStyle/>
          <a:p>
            <a:pPr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r>
              <a:rPr lang="es-ES" b="1" spc="-1" dirty="0">
                <a:solidFill>
                  <a:srgbClr val="FFC000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Predicción de la maldad de Walter</a:t>
            </a: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r>
              <a:rPr lang="es-ES" b="1" spc="-1" dirty="0">
                <a:solidFill>
                  <a:schemeClr val="bg1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1er gráfico: TEXTBLOB. </a:t>
            </a:r>
            <a:r>
              <a:rPr lang="es-ES" b="1" spc="-1" dirty="0" err="1">
                <a:solidFill>
                  <a:srgbClr val="FFC000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Accuracy</a:t>
            </a:r>
            <a:r>
              <a:rPr lang="es-ES" b="1" spc="-1" dirty="0">
                <a:solidFill>
                  <a:srgbClr val="FFC000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: 91%</a:t>
            </a: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r>
              <a:rPr lang="es-ES" b="1" spc="-1" dirty="0">
                <a:solidFill>
                  <a:schemeClr val="bg1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2º gráfico: VADER COMPOUND. </a:t>
            </a:r>
            <a:r>
              <a:rPr lang="es-ES" b="1" spc="-1" dirty="0" err="1">
                <a:solidFill>
                  <a:srgbClr val="FFC000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Accuracy</a:t>
            </a:r>
            <a:r>
              <a:rPr lang="es-ES" b="1" spc="-1" dirty="0">
                <a:solidFill>
                  <a:srgbClr val="FFC000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: 89%</a:t>
            </a: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r>
              <a:rPr lang="es-ES" b="1" spc="-1" dirty="0">
                <a:solidFill>
                  <a:schemeClr val="bg1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3er gráfico: SENTIWORDNET COMPOUND: </a:t>
            </a:r>
            <a:r>
              <a:rPr lang="es-ES" b="1" spc="-1" dirty="0" err="1">
                <a:solidFill>
                  <a:srgbClr val="FFC000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Accuracy</a:t>
            </a:r>
            <a:r>
              <a:rPr lang="es-ES" b="1" spc="-1" dirty="0">
                <a:solidFill>
                  <a:srgbClr val="FFC000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: 86%</a:t>
            </a: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r>
              <a:rPr lang="es-ES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 </a:t>
            </a:r>
            <a:endParaRPr lang="es-ES" b="1" strike="noStrike" spc="-1" dirty="0">
              <a:solidFill>
                <a:schemeClr val="bg1"/>
              </a:solidFill>
              <a:highlight>
                <a:srgbClr val="000000"/>
              </a:highlight>
              <a:latin typeface="Roboto Mono"/>
              <a:ea typeface="Roboto Mono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B51C25C-DF0F-915E-BFB0-61FD3D536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752" y="407625"/>
            <a:ext cx="5709248" cy="3324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AC583A3-B393-7CDD-012C-1B2A271CC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752" y="3732458"/>
            <a:ext cx="5709248" cy="3125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D9C16F87-5C27-AB40-A78E-B5F332888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53" y="3125543"/>
            <a:ext cx="6059400" cy="3730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494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76;p7">
            <a:extLst>
              <a:ext uri="{FF2B5EF4-FFF2-40B4-BE49-F238E27FC236}">
                <a16:creationId xmlns:a16="http://schemas.microsoft.com/office/drawing/2014/main" id="{78D6D022-BF32-57E7-C3EF-7EBC72C9131E}"/>
              </a:ext>
            </a:extLst>
          </p:cNvPr>
          <p:cNvSpPr/>
          <p:nvPr/>
        </p:nvSpPr>
        <p:spPr>
          <a:xfrm>
            <a:off x="710640" y="158400"/>
            <a:ext cx="5427720" cy="396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bIns="9144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2000" b="1" strike="noStrike" spc="-1" dirty="0">
                <a:solidFill>
                  <a:schemeClr val="lt1"/>
                </a:solidFill>
                <a:highlight>
                  <a:srgbClr val="0097A7"/>
                </a:highlight>
                <a:latin typeface="Roboto Mono"/>
                <a:ea typeface="Roboto Mono"/>
              </a:rPr>
              <a:t>PRUEBAS Y RESULTADOS:</a:t>
            </a:r>
            <a:endParaRPr lang="es-E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Google Shape;141;p4">
            <a:extLst>
              <a:ext uri="{FF2B5EF4-FFF2-40B4-BE49-F238E27FC236}">
                <a16:creationId xmlns:a16="http://schemas.microsoft.com/office/drawing/2014/main" id="{6AC1DEA2-B1B4-B565-449F-11B204F55B07}"/>
              </a:ext>
            </a:extLst>
          </p:cNvPr>
          <p:cNvSpPr/>
          <p:nvPr/>
        </p:nvSpPr>
        <p:spPr>
          <a:xfrm>
            <a:off x="304870" y="570511"/>
            <a:ext cx="3488918" cy="405683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36000" anchor="t">
            <a:spAutoFit/>
          </a:bodyPr>
          <a:lstStyle/>
          <a:p>
            <a:pPr marL="457200" indent="-380880" algn="ctr">
              <a:buClr>
                <a:srgbClr val="000000"/>
              </a:buClr>
              <a:buFont typeface="Montserrat ExtraBold"/>
              <a:buChar char="★"/>
            </a:pPr>
            <a:r>
              <a:rPr lang="en-US" sz="2400" spc="-1" dirty="0">
                <a:solidFill>
                  <a:schemeClr val="accent5"/>
                </a:solidFill>
                <a:latin typeface="Montserrat ExtraBold"/>
              </a:rPr>
              <a:t>CLUSTERING</a:t>
            </a:r>
            <a:endParaRPr lang="es-ES" sz="2400" b="0" strike="noStrike" spc="-1" dirty="0">
              <a:solidFill>
                <a:schemeClr val="accent5"/>
              </a:solidFill>
              <a:latin typeface="Arial"/>
            </a:endParaRPr>
          </a:p>
        </p:txBody>
      </p:sp>
      <p:sp>
        <p:nvSpPr>
          <p:cNvPr id="6" name="Google Shape;135;p4">
            <a:extLst>
              <a:ext uri="{FF2B5EF4-FFF2-40B4-BE49-F238E27FC236}">
                <a16:creationId xmlns:a16="http://schemas.microsoft.com/office/drawing/2014/main" id="{D88327D8-7813-5A7B-32FF-CCFEDE9DB9A9}"/>
              </a:ext>
            </a:extLst>
          </p:cNvPr>
          <p:cNvSpPr/>
          <p:nvPr/>
        </p:nvSpPr>
        <p:spPr>
          <a:xfrm>
            <a:off x="304869" y="972769"/>
            <a:ext cx="9646527" cy="183852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62360" tIns="162360" rIns="162360" bIns="162360" anchor="t">
            <a:noAutofit/>
          </a:bodyPr>
          <a:lstStyle/>
          <a:p>
            <a:pPr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r>
              <a:rPr lang="es-ES" b="1" spc="-1" dirty="0">
                <a:solidFill>
                  <a:srgbClr val="FFC000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K-</a:t>
            </a:r>
            <a:r>
              <a:rPr lang="es-ES" b="1" spc="-1" dirty="0" err="1">
                <a:solidFill>
                  <a:srgbClr val="FFC000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Means</a:t>
            </a:r>
            <a:r>
              <a:rPr lang="es-ES" b="1" spc="-1" dirty="0">
                <a:solidFill>
                  <a:srgbClr val="FFC000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. </a:t>
            </a:r>
            <a:r>
              <a:rPr lang="es-ES" b="1" spc="-1" dirty="0">
                <a:solidFill>
                  <a:schemeClr val="bg1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Método del codo: </a:t>
            </a:r>
            <a:r>
              <a:rPr lang="es-ES" b="1" spc="-1" dirty="0">
                <a:solidFill>
                  <a:srgbClr val="FFC000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k=4</a:t>
            </a:r>
            <a:r>
              <a:rPr lang="es-ES" b="1" spc="-1" dirty="0">
                <a:solidFill>
                  <a:schemeClr val="bg1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 (4 </a:t>
            </a:r>
            <a:r>
              <a:rPr lang="es-ES" b="1" spc="-1" dirty="0" err="1">
                <a:solidFill>
                  <a:schemeClr val="bg1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clusters</a:t>
            </a:r>
            <a:r>
              <a:rPr lang="es-ES" b="1" spc="-1" dirty="0">
                <a:solidFill>
                  <a:schemeClr val="bg1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)</a:t>
            </a: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r>
              <a:rPr lang="es-ES" b="1" spc="-1" dirty="0">
                <a:solidFill>
                  <a:schemeClr val="bg1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Intensidad emocional de Walter </a:t>
            </a:r>
            <a:r>
              <a:rPr lang="es-ES" b="1" spc="-1" dirty="0" err="1">
                <a:solidFill>
                  <a:schemeClr val="bg1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in-crescendo</a:t>
            </a:r>
            <a:r>
              <a:rPr lang="es-ES" b="1" spc="-1" dirty="0">
                <a:solidFill>
                  <a:schemeClr val="bg1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:</a:t>
            </a: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endParaRPr lang="es-ES" b="1" spc="-1" dirty="0">
              <a:solidFill>
                <a:srgbClr val="FFC000"/>
              </a:solidFill>
              <a:highlight>
                <a:srgbClr val="000000"/>
              </a:highlight>
              <a:latin typeface="Montserrat" panose="00000500000000000000" pitchFamily="2" charset="0"/>
              <a:ea typeface="Roboto Mono"/>
            </a:endParaRP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r>
              <a:rPr lang="es-ES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 </a:t>
            </a:r>
            <a:endParaRPr lang="es-ES" b="1" strike="noStrike" spc="-1" dirty="0">
              <a:solidFill>
                <a:schemeClr val="bg1"/>
              </a:solidFill>
              <a:highlight>
                <a:srgbClr val="000000"/>
              </a:highlight>
              <a:latin typeface="Roboto Mono"/>
              <a:ea typeface="Roboto Mono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7DEA775-CC39-7F5A-40EE-1D7511A642B1}"/>
              </a:ext>
            </a:extLst>
          </p:cNvPr>
          <p:cNvSpPr/>
          <p:nvPr/>
        </p:nvSpPr>
        <p:spPr>
          <a:xfrm>
            <a:off x="301557" y="2052536"/>
            <a:ext cx="2824263" cy="8754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highlight>
                  <a:srgbClr val="000000"/>
                </a:highlight>
                <a:latin typeface="Montserrat" panose="00000500000000000000" pitchFamily="2" charset="0"/>
              </a:rPr>
              <a:t>CLUSTER 0</a:t>
            </a:r>
          </a:p>
          <a:p>
            <a:pPr algn="ctr"/>
            <a:r>
              <a:rPr lang="es-ES" b="1" dirty="0">
                <a:highlight>
                  <a:srgbClr val="000000"/>
                </a:highlight>
                <a:latin typeface="Montserrat" panose="00000500000000000000" pitchFamily="2" charset="0"/>
              </a:rPr>
              <a:t>Neutralidad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9438F9E-5969-C4AD-592F-C24CB9D2ACC4}"/>
              </a:ext>
            </a:extLst>
          </p:cNvPr>
          <p:cNvSpPr/>
          <p:nvPr/>
        </p:nvSpPr>
        <p:spPr>
          <a:xfrm>
            <a:off x="3268493" y="2052536"/>
            <a:ext cx="2824263" cy="87549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highlight>
                  <a:srgbClr val="000000"/>
                </a:highlight>
                <a:latin typeface="Montserrat" panose="00000500000000000000" pitchFamily="2" charset="0"/>
              </a:rPr>
              <a:t>CLUSTER 1</a:t>
            </a:r>
          </a:p>
          <a:p>
            <a:pPr algn="ctr"/>
            <a:r>
              <a:rPr lang="es-ES" b="1" dirty="0">
                <a:highlight>
                  <a:srgbClr val="000000"/>
                </a:highlight>
                <a:latin typeface="Montserrat" panose="00000500000000000000" pitchFamily="2" charset="0"/>
              </a:rPr>
              <a:t>Positividad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8C0922C-913D-E353-E7F2-79929189AF6B}"/>
              </a:ext>
            </a:extLst>
          </p:cNvPr>
          <p:cNvSpPr/>
          <p:nvPr/>
        </p:nvSpPr>
        <p:spPr>
          <a:xfrm>
            <a:off x="6235429" y="2052536"/>
            <a:ext cx="2824263" cy="87549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highlight>
                  <a:srgbClr val="000000"/>
                </a:highlight>
                <a:latin typeface="Montserrat" panose="00000500000000000000" pitchFamily="2" charset="0"/>
              </a:rPr>
              <a:t>CLUSTER 2</a:t>
            </a:r>
          </a:p>
          <a:p>
            <a:pPr algn="ctr"/>
            <a:r>
              <a:rPr lang="es-ES" b="1" dirty="0">
                <a:highlight>
                  <a:srgbClr val="000000"/>
                </a:highlight>
                <a:latin typeface="Montserrat" panose="00000500000000000000" pitchFamily="2" charset="0"/>
              </a:rPr>
              <a:t>Negatividad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1EC8FAF-1471-5090-1AFE-A3BFB67AD009}"/>
              </a:ext>
            </a:extLst>
          </p:cNvPr>
          <p:cNvSpPr/>
          <p:nvPr/>
        </p:nvSpPr>
        <p:spPr>
          <a:xfrm>
            <a:off x="9202366" y="2052536"/>
            <a:ext cx="2824263" cy="8754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highlight>
                  <a:srgbClr val="000000"/>
                </a:highlight>
                <a:latin typeface="Montserrat" panose="00000500000000000000" pitchFamily="2" charset="0"/>
              </a:rPr>
              <a:t>CLUSTER 3</a:t>
            </a:r>
          </a:p>
          <a:p>
            <a:pPr algn="ctr"/>
            <a:r>
              <a:rPr lang="es-ES" b="1" dirty="0">
                <a:highlight>
                  <a:srgbClr val="000000"/>
                </a:highlight>
                <a:latin typeface="Montserrat" panose="00000500000000000000" pitchFamily="2" charset="0"/>
              </a:rPr>
              <a:t>Sentimiento Extremo</a:t>
            </a:r>
          </a:p>
        </p:txBody>
      </p:sp>
      <p:cxnSp>
        <p:nvCxnSpPr>
          <p:cNvPr id="15" name="Conector: angular 14">
            <a:extLst>
              <a:ext uri="{FF2B5EF4-FFF2-40B4-BE49-F238E27FC236}">
                <a16:creationId xmlns:a16="http://schemas.microsoft.com/office/drawing/2014/main" id="{C05035F8-9E65-9F2C-182F-B30A91FD9E9D}"/>
              </a:ext>
            </a:extLst>
          </p:cNvPr>
          <p:cNvCxnSpPr>
            <a:cxnSpLocks/>
            <a:stCxn id="8" idx="2"/>
            <a:endCxn id="11" idx="2"/>
          </p:cNvCxnSpPr>
          <p:nvPr/>
        </p:nvCxnSpPr>
        <p:spPr>
          <a:xfrm rot="16200000" flipH="1">
            <a:off x="6164093" y="-1522379"/>
            <a:ext cx="12700" cy="8900809"/>
          </a:xfrm>
          <a:prstGeom prst="bentConnector3">
            <a:avLst>
              <a:gd name="adj1" fmla="val 3638299"/>
            </a:avLst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1E7F4032-F2A6-3120-3A41-A4AA91CAABE0}"/>
              </a:ext>
            </a:extLst>
          </p:cNvPr>
          <p:cNvSpPr/>
          <p:nvPr/>
        </p:nvSpPr>
        <p:spPr>
          <a:xfrm>
            <a:off x="4755202" y="3079971"/>
            <a:ext cx="2824263" cy="92439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highlight>
                  <a:srgbClr val="000000"/>
                </a:highlight>
                <a:latin typeface="Montserrat" panose="00000500000000000000" pitchFamily="2" charset="0"/>
              </a:rPr>
              <a:t>Kruskal-Wallis y </a:t>
            </a:r>
            <a:r>
              <a:rPr lang="es-ES" b="1" dirty="0" err="1">
                <a:highlight>
                  <a:srgbClr val="000000"/>
                </a:highlight>
                <a:latin typeface="Montserrat" panose="00000500000000000000" pitchFamily="2" charset="0"/>
              </a:rPr>
              <a:t>Posthoc</a:t>
            </a:r>
            <a:r>
              <a:rPr lang="es-ES" b="1" dirty="0">
                <a:highlight>
                  <a:srgbClr val="000000"/>
                </a:highlight>
                <a:latin typeface="Montserrat" panose="00000500000000000000" pitchFamily="2" charset="0"/>
              </a:rPr>
              <a:t> </a:t>
            </a:r>
            <a:r>
              <a:rPr lang="es-ES" b="1" dirty="0" err="1">
                <a:highlight>
                  <a:srgbClr val="000000"/>
                </a:highlight>
                <a:latin typeface="Montserrat" panose="00000500000000000000" pitchFamily="2" charset="0"/>
              </a:rPr>
              <a:t>Dunn’s</a:t>
            </a:r>
            <a:endParaRPr lang="es-ES" b="1" dirty="0">
              <a:highlight>
                <a:srgbClr val="000000"/>
              </a:highlight>
              <a:latin typeface="Montserrat" panose="00000500000000000000" pitchFamily="2" charset="0"/>
            </a:endParaRP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4A470170-65DE-8B8B-2056-DFDCBCB168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7" t="15909" r="1038" b="2457"/>
          <a:stretch/>
        </p:blipFill>
        <p:spPr bwMode="auto">
          <a:xfrm>
            <a:off x="7723762" y="3272937"/>
            <a:ext cx="4204328" cy="34863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Elipse 20">
            <a:extLst>
              <a:ext uri="{FF2B5EF4-FFF2-40B4-BE49-F238E27FC236}">
                <a16:creationId xmlns:a16="http://schemas.microsoft.com/office/drawing/2014/main" id="{5E840CEC-5FBF-C2FD-3019-5506F0FC9087}"/>
              </a:ext>
            </a:extLst>
          </p:cNvPr>
          <p:cNvSpPr/>
          <p:nvPr/>
        </p:nvSpPr>
        <p:spPr>
          <a:xfrm>
            <a:off x="8064230" y="5953328"/>
            <a:ext cx="651754" cy="4572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9BD1C98C-6182-69FB-EAD2-959E9BAAC410}"/>
              </a:ext>
            </a:extLst>
          </p:cNvPr>
          <p:cNvCxnSpPr>
            <a:cxnSpLocks/>
            <a:stCxn id="17" idx="2"/>
            <a:endCxn id="21" idx="2"/>
          </p:cNvCxnSpPr>
          <p:nvPr/>
        </p:nvCxnSpPr>
        <p:spPr>
          <a:xfrm>
            <a:off x="6167334" y="4004368"/>
            <a:ext cx="1896896" cy="21775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971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76;p7">
            <a:extLst>
              <a:ext uri="{FF2B5EF4-FFF2-40B4-BE49-F238E27FC236}">
                <a16:creationId xmlns:a16="http://schemas.microsoft.com/office/drawing/2014/main" id="{2A1A9D54-F2B3-F42E-156A-BEABDBF62C43}"/>
              </a:ext>
            </a:extLst>
          </p:cNvPr>
          <p:cNvSpPr/>
          <p:nvPr/>
        </p:nvSpPr>
        <p:spPr>
          <a:xfrm>
            <a:off x="710640" y="158400"/>
            <a:ext cx="5427720" cy="396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bIns="9144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2000" b="1" strike="noStrike" spc="-1" dirty="0">
                <a:solidFill>
                  <a:schemeClr val="lt1"/>
                </a:solidFill>
                <a:highlight>
                  <a:srgbClr val="0097A7"/>
                </a:highlight>
                <a:latin typeface="Roboto Mono"/>
                <a:ea typeface="Roboto Mono"/>
              </a:rPr>
              <a:t>PRUEBAS Y RESULTADOS:</a:t>
            </a:r>
            <a:endParaRPr lang="es-E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Google Shape;141;p4">
            <a:extLst>
              <a:ext uri="{FF2B5EF4-FFF2-40B4-BE49-F238E27FC236}">
                <a16:creationId xmlns:a16="http://schemas.microsoft.com/office/drawing/2014/main" id="{9EB8B155-BA35-DCC4-FFC4-4E59039143FF}"/>
              </a:ext>
            </a:extLst>
          </p:cNvPr>
          <p:cNvSpPr/>
          <p:nvPr/>
        </p:nvSpPr>
        <p:spPr>
          <a:xfrm>
            <a:off x="304870" y="570511"/>
            <a:ext cx="3488918" cy="405683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36000" anchor="t">
            <a:spAutoFit/>
          </a:bodyPr>
          <a:lstStyle/>
          <a:p>
            <a:pPr marL="457200" indent="-380880" algn="ctr">
              <a:buClr>
                <a:srgbClr val="000000"/>
              </a:buClr>
              <a:buFont typeface="Montserrat ExtraBold"/>
              <a:buChar char="★"/>
            </a:pPr>
            <a:r>
              <a:rPr lang="en-US" sz="2400" spc="-1" dirty="0">
                <a:solidFill>
                  <a:schemeClr val="accent5"/>
                </a:solidFill>
                <a:latin typeface="Montserrat ExtraBold"/>
              </a:rPr>
              <a:t>CLUSTERING</a:t>
            </a:r>
            <a:endParaRPr lang="es-ES" sz="2400" b="0" strike="noStrike" spc="-1" dirty="0">
              <a:solidFill>
                <a:schemeClr val="accent5"/>
              </a:solidFill>
              <a:latin typeface="Arial"/>
            </a:endParaRPr>
          </a:p>
        </p:txBody>
      </p:sp>
      <p:pic>
        <p:nvPicPr>
          <p:cNvPr id="7" name="Imagen 6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0D769E70-37D7-870B-381D-895531737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166" y="1134111"/>
            <a:ext cx="7655667" cy="548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456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371;p8"/>
          <p:cNvSpPr/>
          <p:nvPr/>
        </p:nvSpPr>
        <p:spPr>
          <a:xfrm>
            <a:off x="-740880" y="0"/>
            <a:ext cx="348840" cy="348840"/>
          </a:xfrm>
          <a:prstGeom prst="roundRect">
            <a:avLst>
              <a:gd name="adj" fmla="val 16667"/>
            </a:avLst>
          </a:prstGeom>
          <a:solidFill>
            <a:srgbClr val="23444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3" name="Google Shape;372;p8"/>
          <p:cNvSpPr/>
          <p:nvPr/>
        </p:nvSpPr>
        <p:spPr>
          <a:xfrm>
            <a:off x="-740520" y="396360"/>
            <a:ext cx="348840" cy="348840"/>
          </a:xfrm>
          <a:prstGeom prst="roundRect">
            <a:avLst>
              <a:gd name="adj" fmla="val 16667"/>
            </a:avLst>
          </a:prstGeom>
          <a:solidFill>
            <a:srgbClr val="19A68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Google Shape;373;p8"/>
          <p:cNvSpPr/>
          <p:nvPr/>
        </p:nvSpPr>
        <p:spPr>
          <a:xfrm>
            <a:off x="-740880" y="792720"/>
            <a:ext cx="348840" cy="348840"/>
          </a:xfrm>
          <a:prstGeom prst="roundRect">
            <a:avLst>
              <a:gd name="adj" fmla="val 16667"/>
            </a:avLst>
          </a:prstGeom>
          <a:solidFill>
            <a:srgbClr val="33D9B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Google Shape;374;p8"/>
          <p:cNvSpPr/>
          <p:nvPr/>
        </p:nvSpPr>
        <p:spPr>
          <a:xfrm>
            <a:off x="-740880" y="1189080"/>
            <a:ext cx="348840" cy="348840"/>
          </a:xfrm>
          <a:prstGeom prst="roundRect">
            <a:avLst>
              <a:gd name="adj" fmla="val 16667"/>
            </a:avLst>
          </a:prstGeom>
          <a:solidFill>
            <a:srgbClr val="002F3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6" name="Google Shape;375;p8"/>
          <p:cNvSpPr/>
          <p:nvPr/>
        </p:nvSpPr>
        <p:spPr>
          <a:xfrm>
            <a:off x="-740520" y="1585440"/>
            <a:ext cx="348840" cy="348840"/>
          </a:xfrm>
          <a:prstGeom prst="roundRect">
            <a:avLst>
              <a:gd name="adj" fmla="val 16667"/>
            </a:avLst>
          </a:prstGeom>
          <a:solidFill>
            <a:srgbClr val="23444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7" name="Google Shape;376;p8"/>
          <p:cNvSpPr/>
          <p:nvPr/>
        </p:nvSpPr>
        <p:spPr>
          <a:xfrm>
            <a:off x="-740880" y="1982160"/>
            <a:ext cx="348840" cy="348840"/>
          </a:xfrm>
          <a:prstGeom prst="roundRect">
            <a:avLst>
              <a:gd name="adj" fmla="val 16667"/>
            </a:avLst>
          </a:prstGeom>
          <a:solidFill>
            <a:srgbClr val="74C0C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Google Shape;377;p8"/>
          <p:cNvSpPr/>
          <p:nvPr/>
        </p:nvSpPr>
        <p:spPr>
          <a:xfrm>
            <a:off x="-740880" y="2378520"/>
            <a:ext cx="348840" cy="348840"/>
          </a:xfrm>
          <a:prstGeom prst="roundRect">
            <a:avLst>
              <a:gd name="adj" fmla="val 16667"/>
            </a:avLst>
          </a:prstGeom>
          <a:solidFill>
            <a:srgbClr val="33333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9" name="Google Shape;378;p8"/>
          <p:cNvSpPr/>
          <p:nvPr/>
        </p:nvSpPr>
        <p:spPr>
          <a:xfrm>
            <a:off x="-740520" y="2774880"/>
            <a:ext cx="348840" cy="348840"/>
          </a:xfrm>
          <a:prstGeom prst="roundRect">
            <a:avLst>
              <a:gd name="adj" fmla="val 16667"/>
            </a:avLst>
          </a:prstGeom>
          <a:solidFill>
            <a:srgbClr val="3E4B4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Google Shape;379;p8"/>
          <p:cNvSpPr/>
          <p:nvPr/>
        </p:nvSpPr>
        <p:spPr>
          <a:xfrm>
            <a:off x="-740880" y="3171240"/>
            <a:ext cx="348840" cy="348840"/>
          </a:xfrm>
          <a:prstGeom prst="roundRect">
            <a:avLst>
              <a:gd name="adj" fmla="val 16667"/>
            </a:avLst>
          </a:prstGeom>
          <a:solidFill>
            <a:srgbClr val="C6C6C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Google Shape;380;p8"/>
          <p:cNvSpPr/>
          <p:nvPr/>
        </p:nvSpPr>
        <p:spPr>
          <a:xfrm>
            <a:off x="710640" y="158400"/>
            <a:ext cx="5427720" cy="396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bIns="9144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2000" b="1" strike="noStrike" spc="-1">
                <a:solidFill>
                  <a:schemeClr val="lt1"/>
                </a:solidFill>
                <a:highlight>
                  <a:srgbClr val="0097A7"/>
                </a:highlight>
                <a:latin typeface="Roboto Mono"/>
                <a:ea typeface="Roboto Mono"/>
              </a:rPr>
              <a:t>CONCLUSIONES Y TRABAJOS FUTUROS:</a:t>
            </a:r>
            <a:endParaRPr lang="es-E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Google Shape;135;p4">
            <a:extLst>
              <a:ext uri="{FF2B5EF4-FFF2-40B4-BE49-F238E27FC236}">
                <a16:creationId xmlns:a16="http://schemas.microsoft.com/office/drawing/2014/main" id="{8D2F2D03-9F88-DDF8-6A52-BA5FB28AEFAE}"/>
              </a:ext>
            </a:extLst>
          </p:cNvPr>
          <p:cNvSpPr/>
          <p:nvPr/>
        </p:nvSpPr>
        <p:spPr>
          <a:xfrm>
            <a:off x="426027" y="1787261"/>
            <a:ext cx="11607088" cy="130532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62360" tIns="162360" rIns="162360" bIns="162360" anchor="t">
            <a:noAutofit/>
          </a:bodyPr>
          <a:lstStyle/>
          <a:p>
            <a:pPr algn="ctr">
              <a:lnSpc>
                <a:spcPct val="115000"/>
              </a:lnSpc>
              <a:tabLst>
                <a:tab pos="0" algn="l"/>
              </a:tabLst>
            </a:pPr>
            <a:r>
              <a:rPr lang="es-ES" sz="28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DESHUMANIZACIÓN + </a:t>
            </a:r>
            <a:r>
              <a:rPr lang="es-ES" sz="2800" b="1" spc="-1" dirty="0">
                <a:solidFill>
                  <a:schemeClr val="bg1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EXTREMISMO =</a:t>
            </a:r>
          </a:p>
          <a:p>
            <a:pPr algn="ctr">
              <a:lnSpc>
                <a:spcPct val="115000"/>
              </a:lnSpc>
              <a:tabLst>
                <a:tab pos="0" algn="l"/>
              </a:tabLst>
            </a:pPr>
            <a:r>
              <a:rPr lang="es-ES" sz="3600" b="1" spc="-1" dirty="0">
                <a:solidFill>
                  <a:srgbClr val="FFC000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MALDAD</a:t>
            </a:r>
            <a:endParaRPr lang="es-ES" sz="3600" b="0" strike="noStrike" spc="-1" dirty="0">
              <a:solidFill>
                <a:srgbClr val="FFC000"/>
              </a:solidFill>
              <a:highlight>
                <a:srgbClr val="000000"/>
              </a:highlight>
              <a:latin typeface="Montserrat" panose="00000500000000000000" pitchFamily="2" charset="0"/>
            </a:endParaRPr>
          </a:p>
        </p:txBody>
      </p:sp>
      <p:sp>
        <p:nvSpPr>
          <p:cNvPr id="4" name="Google Shape;136;p4">
            <a:extLst>
              <a:ext uri="{FF2B5EF4-FFF2-40B4-BE49-F238E27FC236}">
                <a16:creationId xmlns:a16="http://schemas.microsoft.com/office/drawing/2014/main" id="{D61B2D85-7786-6AA3-3EDE-27BA1C57B82B}"/>
              </a:ext>
            </a:extLst>
          </p:cNvPr>
          <p:cNvSpPr/>
          <p:nvPr/>
        </p:nvSpPr>
        <p:spPr>
          <a:xfrm>
            <a:off x="1447429" y="4696037"/>
            <a:ext cx="9564282" cy="174367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62360" tIns="162360" rIns="162360" bIns="162360" anchor="t">
            <a:noAutofit/>
          </a:bodyPr>
          <a:lstStyle/>
          <a:p>
            <a:pPr algn="ctr">
              <a:lnSpc>
                <a:spcPct val="115000"/>
              </a:lnSpc>
              <a:tabLst>
                <a:tab pos="0" algn="l"/>
              </a:tabLst>
            </a:pPr>
            <a:r>
              <a:rPr lang="es-ES" b="1" strike="noStrike" spc="-1" dirty="0">
                <a:solidFill>
                  <a:srgbClr val="FFC000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Completar Dataset inicial </a:t>
            </a:r>
            <a:r>
              <a:rPr lang="es-ES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con capítulos faltantes de la Temporada 5</a:t>
            </a:r>
          </a:p>
          <a:p>
            <a:pPr algn="ctr">
              <a:lnSpc>
                <a:spcPct val="115000"/>
              </a:lnSpc>
              <a:tabLst>
                <a:tab pos="0" algn="l"/>
              </a:tabLst>
            </a:pPr>
            <a:r>
              <a:rPr lang="es-ES" b="1" strike="noStrike" spc="-1" dirty="0">
                <a:solidFill>
                  <a:srgbClr val="FFC000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Comparar Walter con otros personajes</a:t>
            </a:r>
          </a:p>
          <a:p>
            <a:pPr algn="ctr">
              <a:lnSpc>
                <a:spcPct val="115000"/>
              </a:lnSpc>
              <a:tabLst>
                <a:tab pos="0" algn="l"/>
              </a:tabLst>
            </a:pPr>
            <a:r>
              <a:rPr lang="es-ES" b="1" strike="noStrike" spc="-1" dirty="0">
                <a:solidFill>
                  <a:srgbClr val="FFC000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Análisis </a:t>
            </a:r>
            <a:r>
              <a:rPr lang="es-ES" b="1" spc="-1" dirty="0">
                <a:solidFill>
                  <a:srgbClr val="FFC000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temporal </a:t>
            </a:r>
            <a:r>
              <a:rPr lang="es-ES" b="1" spc="-1" dirty="0">
                <a:solidFill>
                  <a:schemeClr val="bg1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de momentos clave en el cambio de Walter</a:t>
            </a:r>
            <a:endParaRPr lang="es-ES" b="1" strike="noStrike" spc="-1" dirty="0">
              <a:solidFill>
                <a:schemeClr val="bg1"/>
              </a:solidFill>
              <a:highlight>
                <a:srgbClr val="000000"/>
              </a:highlight>
              <a:latin typeface="Montserrat" panose="00000500000000000000" pitchFamily="2" charset="0"/>
              <a:ea typeface="Roboto Mono"/>
            </a:endParaRPr>
          </a:p>
          <a:p>
            <a:pPr algn="ctr">
              <a:lnSpc>
                <a:spcPct val="115000"/>
              </a:lnSpc>
              <a:tabLst>
                <a:tab pos="0" algn="l"/>
              </a:tabLst>
            </a:pPr>
            <a:r>
              <a:rPr lang="es-ES" b="1" spc="-1" dirty="0">
                <a:solidFill>
                  <a:srgbClr val="FFC000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Análisis de imágenes </a:t>
            </a:r>
            <a:r>
              <a:rPr lang="es-ES" b="1" spc="-1" dirty="0">
                <a:solidFill>
                  <a:schemeClr val="bg1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para observar el cambio físico y gestual</a:t>
            </a:r>
            <a:endParaRPr lang="es-ES" b="0" strike="noStrike" spc="-1" dirty="0">
              <a:solidFill>
                <a:srgbClr val="FFC000"/>
              </a:solidFill>
              <a:highlight>
                <a:srgbClr val="000000"/>
              </a:highlight>
              <a:latin typeface="Montserrat" panose="00000500000000000000" pitchFamily="2" charset="0"/>
            </a:endParaRPr>
          </a:p>
        </p:txBody>
      </p:sp>
      <p:sp>
        <p:nvSpPr>
          <p:cNvPr id="5" name="Google Shape;140;p4">
            <a:extLst>
              <a:ext uri="{FF2B5EF4-FFF2-40B4-BE49-F238E27FC236}">
                <a16:creationId xmlns:a16="http://schemas.microsoft.com/office/drawing/2014/main" id="{C58D1C65-092C-8D53-C02D-A2C7A2A60B4E}"/>
              </a:ext>
            </a:extLst>
          </p:cNvPr>
          <p:cNvSpPr/>
          <p:nvPr/>
        </p:nvSpPr>
        <p:spPr>
          <a:xfrm>
            <a:off x="4054442" y="4202292"/>
            <a:ext cx="4350256" cy="405683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36000" anchor="t">
            <a:spAutoFit/>
          </a:bodyPr>
          <a:lstStyle/>
          <a:p>
            <a:pPr marL="457200" indent="-380880" algn="ctr">
              <a:buClr>
                <a:srgbClr val="000000"/>
              </a:buClr>
              <a:buFont typeface="Montserrat ExtraBold"/>
              <a:buChar char="★"/>
            </a:pPr>
            <a:r>
              <a:rPr lang="es-ES" sz="2400" b="0" strike="noStrike" spc="-1" dirty="0">
                <a:solidFill>
                  <a:schemeClr val="accent5"/>
                </a:solidFill>
                <a:latin typeface="Montserrat ExtraBold"/>
                <a:ea typeface="Montserrat ExtraBold"/>
              </a:rPr>
              <a:t>Trabajos Futuros</a:t>
            </a:r>
            <a:endParaRPr lang="es-ES" sz="2400" b="0" strike="noStrike" spc="-1" dirty="0">
              <a:solidFill>
                <a:schemeClr val="accent5"/>
              </a:solidFill>
              <a:latin typeface="Arial"/>
            </a:endParaRPr>
          </a:p>
        </p:txBody>
      </p:sp>
      <p:sp>
        <p:nvSpPr>
          <p:cNvPr id="6" name="Google Shape;141;p4">
            <a:extLst>
              <a:ext uri="{FF2B5EF4-FFF2-40B4-BE49-F238E27FC236}">
                <a16:creationId xmlns:a16="http://schemas.microsoft.com/office/drawing/2014/main" id="{A3439E8E-0BC7-6F1C-6A23-3088D9D3D3C4}"/>
              </a:ext>
            </a:extLst>
          </p:cNvPr>
          <p:cNvSpPr/>
          <p:nvPr/>
        </p:nvSpPr>
        <p:spPr>
          <a:xfrm>
            <a:off x="4404638" y="1258421"/>
            <a:ext cx="3649864" cy="405683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36000" anchor="t">
            <a:spAutoFit/>
          </a:bodyPr>
          <a:lstStyle/>
          <a:p>
            <a:pPr marL="457200" indent="-380880" algn="ctr">
              <a:buClr>
                <a:srgbClr val="000000"/>
              </a:buClr>
              <a:buFont typeface="Montserrat ExtraBold"/>
              <a:buChar char="★"/>
            </a:pPr>
            <a:r>
              <a:rPr lang="es-ES" sz="2400" b="0" strike="noStrike" spc="-1" dirty="0">
                <a:solidFill>
                  <a:schemeClr val="accent5"/>
                </a:solidFill>
                <a:latin typeface="Montserrat ExtraBold"/>
                <a:ea typeface="Montserrat ExtraBold"/>
              </a:rPr>
              <a:t>Conclusiones</a:t>
            </a:r>
            <a:endParaRPr lang="es-ES" sz="2400" b="0" strike="noStrike" spc="-1" dirty="0">
              <a:solidFill>
                <a:schemeClr val="accent5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A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385;p9"/>
          <p:cNvPicPr/>
          <p:nvPr/>
        </p:nvPicPr>
        <p:blipFill>
          <a:blip r:embed="rId2"/>
          <a:stretch/>
        </p:blipFill>
        <p:spPr>
          <a:xfrm>
            <a:off x="284752" y="9728"/>
            <a:ext cx="11897280" cy="6700320"/>
          </a:xfrm>
          <a:prstGeom prst="rect">
            <a:avLst/>
          </a:prstGeom>
          <a:ln w="0">
            <a:noFill/>
          </a:ln>
        </p:spPr>
      </p:pic>
      <p:sp>
        <p:nvSpPr>
          <p:cNvPr id="263" name="Google Shape;386;p9"/>
          <p:cNvSpPr/>
          <p:nvPr/>
        </p:nvSpPr>
        <p:spPr>
          <a:xfrm>
            <a:off x="869040" y="1820160"/>
            <a:ext cx="6126153" cy="323165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b="1" strike="noStrike" spc="-1" dirty="0">
                <a:solidFill>
                  <a:schemeClr val="lt1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Quiero dar las gracias a mi tutor </a:t>
            </a:r>
            <a:r>
              <a:rPr lang="es-ES" b="1" strike="noStrike" spc="-1" dirty="0">
                <a:solidFill>
                  <a:srgbClr val="FFC000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Alberto</a:t>
            </a:r>
            <a:r>
              <a:rPr lang="es-ES" b="1" strike="noStrike" spc="-1" dirty="0">
                <a:solidFill>
                  <a:schemeClr val="lt1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 (quién me ha empujado más allá de mis límites y me ha hecho ver lo que me espera cuando me incorpore al mercado laboral en cuanto a resultados), a </a:t>
            </a:r>
            <a:r>
              <a:rPr lang="es-ES" b="1" strike="noStrike" spc="-1" dirty="0">
                <a:solidFill>
                  <a:srgbClr val="FFC000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Inés</a:t>
            </a:r>
            <a:r>
              <a:rPr lang="es-ES" b="1" strike="noStrike" spc="-1" dirty="0">
                <a:solidFill>
                  <a:schemeClr val="lt1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 por su infinita paciencia, a todos </a:t>
            </a:r>
            <a:r>
              <a:rPr lang="es-ES" b="1" strike="noStrike" spc="-1" dirty="0">
                <a:solidFill>
                  <a:srgbClr val="FFC000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mis compañeros</a:t>
            </a:r>
            <a:r>
              <a:rPr lang="es-ES" b="1" strike="noStrike" spc="-1" dirty="0">
                <a:solidFill>
                  <a:schemeClr val="lt1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 por haber compartido estos meses de Bootcamp en excelente ambiente y a </a:t>
            </a:r>
            <a:r>
              <a:rPr lang="es-ES" b="1" strike="noStrike" spc="-1" dirty="0" err="1">
                <a:solidFill>
                  <a:srgbClr val="FFC000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Immune</a:t>
            </a:r>
            <a:r>
              <a:rPr lang="es-ES" b="1" strike="noStrike" spc="-1" dirty="0">
                <a:solidFill>
                  <a:schemeClr val="lt1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 por todo lo que hace por sus alumnos.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b="1" spc="-1" dirty="0">
              <a:solidFill>
                <a:srgbClr val="FFFFFF"/>
              </a:solidFill>
              <a:highlight>
                <a:srgbClr val="000000"/>
              </a:highlight>
              <a:latin typeface="Montserrat" panose="00000500000000000000" pitchFamily="2" charset="0"/>
              <a:ea typeface="Roboto Mono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b="1" spc="-1" dirty="0">
                <a:solidFill>
                  <a:srgbClr val="FFFFFF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¡Mil gracias y hasta pronto!</a:t>
            </a:r>
            <a:endParaRPr lang="es-ES" b="1" spc="-1" dirty="0">
              <a:solidFill>
                <a:schemeClr val="lt1"/>
              </a:solidFill>
              <a:highlight>
                <a:srgbClr val="000000"/>
              </a:highlight>
              <a:latin typeface="Montserrat" panose="00000500000000000000" pitchFamily="2" charset="0"/>
              <a:ea typeface="Roboto Mono"/>
            </a:endParaRPr>
          </a:p>
        </p:txBody>
      </p:sp>
      <p:sp>
        <p:nvSpPr>
          <p:cNvPr id="264" name="Google Shape;387;p9"/>
          <p:cNvSpPr/>
          <p:nvPr/>
        </p:nvSpPr>
        <p:spPr>
          <a:xfrm>
            <a:off x="10476720" y="6286680"/>
            <a:ext cx="641520" cy="578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5920" tIns="115920" rIns="115920" bIns="11592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7276FAD2-9592-4384-9E5D-A1F45B62BF1A}" type="slidenum">
              <a:rPr lang="es-ES" sz="1300" b="0" strike="noStrike" spc="-1">
                <a:solidFill>
                  <a:srgbClr val="333333"/>
                </a:solidFill>
                <a:latin typeface="Courier New"/>
                <a:ea typeface="Courier New"/>
              </a:rPr>
              <a:t>15</a:t>
            </a:fld>
            <a:endParaRPr lang="es-ES" sz="13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65" name="Google Shape;388;p9"/>
          <p:cNvPicPr/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/>
        </p:blipFill>
        <p:spPr>
          <a:xfrm>
            <a:off x="731520" y="1388611"/>
            <a:ext cx="610920" cy="610920"/>
          </a:xfrm>
          <a:prstGeom prst="rect">
            <a:avLst/>
          </a:prstGeom>
          <a:ln w="0">
            <a:noFill/>
          </a:ln>
        </p:spPr>
      </p:pic>
      <p:pic>
        <p:nvPicPr>
          <p:cNvPr id="266" name="Google Shape;389;p9"/>
          <p:cNvPicPr/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/>
        </p:blipFill>
        <p:spPr>
          <a:xfrm>
            <a:off x="6384273" y="4493712"/>
            <a:ext cx="610920" cy="610920"/>
          </a:xfrm>
          <a:prstGeom prst="rect">
            <a:avLst/>
          </a:prstGeom>
          <a:ln w="0">
            <a:solidFill>
              <a:schemeClr val="accent2">
                <a:lumMod val="25000"/>
                <a:lumOff val="75000"/>
              </a:schemeClr>
            </a:solidFill>
          </a:ln>
        </p:spPr>
      </p:pic>
      <p:pic>
        <p:nvPicPr>
          <p:cNvPr id="267" name="Google Shape;390;p9"/>
          <p:cNvPicPr/>
          <p:nvPr/>
        </p:nvPicPr>
        <p:blipFill>
          <a:blip r:embed="rId5"/>
          <a:stretch/>
        </p:blipFill>
        <p:spPr>
          <a:xfrm rot="5400000">
            <a:off x="11012040" y="438480"/>
            <a:ext cx="923400" cy="627480"/>
          </a:xfrm>
          <a:prstGeom prst="rect">
            <a:avLst/>
          </a:prstGeom>
          <a:ln w="0">
            <a:noFill/>
          </a:ln>
        </p:spPr>
      </p:pic>
      <p:pic>
        <p:nvPicPr>
          <p:cNvPr id="268" name="Google Shape;391;p9"/>
          <p:cNvPicPr/>
          <p:nvPr/>
        </p:nvPicPr>
        <p:blipFill>
          <a:blip r:embed="rId6">
            <a:duotone>
              <a:prstClr val="black"/>
              <a:srgbClr val="FF0000">
                <a:tint val="45000"/>
                <a:satMod val="400000"/>
              </a:srgbClr>
            </a:duotone>
          </a:blip>
          <a:stretch/>
        </p:blipFill>
        <p:spPr>
          <a:xfrm rot="5400000">
            <a:off x="721080" y="5304960"/>
            <a:ext cx="923400" cy="627480"/>
          </a:xfrm>
          <a:prstGeom prst="rect">
            <a:avLst/>
          </a:prstGeom>
          <a:ln w="0">
            <a:noFill/>
          </a:ln>
        </p:spPr>
      </p:pic>
      <p:pic>
        <p:nvPicPr>
          <p:cNvPr id="269" name="Google Shape;392;p9"/>
          <p:cNvPicPr/>
          <p:nvPr/>
        </p:nvPicPr>
        <p:blipFill>
          <a:blip r:embed="rId7"/>
          <a:stretch/>
        </p:blipFill>
        <p:spPr>
          <a:xfrm>
            <a:off x="4330800" y="1792440"/>
            <a:ext cx="263880" cy="270360"/>
          </a:xfrm>
          <a:prstGeom prst="rect">
            <a:avLst/>
          </a:prstGeom>
          <a:ln w="0">
            <a:noFill/>
          </a:ln>
        </p:spPr>
      </p:pic>
      <p:pic>
        <p:nvPicPr>
          <p:cNvPr id="270" name="Google Shape;393;p9"/>
          <p:cNvPicPr/>
          <p:nvPr/>
        </p:nvPicPr>
        <p:blipFill>
          <a:blip r:embed="rId8"/>
          <a:stretch/>
        </p:blipFill>
        <p:spPr>
          <a:xfrm>
            <a:off x="7724520" y="1271520"/>
            <a:ext cx="263880" cy="270360"/>
          </a:xfrm>
          <a:prstGeom prst="rect">
            <a:avLst/>
          </a:prstGeom>
          <a:ln w="0">
            <a:noFill/>
          </a:ln>
        </p:spPr>
      </p:pic>
      <p:pic>
        <p:nvPicPr>
          <p:cNvPr id="271" name="Google Shape;394;p9"/>
          <p:cNvPicPr/>
          <p:nvPr/>
        </p:nvPicPr>
        <p:blipFill>
          <a:blip r:embed="rId8"/>
          <a:stretch/>
        </p:blipFill>
        <p:spPr>
          <a:xfrm>
            <a:off x="5070600" y="4924080"/>
            <a:ext cx="263880" cy="270360"/>
          </a:xfrm>
          <a:prstGeom prst="rect">
            <a:avLst/>
          </a:prstGeom>
          <a:ln w="0">
            <a:noFill/>
          </a:ln>
        </p:spPr>
      </p:pic>
      <p:pic>
        <p:nvPicPr>
          <p:cNvPr id="272" name="Google Shape;395;p9"/>
          <p:cNvPicPr/>
          <p:nvPr/>
        </p:nvPicPr>
        <p:blipFill>
          <a:blip r:embed="rId9"/>
          <a:stretch/>
        </p:blipFill>
        <p:spPr>
          <a:xfrm>
            <a:off x="11475720" y="2662920"/>
            <a:ext cx="749160" cy="765720"/>
          </a:xfrm>
          <a:prstGeom prst="rect">
            <a:avLst/>
          </a:prstGeom>
          <a:ln w="0">
            <a:noFill/>
          </a:ln>
        </p:spPr>
      </p:pic>
      <p:pic>
        <p:nvPicPr>
          <p:cNvPr id="273" name="Google Shape;396;p9"/>
          <p:cNvPicPr/>
          <p:nvPr/>
        </p:nvPicPr>
        <p:blipFill>
          <a:blip r:embed="rId9"/>
          <a:stretch/>
        </p:blipFill>
        <p:spPr>
          <a:xfrm>
            <a:off x="8272800" y="2270160"/>
            <a:ext cx="342360" cy="350280"/>
          </a:xfrm>
          <a:prstGeom prst="rect">
            <a:avLst/>
          </a:prstGeom>
          <a:ln w="0">
            <a:noFill/>
          </a:ln>
        </p:spPr>
      </p:pic>
      <p:pic>
        <p:nvPicPr>
          <p:cNvPr id="275" name="Google Shape;398;p9"/>
          <p:cNvPicPr/>
          <p:nvPr/>
        </p:nvPicPr>
        <p:blipFill>
          <a:blip r:embed="rId10"/>
          <a:stretch/>
        </p:blipFill>
        <p:spPr>
          <a:xfrm>
            <a:off x="710640" y="441360"/>
            <a:ext cx="1883160" cy="410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26;p4"/>
          <p:cNvSpPr/>
          <p:nvPr/>
        </p:nvSpPr>
        <p:spPr>
          <a:xfrm>
            <a:off x="-740880" y="0"/>
            <a:ext cx="348840" cy="348840"/>
          </a:xfrm>
          <a:prstGeom prst="roundRect">
            <a:avLst>
              <a:gd name="adj" fmla="val 16667"/>
            </a:avLst>
          </a:prstGeom>
          <a:solidFill>
            <a:srgbClr val="23444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" name="Google Shape;127;p4"/>
          <p:cNvSpPr/>
          <p:nvPr/>
        </p:nvSpPr>
        <p:spPr>
          <a:xfrm>
            <a:off x="-740520" y="396360"/>
            <a:ext cx="348840" cy="348840"/>
          </a:xfrm>
          <a:prstGeom prst="roundRect">
            <a:avLst>
              <a:gd name="adj" fmla="val 16667"/>
            </a:avLst>
          </a:prstGeom>
          <a:solidFill>
            <a:srgbClr val="19A68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Google Shape;128;p4"/>
          <p:cNvSpPr/>
          <p:nvPr/>
        </p:nvSpPr>
        <p:spPr>
          <a:xfrm>
            <a:off x="-740880" y="792720"/>
            <a:ext cx="348840" cy="348840"/>
          </a:xfrm>
          <a:prstGeom prst="roundRect">
            <a:avLst>
              <a:gd name="adj" fmla="val 16667"/>
            </a:avLst>
          </a:prstGeom>
          <a:solidFill>
            <a:srgbClr val="33D9B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Google Shape;129;p4"/>
          <p:cNvSpPr/>
          <p:nvPr/>
        </p:nvSpPr>
        <p:spPr>
          <a:xfrm>
            <a:off x="-740880" y="1189080"/>
            <a:ext cx="348840" cy="348840"/>
          </a:xfrm>
          <a:prstGeom prst="roundRect">
            <a:avLst>
              <a:gd name="adj" fmla="val 16667"/>
            </a:avLst>
          </a:prstGeom>
          <a:solidFill>
            <a:srgbClr val="002F3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Google Shape;130;p4"/>
          <p:cNvSpPr/>
          <p:nvPr/>
        </p:nvSpPr>
        <p:spPr>
          <a:xfrm>
            <a:off x="-740520" y="1585440"/>
            <a:ext cx="348840" cy="348840"/>
          </a:xfrm>
          <a:prstGeom prst="roundRect">
            <a:avLst>
              <a:gd name="adj" fmla="val 16667"/>
            </a:avLst>
          </a:prstGeom>
          <a:solidFill>
            <a:srgbClr val="23444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8" name="Google Shape;131;p4"/>
          <p:cNvSpPr/>
          <p:nvPr/>
        </p:nvSpPr>
        <p:spPr>
          <a:xfrm>
            <a:off x="-740880" y="1982160"/>
            <a:ext cx="348840" cy="348840"/>
          </a:xfrm>
          <a:prstGeom prst="roundRect">
            <a:avLst>
              <a:gd name="adj" fmla="val 16667"/>
            </a:avLst>
          </a:prstGeom>
          <a:solidFill>
            <a:srgbClr val="74C0C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Google Shape;132;p4"/>
          <p:cNvSpPr/>
          <p:nvPr/>
        </p:nvSpPr>
        <p:spPr>
          <a:xfrm>
            <a:off x="-740880" y="2378520"/>
            <a:ext cx="348840" cy="348840"/>
          </a:xfrm>
          <a:prstGeom prst="roundRect">
            <a:avLst>
              <a:gd name="adj" fmla="val 16667"/>
            </a:avLst>
          </a:prstGeom>
          <a:solidFill>
            <a:srgbClr val="33333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Google Shape;133;p4"/>
          <p:cNvSpPr/>
          <p:nvPr/>
        </p:nvSpPr>
        <p:spPr>
          <a:xfrm>
            <a:off x="-740520" y="2774880"/>
            <a:ext cx="348840" cy="348840"/>
          </a:xfrm>
          <a:prstGeom prst="roundRect">
            <a:avLst>
              <a:gd name="adj" fmla="val 16667"/>
            </a:avLst>
          </a:prstGeom>
          <a:solidFill>
            <a:srgbClr val="3E4B4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Google Shape;134;p4"/>
          <p:cNvSpPr/>
          <p:nvPr/>
        </p:nvSpPr>
        <p:spPr>
          <a:xfrm>
            <a:off x="-740880" y="3171240"/>
            <a:ext cx="348840" cy="348840"/>
          </a:xfrm>
          <a:prstGeom prst="roundRect">
            <a:avLst>
              <a:gd name="adj" fmla="val 16667"/>
            </a:avLst>
          </a:prstGeom>
          <a:solidFill>
            <a:srgbClr val="C6C6C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Google Shape;135;p4"/>
          <p:cNvSpPr/>
          <p:nvPr/>
        </p:nvSpPr>
        <p:spPr>
          <a:xfrm>
            <a:off x="1252878" y="1787261"/>
            <a:ext cx="9953386" cy="145205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62360" tIns="162360" rIns="162360" bIns="162360" anchor="t">
            <a:noAutofit/>
          </a:bodyPr>
          <a:lstStyle/>
          <a:p>
            <a:pPr algn="ctr">
              <a:lnSpc>
                <a:spcPct val="115000"/>
              </a:lnSpc>
              <a:tabLst>
                <a:tab pos="0" algn="l"/>
              </a:tabLst>
            </a:pPr>
            <a:r>
              <a:rPr lang="es-ES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¿Qué sentimientos expresa una persona buena que se convierte en mala?</a:t>
            </a:r>
          </a:p>
          <a:p>
            <a:pPr algn="ctr">
              <a:lnSpc>
                <a:spcPct val="115000"/>
              </a:lnSpc>
              <a:tabLst>
                <a:tab pos="0" algn="l"/>
              </a:tabLst>
            </a:pPr>
            <a:r>
              <a:rPr lang="es-ES" b="1" spc="-1" dirty="0">
                <a:solidFill>
                  <a:schemeClr val="bg1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¿Ha sido esta persona mala desde el principio?</a:t>
            </a:r>
          </a:p>
          <a:p>
            <a:pPr algn="ctr">
              <a:lnSpc>
                <a:spcPct val="115000"/>
              </a:lnSpc>
              <a:tabLst>
                <a:tab pos="0" algn="l"/>
              </a:tabLst>
            </a:pPr>
            <a:r>
              <a:rPr lang="es-ES" b="1" spc="-1" dirty="0">
                <a:solidFill>
                  <a:schemeClr val="bg1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¿Cómo expresa esta maldad?</a:t>
            </a:r>
          </a:p>
          <a:p>
            <a:pPr algn="ctr">
              <a:lnSpc>
                <a:spcPct val="115000"/>
              </a:lnSpc>
              <a:tabLst>
                <a:tab pos="0" algn="l"/>
              </a:tabLst>
            </a:pPr>
            <a:r>
              <a:rPr lang="es-ES" b="1" spc="-1" dirty="0">
                <a:solidFill>
                  <a:srgbClr val="FFC000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Tantas preguntas fascinantes sobre la psique humana</a:t>
            </a:r>
            <a:endParaRPr lang="es-ES" b="0" strike="noStrike" spc="-1" dirty="0">
              <a:solidFill>
                <a:srgbClr val="FFC000"/>
              </a:solidFill>
              <a:highlight>
                <a:srgbClr val="000000"/>
              </a:highlight>
              <a:latin typeface="Montserrat" panose="00000500000000000000" pitchFamily="2" charset="0"/>
            </a:endParaRPr>
          </a:p>
        </p:txBody>
      </p:sp>
      <p:sp>
        <p:nvSpPr>
          <p:cNvPr id="113" name="Google Shape;136;p4"/>
          <p:cNvSpPr/>
          <p:nvPr/>
        </p:nvSpPr>
        <p:spPr>
          <a:xfrm>
            <a:off x="1447429" y="4696037"/>
            <a:ext cx="9564282" cy="174367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62360" tIns="162360" rIns="162360" bIns="162360" anchor="t">
            <a:noAutofit/>
          </a:bodyPr>
          <a:lstStyle/>
          <a:p>
            <a:pPr algn="ctr">
              <a:lnSpc>
                <a:spcPct val="115000"/>
              </a:lnSpc>
              <a:tabLst>
                <a:tab pos="0" algn="l"/>
              </a:tabLst>
            </a:pPr>
            <a:r>
              <a:rPr lang="es-ES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Modelizar el descenso a la maldad de Walter White,</a:t>
            </a:r>
          </a:p>
          <a:p>
            <a:pPr algn="ctr">
              <a:lnSpc>
                <a:spcPct val="115000"/>
              </a:lnSpc>
              <a:tabLst>
                <a:tab pos="0" algn="l"/>
              </a:tabLst>
            </a:pPr>
            <a:r>
              <a:rPr lang="es-ES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mediante el </a:t>
            </a:r>
            <a:r>
              <a:rPr lang="es-ES" b="1" strike="noStrike" spc="-1" dirty="0">
                <a:solidFill>
                  <a:srgbClr val="FFC000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análisis de sentimientos</a:t>
            </a:r>
            <a:r>
              <a:rPr lang="es-ES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 y </a:t>
            </a:r>
          </a:p>
          <a:p>
            <a:pPr algn="ctr">
              <a:lnSpc>
                <a:spcPct val="115000"/>
              </a:lnSpc>
              <a:tabLst>
                <a:tab pos="0" algn="l"/>
              </a:tabLst>
            </a:pPr>
            <a:r>
              <a:rPr lang="es-ES" b="1" spc="-1" dirty="0">
                <a:solidFill>
                  <a:schemeClr val="bg1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el </a:t>
            </a:r>
            <a:r>
              <a:rPr lang="es-ES" b="1" strike="noStrike" spc="-1" dirty="0">
                <a:solidFill>
                  <a:srgbClr val="FFC000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Procesamiento de Lenguaje Natural (NLP).</a:t>
            </a:r>
            <a:endParaRPr lang="es-ES" b="0" strike="noStrike" spc="-1" dirty="0">
              <a:solidFill>
                <a:srgbClr val="FFC000"/>
              </a:solidFill>
              <a:highlight>
                <a:srgbClr val="000000"/>
              </a:highlight>
              <a:latin typeface="Montserrat" panose="00000500000000000000" pitchFamily="2" charset="0"/>
            </a:endParaRPr>
          </a:p>
        </p:txBody>
      </p:sp>
      <p:sp>
        <p:nvSpPr>
          <p:cNvPr id="116" name="Google Shape;139;p4"/>
          <p:cNvSpPr/>
          <p:nvPr/>
        </p:nvSpPr>
        <p:spPr>
          <a:xfrm>
            <a:off x="710640" y="158400"/>
            <a:ext cx="5427720" cy="396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bIns="9144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2000" b="1" strike="noStrike" spc="-1">
                <a:solidFill>
                  <a:schemeClr val="lt1"/>
                </a:solidFill>
                <a:highlight>
                  <a:srgbClr val="0097A7"/>
                </a:highlight>
                <a:latin typeface="Roboto Mono"/>
                <a:ea typeface="Roboto Mono"/>
              </a:rPr>
              <a:t>INTRODUCCIÓN:</a:t>
            </a:r>
            <a:endParaRPr lang="es-E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Google Shape;140;p4"/>
          <p:cNvSpPr/>
          <p:nvPr/>
        </p:nvSpPr>
        <p:spPr>
          <a:xfrm>
            <a:off x="4951030" y="4202292"/>
            <a:ext cx="2557080" cy="405683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36000" anchor="t">
            <a:spAutoFit/>
          </a:bodyPr>
          <a:lstStyle/>
          <a:p>
            <a:pPr marL="457200" indent="-380880" algn="ctr">
              <a:buClr>
                <a:srgbClr val="000000"/>
              </a:buClr>
              <a:buFont typeface="Montserrat ExtraBold"/>
              <a:buChar char="★"/>
            </a:pPr>
            <a:r>
              <a:rPr lang="es-ES" sz="2400" b="0" strike="noStrike" spc="-1" dirty="0">
                <a:solidFill>
                  <a:schemeClr val="accent5"/>
                </a:solidFill>
                <a:latin typeface="Montserrat ExtraBold"/>
                <a:ea typeface="Montserrat ExtraBold"/>
              </a:rPr>
              <a:t>Objetivos</a:t>
            </a:r>
            <a:endParaRPr lang="es-ES" sz="2400" b="0" strike="noStrike" spc="-1" dirty="0">
              <a:solidFill>
                <a:schemeClr val="accent5"/>
              </a:solidFill>
              <a:latin typeface="Arial"/>
            </a:endParaRPr>
          </a:p>
        </p:txBody>
      </p:sp>
      <p:sp>
        <p:nvSpPr>
          <p:cNvPr id="118" name="Google Shape;141;p4"/>
          <p:cNvSpPr/>
          <p:nvPr/>
        </p:nvSpPr>
        <p:spPr>
          <a:xfrm>
            <a:off x="4951030" y="1258421"/>
            <a:ext cx="2557080" cy="405683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36000" anchor="t">
            <a:spAutoFit/>
          </a:bodyPr>
          <a:lstStyle/>
          <a:p>
            <a:pPr marL="457200" indent="-380880" algn="ctr">
              <a:buClr>
                <a:srgbClr val="000000"/>
              </a:buClr>
              <a:buFont typeface="Montserrat ExtraBold"/>
              <a:buChar char="★"/>
            </a:pPr>
            <a:r>
              <a:rPr lang="es-ES" sz="2400" b="0" strike="noStrike" spc="-1" dirty="0">
                <a:solidFill>
                  <a:schemeClr val="accent5"/>
                </a:solidFill>
                <a:latin typeface="Montserrat ExtraBold"/>
                <a:ea typeface="Montserrat ExtraBold"/>
              </a:rPr>
              <a:t>Motivación</a:t>
            </a:r>
            <a:endParaRPr lang="es-ES" sz="2400" b="0" strike="noStrike" spc="-1" dirty="0">
              <a:solidFill>
                <a:schemeClr val="accent5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46;p5"/>
          <p:cNvSpPr/>
          <p:nvPr/>
        </p:nvSpPr>
        <p:spPr>
          <a:xfrm>
            <a:off x="-740880" y="0"/>
            <a:ext cx="348840" cy="348840"/>
          </a:xfrm>
          <a:prstGeom prst="roundRect">
            <a:avLst>
              <a:gd name="adj" fmla="val 16667"/>
            </a:avLst>
          </a:prstGeom>
          <a:solidFill>
            <a:srgbClr val="23444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Google Shape;147;p5"/>
          <p:cNvSpPr/>
          <p:nvPr/>
        </p:nvSpPr>
        <p:spPr>
          <a:xfrm>
            <a:off x="-740520" y="396360"/>
            <a:ext cx="348840" cy="348840"/>
          </a:xfrm>
          <a:prstGeom prst="roundRect">
            <a:avLst>
              <a:gd name="adj" fmla="val 16667"/>
            </a:avLst>
          </a:prstGeom>
          <a:solidFill>
            <a:srgbClr val="19A68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Google Shape;148;p5"/>
          <p:cNvSpPr/>
          <p:nvPr/>
        </p:nvSpPr>
        <p:spPr>
          <a:xfrm>
            <a:off x="-740880" y="792720"/>
            <a:ext cx="348840" cy="348840"/>
          </a:xfrm>
          <a:prstGeom prst="roundRect">
            <a:avLst>
              <a:gd name="adj" fmla="val 16667"/>
            </a:avLst>
          </a:prstGeom>
          <a:solidFill>
            <a:srgbClr val="33D9B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Google Shape;149;p5"/>
          <p:cNvSpPr/>
          <p:nvPr/>
        </p:nvSpPr>
        <p:spPr>
          <a:xfrm>
            <a:off x="-740880" y="1189080"/>
            <a:ext cx="348840" cy="348840"/>
          </a:xfrm>
          <a:prstGeom prst="roundRect">
            <a:avLst>
              <a:gd name="adj" fmla="val 16667"/>
            </a:avLst>
          </a:prstGeom>
          <a:solidFill>
            <a:srgbClr val="002F3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3" name="Google Shape;150;p5"/>
          <p:cNvSpPr/>
          <p:nvPr/>
        </p:nvSpPr>
        <p:spPr>
          <a:xfrm>
            <a:off x="-740520" y="1585440"/>
            <a:ext cx="348840" cy="348840"/>
          </a:xfrm>
          <a:prstGeom prst="roundRect">
            <a:avLst>
              <a:gd name="adj" fmla="val 16667"/>
            </a:avLst>
          </a:prstGeom>
          <a:solidFill>
            <a:srgbClr val="23444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" name="Google Shape;151;p5"/>
          <p:cNvSpPr/>
          <p:nvPr/>
        </p:nvSpPr>
        <p:spPr>
          <a:xfrm>
            <a:off x="-740880" y="1982160"/>
            <a:ext cx="348840" cy="348840"/>
          </a:xfrm>
          <a:prstGeom prst="roundRect">
            <a:avLst>
              <a:gd name="adj" fmla="val 16667"/>
            </a:avLst>
          </a:prstGeom>
          <a:solidFill>
            <a:srgbClr val="74C0C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Google Shape;152;p5"/>
          <p:cNvSpPr/>
          <p:nvPr/>
        </p:nvSpPr>
        <p:spPr>
          <a:xfrm>
            <a:off x="-740880" y="2378520"/>
            <a:ext cx="348840" cy="348840"/>
          </a:xfrm>
          <a:prstGeom prst="roundRect">
            <a:avLst>
              <a:gd name="adj" fmla="val 16667"/>
            </a:avLst>
          </a:prstGeom>
          <a:solidFill>
            <a:srgbClr val="33333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6" name="Google Shape;153;p5"/>
          <p:cNvSpPr/>
          <p:nvPr/>
        </p:nvSpPr>
        <p:spPr>
          <a:xfrm>
            <a:off x="-740520" y="2774880"/>
            <a:ext cx="348840" cy="348840"/>
          </a:xfrm>
          <a:prstGeom prst="roundRect">
            <a:avLst>
              <a:gd name="adj" fmla="val 16667"/>
            </a:avLst>
          </a:prstGeom>
          <a:solidFill>
            <a:srgbClr val="3E4B4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Google Shape;154;p5"/>
          <p:cNvSpPr/>
          <p:nvPr/>
        </p:nvSpPr>
        <p:spPr>
          <a:xfrm>
            <a:off x="-740880" y="3171240"/>
            <a:ext cx="348840" cy="348840"/>
          </a:xfrm>
          <a:prstGeom prst="roundRect">
            <a:avLst>
              <a:gd name="adj" fmla="val 16667"/>
            </a:avLst>
          </a:prstGeom>
          <a:solidFill>
            <a:srgbClr val="C6C6C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Google Shape;155;p5"/>
          <p:cNvSpPr/>
          <p:nvPr/>
        </p:nvSpPr>
        <p:spPr>
          <a:xfrm>
            <a:off x="710640" y="158400"/>
            <a:ext cx="5427720" cy="396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bIns="9144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2000" b="1" strike="noStrike" spc="-1">
                <a:solidFill>
                  <a:schemeClr val="lt1"/>
                </a:solidFill>
                <a:highlight>
                  <a:srgbClr val="0097A7"/>
                </a:highlight>
                <a:latin typeface="Roboto Mono"/>
                <a:ea typeface="Roboto Mono"/>
              </a:rPr>
              <a:t>ESTADO DEL ARTE:</a:t>
            </a:r>
            <a:endParaRPr lang="es-E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Google Shape;135;p4">
            <a:extLst>
              <a:ext uri="{FF2B5EF4-FFF2-40B4-BE49-F238E27FC236}">
                <a16:creationId xmlns:a16="http://schemas.microsoft.com/office/drawing/2014/main" id="{99DF2357-778D-7B95-9B62-04071A79621D}"/>
              </a:ext>
            </a:extLst>
          </p:cNvPr>
          <p:cNvSpPr/>
          <p:nvPr/>
        </p:nvSpPr>
        <p:spPr>
          <a:xfrm>
            <a:off x="1768444" y="1116044"/>
            <a:ext cx="8922254" cy="23567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62360" tIns="162360" rIns="162360" bIns="162360" anchor="t">
            <a:noAutofit/>
          </a:bodyPr>
          <a:lstStyle/>
          <a:p>
            <a:pPr algn="ctr">
              <a:lnSpc>
                <a:spcPct val="115000"/>
              </a:lnSpc>
              <a:tabLst>
                <a:tab pos="0" algn="l"/>
              </a:tabLst>
            </a:pPr>
            <a:r>
              <a:rPr lang="es-ES" b="1" spc="-1" dirty="0">
                <a:solidFill>
                  <a:srgbClr val="FFC000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C</a:t>
            </a:r>
            <a:r>
              <a:rPr lang="es-ES" b="1" strike="noStrike" spc="-1" dirty="0">
                <a:solidFill>
                  <a:srgbClr val="FFC000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ampo</a:t>
            </a:r>
            <a:r>
              <a:rPr lang="es-ES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 de la inteligencia artificial que permite a las máquinas</a:t>
            </a:r>
          </a:p>
          <a:p>
            <a:pPr algn="ctr">
              <a:lnSpc>
                <a:spcPct val="115000"/>
              </a:lnSpc>
              <a:tabLst>
                <a:tab pos="0" algn="l"/>
              </a:tabLst>
            </a:pPr>
            <a:r>
              <a:rPr lang="es-ES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entender, interpretar y generar lenguaje humano.</a:t>
            </a:r>
          </a:p>
          <a:p>
            <a:pPr algn="ctr">
              <a:lnSpc>
                <a:spcPct val="115000"/>
              </a:lnSpc>
              <a:tabLst>
                <a:tab pos="0" algn="l"/>
              </a:tabLst>
            </a:pPr>
            <a:endParaRPr lang="es-ES" b="1" spc="-1" dirty="0">
              <a:solidFill>
                <a:schemeClr val="bg1"/>
              </a:solidFill>
              <a:highlight>
                <a:srgbClr val="000000"/>
              </a:highlight>
              <a:latin typeface="Montserrat" panose="00000500000000000000" pitchFamily="2" charset="0"/>
              <a:ea typeface="Roboto Mono"/>
            </a:endParaRPr>
          </a:p>
          <a:p>
            <a:pPr algn="ctr">
              <a:lnSpc>
                <a:spcPct val="115000"/>
              </a:lnSpc>
              <a:tabLst>
                <a:tab pos="0" algn="l"/>
              </a:tabLst>
            </a:pPr>
            <a:r>
              <a:rPr lang="es-ES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 Utiliza algoritmos para analizar y procesar </a:t>
            </a:r>
            <a:r>
              <a:rPr lang="es-ES" b="1" strike="noStrike" spc="-1" dirty="0">
                <a:solidFill>
                  <a:srgbClr val="FFC000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texto o voz.</a:t>
            </a:r>
          </a:p>
          <a:p>
            <a:pPr algn="ctr">
              <a:lnSpc>
                <a:spcPct val="115000"/>
              </a:lnSpc>
              <a:tabLst>
                <a:tab pos="0" algn="l"/>
              </a:tabLst>
            </a:pPr>
            <a:endParaRPr lang="es-ES" sz="1600" b="1" spc="-1" dirty="0">
              <a:solidFill>
                <a:schemeClr val="bg1"/>
              </a:solidFill>
              <a:highlight>
                <a:srgbClr val="000000"/>
              </a:highlight>
              <a:latin typeface="Montserrat" panose="00000500000000000000" pitchFamily="2" charset="0"/>
              <a:ea typeface="Roboto Mono"/>
            </a:endParaRPr>
          </a:p>
          <a:p>
            <a:pPr algn="ctr">
              <a:lnSpc>
                <a:spcPct val="115000"/>
              </a:lnSpc>
              <a:tabLst>
                <a:tab pos="0" algn="l"/>
              </a:tabLst>
            </a:pPr>
            <a:r>
              <a:rPr lang="es-ES" sz="16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NLU: </a:t>
            </a:r>
            <a:r>
              <a:rPr lang="es-ES" sz="1600" b="1" strike="noStrike" spc="-1" dirty="0">
                <a:solidFill>
                  <a:srgbClr val="FFC000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comprensión</a:t>
            </a:r>
            <a:r>
              <a:rPr lang="es-ES" sz="16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 del lenguaje natural</a:t>
            </a:r>
          </a:p>
          <a:p>
            <a:pPr algn="ctr">
              <a:lnSpc>
                <a:spcPct val="115000"/>
              </a:lnSpc>
              <a:tabLst>
                <a:tab pos="0" algn="l"/>
              </a:tabLst>
            </a:pPr>
            <a:r>
              <a:rPr lang="es-ES" sz="16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NLG: </a:t>
            </a:r>
            <a:r>
              <a:rPr lang="es-ES" sz="1600" b="1" strike="noStrike" spc="-1" dirty="0">
                <a:solidFill>
                  <a:srgbClr val="FFC000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generación</a:t>
            </a:r>
            <a:r>
              <a:rPr lang="es-ES" sz="16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 del lenguaje natural.</a:t>
            </a:r>
          </a:p>
          <a:p>
            <a:pPr algn="ctr">
              <a:lnSpc>
                <a:spcPct val="115000"/>
              </a:lnSpc>
              <a:tabLst>
                <a:tab pos="0" algn="l"/>
              </a:tabLst>
            </a:pPr>
            <a:endParaRPr lang="es-ES" b="1" strike="noStrike" spc="-1" dirty="0">
              <a:solidFill>
                <a:schemeClr val="bg1"/>
              </a:solidFill>
              <a:highlight>
                <a:srgbClr val="000000"/>
              </a:highlight>
              <a:latin typeface="Roboto Mono"/>
              <a:ea typeface="Roboto Mono"/>
            </a:endParaRPr>
          </a:p>
        </p:txBody>
      </p:sp>
      <p:sp>
        <p:nvSpPr>
          <p:cNvPr id="3" name="Google Shape;141;p4">
            <a:extLst>
              <a:ext uri="{FF2B5EF4-FFF2-40B4-BE49-F238E27FC236}">
                <a16:creationId xmlns:a16="http://schemas.microsoft.com/office/drawing/2014/main" id="{729D0A22-44D1-2413-521D-651FB43429BB}"/>
              </a:ext>
            </a:extLst>
          </p:cNvPr>
          <p:cNvSpPr/>
          <p:nvPr/>
        </p:nvSpPr>
        <p:spPr>
          <a:xfrm>
            <a:off x="2643931" y="810943"/>
            <a:ext cx="7171278" cy="405683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36000" anchor="t">
            <a:spAutoFit/>
          </a:bodyPr>
          <a:lstStyle/>
          <a:p>
            <a:pPr marL="457200" indent="-380880" algn="ctr">
              <a:buClr>
                <a:srgbClr val="000000"/>
              </a:buClr>
              <a:buFont typeface="Montserrat ExtraBold"/>
              <a:buChar char="★"/>
            </a:pPr>
            <a:r>
              <a:rPr lang="es-ES" sz="2400" b="0" strike="noStrike" spc="-1" dirty="0">
                <a:solidFill>
                  <a:schemeClr val="accent5"/>
                </a:solidFill>
                <a:latin typeface="Montserrat ExtraBold"/>
                <a:ea typeface="Montserrat ExtraBold"/>
              </a:rPr>
              <a:t>NLP: Natural </a:t>
            </a:r>
            <a:r>
              <a:rPr lang="es-ES" sz="2400" b="0" strike="noStrike" spc="-1" dirty="0" err="1">
                <a:solidFill>
                  <a:schemeClr val="accent5"/>
                </a:solidFill>
                <a:latin typeface="Montserrat ExtraBold"/>
                <a:ea typeface="Montserrat ExtraBold"/>
              </a:rPr>
              <a:t>Language</a:t>
            </a:r>
            <a:r>
              <a:rPr lang="es-ES" sz="2400" b="0" strike="noStrike" spc="-1" dirty="0">
                <a:solidFill>
                  <a:schemeClr val="accent5"/>
                </a:solidFill>
                <a:latin typeface="Montserrat ExtraBold"/>
                <a:ea typeface="Montserrat ExtraBold"/>
              </a:rPr>
              <a:t> Processing</a:t>
            </a:r>
            <a:endParaRPr lang="es-ES" sz="2400" b="0" strike="noStrike" spc="-1" dirty="0">
              <a:solidFill>
                <a:schemeClr val="accent5"/>
              </a:solidFill>
              <a:latin typeface="Arial"/>
            </a:endParaRPr>
          </a:p>
        </p:txBody>
      </p:sp>
      <p:sp>
        <p:nvSpPr>
          <p:cNvPr id="4" name="Google Shape;135;p4">
            <a:extLst>
              <a:ext uri="{FF2B5EF4-FFF2-40B4-BE49-F238E27FC236}">
                <a16:creationId xmlns:a16="http://schemas.microsoft.com/office/drawing/2014/main" id="{A3C02761-0E3C-3575-75AB-DE1ABB4D81AC}"/>
              </a:ext>
            </a:extLst>
          </p:cNvPr>
          <p:cNvSpPr/>
          <p:nvPr/>
        </p:nvSpPr>
        <p:spPr>
          <a:xfrm>
            <a:off x="267142" y="4170529"/>
            <a:ext cx="11924858" cy="65438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62360" tIns="162360" rIns="162360" bIns="162360" anchor="t">
            <a:noAutofit/>
          </a:bodyPr>
          <a:lstStyle/>
          <a:p>
            <a:pPr algn="ctr">
              <a:lnSpc>
                <a:spcPct val="115000"/>
              </a:lnSpc>
              <a:tabLst>
                <a:tab pos="0" algn="l"/>
              </a:tabLst>
            </a:pPr>
            <a:r>
              <a:rPr lang="es-ES" b="1" spc="-1" dirty="0">
                <a:solidFill>
                  <a:srgbClr val="FFC000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Técnica</a:t>
            </a:r>
            <a:r>
              <a:rPr lang="es-ES" b="1" spc="-1" dirty="0">
                <a:solidFill>
                  <a:schemeClr val="bg1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 del NLP que identifica y clasifica las emociones o actitudes expresadas en un texto.</a:t>
            </a:r>
            <a:endParaRPr lang="es-ES" b="1" strike="noStrike" spc="-1" dirty="0">
              <a:solidFill>
                <a:schemeClr val="bg1"/>
              </a:solidFill>
              <a:highlight>
                <a:srgbClr val="000000"/>
              </a:highlight>
              <a:latin typeface="Montserrat" panose="00000500000000000000" pitchFamily="2" charset="0"/>
              <a:ea typeface="Roboto Mono"/>
            </a:endParaRPr>
          </a:p>
        </p:txBody>
      </p:sp>
      <p:sp>
        <p:nvSpPr>
          <p:cNvPr id="5" name="Google Shape;141;p4">
            <a:extLst>
              <a:ext uri="{FF2B5EF4-FFF2-40B4-BE49-F238E27FC236}">
                <a16:creationId xmlns:a16="http://schemas.microsoft.com/office/drawing/2014/main" id="{4D9FFFC2-CE58-7087-3710-86BD2BAA62F5}"/>
              </a:ext>
            </a:extLst>
          </p:cNvPr>
          <p:cNvSpPr/>
          <p:nvPr/>
        </p:nvSpPr>
        <p:spPr>
          <a:xfrm>
            <a:off x="2643931" y="3865427"/>
            <a:ext cx="7171278" cy="405683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36000" anchor="t">
            <a:spAutoFit/>
          </a:bodyPr>
          <a:lstStyle/>
          <a:p>
            <a:pPr marL="457200" indent="-380880" algn="ctr">
              <a:buClr>
                <a:srgbClr val="000000"/>
              </a:buClr>
              <a:buFont typeface="Montserrat ExtraBold"/>
              <a:buChar char="★"/>
            </a:pPr>
            <a:r>
              <a:rPr lang="es-ES" sz="2400" b="0" strike="noStrike" spc="-1" dirty="0" err="1">
                <a:solidFill>
                  <a:schemeClr val="accent5"/>
                </a:solidFill>
                <a:latin typeface="Montserrat ExtraBold"/>
                <a:ea typeface="Montserrat ExtraBold"/>
              </a:rPr>
              <a:t>Sentiment</a:t>
            </a:r>
            <a:r>
              <a:rPr lang="es-ES" sz="2400" b="0" strike="noStrike" spc="-1" dirty="0">
                <a:solidFill>
                  <a:schemeClr val="accent5"/>
                </a:solidFill>
                <a:latin typeface="Montserrat ExtraBold"/>
                <a:ea typeface="Montserrat ExtraBold"/>
              </a:rPr>
              <a:t> </a:t>
            </a:r>
            <a:r>
              <a:rPr lang="es-ES" sz="2400" b="0" strike="noStrike" spc="-1" dirty="0" err="1">
                <a:solidFill>
                  <a:schemeClr val="accent5"/>
                </a:solidFill>
                <a:latin typeface="Montserrat ExtraBold"/>
                <a:ea typeface="Montserrat ExtraBold"/>
              </a:rPr>
              <a:t>Analysis</a:t>
            </a:r>
            <a:endParaRPr lang="es-ES" sz="2400" b="0" strike="noStrike" spc="-1" dirty="0">
              <a:solidFill>
                <a:schemeClr val="accent5"/>
              </a:solidFill>
              <a:latin typeface="Arial"/>
            </a:endParaRPr>
          </a:p>
        </p:txBody>
      </p:sp>
      <p:sp>
        <p:nvSpPr>
          <p:cNvPr id="6" name="Google Shape;141;p4">
            <a:extLst>
              <a:ext uri="{FF2B5EF4-FFF2-40B4-BE49-F238E27FC236}">
                <a16:creationId xmlns:a16="http://schemas.microsoft.com/office/drawing/2014/main" id="{4DD9E3C9-C784-DB6C-C1AA-9B75AB44C7FC}"/>
              </a:ext>
            </a:extLst>
          </p:cNvPr>
          <p:cNvSpPr/>
          <p:nvPr/>
        </p:nvSpPr>
        <p:spPr>
          <a:xfrm>
            <a:off x="309292" y="5203177"/>
            <a:ext cx="4729633" cy="128720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36000" anchor="t">
            <a:spAutoFit/>
          </a:bodyPr>
          <a:lstStyle/>
          <a:p>
            <a:pPr marL="457200" indent="-380880"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Montserrat ExtraBold"/>
              <a:buChar char="★"/>
            </a:pPr>
            <a:endParaRPr lang="es-ES" spc="-1" dirty="0">
              <a:solidFill>
                <a:schemeClr val="accent5"/>
              </a:solidFill>
              <a:latin typeface="Montserrat ExtraBold"/>
            </a:endParaRPr>
          </a:p>
          <a:p>
            <a:pPr marL="457200" indent="-380880"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Montserrat ExtraBold"/>
              <a:buChar char="★"/>
            </a:pPr>
            <a:r>
              <a:rPr lang="es-ES" spc="-1" dirty="0">
                <a:latin typeface="Montserrat ExtraBold"/>
              </a:rPr>
              <a:t>Polaridad</a:t>
            </a:r>
          </a:p>
          <a:p>
            <a:pPr marL="76320"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</a:pPr>
            <a:r>
              <a:rPr lang="es-ES" sz="1400" b="1" spc="-1" dirty="0">
                <a:solidFill>
                  <a:schemeClr val="bg1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De -1 (negativo extremo) a 1 (positivo extremo)</a:t>
            </a:r>
          </a:p>
          <a:p>
            <a:pPr marL="76320"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</a:pPr>
            <a:r>
              <a:rPr lang="es-ES" sz="1400" b="1" spc="-1" dirty="0">
                <a:solidFill>
                  <a:schemeClr val="bg1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0 = neutro</a:t>
            </a:r>
          </a:p>
        </p:txBody>
      </p:sp>
      <p:sp>
        <p:nvSpPr>
          <p:cNvPr id="7" name="Google Shape;141;p4">
            <a:extLst>
              <a:ext uri="{FF2B5EF4-FFF2-40B4-BE49-F238E27FC236}">
                <a16:creationId xmlns:a16="http://schemas.microsoft.com/office/drawing/2014/main" id="{782E8B9B-B887-16E9-C0DD-346F714A78FB}"/>
              </a:ext>
            </a:extLst>
          </p:cNvPr>
          <p:cNvSpPr/>
          <p:nvPr/>
        </p:nvSpPr>
        <p:spPr>
          <a:xfrm>
            <a:off x="7374815" y="5203177"/>
            <a:ext cx="4729633" cy="96096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36000" anchor="t">
            <a:spAutoFit/>
          </a:bodyPr>
          <a:lstStyle/>
          <a:p>
            <a:pPr marL="457200" indent="-380880"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Montserrat ExtraBold"/>
              <a:buChar char="★"/>
            </a:pPr>
            <a:endParaRPr lang="es-ES" spc="-1" dirty="0">
              <a:solidFill>
                <a:schemeClr val="accent5"/>
              </a:solidFill>
              <a:latin typeface="Montserrat ExtraBold"/>
            </a:endParaRPr>
          </a:p>
          <a:p>
            <a:pPr marL="457200" indent="-380880"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Montserrat ExtraBold"/>
              <a:buChar char="★"/>
            </a:pPr>
            <a:r>
              <a:rPr lang="es-ES" spc="-1" dirty="0">
                <a:latin typeface="Montserrat ExtraBold"/>
              </a:rPr>
              <a:t>Intensidad</a:t>
            </a:r>
          </a:p>
          <a:p>
            <a:pPr marL="76320"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</a:pPr>
            <a:r>
              <a:rPr lang="es-ES" sz="14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Montserrat" panose="00000500000000000000" pitchFamily="2" charset="0"/>
              </a:rPr>
              <a:t>De 0 (nada intenso) a 1 (muy intenso)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3A10810A-8738-2F2F-9F4D-23C552BE4F59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2674109" y="4824911"/>
            <a:ext cx="3555462" cy="378266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0D0014A9-84D0-7846-8AAB-B65476BFC50B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229571" y="4824911"/>
            <a:ext cx="3510061" cy="3782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60;p6"/>
          <p:cNvSpPr/>
          <p:nvPr/>
        </p:nvSpPr>
        <p:spPr>
          <a:xfrm>
            <a:off x="-740880" y="0"/>
            <a:ext cx="348840" cy="348840"/>
          </a:xfrm>
          <a:prstGeom prst="roundRect">
            <a:avLst>
              <a:gd name="adj" fmla="val 16667"/>
            </a:avLst>
          </a:prstGeom>
          <a:solidFill>
            <a:srgbClr val="23444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0" name="Google Shape;161;p6"/>
          <p:cNvSpPr/>
          <p:nvPr/>
        </p:nvSpPr>
        <p:spPr>
          <a:xfrm>
            <a:off x="-740520" y="396360"/>
            <a:ext cx="348840" cy="348840"/>
          </a:xfrm>
          <a:prstGeom prst="roundRect">
            <a:avLst>
              <a:gd name="adj" fmla="val 16667"/>
            </a:avLst>
          </a:prstGeom>
          <a:solidFill>
            <a:srgbClr val="19A68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Google Shape;162;p6"/>
          <p:cNvSpPr/>
          <p:nvPr/>
        </p:nvSpPr>
        <p:spPr>
          <a:xfrm>
            <a:off x="710640" y="158400"/>
            <a:ext cx="5427720" cy="396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bIns="9144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2000" b="1" strike="noStrike" spc="-1">
                <a:solidFill>
                  <a:schemeClr val="lt1"/>
                </a:solidFill>
                <a:highlight>
                  <a:srgbClr val="0097A7"/>
                </a:highlight>
                <a:latin typeface="Roboto Mono"/>
                <a:ea typeface="Roboto Mono"/>
              </a:rPr>
              <a:t>DESARROLLO:</a:t>
            </a:r>
            <a:endParaRPr lang="es-E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Google Shape;135;p4">
            <a:extLst>
              <a:ext uri="{FF2B5EF4-FFF2-40B4-BE49-F238E27FC236}">
                <a16:creationId xmlns:a16="http://schemas.microsoft.com/office/drawing/2014/main" id="{25B73A65-42E2-5763-127D-CD9416AB0502}"/>
              </a:ext>
            </a:extLst>
          </p:cNvPr>
          <p:cNvSpPr/>
          <p:nvPr/>
        </p:nvSpPr>
        <p:spPr>
          <a:xfrm>
            <a:off x="1624519" y="622572"/>
            <a:ext cx="9210104" cy="191634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62360" tIns="162360" rIns="162360" bIns="162360" anchor="t">
            <a:noAutofit/>
          </a:bodyPr>
          <a:lstStyle/>
          <a:p>
            <a:pPr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r>
              <a:rPr lang="es-ES" b="1" spc="-1" dirty="0">
                <a:solidFill>
                  <a:schemeClr val="bg1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Ver </a:t>
            </a:r>
            <a:r>
              <a:rPr lang="es-ES" b="1" spc="-1" dirty="0">
                <a:solidFill>
                  <a:srgbClr val="FFC000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ejemplos de </a:t>
            </a:r>
            <a:r>
              <a:rPr lang="es-ES" b="1" spc="-1" dirty="0">
                <a:solidFill>
                  <a:schemeClr val="bg1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proyectos de NLP realizados por otras personas</a:t>
            </a: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r>
              <a:rPr lang="es-ES" b="1" spc="-1" dirty="0">
                <a:solidFill>
                  <a:schemeClr val="bg1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Creación de un </a:t>
            </a:r>
            <a:r>
              <a:rPr lang="es-ES" b="1" spc="-1" dirty="0">
                <a:solidFill>
                  <a:srgbClr val="FFC000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dataset  inicial: </a:t>
            </a:r>
            <a:r>
              <a:rPr lang="es-ES" b="1" spc="-1" dirty="0">
                <a:solidFill>
                  <a:schemeClr val="bg1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Temporada, Episodio, Personaje, Texto</a:t>
            </a: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r>
              <a:rPr lang="es-ES" b="1" spc="-1" dirty="0">
                <a:solidFill>
                  <a:schemeClr val="bg1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Creación del </a:t>
            </a:r>
            <a:r>
              <a:rPr lang="es-ES" b="1" spc="-1" dirty="0">
                <a:solidFill>
                  <a:srgbClr val="FFC000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primer </a:t>
            </a:r>
            <a:r>
              <a:rPr lang="es-ES" b="1" spc="-1" dirty="0" err="1">
                <a:solidFill>
                  <a:srgbClr val="FFC000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dataframe</a:t>
            </a:r>
            <a:r>
              <a:rPr lang="es-ES" b="1" spc="-1" dirty="0">
                <a:solidFill>
                  <a:srgbClr val="FFC000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 </a:t>
            </a:r>
            <a:r>
              <a:rPr lang="es-ES" b="1" spc="-1" dirty="0">
                <a:solidFill>
                  <a:schemeClr val="bg1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con Python</a:t>
            </a: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r>
              <a:rPr lang="es-ES" b="1" spc="-1" dirty="0">
                <a:solidFill>
                  <a:srgbClr val="FFC000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Limpieza</a:t>
            </a:r>
            <a:r>
              <a:rPr lang="es-ES" b="1" spc="-1" dirty="0">
                <a:solidFill>
                  <a:schemeClr val="bg1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 del </a:t>
            </a:r>
            <a:r>
              <a:rPr lang="es-ES" b="1" spc="-1" dirty="0" err="1">
                <a:solidFill>
                  <a:schemeClr val="bg1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dataframe</a:t>
            </a:r>
            <a:r>
              <a:rPr lang="es-ES" b="1" spc="-1" dirty="0">
                <a:solidFill>
                  <a:schemeClr val="bg1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 e importación de librerías NLP</a:t>
            </a:r>
          </a:p>
          <a:p>
            <a:pPr marL="742950" lvl="1" indent="-28575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s-ES" b="1" spc="-1" dirty="0">
              <a:solidFill>
                <a:schemeClr val="bg1"/>
              </a:solidFill>
              <a:highlight>
                <a:srgbClr val="000000"/>
              </a:highlight>
              <a:latin typeface="Montserrat" panose="00000500000000000000" pitchFamily="2" charset="0"/>
              <a:ea typeface="Roboto Mono"/>
            </a:endParaRP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endParaRPr lang="es-ES" b="1" spc="-1" dirty="0">
              <a:solidFill>
                <a:schemeClr val="bg1"/>
              </a:solidFill>
              <a:highlight>
                <a:srgbClr val="000000"/>
              </a:highlight>
              <a:latin typeface="Montserrat" panose="00000500000000000000" pitchFamily="2" charset="0"/>
              <a:ea typeface="Roboto Mono"/>
            </a:endParaRP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endParaRPr lang="es-ES" b="1" spc="-1" dirty="0">
              <a:solidFill>
                <a:schemeClr val="bg1"/>
              </a:solidFill>
              <a:highlight>
                <a:srgbClr val="000000"/>
              </a:highlight>
              <a:latin typeface="Montserrat" panose="00000500000000000000" pitchFamily="2" charset="0"/>
              <a:ea typeface="Roboto Mono"/>
            </a:endParaRP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endParaRPr lang="es-ES" b="1" spc="-1" dirty="0">
              <a:solidFill>
                <a:schemeClr val="bg1"/>
              </a:solidFill>
              <a:highlight>
                <a:srgbClr val="000000"/>
              </a:highlight>
              <a:latin typeface="Montserrat" panose="00000500000000000000" pitchFamily="2" charset="0"/>
              <a:ea typeface="Roboto Mono"/>
            </a:endParaRP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endParaRPr lang="es-ES" b="1" spc="-1" dirty="0">
              <a:solidFill>
                <a:schemeClr val="bg1"/>
              </a:solidFill>
              <a:highlight>
                <a:srgbClr val="000000"/>
              </a:highlight>
              <a:latin typeface="Montserrat" panose="00000500000000000000" pitchFamily="2" charset="0"/>
              <a:ea typeface="Roboto Mono"/>
            </a:endParaRP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endParaRPr lang="es-ES" b="1" spc="-1" dirty="0">
              <a:solidFill>
                <a:schemeClr val="bg1"/>
              </a:solidFill>
              <a:highlight>
                <a:srgbClr val="000000"/>
              </a:highlight>
              <a:latin typeface="Montserrat" panose="00000500000000000000" pitchFamily="2" charset="0"/>
              <a:ea typeface="Roboto Mono"/>
            </a:endParaRP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endParaRPr lang="es-ES" b="1" spc="-1" dirty="0">
              <a:solidFill>
                <a:schemeClr val="bg1"/>
              </a:solidFill>
              <a:highlight>
                <a:srgbClr val="000000"/>
              </a:highlight>
              <a:latin typeface="Montserrat" panose="00000500000000000000" pitchFamily="2" charset="0"/>
              <a:ea typeface="Roboto Mono"/>
            </a:endParaRP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r>
              <a:rPr lang="es-ES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 </a:t>
            </a:r>
            <a:endParaRPr lang="es-ES" b="1" strike="noStrike" spc="-1" dirty="0">
              <a:solidFill>
                <a:schemeClr val="bg1"/>
              </a:solidFill>
              <a:highlight>
                <a:srgbClr val="000000"/>
              </a:highlight>
              <a:latin typeface="Roboto Mono"/>
              <a:ea typeface="Roboto Mono"/>
            </a:endParaRPr>
          </a:p>
        </p:txBody>
      </p:sp>
      <p:sp>
        <p:nvSpPr>
          <p:cNvPr id="7" name="Google Shape;141;p4">
            <a:extLst>
              <a:ext uri="{FF2B5EF4-FFF2-40B4-BE49-F238E27FC236}">
                <a16:creationId xmlns:a16="http://schemas.microsoft.com/office/drawing/2014/main" id="{E33C594E-E8EB-158F-BC2A-1AE9D5040BCD}"/>
              </a:ext>
            </a:extLst>
          </p:cNvPr>
          <p:cNvSpPr/>
          <p:nvPr/>
        </p:nvSpPr>
        <p:spPr>
          <a:xfrm>
            <a:off x="2643931" y="3349859"/>
            <a:ext cx="7171278" cy="526679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36000" anchor="t">
            <a:spAutoFit/>
          </a:bodyPr>
          <a:lstStyle/>
          <a:p>
            <a:pPr marL="457200" indent="-380880" algn="ctr">
              <a:lnSpc>
                <a:spcPct val="150000"/>
              </a:lnSpc>
              <a:buClr>
                <a:srgbClr val="000000"/>
              </a:buClr>
              <a:buFont typeface="Montserrat ExtraBold"/>
              <a:buChar char="★"/>
            </a:pPr>
            <a:r>
              <a:rPr lang="es-ES" sz="2400" b="0" strike="noStrike" spc="-1" dirty="0">
                <a:solidFill>
                  <a:schemeClr val="accent5"/>
                </a:solidFill>
                <a:latin typeface="Montserrat ExtraBold"/>
                <a:ea typeface="Montserrat ExtraBold"/>
              </a:rPr>
              <a:t>Extracción de sentimientos</a:t>
            </a:r>
            <a:endParaRPr lang="es-ES" sz="2400" b="0" strike="noStrike" spc="-1" dirty="0">
              <a:solidFill>
                <a:schemeClr val="accent5"/>
              </a:solidFill>
              <a:latin typeface="Arial"/>
            </a:endParaRPr>
          </a:p>
        </p:txBody>
      </p:sp>
      <p:sp>
        <p:nvSpPr>
          <p:cNvPr id="8" name="Google Shape;141;p4">
            <a:extLst>
              <a:ext uri="{FF2B5EF4-FFF2-40B4-BE49-F238E27FC236}">
                <a16:creationId xmlns:a16="http://schemas.microsoft.com/office/drawing/2014/main" id="{1A42740F-B480-D40B-DCEB-DE6805D86A4E}"/>
              </a:ext>
            </a:extLst>
          </p:cNvPr>
          <p:cNvSpPr/>
          <p:nvPr/>
        </p:nvSpPr>
        <p:spPr>
          <a:xfrm>
            <a:off x="422779" y="4262185"/>
            <a:ext cx="3807750" cy="208434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36000" anchor="t">
            <a:spAutoFit/>
          </a:bodyPr>
          <a:lstStyle/>
          <a:p>
            <a:pPr marL="457200" indent="-380880"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Montserrat ExtraBold"/>
              <a:buChar char="★"/>
            </a:pPr>
            <a:r>
              <a:rPr lang="es-ES" spc="-1" dirty="0">
                <a:latin typeface="Montserrat ExtraBold"/>
              </a:rPr>
              <a:t>Rule-</a:t>
            </a:r>
            <a:r>
              <a:rPr lang="es-ES" spc="-1" dirty="0" err="1">
                <a:latin typeface="Montserrat ExtraBold"/>
              </a:rPr>
              <a:t>based</a:t>
            </a:r>
            <a:endParaRPr lang="es-ES" spc="-1" dirty="0">
              <a:latin typeface="Montserrat ExtraBold"/>
            </a:endParaRPr>
          </a:p>
          <a:p>
            <a:pPr marL="76320"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</a:pPr>
            <a:r>
              <a:rPr lang="es-ES" sz="1400" b="1" spc="-1" dirty="0" err="1">
                <a:solidFill>
                  <a:schemeClr val="bg1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Lexicons</a:t>
            </a:r>
            <a:r>
              <a:rPr lang="es-ES" sz="1400" b="1" spc="-1" dirty="0">
                <a:solidFill>
                  <a:schemeClr val="bg1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:</a:t>
            </a:r>
          </a:p>
          <a:p>
            <a:pPr marL="76320"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</a:pPr>
            <a:r>
              <a:rPr lang="es-ES" sz="1400" b="1" spc="-1" dirty="0" err="1">
                <a:solidFill>
                  <a:schemeClr val="bg1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Textblob</a:t>
            </a:r>
            <a:r>
              <a:rPr lang="es-ES" sz="1400" b="1" spc="-1" dirty="0">
                <a:solidFill>
                  <a:schemeClr val="bg1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 y </a:t>
            </a:r>
            <a:r>
              <a:rPr lang="es-ES" sz="1400" b="1" spc="-1" dirty="0" err="1">
                <a:solidFill>
                  <a:schemeClr val="bg1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Textblob</a:t>
            </a:r>
            <a:r>
              <a:rPr lang="es-ES" sz="1400" b="1" spc="-1" dirty="0">
                <a:solidFill>
                  <a:schemeClr val="bg1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 </a:t>
            </a:r>
            <a:r>
              <a:rPr lang="es-ES" sz="1400" b="1" spc="-1" dirty="0" err="1">
                <a:solidFill>
                  <a:schemeClr val="bg1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Custom</a:t>
            </a:r>
            <a:endParaRPr lang="es-ES" sz="1400" b="1" spc="-1" dirty="0">
              <a:solidFill>
                <a:schemeClr val="bg1"/>
              </a:solidFill>
              <a:highlight>
                <a:srgbClr val="000000"/>
              </a:highlight>
              <a:latin typeface="Montserrat" panose="00000500000000000000" pitchFamily="2" charset="0"/>
              <a:ea typeface="Roboto Mono"/>
            </a:endParaRPr>
          </a:p>
          <a:p>
            <a:pPr marL="76320"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</a:pPr>
            <a:r>
              <a:rPr lang="es-ES" sz="1400" b="1" spc="-1" dirty="0">
                <a:solidFill>
                  <a:schemeClr val="bg1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Vader</a:t>
            </a:r>
          </a:p>
          <a:p>
            <a:pPr marL="76320"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</a:pPr>
            <a:r>
              <a:rPr lang="es-ES" sz="1400" b="1" spc="-1" dirty="0" err="1">
                <a:solidFill>
                  <a:schemeClr val="bg1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Sentiwordnet</a:t>
            </a:r>
            <a:endParaRPr lang="es-ES" sz="1400" b="1" spc="-1" dirty="0">
              <a:solidFill>
                <a:schemeClr val="bg1"/>
              </a:solidFill>
              <a:highlight>
                <a:srgbClr val="000000"/>
              </a:highlight>
              <a:latin typeface="Montserrat" panose="00000500000000000000" pitchFamily="2" charset="0"/>
              <a:ea typeface="Roboto Mono"/>
            </a:endParaRPr>
          </a:p>
          <a:p>
            <a:pPr marL="76320"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</a:pPr>
            <a:r>
              <a:rPr lang="es-ES" sz="1400" b="1" spc="-1" dirty="0">
                <a:solidFill>
                  <a:schemeClr val="bg1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NRC</a:t>
            </a:r>
          </a:p>
        </p:txBody>
      </p:sp>
      <p:sp>
        <p:nvSpPr>
          <p:cNvPr id="9" name="Google Shape;141;p4">
            <a:extLst>
              <a:ext uri="{FF2B5EF4-FFF2-40B4-BE49-F238E27FC236}">
                <a16:creationId xmlns:a16="http://schemas.microsoft.com/office/drawing/2014/main" id="{95AE09F9-7BD0-C4E0-28D0-D5F1CA9F04CD}"/>
              </a:ext>
            </a:extLst>
          </p:cNvPr>
          <p:cNvSpPr/>
          <p:nvPr/>
        </p:nvSpPr>
        <p:spPr>
          <a:xfrm>
            <a:off x="4328935" y="4262185"/>
            <a:ext cx="3807750" cy="82118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36000" anchor="t">
            <a:spAutoFit/>
          </a:bodyPr>
          <a:lstStyle/>
          <a:p>
            <a:pPr marL="457200" indent="-380880"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Montserrat ExtraBold"/>
              <a:buChar char="★"/>
            </a:pPr>
            <a:r>
              <a:rPr lang="es-ES" spc="-1" dirty="0">
                <a:latin typeface="Montserrat ExtraBold"/>
              </a:rPr>
              <a:t>ML supervisado</a:t>
            </a:r>
          </a:p>
          <a:p>
            <a:pPr marL="76320" algn="ctr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</a:pPr>
            <a:r>
              <a:rPr lang="es-ES" sz="1400" b="1" spc="-1" dirty="0" err="1">
                <a:solidFill>
                  <a:schemeClr val="bg1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Naïve</a:t>
            </a:r>
            <a:r>
              <a:rPr lang="es-ES" sz="1400" b="1" spc="-1" dirty="0">
                <a:solidFill>
                  <a:schemeClr val="bg1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 Bayes</a:t>
            </a:r>
          </a:p>
        </p:txBody>
      </p:sp>
      <p:sp>
        <p:nvSpPr>
          <p:cNvPr id="10" name="Google Shape;141;p4">
            <a:extLst>
              <a:ext uri="{FF2B5EF4-FFF2-40B4-BE49-F238E27FC236}">
                <a16:creationId xmlns:a16="http://schemas.microsoft.com/office/drawing/2014/main" id="{899B482F-F915-3CE9-45A3-118A35CC6F2B}"/>
              </a:ext>
            </a:extLst>
          </p:cNvPr>
          <p:cNvSpPr/>
          <p:nvPr/>
        </p:nvSpPr>
        <p:spPr>
          <a:xfrm>
            <a:off x="8235092" y="4262185"/>
            <a:ext cx="3807750" cy="7793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36000" anchor="t">
            <a:spAutoFit/>
          </a:bodyPr>
          <a:lstStyle/>
          <a:p>
            <a:pPr marL="457200" indent="-380880"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Montserrat ExtraBold"/>
              <a:buChar char="★"/>
            </a:pPr>
            <a:r>
              <a:rPr lang="es-ES" spc="-1" dirty="0">
                <a:latin typeface="Montserrat ExtraBold"/>
              </a:rPr>
              <a:t>ML no-supervisado</a:t>
            </a:r>
          </a:p>
          <a:p>
            <a:pPr marL="76320"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</a:pPr>
            <a:r>
              <a:rPr lang="es-ES" sz="1400" b="1" spc="-1" dirty="0" err="1">
                <a:solidFill>
                  <a:schemeClr val="bg1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Clustering</a:t>
            </a:r>
            <a:r>
              <a:rPr lang="es-ES" sz="1400" b="1" spc="-1" dirty="0">
                <a:solidFill>
                  <a:schemeClr val="bg1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 con K-</a:t>
            </a:r>
            <a:r>
              <a:rPr lang="es-ES" sz="1400" b="1" spc="-1" dirty="0" err="1">
                <a:solidFill>
                  <a:schemeClr val="bg1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Means</a:t>
            </a:r>
            <a:endParaRPr lang="es-ES" sz="1400" b="1" spc="-1" dirty="0">
              <a:solidFill>
                <a:schemeClr val="bg1"/>
              </a:solidFill>
              <a:highlight>
                <a:srgbClr val="000000"/>
              </a:highlight>
              <a:latin typeface="Montserrat" panose="00000500000000000000" pitchFamily="2" charset="0"/>
              <a:ea typeface="Roboto Mono"/>
            </a:endParaRP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FD589EBE-494F-33BB-5CF6-BC4EFD51E06F}"/>
              </a:ext>
            </a:extLst>
          </p:cNvPr>
          <p:cNvCxnSpPr>
            <a:stCxn id="3" idx="2"/>
            <a:endCxn id="7" idx="0"/>
          </p:cNvCxnSpPr>
          <p:nvPr/>
        </p:nvCxnSpPr>
        <p:spPr>
          <a:xfrm flipH="1">
            <a:off x="6229570" y="2538918"/>
            <a:ext cx="1" cy="8109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C9117CCD-8B1B-6E5C-E9C3-EE1DC1CB7981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376791" y="3876538"/>
            <a:ext cx="3852779" cy="3126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E7DE2935-A7EA-4550-9240-76C193C0ED1B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6229570" y="3876538"/>
            <a:ext cx="3240" cy="3856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44D29829-399B-8BB5-D377-1813011B484D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6229570" y="3876538"/>
            <a:ext cx="3909397" cy="3856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BC749FE3-0D44-B649-0D55-2FD96972FE48}"/>
              </a:ext>
            </a:extLst>
          </p:cNvPr>
          <p:cNvSpPr txBox="1"/>
          <p:nvPr/>
        </p:nvSpPr>
        <p:spPr>
          <a:xfrm>
            <a:off x="5113501" y="5467621"/>
            <a:ext cx="6491597" cy="69871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 indent="-380880">
              <a:lnSpc>
                <a:spcPct val="150000"/>
              </a:lnSpc>
              <a:buClr>
                <a:srgbClr val="000000"/>
              </a:buClr>
              <a:buFont typeface="Montserrat ExtraBold"/>
              <a:buChar char="★"/>
            </a:pPr>
            <a:r>
              <a:rPr lang="es-ES" sz="1400" b="1" spc="-1" dirty="0">
                <a:solidFill>
                  <a:schemeClr val="bg1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Zero </a:t>
            </a:r>
            <a:r>
              <a:rPr lang="es-ES" sz="1400" b="1" spc="-1" dirty="0" err="1">
                <a:solidFill>
                  <a:schemeClr val="bg1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shot</a:t>
            </a:r>
            <a:r>
              <a:rPr lang="es-ES" sz="1400" b="1" spc="-1" dirty="0">
                <a:solidFill>
                  <a:schemeClr val="bg1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 con el modelo </a:t>
            </a:r>
            <a:r>
              <a:rPr lang="es-ES" sz="1400" b="1" spc="-1" dirty="0" err="1">
                <a:solidFill>
                  <a:schemeClr val="bg1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RoBERTa</a:t>
            </a:r>
            <a:r>
              <a:rPr lang="es-ES" sz="1400" b="1" spc="-1" dirty="0">
                <a:solidFill>
                  <a:schemeClr val="bg1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 de Facebook IA y la librería Transformers de </a:t>
            </a:r>
            <a:r>
              <a:rPr lang="es-ES" sz="1400" b="1" spc="-1" dirty="0" err="1">
                <a:solidFill>
                  <a:schemeClr val="bg1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Hugging</a:t>
            </a:r>
            <a:r>
              <a:rPr lang="es-ES" sz="1400" b="1" spc="-1" dirty="0">
                <a:solidFill>
                  <a:schemeClr val="bg1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 </a:t>
            </a:r>
            <a:r>
              <a:rPr lang="es-ES" sz="1400" b="1" spc="-1" dirty="0" err="1">
                <a:solidFill>
                  <a:schemeClr val="bg1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Face</a:t>
            </a:r>
            <a:endParaRPr lang="es-ES" sz="1400" b="1" spc="-1" dirty="0">
              <a:solidFill>
                <a:schemeClr val="bg1"/>
              </a:solidFill>
              <a:highlight>
                <a:srgbClr val="000000"/>
              </a:highlight>
              <a:latin typeface="Montserrat" panose="00000500000000000000" pitchFamily="2" charset="0"/>
              <a:ea typeface="Roboto Mono"/>
            </a:endParaRP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5FD3DDDD-4AC6-458A-38B6-CD834A8F169B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3425126" y="5599805"/>
            <a:ext cx="1688375" cy="217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101FB237-BF82-A5FB-3DBF-C8AD1581B010}"/>
              </a:ext>
            </a:extLst>
          </p:cNvPr>
          <p:cNvSpPr txBox="1"/>
          <p:nvPr/>
        </p:nvSpPr>
        <p:spPr>
          <a:xfrm>
            <a:off x="8394965" y="1777512"/>
            <a:ext cx="3210133" cy="166821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 indent="-380880">
              <a:lnSpc>
                <a:spcPct val="150000"/>
              </a:lnSpc>
              <a:buClr>
                <a:srgbClr val="000000"/>
              </a:buClr>
              <a:buFont typeface="Montserrat ExtraBold"/>
              <a:buChar char="★"/>
            </a:pPr>
            <a:r>
              <a:rPr lang="es-ES" sz="1400" b="0" strike="noStrike" spc="-1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Montserrat ExtraBold"/>
                <a:ea typeface="Montserrat ExtraBold"/>
              </a:rPr>
              <a:t>Re</a:t>
            </a:r>
          </a:p>
          <a:p>
            <a:pPr marL="457200" indent="-380880">
              <a:lnSpc>
                <a:spcPct val="150000"/>
              </a:lnSpc>
              <a:buClr>
                <a:srgbClr val="000000"/>
              </a:buClr>
              <a:buFont typeface="Montserrat ExtraBold"/>
              <a:buChar char="★"/>
            </a:pPr>
            <a:r>
              <a:rPr lang="es-ES" sz="1400" spc="-1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Montserrat ExtraBold"/>
              </a:rPr>
              <a:t>Stopwords</a:t>
            </a:r>
            <a:r>
              <a:rPr lang="es-ES" sz="1400" spc="-1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Montserrat ExtraBold"/>
              </a:rPr>
              <a:t> y </a:t>
            </a:r>
            <a:r>
              <a:rPr lang="es-ES" sz="1400" spc="-1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Montserrat ExtraBold"/>
              </a:rPr>
              <a:t>Fillerwords</a:t>
            </a:r>
            <a:endParaRPr lang="es-ES" sz="1400" spc="-1" dirty="0">
              <a:solidFill>
                <a:schemeClr val="bg1">
                  <a:lumMod val="95000"/>
                </a:schemeClr>
              </a:solidFill>
              <a:highlight>
                <a:srgbClr val="000000"/>
              </a:highlight>
              <a:latin typeface="Montserrat ExtraBold"/>
            </a:endParaRPr>
          </a:p>
          <a:p>
            <a:pPr marL="457200" indent="-380880">
              <a:lnSpc>
                <a:spcPct val="150000"/>
              </a:lnSpc>
              <a:buClr>
                <a:srgbClr val="000000"/>
              </a:buClr>
              <a:buFont typeface="Montserrat ExtraBold"/>
              <a:buChar char="★"/>
            </a:pPr>
            <a:r>
              <a:rPr lang="es-ES" sz="1400" b="0" strike="noStrike" spc="-1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Montserrat ExtraBold"/>
              </a:rPr>
              <a:t>Tokenizar</a:t>
            </a:r>
            <a:endParaRPr lang="es-ES" sz="1400" b="0" strike="noStrike" spc="-1" dirty="0">
              <a:solidFill>
                <a:schemeClr val="bg1">
                  <a:lumMod val="95000"/>
                </a:schemeClr>
              </a:solidFill>
              <a:highlight>
                <a:srgbClr val="000000"/>
              </a:highlight>
              <a:latin typeface="Montserrat ExtraBold"/>
            </a:endParaRPr>
          </a:p>
          <a:p>
            <a:pPr marL="457200" indent="-380880">
              <a:lnSpc>
                <a:spcPct val="150000"/>
              </a:lnSpc>
              <a:buClr>
                <a:srgbClr val="000000"/>
              </a:buClr>
              <a:buFont typeface="Montserrat ExtraBold"/>
              <a:buChar char="★"/>
            </a:pPr>
            <a:r>
              <a:rPr lang="es-ES" sz="1400" b="0" strike="noStrike" spc="-1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Montserrat ExtraBold"/>
              </a:rPr>
              <a:t>Lemmatizar</a:t>
            </a:r>
            <a:endParaRPr lang="es-ES" sz="1400" b="0" strike="noStrike" spc="-1" dirty="0">
              <a:solidFill>
                <a:schemeClr val="bg1">
                  <a:lumMod val="95000"/>
                </a:schemeClr>
              </a:solidFill>
              <a:highlight>
                <a:srgbClr val="000000"/>
              </a:highlight>
              <a:latin typeface="Montserrat ExtraBold"/>
            </a:endParaRPr>
          </a:p>
          <a:p>
            <a:pPr marL="457200" indent="-380880">
              <a:lnSpc>
                <a:spcPct val="150000"/>
              </a:lnSpc>
              <a:buClr>
                <a:srgbClr val="000000"/>
              </a:buClr>
              <a:buFont typeface="Montserrat ExtraBold"/>
              <a:buChar char="★"/>
            </a:pPr>
            <a:r>
              <a:rPr lang="es-ES" sz="1400" b="0" strike="noStrike" spc="-1" dirty="0" err="1">
                <a:solidFill>
                  <a:srgbClr val="FFC000"/>
                </a:solidFill>
                <a:highlight>
                  <a:srgbClr val="000000"/>
                </a:highlight>
                <a:latin typeface="Montserrat ExtraBold"/>
              </a:rPr>
              <a:t>Palabras_clave</a:t>
            </a:r>
            <a:endParaRPr lang="es-ES" sz="1400" b="0" strike="noStrike" spc="-1" dirty="0">
              <a:solidFill>
                <a:srgbClr val="FFC000"/>
              </a:solidFill>
              <a:highlight>
                <a:srgbClr val="000000"/>
              </a:highlight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67;p7"/>
          <p:cNvSpPr/>
          <p:nvPr/>
        </p:nvSpPr>
        <p:spPr>
          <a:xfrm>
            <a:off x="-740880" y="0"/>
            <a:ext cx="348840" cy="348840"/>
          </a:xfrm>
          <a:prstGeom prst="roundRect">
            <a:avLst>
              <a:gd name="adj" fmla="val 16667"/>
            </a:avLst>
          </a:prstGeom>
          <a:solidFill>
            <a:srgbClr val="23444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Google Shape;168;p7"/>
          <p:cNvSpPr/>
          <p:nvPr/>
        </p:nvSpPr>
        <p:spPr>
          <a:xfrm>
            <a:off x="-740520" y="396360"/>
            <a:ext cx="348840" cy="348840"/>
          </a:xfrm>
          <a:prstGeom prst="roundRect">
            <a:avLst>
              <a:gd name="adj" fmla="val 16667"/>
            </a:avLst>
          </a:prstGeom>
          <a:solidFill>
            <a:srgbClr val="19A68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Google Shape;169;p7"/>
          <p:cNvSpPr/>
          <p:nvPr/>
        </p:nvSpPr>
        <p:spPr>
          <a:xfrm>
            <a:off x="-740880" y="792720"/>
            <a:ext cx="348840" cy="348840"/>
          </a:xfrm>
          <a:prstGeom prst="roundRect">
            <a:avLst>
              <a:gd name="adj" fmla="val 16667"/>
            </a:avLst>
          </a:prstGeom>
          <a:solidFill>
            <a:srgbClr val="33D9B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Google Shape;170;p7"/>
          <p:cNvSpPr/>
          <p:nvPr/>
        </p:nvSpPr>
        <p:spPr>
          <a:xfrm>
            <a:off x="-740880" y="1189080"/>
            <a:ext cx="348840" cy="348840"/>
          </a:xfrm>
          <a:prstGeom prst="roundRect">
            <a:avLst>
              <a:gd name="adj" fmla="val 16667"/>
            </a:avLst>
          </a:prstGeom>
          <a:solidFill>
            <a:srgbClr val="002F3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6" name="Google Shape;171;p7"/>
          <p:cNvSpPr/>
          <p:nvPr/>
        </p:nvSpPr>
        <p:spPr>
          <a:xfrm>
            <a:off x="-740520" y="1585440"/>
            <a:ext cx="348840" cy="348840"/>
          </a:xfrm>
          <a:prstGeom prst="roundRect">
            <a:avLst>
              <a:gd name="adj" fmla="val 16667"/>
            </a:avLst>
          </a:prstGeom>
          <a:solidFill>
            <a:srgbClr val="23444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7" name="Google Shape;172;p7"/>
          <p:cNvSpPr/>
          <p:nvPr/>
        </p:nvSpPr>
        <p:spPr>
          <a:xfrm>
            <a:off x="-740880" y="1982160"/>
            <a:ext cx="348840" cy="348840"/>
          </a:xfrm>
          <a:prstGeom prst="roundRect">
            <a:avLst>
              <a:gd name="adj" fmla="val 16667"/>
            </a:avLst>
          </a:prstGeom>
          <a:solidFill>
            <a:srgbClr val="74C0C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Google Shape;173;p7"/>
          <p:cNvSpPr/>
          <p:nvPr/>
        </p:nvSpPr>
        <p:spPr>
          <a:xfrm>
            <a:off x="-740880" y="2378520"/>
            <a:ext cx="348840" cy="348840"/>
          </a:xfrm>
          <a:prstGeom prst="roundRect">
            <a:avLst>
              <a:gd name="adj" fmla="val 16667"/>
            </a:avLst>
          </a:prstGeom>
          <a:solidFill>
            <a:srgbClr val="33333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Google Shape;174;p7"/>
          <p:cNvSpPr/>
          <p:nvPr/>
        </p:nvSpPr>
        <p:spPr>
          <a:xfrm>
            <a:off x="-740520" y="2774880"/>
            <a:ext cx="348840" cy="348840"/>
          </a:xfrm>
          <a:prstGeom prst="roundRect">
            <a:avLst>
              <a:gd name="adj" fmla="val 16667"/>
            </a:avLst>
          </a:prstGeom>
          <a:solidFill>
            <a:srgbClr val="3E4B4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Google Shape;175;p7"/>
          <p:cNvSpPr/>
          <p:nvPr/>
        </p:nvSpPr>
        <p:spPr>
          <a:xfrm>
            <a:off x="-740880" y="3171240"/>
            <a:ext cx="348840" cy="348840"/>
          </a:xfrm>
          <a:prstGeom prst="roundRect">
            <a:avLst>
              <a:gd name="adj" fmla="val 16667"/>
            </a:avLst>
          </a:prstGeom>
          <a:solidFill>
            <a:srgbClr val="C6C6C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Google Shape;176;p7"/>
          <p:cNvSpPr/>
          <p:nvPr/>
        </p:nvSpPr>
        <p:spPr>
          <a:xfrm>
            <a:off x="710640" y="158400"/>
            <a:ext cx="5427720" cy="396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bIns="9144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2000" b="1" strike="noStrike" spc="-1">
                <a:solidFill>
                  <a:schemeClr val="lt1"/>
                </a:solidFill>
                <a:highlight>
                  <a:srgbClr val="0097A7"/>
                </a:highlight>
                <a:latin typeface="Roboto Mono"/>
                <a:ea typeface="Roboto Mono"/>
              </a:rPr>
              <a:t>PRUEBAS Y RESULTADOS:</a:t>
            </a:r>
            <a:endParaRPr lang="es-ES" sz="2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Imagen 1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DF476D9A-DB0D-5852-6BDB-ED4F4F90C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69" y="2914916"/>
            <a:ext cx="5791131" cy="3450049"/>
          </a:xfrm>
          <a:prstGeom prst="rect">
            <a:avLst/>
          </a:prstGeom>
        </p:spPr>
      </p:pic>
      <p:sp>
        <p:nvSpPr>
          <p:cNvPr id="3" name="Google Shape;141;p4">
            <a:extLst>
              <a:ext uri="{FF2B5EF4-FFF2-40B4-BE49-F238E27FC236}">
                <a16:creationId xmlns:a16="http://schemas.microsoft.com/office/drawing/2014/main" id="{A69BDCC4-1467-2DB8-A7A1-842910EA7B9C}"/>
              </a:ext>
            </a:extLst>
          </p:cNvPr>
          <p:cNvSpPr/>
          <p:nvPr/>
        </p:nvSpPr>
        <p:spPr>
          <a:xfrm>
            <a:off x="304869" y="1008254"/>
            <a:ext cx="2249082" cy="405683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36000" anchor="t">
            <a:spAutoFit/>
          </a:bodyPr>
          <a:lstStyle/>
          <a:p>
            <a:pPr marL="457200" indent="-380880" algn="ctr">
              <a:buClr>
                <a:srgbClr val="000000"/>
              </a:buClr>
              <a:buFont typeface="Montserrat ExtraBold"/>
              <a:buChar char="★"/>
            </a:pPr>
            <a:r>
              <a:rPr lang="es-ES" sz="2400" b="0" strike="noStrike" spc="-1" dirty="0" err="1">
                <a:solidFill>
                  <a:schemeClr val="accent5"/>
                </a:solidFill>
                <a:latin typeface="Montserrat ExtraBold"/>
                <a:ea typeface="Montserrat ExtraBold"/>
              </a:rPr>
              <a:t>Textblob</a:t>
            </a:r>
            <a:endParaRPr lang="es-ES" sz="2400" b="0" strike="noStrike" spc="-1" dirty="0">
              <a:solidFill>
                <a:schemeClr val="accent5"/>
              </a:solidFill>
              <a:latin typeface="Arial"/>
            </a:endParaRPr>
          </a:p>
        </p:txBody>
      </p:sp>
      <p:sp>
        <p:nvSpPr>
          <p:cNvPr id="4" name="Google Shape;135;p4">
            <a:extLst>
              <a:ext uri="{FF2B5EF4-FFF2-40B4-BE49-F238E27FC236}">
                <a16:creationId xmlns:a16="http://schemas.microsoft.com/office/drawing/2014/main" id="{6451C705-19E5-0D9A-303C-28C788E78ACA}"/>
              </a:ext>
            </a:extLst>
          </p:cNvPr>
          <p:cNvSpPr/>
          <p:nvPr/>
        </p:nvSpPr>
        <p:spPr>
          <a:xfrm>
            <a:off x="304869" y="1410513"/>
            <a:ext cx="5853462" cy="1167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62360" tIns="162360" rIns="162360" bIns="162360" anchor="t">
            <a:noAutofit/>
          </a:bodyPr>
          <a:lstStyle/>
          <a:p>
            <a:pPr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r>
              <a:rPr lang="es-ES" b="1" spc="-1" dirty="0">
                <a:solidFill>
                  <a:srgbClr val="FFC000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Polaridad</a:t>
            </a: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r>
              <a:rPr lang="es-ES" b="1" spc="-1" dirty="0">
                <a:solidFill>
                  <a:schemeClr val="bg1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Escala de -1 a 1, 0 = neutro</a:t>
            </a: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endParaRPr lang="es-ES" b="1" spc="-1" dirty="0">
              <a:solidFill>
                <a:schemeClr val="bg1"/>
              </a:solidFill>
              <a:highlight>
                <a:srgbClr val="000000"/>
              </a:highlight>
              <a:latin typeface="Montserrat" panose="00000500000000000000" pitchFamily="2" charset="0"/>
              <a:ea typeface="Roboto Mono"/>
            </a:endParaRPr>
          </a:p>
          <a:p>
            <a:pPr marL="742950" lvl="1" indent="-28575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s-ES" b="1" spc="-1" dirty="0">
              <a:solidFill>
                <a:schemeClr val="bg1"/>
              </a:solidFill>
              <a:highlight>
                <a:srgbClr val="000000"/>
              </a:highlight>
              <a:latin typeface="Montserrat" panose="00000500000000000000" pitchFamily="2" charset="0"/>
              <a:ea typeface="Roboto Mono"/>
            </a:endParaRP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endParaRPr lang="es-ES" b="1" spc="-1" dirty="0">
              <a:solidFill>
                <a:schemeClr val="bg1"/>
              </a:solidFill>
              <a:highlight>
                <a:srgbClr val="000000"/>
              </a:highlight>
              <a:latin typeface="Montserrat" panose="00000500000000000000" pitchFamily="2" charset="0"/>
              <a:ea typeface="Roboto Mono"/>
            </a:endParaRP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endParaRPr lang="es-ES" b="1" spc="-1" dirty="0">
              <a:solidFill>
                <a:schemeClr val="bg1"/>
              </a:solidFill>
              <a:highlight>
                <a:srgbClr val="000000"/>
              </a:highlight>
              <a:latin typeface="Montserrat" panose="00000500000000000000" pitchFamily="2" charset="0"/>
              <a:ea typeface="Roboto Mono"/>
            </a:endParaRP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endParaRPr lang="es-ES" b="1" spc="-1" dirty="0">
              <a:solidFill>
                <a:schemeClr val="bg1"/>
              </a:solidFill>
              <a:highlight>
                <a:srgbClr val="000000"/>
              </a:highlight>
              <a:latin typeface="Montserrat" panose="00000500000000000000" pitchFamily="2" charset="0"/>
              <a:ea typeface="Roboto Mono"/>
            </a:endParaRP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endParaRPr lang="es-ES" b="1" spc="-1" dirty="0">
              <a:solidFill>
                <a:schemeClr val="bg1"/>
              </a:solidFill>
              <a:highlight>
                <a:srgbClr val="000000"/>
              </a:highlight>
              <a:latin typeface="Montserrat" panose="00000500000000000000" pitchFamily="2" charset="0"/>
              <a:ea typeface="Roboto Mono"/>
            </a:endParaRP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endParaRPr lang="es-ES" b="1" spc="-1" dirty="0">
              <a:solidFill>
                <a:schemeClr val="bg1"/>
              </a:solidFill>
              <a:highlight>
                <a:srgbClr val="000000"/>
              </a:highlight>
              <a:latin typeface="Montserrat" panose="00000500000000000000" pitchFamily="2" charset="0"/>
              <a:ea typeface="Roboto Mono"/>
            </a:endParaRP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endParaRPr lang="es-ES" b="1" spc="-1" dirty="0">
              <a:solidFill>
                <a:schemeClr val="bg1"/>
              </a:solidFill>
              <a:highlight>
                <a:srgbClr val="000000"/>
              </a:highlight>
              <a:latin typeface="Montserrat" panose="00000500000000000000" pitchFamily="2" charset="0"/>
              <a:ea typeface="Roboto Mono"/>
            </a:endParaRP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r>
              <a:rPr lang="es-ES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 </a:t>
            </a:r>
            <a:endParaRPr lang="es-ES" b="1" strike="noStrike" spc="-1" dirty="0">
              <a:solidFill>
                <a:schemeClr val="bg1"/>
              </a:solidFill>
              <a:highlight>
                <a:srgbClr val="000000"/>
              </a:highlight>
              <a:latin typeface="Roboto Mono"/>
              <a:ea typeface="Roboto Mono"/>
            </a:endParaRPr>
          </a:p>
        </p:txBody>
      </p:sp>
      <p:sp>
        <p:nvSpPr>
          <p:cNvPr id="5" name="Google Shape;141;p4">
            <a:extLst>
              <a:ext uri="{FF2B5EF4-FFF2-40B4-BE49-F238E27FC236}">
                <a16:creationId xmlns:a16="http://schemas.microsoft.com/office/drawing/2014/main" id="{863A1BD1-C16B-0A9C-30BB-EAFC750D84C5}"/>
              </a:ext>
            </a:extLst>
          </p:cNvPr>
          <p:cNvSpPr/>
          <p:nvPr/>
        </p:nvSpPr>
        <p:spPr>
          <a:xfrm>
            <a:off x="6319082" y="1008254"/>
            <a:ext cx="4264612" cy="405683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36000" anchor="t">
            <a:spAutoFit/>
          </a:bodyPr>
          <a:lstStyle/>
          <a:p>
            <a:pPr marL="457200" indent="-380880" algn="ctr">
              <a:buClr>
                <a:srgbClr val="000000"/>
              </a:buClr>
              <a:buFont typeface="Montserrat ExtraBold"/>
              <a:buChar char="★"/>
            </a:pPr>
            <a:r>
              <a:rPr lang="es-ES" sz="2400" b="0" strike="noStrike" spc="-1" dirty="0" err="1">
                <a:solidFill>
                  <a:schemeClr val="accent5"/>
                </a:solidFill>
                <a:latin typeface="Montserrat ExtraBold"/>
                <a:ea typeface="Montserrat ExtraBold"/>
              </a:rPr>
              <a:t>Textblob</a:t>
            </a:r>
            <a:r>
              <a:rPr lang="es-ES" sz="2400" b="0" strike="noStrike" spc="-1" dirty="0">
                <a:solidFill>
                  <a:schemeClr val="accent5"/>
                </a:solidFill>
                <a:latin typeface="Montserrat ExtraBold"/>
                <a:ea typeface="Montserrat ExtraBold"/>
              </a:rPr>
              <a:t> </a:t>
            </a:r>
            <a:r>
              <a:rPr lang="es-ES" sz="2400" b="0" strike="noStrike" spc="-1" dirty="0" err="1">
                <a:solidFill>
                  <a:schemeClr val="accent5"/>
                </a:solidFill>
                <a:latin typeface="Montserrat ExtraBold"/>
                <a:ea typeface="Montserrat ExtraBold"/>
              </a:rPr>
              <a:t>Custom</a:t>
            </a:r>
            <a:endParaRPr lang="es-ES" sz="2400" b="0" strike="noStrike" spc="-1" dirty="0">
              <a:solidFill>
                <a:schemeClr val="accent5"/>
              </a:solidFill>
              <a:latin typeface="Arial"/>
            </a:endParaRPr>
          </a:p>
        </p:txBody>
      </p:sp>
      <p:sp>
        <p:nvSpPr>
          <p:cNvPr id="6" name="Google Shape;135;p4">
            <a:extLst>
              <a:ext uri="{FF2B5EF4-FFF2-40B4-BE49-F238E27FC236}">
                <a16:creationId xmlns:a16="http://schemas.microsoft.com/office/drawing/2014/main" id="{F64AFEDE-A273-1B34-5068-9A7456003767}"/>
              </a:ext>
            </a:extLst>
          </p:cNvPr>
          <p:cNvSpPr/>
          <p:nvPr/>
        </p:nvSpPr>
        <p:spPr>
          <a:xfrm>
            <a:off x="6319082" y="1410512"/>
            <a:ext cx="5853462" cy="136436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62360" tIns="162360" rIns="162360" bIns="162360" anchor="t">
            <a:noAutofit/>
          </a:bodyPr>
          <a:lstStyle/>
          <a:p>
            <a:pPr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r>
              <a:rPr lang="es-ES" b="1" spc="-1" dirty="0">
                <a:solidFill>
                  <a:srgbClr val="FFC000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Polaridad</a:t>
            </a: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r>
              <a:rPr lang="es-ES" b="1" spc="-1" dirty="0">
                <a:solidFill>
                  <a:schemeClr val="bg1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Escala de -1 a 1, 0 = neutro</a:t>
            </a: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r>
              <a:rPr lang="es-ES" b="1" spc="-1" dirty="0">
                <a:solidFill>
                  <a:schemeClr val="bg1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Escala de palabras negativas manipulada</a:t>
            </a: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endParaRPr lang="es-ES" b="1" spc="-1" dirty="0">
              <a:solidFill>
                <a:schemeClr val="bg1"/>
              </a:solidFill>
              <a:highlight>
                <a:srgbClr val="000000"/>
              </a:highlight>
              <a:latin typeface="Montserrat" panose="00000500000000000000" pitchFamily="2" charset="0"/>
              <a:ea typeface="Roboto Mono"/>
            </a:endParaRP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endParaRPr lang="es-ES" b="1" spc="-1" dirty="0">
              <a:solidFill>
                <a:schemeClr val="bg1"/>
              </a:solidFill>
              <a:highlight>
                <a:srgbClr val="000000"/>
              </a:highlight>
              <a:latin typeface="Montserrat" panose="00000500000000000000" pitchFamily="2" charset="0"/>
              <a:ea typeface="Roboto Mono"/>
            </a:endParaRP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endParaRPr lang="es-ES" b="1" spc="-1" dirty="0">
              <a:solidFill>
                <a:schemeClr val="bg1"/>
              </a:solidFill>
              <a:highlight>
                <a:srgbClr val="000000"/>
              </a:highlight>
              <a:latin typeface="Montserrat" panose="00000500000000000000" pitchFamily="2" charset="0"/>
              <a:ea typeface="Roboto Mono"/>
            </a:endParaRP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endParaRPr lang="es-ES" b="1" spc="-1" dirty="0">
              <a:solidFill>
                <a:schemeClr val="bg1"/>
              </a:solidFill>
              <a:highlight>
                <a:srgbClr val="000000"/>
              </a:highlight>
              <a:latin typeface="Montserrat" panose="00000500000000000000" pitchFamily="2" charset="0"/>
              <a:ea typeface="Roboto Mono"/>
            </a:endParaRP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endParaRPr lang="es-ES" b="1" spc="-1" dirty="0">
              <a:solidFill>
                <a:schemeClr val="bg1"/>
              </a:solidFill>
              <a:highlight>
                <a:srgbClr val="000000"/>
              </a:highlight>
              <a:latin typeface="Montserrat" panose="00000500000000000000" pitchFamily="2" charset="0"/>
              <a:ea typeface="Roboto Mono"/>
            </a:endParaRP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endParaRPr lang="es-ES" b="1" spc="-1" dirty="0">
              <a:solidFill>
                <a:schemeClr val="bg1"/>
              </a:solidFill>
              <a:highlight>
                <a:srgbClr val="000000"/>
              </a:highlight>
              <a:latin typeface="Montserrat" panose="00000500000000000000" pitchFamily="2" charset="0"/>
              <a:ea typeface="Roboto Mono"/>
            </a:endParaRP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r>
              <a:rPr lang="es-ES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 </a:t>
            </a:r>
            <a:endParaRPr lang="es-ES" b="1" strike="noStrike" spc="-1" dirty="0">
              <a:solidFill>
                <a:schemeClr val="bg1"/>
              </a:solidFill>
              <a:highlight>
                <a:srgbClr val="000000"/>
              </a:highlight>
              <a:latin typeface="Roboto Mono"/>
              <a:ea typeface="Roboto Mono"/>
            </a:endParaRPr>
          </a:p>
        </p:txBody>
      </p:sp>
      <p:pic>
        <p:nvPicPr>
          <p:cNvPr id="7" name="Imagen 6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95E1D3B0-F51E-49C3-42E1-EC25CC77A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445" y="2916552"/>
            <a:ext cx="5853462" cy="34484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76;p7">
            <a:extLst>
              <a:ext uri="{FF2B5EF4-FFF2-40B4-BE49-F238E27FC236}">
                <a16:creationId xmlns:a16="http://schemas.microsoft.com/office/drawing/2014/main" id="{3E7B4ABC-46AC-7218-45A3-EA645FFFDD10}"/>
              </a:ext>
            </a:extLst>
          </p:cNvPr>
          <p:cNvSpPr/>
          <p:nvPr/>
        </p:nvSpPr>
        <p:spPr>
          <a:xfrm>
            <a:off x="710640" y="158400"/>
            <a:ext cx="5427720" cy="396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bIns="9144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2000" b="1" strike="noStrike" spc="-1" dirty="0">
                <a:solidFill>
                  <a:schemeClr val="lt1"/>
                </a:solidFill>
                <a:highlight>
                  <a:srgbClr val="0097A7"/>
                </a:highlight>
                <a:latin typeface="Roboto Mono"/>
                <a:ea typeface="Roboto Mono"/>
              </a:rPr>
              <a:t>PRUEBAS Y RESULTADOS:</a:t>
            </a:r>
            <a:endParaRPr lang="es-E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Imagen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8A60CCCD-A7B1-D7F3-FD14-D93FEF608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69" y="2839398"/>
            <a:ext cx="4524807" cy="2695640"/>
          </a:xfrm>
          <a:prstGeom prst="rect">
            <a:avLst/>
          </a:prstGeom>
        </p:spPr>
      </p:pic>
      <p:sp>
        <p:nvSpPr>
          <p:cNvPr id="6" name="Google Shape;141;p4">
            <a:extLst>
              <a:ext uri="{FF2B5EF4-FFF2-40B4-BE49-F238E27FC236}">
                <a16:creationId xmlns:a16="http://schemas.microsoft.com/office/drawing/2014/main" id="{2B060C10-1185-7B49-45DD-29F619372EE0}"/>
              </a:ext>
            </a:extLst>
          </p:cNvPr>
          <p:cNvSpPr/>
          <p:nvPr/>
        </p:nvSpPr>
        <p:spPr>
          <a:xfrm>
            <a:off x="304869" y="696966"/>
            <a:ext cx="11582262" cy="405683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36000" anchor="t">
            <a:spAutoFit/>
          </a:bodyPr>
          <a:lstStyle/>
          <a:p>
            <a:pPr marL="457200" indent="-380880" algn="ctr">
              <a:buClr>
                <a:srgbClr val="000000"/>
              </a:buClr>
              <a:buFont typeface="Montserrat ExtraBold"/>
              <a:buChar char="★"/>
            </a:pPr>
            <a:r>
              <a:rPr lang="en-US" sz="2400" b="0" strike="noStrike" spc="-1" dirty="0">
                <a:solidFill>
                  <a:schemeClr val="accent5"/>
                </a:solidFill>
                <a:latin typeface="Montserrat ExtraBold"/>
                <a:ea typeface="Montserrat ExtraBold"/>
              </a:rPr>
              <a:t>VADER (Valence Aware Dictionary and </a:t>
            </a:r>
            <a:r>
              <a:rPr lang="en-US" sz="2400" b="0" strike="noStrike" spc="-1" dirty="0" err="1">
                <a:solidFill>
                  <a:schemeClr val="accent5"/>
                </a:solidFill>
                <a:latin typeface="Montserrat ExtraBold"/>
                <a:ea typeface="Montserrat ExtraBold"/>
              </a:rPr>
              <a:t>sEntiment</a:t>
            </a:r>
            <a:r>
              <a:rPr lang="en-US" sz="2400" b="0" strike="noStrike" spc="-1" dirty="0">
                <a:solidFill>
                  <a:schemeClr val="accent5"/>
                </a:solidFill>
                <a:latin typeface="Montserrat ExtraBold"/>
                <a:ea typeface="Montserrat ExtraBold"/>
              </a:rPr>
              <a:t> Reasoner)</a:t>
            </a:r>
            <a:endParaRPr lang="es-ES" sz="2400" b="0" strike="noStrike" spc="-1" dirty="0">
              <a:solidFill>
                <a:schemeClr val="accent5"/>
              </a:solidFill>
              <a:latin typeface="Arial"/>
            </a:endParaRPr>
          </a:p>
        </p:txBody>
      </p:sp>
      <p:sp>
        <p:nvSpPr>
          <p:cNvPr id="7" name="Google Shape;135;p4">
            <a:extLst>
              <a:ext uri="{FF2B5EF4-FFF2-40B4-BE49-F238E27FC236}">
                <a16:creationId xmlns:a16="http://schemas.microsoft.com/office/drawing/2014/main" id="{63A2CA03-BED2-F10C-8D8C-2FE60EEA944D}"/>
              </a:ext>
            </a:extLst>
          </p:cNvPr>
          <p:cNvSpPr/>
          <p:nvPr/>
        </p:nvSpPr>
        <p:spPr>
          <a:xfrm>
            <a:off x="304869" y="1099225"/>
            <a:ext cx="8187378" cy="22179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62360" tIns="162360" rIns="162360" bIns="162360" anchor="t">
            <a:noAutofit/>
          </a:bodyPr>
          <a:lstStyle/>
          <a:p>
            <a:pPr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r>
              <a:rPr lang="es-ES" b="1" spc="-1" dirty="0">
                <a:solidFill>
                  <a:srgbClr val="FFC000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Intensidad (positivo, negativo y neutro) y Polaridad (</a:t>
            </a:r>
            <a:r>
              <a:rPr lang="es-ES" b="1" spc="-1" dirty="0" err="1">
                <a:solidFill>
                  <a:srgbClr val="FFC000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compound</a:t>
            </a:r>
            <a:r>
              <a:rPr lang="es-ES" b="1" spc="-1" dirty="0">
                <a:solidFill>
                  <a:srgbClr val="FFC000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)</a:t>
            </a: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r>
              <a:rPr lang="es-ES" b="1" spc="-1" dirty="0">
                <a:solidFill>
                  <a:schemeClr val="bg1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Escala:</a:t>
            </a: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r>
              <a:rPr lang="es-ES" sz="1400" b="1" spc="-1" dirty="0">
                <a:solidFill>
                  <a:schemeClr val="bg1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de 0 a 1 positivo, negativo o neutro (columnas separadas)</a:t>
            </a: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r>
              <a:rPr lang="es-ES" sz="1400" b="1" spc="-1" dirty="0">
                <a:solidFill>
                  <a:schemeClr val="bg1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de -1 a 1 </a:t>
            </a:r>
            <a:r>
              <a:rPr lang="es-ES" sz="1400" b="1" spc="-1" dirty="0" err="1">
                <a:solidFill>
                  <a:schemeClr val="bg1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compound</a:t>
            </a:r>
            <a:endParaRPr lang="es-ES" sz="1400" b="1" spc="-1" dirty="0">
              <a:solidFill>
                <a:schemeClr val="bg1"/>
              </a:solidFill>
              <a:highlight>
                <a:srgbClr val="000000"/>
              </a:highlight>
              <a:latin typeface="Montserrat" panose="00000500000000000000" pitchFamily="2" charset="0"/>
              <a:ea typeface="Roboto Mono"/>
            </a:endParaRP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r>
              <a:rPr lang="es-ES" b="1" spc="-1" dirty="0">
                <a:solidFill>
                  <a:srgbClr val="FFC000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	</a:t>
            </a:r>
            <a:r>
              <a:rPr lang="es-ES" sz="1400" b="1" spc="-1" dirty="0">
                <a:solidFill>
                  <a:srgbClr val="FFC000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{'</a:t>
            </a:r>
            <a:r>
              <a:rPr lang="es-ES" sz="1400" b="1" spc="-1" dirty="0" err="1">
                <a:solidFill>
                  <a:srgbClr val="FFC000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neg</a:t>
            </a:r>
            <a:r>
              <a:rPr lang="es-ES" sz="1400" b="1" spc="-1" dirty="0">
                <a:solidFill>
                  <a:srgbClr val="FFC000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': 0.03, '</a:t>
            </a:r>
            <a:r>
              <a:rPr lang="es-ES" sz="1400" b="1" spc="-1" dirty="0" err="1">
                <a:solidFill>
                  <a:srgbClr val="FFC000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neu</a:t>
            </a:r>
            <a:r>
              <a:rPr lang="es-ES" sz="1400" b="1" spc="-1" dirty="0">
                <a:solidFill>
                  <a:srgbClr val="FFC000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': 0.851, '</a:t>
            </a:r>
            <a:r>
              <a:rPr lang="es-ES" sz="1400" b="1" spc="-1" dirty="0" err="1">
                <a:solidFill>
                  <a:srgbClr val="FFC000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pos</a:t>
            </a:r>
            <a:r>
              <a:rPr lang="es-ES" sz="1400" b="1" spc="-1" dirty="0">
                <a:solidFill>
                  <a:srgbClr val="FFC000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': 0.119, '</a:t>
            </a:r>
            <a:r>
              <a:rPr lang="es-ES" sz="1400" b="1" spc="-1" dirty="0" err="1">
                <a:solidFill>
                  <a:srgbClr val="FFC000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compound</a:t>
            </a:r>
            <a:r>
              <a:rPr lang="es-ES" sz="1400" b="1" spc="-1" dirty="0">
                <a:solidFill>
                  <a:srgbClr val="FFC000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': 0.8867}</a:t>
            </a:r>
            <a:endParaRPr lang="es-ES" b="1" spc="-1" dirty="0">
              <a:solidFill>
                <a:srgbClr val="FFC000"/>
              </a:solidFill>
              <a:highlight>
                <a:srgbClr val="000000"/>
              </a:highlight>
              <a:latin typeface="Montserrat" panose="00000500000000000000" pitchFamily="2" charset="0"/>
              <a:ea typeface="Roboto Mono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DB68CD0-2895-6B51-A6F7-B7966A476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976" y="4351668"/>
            <a:ext cx="3941956" cy="234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4C70CA0-F9A6-52FE-2168-3DDAB7E6F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976" y="1829726"/>
            <a:ext cx="3941956" cy="2351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6DABAC7-A709-D447-2662-A8C95544C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351" y="4347978"/>
            <a:ext cx="3941956" cy="2351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992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76;p7">
            <a:extLst>
              <a:ext uri="{FF2B5EF4-FFF2-40B4-BE49-F238E27FC236}">
                <a16:creationId xmlns:a16="http://schemas.microsoft.com/office/drawing/2014/main" id="{56515D4F-1562-F3FE-B979-3DE536A8A53B}"/>
              </a:ext>
            </a:extLst>
          </p:cNvPr>
          <p:cNvSpPr/>
          <p:nvPr/>
        </p:nvSpPr>
        <p:spPr>
          <a:xfrm>
            <a:off x="710640" y="158400"/>
            <a:ext cx="5427720" cy="396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bIns="9144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2000" b="1" strike="noStrike" spc="-1" dirty="0">
                <a:solidFill>
                  <a:schemeClr val="lt1"/>
                </a:solidFill>
                <a:highlight>
                  <a:srgbClr val="0097A7"/>
                </a:highlight>
                <a:latin typeface="Roboto Mono"/>
                <a:ea typeface="Roboto Mono"/>
              </a:rPr>
              <a:t>PRUEBAS Y RESULTADOS:</a:t>
            </a:r>
            <a:endParaRPr lang="es-E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Google Shape;141;p4">
            <a:extLst>
              <a:ext uri="{FF2B5EF4-FFF2-40B4-BE49-F238E27FC236}">
                <a16:creationId xmlns:a16="http://schemas.microsoft.com/office/drawing/2014/main" id="{38F1B9B5-A6B5-5E82-9B3C-42E5437E26BD}"/>
              </a:ext>
            </a:extLst>
          </p:cNvPr>
          <p:cNvSpPr/>
          <p:nvPr/>
        </p:nvSpPr>
        <p:spPr>
          <a:xfrm>
            <a:off x="304869" y="1008254"/>
            <a:ext cx="5791131" cy="405683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36000" anchor="t">
            <a:spAutoFit/>
          </a:bodyPr>
          <a:lstStyle/>
          <a:p>
            <a:pPr marL="457200" indent="-380880" algn="ctr">
              <a:buClr>
                <a:srgbClr val="000000"/>
              </a:buClr>
              <a:buFont typeface="Montserrat ExtraBold"/>
              <a:buChar char="★"/>
            </a:pPr>
            <a:r>
              <a:rPr lang="en-US" sz="2400" b="0" strike="noStrike" spc="-1" dirty="0">
                <a:solidFill>
                  <a:schemeClr val="accent5"/>
                </a:solidFill>
                <a:latin typeface="Montserrat ExtraBold"/>
                <a:ea typeface="Montserrat ExtraBold"/>
              </a:rPr>
              <a:t>SENTIWORDNET</a:t>
            </a:r>
            <a:endParaRPr lang="es-ES" sz="2400" b="0" strike="noStrike" spc="-1" dirty="0">
              <a:solidFill>
                <a:schemeClr val="accent5"/>
              </a:solidFill>
              <a:latin typeface="Arial"/>
            </a:endParaRPr>
          </a:p>
        </p:txBody>
      </p:sp>
      <p:sp>
        <p:nvSpPr>
          <p:cNvPr id="6" name="Google Shape;135;p4">
            <a:extLst>
              <a:ext uri="{FF2B5EF4-FFF2-40B4-BE49-F238E27FC236}">
                <a16:creationId xmlns:a16="http://schemas.microsoft.com/office/drawing/2014/main" id="{18757DDC-2162-B923-EEC4-D3EF15EE5F61}"/>
              </a:ext>
            </a:extLst>
          </p:cNvPr>
          <p:cNvSpPr/>
          <p:nvPr/>
        </p:nvSpPr>
        <p:spPr>
          <a:xfrm>
            <a:off x="304869" y="1410512"/>
            <a:ext cx="11582262" cy="183852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62360" tIns="162360" rIns="162360" bIns="162360" anchor="t">
            <a:noAutofit/>
          </a:bodyPr>
          <a:lstStyle/>
          <a:p>
            <a:pPr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r>
              <a:rPr lang="es-ES" b="1" spc="-1" dirty="0">
                <a:solidFill>
                  <a:srgbClr val="FFC000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Intensidad</a:t>
            </a: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r>
              <a:rPr lang="es-ES" b="1" spc="-1" dirty="0">
                <a:solidFill>
                  <a:schemeClr val="bg1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Escala: </a:t>
            </a:r>
            <a:r>
              <a:rPr lang="es-ES" sz="1400" b="1" spc="-1" dirty="0">
                <a:solidFill>
                  <a:schemeClr val="bg1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de 0 a 1 positivo, negativo</a:t>
            </a:r>
            <a:endParaRPr lang="es-ES" b="1" spc="-1" dirty="0">
              <a:solidFill>
                <a:schemeClr val="bg1"/>
              </a:solidFill>
              <a:highlight>
                <a:srgbClr val="000000"/>
              </a:highlight>
              <a:latin typeface="Montserrat" panose="00000500000000000000" pitchFamily="2" charset="0"/>
              <a:ea typeface="Roboto Mono"/>
            </a:endParaRP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r>
              <a:rPr lang="es-ES" b="1" spc="-1" dirty="0" err="1">
                <a:solidFill>
                  <a:schemeClr val="bg1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Compound</a:t>
            </a:r>
            <a:r>
              <a:rPr lang="es-ES" b="1" spc="-1" dirty="0">
                <a:solidFill>
                  <a:schemeClr val="bg1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 = </a:t>
            </a:r>
            <a:r>
              <a:rPr lang="es-ES" sz="1400" b="1" spc="-1" dirty="0">
                <a:solidFill>
                  <a:schemeClr val="bg1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(score positivo + score negativo) - 1</a:t>
            </a: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r>
              <a:rPr lang="es-ES" sz="1600" b="1" spc="-1" dirty="0">
                <a:solidFill>
                  <a:srgbClr val="FFC000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{'positive': 0.07894736842105263, 'negative': 0.039473684210526314, '</a:t>
            </a:r>
            <a:r>
              <a:rPr lang="es-ES" sz="1600" b="1" spc="-1" dirty="0" err="1">
                <a:solidFill>
                  <a:srgbClr val="FFC000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compound</a:t>
            </a:r>
            <a:r>
              <a:rPr lang="es-ES" sz="1600" b="1" spc="-1" dirty="0">
                <a:solidFill>
                  <a:srgbClr val="FFC000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': 0.039473684210526314}</a:t>
            </a: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endParaRPr lang="es-ES" b="1" spc="-1" dirty="0">
              <a:solidFill>
                <a:srgbClr val="FFC000"/>
              </a:solidFill>
              <a:highlight>
                <a:srgbClr val="000000"/>
              </a:highlight>
              <a:latin typeface="Montserrat" panose="00000500000000000000" pitchFamily="2" charset="0"/>
              <a:ea typeface="Roboto Mono"/>
            </a:endParaRP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r>
              <a:rPr lang="es-ES" b="1" spc="-1" dirty="0">
                <a:solidFill>
                  <a:schemeClr val="bg1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 	</a:t>
            </a: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r>
              <a:rPr lang="es-ES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 </a:t>
            </a:r>
            <a:endParaRPr lang="es-ES" b="1" strike="noStrike" spc="-1" dirty="0">
              <a:solidFill>
                <a:schemeClr val="bg1"/>
              </a:solidFill>
              <a:highlight>
                <a:srgbClr val="000000"/>
              </a:highlight>
              <a:latin typeface="Roboto Mono"/>
              <a:ea typeface="Roboto Mono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BEE7C68-6707-D2FE-0C07-69E0E08148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235"/>
          <a:stretch/>
        </p:blipFill>
        <p:spPr bwMode="auto">
          <a:xfrm>
            <a:off x="8177100" y="3706238"/>
            <a:ext cx="4014901" cy="245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EDB76A84-FA4E-C710-57C8-D571C8BFA8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849"/>
          <a:stretch/>
        </p:blipFill>
        <p:spPr bwMode="auto">
          <a:xfrm>
            <a:off x="32679" y="3706238"/>
            <a:ext cx="4089225" cy="245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B61D9F11-C680-7C50-88A0-827C12A1BD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01" b="33748"/>
          <a:stretch/>
        </p:blipFill>
        <p:spPr bwMode="auto">
          <a:xfrm>
            <a:off x="4104890" y="3706238"/>
            <a:ext cx="4089225" cy="245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C7ABEF50-9C8B-7F09-D67C-32218457B9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955795"/>
              </p:ext>
            </p:extLst>
          </p:nvPr>
        </p:nvGraphicFramePr>
        <p:xfrm>
          <a:off x="10613055" y="2797212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150865028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/>
                      <a:endParaRPr lang="es-ES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0537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0613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8" name="Picture 8">
            <a:extLst>
              <a:ext uri="{FF2B5EF4-FFF2-40B4-BE49-F238E27FC236}">
                <a16:creationId xmlns:a16="http://schemas.microsoft.com/office/drawing/2014/main" id="{6772184A-A60B-C857-3E29-1406AEFAB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41" y="3701380"/>
            <a:ext cx="7869677" cy="309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176;p7">
            <a:extLst>
              <a:ext uri="{FF2B5EF4-FFF2-40B4-BE49-F238E27FC236}">
                <a16:creationId xmlns:a16="http://schemas.microsoft.com/office/drawing/2014/main" id="{A4E961CE-A0B6-ABDA-FD33-4AC7A2FE4867}"/>
              </a:ext>
            </a:extLst>
          </p:cNvPr>
          <p:cNvSpPr/>
          <p:nvPr/>
        </p:nvSpPr>
        <p:spPr>
          <a:xfrm>
            <a:off x="710640" y="158400"/>
            <a:ext cx="5427720" cy="396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bIns="9144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2000" b="1" strike="noStrike" spc="-1" dirty="0">
                <a:solidFill>
                  <a:schemeClr val="lt1"/>
                </a:solidFill>
                <a:highlight>
                  <a:srgbClr val="0097A7"/>
                </a:highlight>
                <a:latin typeface="Roboto Mono"/>
                <a:ea typeface="Roboto Mono"/>
              </a:rPr>
              <a:t>PRUEBAS Y RESULTADOS:</a:t>
            </a:r>
            <a:endParaRPr lang="es-E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Google Shape;141;p4">
            <a:extLst>
              <a:ext uri="{FF2B5EF4-FFF2-40B4-BE49-F238E27FC236}">
                <a16:creationId xmlns:a16="http://schemas.microsoft.com/office/drawing/2014/main" id="{73D81802-094B-F313-5590-0D34B5CBA1A1}"/>
              </a:ext>
            </a:extLst>
          </p:cNvPr>
          <p:cNvSpPr/>
          <p:nvPr/>
        </p:nvSpPr>
        <p:spPr>
          <a:xfrm>
            <a:off x="304869" y="587054"/>
            <a:ext cx="7088152" cy="405683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36000" anchor="t">
            <a:spAutoFit/>
          </a:bodyPr>
          <a:lstStyle/>
          <a:p>
            <a:pPr marL="457200" indent="-380880" algn="ctr">
              <a:buClr>
                <a:srgbClr val="000000"/>
              </a:buClr>
              <a:buFont typeface="Montserrat ExtraBold"/>
              <a:buChar char="★"/>
            </a:pPr>
            <a:r>
              <a:rPr lang="en-US" sz="2400" b="0" strike="noStrike" spc="-1" dirty="0">
                <a:solidFill>
                  <a:schemeClr val="accent5"/>
                </a:solidFill>
                <a:latin typeface="Montserrat ExtraBold"/>
                <a:ea typeface="Montserrat ExtraBold"/>
              </a:rPr>
              <a:t>EL PROBLEMA DE LOS NEUTROS</a:t>
            </a:r>
            <a:endParaRPr lang="es-ES" sz="2400" b="0" strike="noStrike" spc="-1" dirty="0">
              <a:solidFill>
                <a:schemeClr val="accent5"/>
              </a:solidFill>
              <a:latin typeface="Arial"/>
            </a:endParaRPr>
          </a:p>
        </p:txBody>
      </p:sp>
      <p:pic>
        <p:nvPicPr>
          <p:cNvPr id="6" name="Imagen 5" descr="Gráfico&#10;&#10;Descripción generada automáticamente">
            <a:extLst>
              <a:ext uri="{FF2B5EF4-FFF2-40B4-BE49-F238E27FC236}">
                <a16:creationId xmlns:a16="http://schemas.microsoft.com/office/drawing/2014/main" id="{3517C5A8-CBF2-259A-7DF7-F6BD1BC241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4" t="1" r="730" b="1916"/>
          <a:stretch/>
        </p:blipFill>
        <p:spPr bwMode="auto">
          <a:xfrm>
            <a:off x="291712" y="1146355"/>
            <a:ext cx="5836920" cy="25558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agen 6" descr="Gráfico&#10;&#10;Descripción generada automáticamente con confianza media">
            <a:extLst>
              <a:ext uri="{FF2B5EF4-FFF2-40B4-BE49-F238E27FC236}">
                <a16:creationId xmlns:a16="http://schemas.microsoft.com/office/drawing/2014/main" id="{4505282A-A1F7-9BC5-C87F-8BB4B158333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070" y="1040527"/>
            <a:ext cx="5789930" cy="38461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3555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6;p7">
            <a:extLst>
              <a:ext uri="{FF2B5EF4-FFF2-40B4-BE49-F238E27FC236}">
                <a16:creationId xmlns:a16="http://schemas.microsoft.com/office/drawing/2014/main" id="{ED461D41-AC31-3F48-2A0D-D49674B934F1}"/>
              </a:ext>
            </a:extLst>
          </p:cNvPr>
          <p:cNvSpPr/>
          <p:nvPr/>
        </p:nvSpPr>
        <p:spPr>
          <a:xfrm>
            <a:off x="710640" y="158400"/>
            <a:ext cx="5427720" cy="396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bIns="9144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2000" b="1" strike="noStrike" spc="-1" dirty="0">
                <a:solidFill>
                  <a:schemeClr val="lt1"/>
                </a:solidFill>
                <a:highlight>
                  <a:srgbClr val="0097A7"/>
                </a:highlight>
                <a:latin typeface="Roboto Mono"/>
                <a:ea typeface="Roboto Mono"/>
              </a:rPr>
              <a:t>PRUEBAS Y RESULTADOS:</a:t>
            </a:r>
            <a:endParaRPr lang="es-E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Imagen 2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3D76CC30-1B03-2029-A112-D50D095AF5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7" y="3176501"/>
            <a:ext cx="6111073" cy="322141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1;p4">
            <a:extLst>
              <a:ext uri="{FF2B5EF4-FFF2-40B4-BE49-F238E27FC236}">
                <a16:creationId xmlns:a16="http://schemas.microsoft.com/office/drawing/2014/main" id="{0D5B261F-E713-E3AA-5CF1-670C944EB369}"/>
              </a:ext>
            </a:extLst>
          </p:cNvPr>
          <p:cNvSpPr/>
          <p:nvPr/>
        </p:nvSpPr>
        <p:spPr>
          <a:xfrm>
            <a:off x="304870" y="570511"/>
            <a:ext cx="3488918" cy="405683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36000" anchor="t">
            <a:spAutoFit/>
          </a:bodyPr>
          <a:lstStyle/>
          <a:p>
            <a:pPr marL="457200" indent="-380880" algn="ctr">
              <a:buClr>
                <a:srgbClr val="000000"/>
              </a:buClr>
              <a:buFont typeface="Montserrat ExtraBold"/>
              <a:buChar char="★"/>
            </a:pPr>
            <a:r>
              <a:rPr lang="en-US" sz="2400" b="0" strike="noStrike" spc="-1" dirty="0">
                <a:solidFill>
                  <a:schemeClr val="accent5"/>
                </a:solidFill>
                <a:latin typeface="Montserrat ExtraBold"/>
                <a:ea typeface="Montserrat ExtraBold"/>
              </a:rPr>
              <a:t>NRC</a:t>
            </a:r>
            <a:endParaRPr lang="es-ES" sz="2400" b="0" strike="noStrike" spc="-1" dirty="0">
              <a:solidFill>
                <a:schemeClr val="accent5"/>
              </a:solidFill>
              <a:latin typeface="Arial"/>
            </a:endParaRPr>
          </a:p>
        </p:txBody>
      </p:sp>
      <p:sp>
        <p:nvSpPr>
          <p:cNvPr id="5" name="Google Shape;135;p4">
            <a:extLst>
              <a:ext uri="{FF2B5EF4-FFF2-40B4-BE49-F238E27FC236}">
                <a16:creationId xmlns:a16="http://schemas.microsoft.com/office/drawing/2014/main" id="{FE02C089-0F2B-AA92-29CB-4FE512B0BC8E}"/>
              </a:ext>
            </a:extLst>
          </p:cNvPr>
          <p:cNvSpPr/>
          <p:nvPr/>
        </p:nvSpPr>
        <p:spPr>
          <a:xfrm>
            <a:off x="304869" y="972769"/>
            <a:ext cx="5833491" cy="183852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62360" tIns="162360" rIns="162360" bIns="162360" anchor="t">
            <a:noAutofit/>
          </a:bodyPr>
          <a:lstStyle/>
          <a:p>
            <a:pPr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r>
              <a:rPr lang="es-ES" b="1" spc="-1" dirty="0">
                <a:solidFill>
                  <a:srgbClr val="FFC000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Intensidad</a:t>
            </a: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r>
              <a:rPr lang="es-ES" b="1" spc="-1" dirty="0">
                <a:solidFill>
                  <a:schemeClr val="bg1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Escala:</a:t>
            </a: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r>
              <a:rPr lang="es-ES" sz="1400" b="1" spc="-1" dirty="0">
                <a:solidFill>
                  <a:schemeClr val="bg1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8 emociones: </a:t>
            </a:r>
            <a:r>
              <a:rPr lang="es-ES" sz="1400" b="1" spc="-1" dirty="0">
                <a:solidFill>
                  <a:srgbClr val="FFC000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confianza, anticipación, miedo, alegría, enfado, tristeza, asco y sorpresa </a:t>
            </a: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r>
              <a:rPr lang="es-ES" sz="1400" b="1" spc="-1" dirty="0">
                <a:solidFill>
                  <a:schemeClr val="bg1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2 sentimientos: </a:t>
            </a:r>
            <a:r>
              <a:rPr lang="es-ES" sz="1400" b="1" spc="-1" dirty="0">
                <a:solidFill>
                  <a:srgbClr val="FFC000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positivo y negativo</a:t>
            </a: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r>
              <a:rPr lang="es-ES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Montserrat" panose="00000500000000000000" pitchFamily="2" charset="0"/>
                <a:ea typeface="Roboto Mono"/>
              </a:rPr>
              <a:t> </a:t>
            </a:r>
            <a:endParaRPr lang="es-ES" b="1" strike="noStrike" spc="-1" dirty="0">
              <a:solidFill>
                <a:schemeClr val="bg1"/>
              </a:solidFill>
              <a:highlight>
                <a:srgbClr val="000000"/>
              </a:highlight>
              <a:latin typeface="Roboto Mono"/>
              <a:ea typeface="Roboto Mono"/>
            </a:endParaRPr>
          </a:p>
        </p:txBody>
      </p:sp>
      <p:pic>
        <p:nvPicPr>
          <p:cNvPr id="6" name="Imagen 5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7E291AD0-6A31-C0AC-C997-289AD6D311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339" y="642025"/>
            <a:ext cx="6235205" cy="619651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C39E0F97-1D68-605F-FBD8-1E04F1C36343}"/>
              </a:ext>
            </a:extLst>
          </p:cNvPr>
          <p:cNvSpPr/>
          <p:nvPr/>
        </p:nvSpPr>
        <p:spPr>
          <a:xfrm>
            <a:off x="2480553" y="1196502"/>
            <a:ext cx="3044758" cy="56420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DESHUMANIZACIÓN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</TotalTime>
  <Words>699</Words>
  <Application>Microsoft Office PowerPoint</Application>
  <PresentationFormat>Panorámica</PresentationFormat>
  <Paragraphs>161</Paragraphs>
  <Slides>15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15</vt:i4>
      </vt:variant>
    </vt:vector>
  </HeadingPairs>
  <TitlesOfParts>
    <vt:vector size="26" baseType="lpstr">
      <vt:lpstr>Arial</vt:lpstr>
      <vt:lpstr>Calibri</vt:lpstr>
      <vt:lpstr>Courier New</vt:lpstr>
      <vt:lpstr>Montserrat</vt:lpstr>
      <vt:lpstr>Montserrat ExtraBold</vt:lpstr>
      <vt:lpstr>Roboto Mono</vt:lpstr>
      <vt:lpstr>Symbol</vt:lpstr>
      <vt:lpstr>Times New Roman</vt:lpstr>
      <vt:lpstr>Wingdings</vt:lpstr>
      <vt:lpstr>Simple Light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Maite Lizarraga</dc:creator>
  <dc:description/>
  <cp:lastModifiedBy>Maite Lizarraga Téllez</cp:lastModifiedBy>
  <cp:revision>67</cp:revision>
  <dcterms:modified xsi:type="dcterms:W3CDTF">2024-10-08T18:16:27Z</dcterms:modified>
  <dc:language>es-ES</dc:language>
</cp:coreProperties>
</file>