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5439182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5439182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a543918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a5439182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5439182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5439182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for stages 1 and 2 upto EDA and Data Engineering done.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125a0448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25a0448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125a0448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125a04487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125a0448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125a0448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125a0448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125a0448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125a0448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125a0448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125a0448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125a0448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125a04487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125a04487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125a0448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125a0448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125a04487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125a0448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25a0448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25a0448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5439182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a5439182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125a0448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125a0448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a5439182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a5439182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25a0448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25a0448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5439182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5439182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6.jp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turkayavci/fraud-detection-on-bank-paym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8450" y="73275"/>
            <a:ext cx="8627100" cy="1098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Fraud Detection For Banking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latin typeface="Impact"/>
                <a:ea typeface="Impact"/>
                <a:cs typeface="Impact"/>
                <a:sym typeface="Impact"/>
              </a:rPr>
              <a:t>Sample Guys</a:t>
            </a:r>
            <a:endParaRPr sz="4100">
              <a:latin typeface="Impact"/>
              <a:ea typeface="Impact"/>
              <a:cs typeface="Impact"/>
              <a:sym typeface="Impact"/>
            </a:endParaRPr>
          </a:p>
        </p:txBody>
      </p:sp>
      <p:pic>
        <p:nvPicPr>
          <p:cNvPr id="56" name="Google Shape;56;p13"/>
          <p:cNvPicPr preferRelativeResize="0"/>
          <p:nvPr/>
        </p:nvPicPr>
        <p:blipFill>
          <a:blip r:embed="rId3">
            <a:alphaModFix/>
          </a:blip>
          <a:stretch>
            <a:fillRect/>
          </a:stretch>
        </p:blipFill>
        <p:spPr>
          <a:xfrm>
            <a:off x="1481476" y="1362700"/>
            <a:ext cx="5668774" cy="344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 y="424975"/>
            <a:ext cx="4666075" cy="3749193"/>
          </a:xfrm>
          <a:prstGeom prst="rect">
            <a:avLst/>
          </a:prstGeom>
          <a:noFill/>
          <a:ln>
            <a:noFill/>
          </a:ln>
        </p:spPr>
      </p:pic>
      <p:pic>
        <p:nvPicPr>
          <p:cNvPr id="113" name="Google Shape;113;p22"/>
          <p:cNvPicPr preferRelativeResize="0"/>
          <p:nvPr/>
        </p:nvPicPr>
        <p:blipFill>
          <a:blip r:embed="rId4">
            <a:alphaModFix/>
          </a:blip>
          <a:stretch>
            <a:fillRect/>
          </a:stretch>
        </p:blipFill>
        <p:spPr>
          <a:xfrm>
            <a:off x="4748225" y="580675"/>
            <a:ext cx="4278525" cy="343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rot="5400000">
            <a:off x="1603600" y="-1342725"/>
            <a:ext cx="5132675" cy="7955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124650" y="87900"/>
            <a:ext cx="8894700" cy="483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400"/>
              <a:t>Data before EDA and Data Engineering</a:t>
            </a:r>
            <a:endParaRPr sz="2400"/>
          </a:p>
        </p:txBody>
      </p:sp>
      <p:pic>
        <p:nvPicPr>
          <p:cNvPr id="124" name="Google Shape;124;p24"/>
          <p:cNvPicPr preferRelativeResize="0"/>
          <p:nvPr/>
        </p:nvPicPr>
        <p:blipFill>
          <a:blip r:embed="rId3">
            <a:alphaModFix/>
          </a:blip>
          <a:stretch>
            <a:fillRect/>
          </a:stretch>
        </p:blipFill>
        <p:spPr>
          <a:xfrm>
            <a:off x="152400" y="571500"/>
            <a:ext cx="8839202" cy="2082346"/>
          </a:xfrm>
          <a:prstGeom prst="rect">
            <a:avLst/>
          </a:prstGeom>
          <a:noFill/>
          <a:ln>
            <a:noFill/>
          </a:ln>
        </p:spPr>
      </p:pic>
      <p:pic>
        <p:nvPicPr>
          <p:cNvPr id="125" name="Google Shape;125;p24"/>
          <p:cNvPicPr preferRelativeResize="0"/>
          <p:nvPr/>
        </p:nvPicPr>
        <p:blipFill>
          <a:blip r:embed="rId4">
            <a:alphaModFix/>
          </a:blip>
          <a:stretch>
            <a:fillRect/>
          </a:stretch>
        </p:blipFill>
        <p:spPr>
          <a:xfrm>
            <a:off x="0" y="3269425"/>
            <a:ext cx="9143997" cy="1294810"/>
          </a:xfrm>
          <a:prstGeom prst="rect">
            <a:avLst/>
          </a:prstGeom>
          <a:noFill/>
          <a:ln>
            <a:noFill/>
          </a:ln>
        </p:spPr>
      </p:pic>
      <p:sp>
        <p:nvSpPr>
          <p:cNvPr id="126" name="Google Shape;126;p24"/>
          <p:cNvSpPr txBox="1"/>
          <p:nvPr/>
        </p:nvSpPr>
        <p:spPr>
          <a:xfrm>
            <a:off x="0" y="2715325"/>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Roboto"/>
                <a:ea typeface="Roboto"/>
                <a:cs typeface="Roboto"/>
                <a:sym typeface="Roboto"/>
              </a:rPr>
              <a:t>Data ready for Machine Learning after EDA and Data Engineering</a:t>
            </a:r>
            <a:endParaRPr sz="2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a:t>
            </a:r>
            <a:r>
              <a:rPr lang="en"/>
              <a:t>. The Machine Learning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The Machine Learning Model</a:t>
            </a:r>
            <a:endParaRPr/>
          </a:p>
        </p:txBody>
      </p:sp>
      <p:sp>
        <p:nvSpPr>
          <p:cNvPr id="137" name="Google Shape;137;p26"/>
          <p:cNvSpPr txBox="1"/>
          <p:nvPr>
            <p:ph idx="1" type="body"/>
          </p:nvPr>
        </p:nvSpPr>
        <p:spPr>
          <a:xfrm>
            <a:off x="311700" y="1401925"/>
            <a:ext cx="8520600" cy="177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section, you will go over the following:</a:t>
            </a:r>
            <a:endParaRPr/>
          </a:p>
          <a:p>
            <a:pPr indent="-342900" lvl="0" marL="457200" rtl="0" algn="l">
              <a:spcBef>
                <a:spcPts val="1200"/>
              </a:spcBef>
              <a:spcAft>
                <a:spcPts val="0"/>
              </a:spcAft>
              <a:buSzPts val="1800"/>
              <a:buAutoNum type="arabicPeriod"/>
            </a:pPr>
            <a:r>
              <a:rPr lang="en"/>
              <a:t>The name and type* of your machine learning model</a:t>
            </a:r>
            <a:endParaRPr/>
          </a:p>
          <a:p>
            <a:pPr indent="-342900" lvl="0" marL="457200" rtl="0" algn="l">
              <a:spcBef>
                <a:spcPts val="0"/>
              </a:spcBef>
              <a:spcAft>
                <a:spcPts val="0"/>
              </a:spcAft>
              <a:buSzPts val="1800"/>
              <a:buAutoNum type="arabicPeriod"/>
            </a:pPr>
            <a:r>
              <a:rPr lang="en"/>
              <a:t>The features and label for the model</a:t>
            </a:r>
            <a:endParaRPr/>
          </a:p>
          <a:p>
            <a:pPr indent="-342900" lvl="0" marL="457200" rtl="0" algn="l">
              <a:spcBef>
                <a:spcPts val="0"/>
              </a:spcBef>
              <a:spcAft>
                <a:spcPts val="0"/>
              </a:spcAft>
              <a:buSzPts val="1800"/>
              <a:buAutoNum type="arabicPeriod"/>
            </a:pPr>
            <a:r>
              <a:rPr lang="en"/>
              <a:t>The reason you chose this ML model</a:t>
            </a:r>
            <a:endParaRPr/>
          </a:p>
          <a:p>
            <a:pPr indent="-342900" lvl="0" marL="457200" rtl="0" algn="l">
              <a:spcBef>
                <a:spcPts val="0"/>
              </a:spcBef>
              <a:spcAft>
                <a:spcPts val="0"/>
              </a:spcAft>
              <a:buSzPts val="1800"/>
              <a:buAutoNum type="arabicPeriod"/>
            </a:pPr>
            <a:r>
              <a:rPr lang="en"/>
              <a:t>How this model compares to other </a:t>
            </a:r>
            <a:r>
              <a:rPr lang="en"/>
              <a:t>ML models</a:t>
            </a:r>
            <a:endParaRPr/>
          </a:p>
        </p:txBody>
      </p:sp>
      <p:sp>
        <p:nvSpPr>
          <p:cNvPr id="138" name="Google Shape;138;p26"/>
          <p:cNvSpPr txBox="1"/>
          <p:nvPr/>
        </p:nvSpPr>
        <p:spPr>
          <a:xfrm>
            <a:off x="445650" y="3305200"/>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For example: regression, classification, or clustering.</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4</a:t>
            </a:r>
            <a:r>
              <a:rPr lang="en"/>
              <a:t>. Machine Learning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Machine Learning Analysis</a:t>
            </a:r>
            <a:endParaRPr/>
          </a:p>
        </p:txBody>
      </p:sp>
      <p:sp>
        <p:nvSpPr>
          <p:cNvPr id="149" name="Google Shape;149;p28"/>
          <p:cNvSpPr txBox="1"/>
          <p:nvPr>
            <p:ph idx="1" type="body"/>
          </p:nvPr>
        </p:nvSpPr>
        <p:spPr>
          <a:xfrm>
            <a:off x="311700" y="1401925"/>
            <a:ext cx="8520600" cy="22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section, you will talk about the following:</a:t>
            </a:r>
            <a:endParaRPr/>
          </a:p>
          <a:p>
            <a:pPr indent="-342900" lvl="0" marL="457200" rtl="0" algn="l">
              <a:spcBef>
                <a:spcPts val="1200"/>
              </a:spcBef>
              <a:spcAft>
                <a:spcPts val="0"/>
              </a:spcAft>
              <a:buSzPts val="1800"/>
              <a:buAutoNum type="arabicPeriod"/>
            </a:pPr>
            <a:r>
              <a:rPr lang="en"/>
              <a:t>The final metrics of the model</a:t>
            </a:r>
            <a:endParaRPr/>
          </a:p>
          <a:p>
            <a:pPr indent="-342900" lvl="0" marL="457200" rtl="0" algn="l">
              <a:spcBef>
                <a:spcPts val="0"/>
              </a:spcBef>
              <a:spcAft>
                <a:spcPts val="0"/>
              </a:spcAft>
              <a:buSzPts val="1800"/>
              <a:buAutoNum type="arabicPeriod"/>
            </a:pPr>
            <a:r>
              <a:rPr lang="en"/>
              <a:t>How you trained the model</a:t>
            </a:r>
            <a:endParaRPr/>
          </a:p>
          <a:p>
            <a:pPr indent="-342900" lvl="0" marL="457200" rtl="0" algn="l">
              <a:spcBef>
                <a:spcPts val="0"/>
              </a:spcBef>
              <a:spcAft>
                <a:spcPts val="0"/>
              </a:spcAft>
              <a:buSzPts val="1800"/>
              <a:buAutoNum type="arabicPeriod"/>
            </a:pPr>
            <a:r>
              <a:rPr lang="en"/>
              <a:t>The hyperparameters used</a:t>
            </a:r>
            <a:endParaRPr/>
          </a:p>
          <a:p>
            <a:pPr indent="-342900" lvl="0" marL="457200" rtl="0" algn="l">
              <a:spcBef>
                <a:spcPts val="0"/>
              </a:spcBef>
              <a:spcAft>
                <a:spcPts val="0"/>
              </a:spcAft>
              <a:buSzPts val="1800"/>
              <a:buAutoNum type="arabicPeriod"/>
            </a:pPr>
            <a:r>
              <a:rPr lang="en"/>
              <a:t>Other improvements that could be made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5</a:t>
            </a:r>
            <a:r>
              <a:rPr lang="en"/>
              <a:t>. 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Conclusion</a:t>
            </a:r>
            <a:endParaRPr/>
          </a:p>
        </p:txBody>
      </p:sp>
      <p:sp>
        <p:nvSpPr>
          <p:cNvPr id="160" name="Google Shape;160;p30"/>
          <p:cNvSpPr txBox="1"/>
          <p:nvPr>
            <p:ph idx="1" type="body"/>
          </p:nvPr>
        </p:nvSpPr>
        <p:spPr>
          <a:xfrm>
            <a:off x="311700" y="1401925"/>
            <a:ext cx="8520600" cy="22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section, you will talk about the following:</a:t>
            </a:r>
            <a:endParaRPr/>
          </a:p>
          <a:p>
            <a:pPr indent="-342900" lvl="0" marL="457200" rtl="0" algn="l">
              <a:spcBef>
                <a:spcPts val="1200"/>
              </a:spcBef>
              <a:spcAft>
                <a:spcPts val="0"/>
              </a:spcAft>
              <a:buSzPts val="1800"/>
              <a:buAutoNum type="arabicPeriod"/>
            </a:pPr>
            <a:r>
              <a:rPr lang="en"/>
              <a:t>The </a:t>
            </a:r>
            <a:r>
              <a:rPr lang="en" u="sng"/>
              <a:t>top 3</a:t>
            </a:r>
            <a:r>
              <a:rPr lang="en"/>
              <a:t> challenges you faced in the project</a:t>
            </a:r>
            <a:endParaRPr/>
          </a:p>
          <a:p>
            <a:pPr indent="-342900" lvl="0" marL="457200" rtl="0" algn="l">
              <a:spcBef>
                <a:spcPts val="0"/>
              </a:spcBef>
              <a:spcAft>
                <a:spcPts val="0"/>
              </a:spcAft>
              <a:buSzPts val="1800"/>
              <a:buAutoNum type="arabicPeriod"/>
            </a:pPr>
            <a:r>
              <a:rPr lang="en"/>
              <a:t>The </a:t>
            </a:r>
            <a:r>
              <a:rPr lang="en" u="sng"/>
              <a:t>top 3</a:t>
            </a:r>
            <a:r>
              <a:rPr lang="en"/>
              <a:t> lessons you learned in this project</a:t>
            </a:r>
            <a:endParaRPr/>
          </a:p>
          <a:p>
            <a:pPr indent="-342900" lvl="0" marL="457200" rtl="0" algn="l">
              <a:spcBef>
                <a:spcPts val="0"/>
              </a:spcBef>
              <a:spcAft>
                <a:spcPts val="0"/>
              </a:spcAft>
              <a:buSzPts val="1800"/>
              <a:buAutoNum type="arabicPeriod"/>
            </a:pPr>
            <a:r>
              <a:rPr lang="en"/>
              <a:t>Next steps for your data science career</a:t>
            </a:r>
            <a:endParaRPr/>
          </a:p>
          <a:p>
            <a:pPr indent="-342900" lvl="0" marL="457200" rtl="0" algn="l">
              <a:spcBef>
                <a:spcPts val="0"/>
              </a:spcBef>
              <a:spcAft>
                <a:spcPts val="0"/>
              </a:spcAft>
              <a:buSzPts val="1800"/>
              <a:buAutoNum type="arabicPeriod"/>
            </a:pPr>
            <a:r>
              <a:rPr lang="en"/>
              <a:t>Any comments you’d like to add!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6. Any Questions from Audience?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62" name="Google Shape;62;p14"/>
          <p:cNvSpPr txBox="1"/>
          <p:nvPr/>
        </p:nvSpPr>
        <p:spPr>
          <a:xfrm>
            <a:off x="747874" y="3370175"/>
            <a:ext cx="1734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Maitha Alshaali</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Information Security Analyst</a:t>
            </a:r>
            <a:endParaRPr>
              <a:latin typeface="Roboto"/>
              <a:ea typeface="Roboto"/>
              <a:cs typeface="Roboto"/>
              <a:sym typeface="Roboto"/>
            </a:endParaRPr>
          </a:p>
        </p:txBody>
      </p:sp>
      <p:sp>
        <p:nvSpPr>
          <p:cNvPr id="63" name="Google Shape;63;p14"/>
          <p:cNvSpPr txBox="1"/>
          <p:nvPr/>
        </p:nvSpPr>
        <p:spPr>
          <a:xfrm>
            <a:off x="2655913" y="3370175"/>
            <a:ext cx="182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Nafitha Najeeb</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Finance Specialist</a:t>
            </a:r>
            <a:endParaRPr>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4879013" y="1829025"/>
            <a:ext cx="1389075" cy="1389075"/>
          </a:xfrm>
          <a:prstGeom prst="rect">
            <a:avLst/>
          </a:prstGeom>
          <a:noFill/>
          <a:ln>
            <a:noFill/>
          </a:ln>
        </p:spPr>
      </p:pic>
      <p:sp>
        <p:nvSpPr>
          <p:cNvPr id="65" name="Google Shape;65;p14"/>
          <p:cNvSpPr txBox="1"/>
          <p:nvPr/>
        </p:nvSpPr>
        <p:spPr>
          <a:xfrm>
            <a:off x="4658988" y="3370175"/>
            <a:ext cx="182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Dominique Duclayan</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Profession</a:t>
            </a:r>
            <a:endParaRPr>
              <a:latin typeface="Roboto"/>
              <a:ea typeface="Roboto"/>
              <a:cs typeface="Roboto"/>
              <a:sym typeface="Roboto"/>
            </a:endParaRPr>
          </a:p>
        </p:txBody>
      </p:sp>
      <p:sp>
        <p:nvSpPr>
          <p:cNvPr id="66" name="Google Shape;66;p14"/>
          <p:cNvSpPr txBox="1"/>
          <p:nvPr/>
        </p:nvSpPr>
        <p:spPr>
          <a:xfrm>
            <a:off x="6662063" y="3370175"/>
            <a:ext cx="1829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Hergen Meyer</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Product Development Director</a:t>
            </a:r>
            <a:endParaRPr>
              <a:latin typeface="Roboto"/>
              <a:ea typeface="Roboto"/>
              <a:cs typeface="Roboto"/>
              <a:sym typeface="Roboto"/>
            </a:endParaRPr>
          </a:p>
        </p:txBody>
      </p:sp>
      <p:pic>
        <p:nvPicPr>
          <p:cNvPr id="67" name="Google Shape;67;p14"/>
          <p:cNvPicPr preferRelativeResize="0"/>
          <p:nvPr/>
        </p:nvPicPr>
        <p:blipFill>
          <a:blip r:embed="rId4">
            <a:alphaModFix/>
          </a:blip>
          <a:stretch>
            <a:fillRect/>
          </a:stretch>
        </p:blipFill>
        <p:spPr>
          <a:xfrm>
            <a:off x="6977000" y="1818150"/>
            <a:ext cx="1199250" cy="1410826"/>
          </a:xfrm>
          <a:prstGeom prst="rect">
            <a:avLst/>
          </a:prstGeom>
          <a:noFill/>
          <a:ln>
            <a:noFill/>
          </a:ln>
        </p:spPr>
      </p:pic>
      <p:pic>
        <p:nvPicPr>
          <p:cNvPr id="68" name="Google Shape;68;p14"/>
          <p:cNvPicPr preferRelativeResize="0"/>
          <p:nvPr/>
        </p:nvPicPr>
        <p:blipFill>
          <a:blip r:embed="rId5">
            <a:alphaModFix/>
          </a:blip>
          <a:stretch>
            <a:fillRect/>
          </a:stretch>
        </p:blipFill>
        <p:spPr>
          <a:xfrm>
            <a:off x="2947138" y="1790138"/>
            <a:ext cx="1199250" cy="1410825"/>
          </a:xfrm>
          <a:prstGeom prst="rect">
            <a:avLst/>
          </a:prstGeom>
          <a:noFill/>
          <a:ln>
            <a:noFill/>
          </a:ln>
        </p:spPr>
      </p:pic>
      <p:pic>
        <p:nvPicPr>
          <p:cNvPr id="69" name="Google Shape;69;p14"/>
          <p:cNvPicPr preferRelativeResize="0"/>
          <p:nvPr/>
        </p:nvPicPr>
        <p:blipFill rotWithShape="1">
          <a:blip r:embed="rId6">
            <a:alphaModFix/>
          </a:blip>
          <a:srcRect b="7587" l="0" r="0" t="0"/>
          <a:stretch/>
        </p:blipFill>
        <p:spPr>
          <a:xfrm>
            <a:off x="1015250" y="1818150"/>
            <a:ext cx="1199251" cy="1410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175850" y="87925"/>
            <a:ext cx="8704500" cy="4908900"/>
          </a:xfrm>
          <a:prstGeom prst="rect">
            <a:avLst/>
          </a:prstGeom>
          <a:ln cap="flat" cmpd="sng" w="19050">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61950" lvl="0" marL="457200" rtl="0" algn="l">
              <a:spcBef>
                <a:spcPts val="0"/>
              </a:spcBef>
              <a:spcAft>
                <a:spcPts val="0"/>
              </a:spcAft>
              <a:buSzPts val="2100"/>
              <a:buChar char="●"/>
            </a:pPr>
            <a:r>
              <a:rPr lang="en" sz="2100"/>
              <a:t>Fraud Detection on bank payments is a good way of putting </a:t>
            </a:r>
            <a:r>
              <a:rPr lang="en" sz="2100"/>
              <a:t>data science for use while generating value at the same time.</a:t>
            </a:r>
            <a:endParaRPr sz="2100"/>
          </a:p>
          <a:p>
            <a:pPr indent="0" lvl="0" marL="91440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Fraudulent behavior can be seen across many different fields such as e-commerce, healthcare, payment and banking systems. Fraud costs businesses millions of dollars each year.</a:t>
            </a:r>
            <a:endParaRPr sz="2100"/>
          </a:p>
          <a:p>
            <a:pPr indent="0" lvl="0" marL="91440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For these type of problems ML comes for help and reduce the risk of frauds and the risk of business to lose money. With Machine Learning, detection of the fraud would be more precise and confident.</a:t>
            </a:r>
            <a:endParaRPr sz="2100"/>
          </a:p>
          <a:p>
            <a:pPr indent="0" lvl="0" marL="0" rtl="0" algn="l">
              <a:spcBef>
                <a:spcPts val="0"/>
              </a:spcBef>
              <a:spcAft>
                <a:spcPts val="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69175"/>
            <a:ext cx="8520600" cy="572700"/>
          </a:xfrm>
          <a:prstGeom prst="rect">
            <a:avLst/>
          </a:prstGeom>
        </p:spPr>
        <p:txBody>
          <a:bodyPr anchorCtr="0" anchor="t" bIns="91425" lIns="91425" spcFirstLastPara="1" rIns="91425" wrap="square" tIns="91425">
            <a:normAutofit fontScale="90000"/>
          </a:bodyPr>
          <a:lstStyle/>
          <a:p>
            <a:pPr indent="-388620" lvl="0" marL="457200" rtl="0" algn="l">
              <a:lnSpc>
                <a:spcPct val="115000"/>
              </a:lnSpc>
              <a:spcBef>
                <a:spcPts val="0"/>
              </a:spcBef>
              <a:spcAft>
                <a:spcPts val="0"/>
              </a:spcAft>
              <a:buSzPct val="100000"/>
              <a:buAutoNum type="arabicPeriod"/>
            </a:pPr>
            <a:r>
              <a:rPr lang="en"/>
              <a:t>Problem Definition: </a:t>
            </a:r>
            <a:endParaRPr/>
          </a:p>
          <a:p>
            <a:pPr indent="0" lvl="0" marL="457200" rtl="0" algn="l">
              <a:lnSpc>
                <a:spcPct val="115000"/>
              </a:lnSpc>
              <a:spcBef>
                <a:spcPts val="0"/>
              </a:spcBef>
              <a:spcAft>
                <a:spcPts val="0"/>
              </a:spcAft>
              <a:buNone/>
            </a:pPr>
            <a:r>
              <a:rPr lang="en" sz="2577"/>
              <a:t>In this project, we are detecting fraudulent transactions from the Banksim dataset.</a:t>
            </a:r>
            <a:endParaRPr b="1" sz="2577"/>
          </a:p>
        </p:txBody>
      </p:sp>
      <p:sp>
        <p:nvSpPr>
          <p:cNvPr id="80" name="Google Shape;80;p16"/>
          <p:cNvSpPr txBox="1"/>
          <p:nvPr>
            <p:ph idx="1" type="body"/>
          </p:nvPr>
        </p:nvSpPr>
        <p:spPr>
          <a:xfrm>
            <a:off x="311700" y="1738950"/>
            <a:ext cx="8520600" cy="2906400"/>
          </a:xfrm>
          <a:prstGeom prst="rect">
            <a:avLst/>
          </a:prstGeom>
        </p:spPr>
        <p:txBody>
          <a:bodyPr anchorCtr="0" anchor="t" bIns="91425" lIns="91425" spcFirstLastPara="1" rIns="91425" wrap="square" tIns="91425">
            <a:noAutofit/>
          </a:bodyPr>
          <a:lstStyle/>
          <a:p>
            <a:pPr indent="-344487" lvl="0" marL="457200" rtl="0" algn="l">
              <a:lnSpc>
                <a:spcPct val="100000"/>
              </a:lnSpc>
              <a:spcBef>
                <a:spcPts val="0"/>
              </a:spcBef>
              <a:spcAft>
                <a:spcPts val="0"/>
              </a:spcAft>
              <a:buClr>
                <a:schemeClr val="dk1"/>
              </a:buClr>
              <a:buSzPts val="1825"/>
              <a:buAutoNum type="arabicPeriod"/>
            </a:pPr>
            <a:r>
              <a:rPr lang="en" sz="1825">
                <a:solidFill>
                  <a:schemeClr val="dk1"/>
                </a:solidFill>
              </a:rPr>
              <a:t>The Data Science Project we have selected deals with detecting fraudulent transactions and applying Machine Learning Model.</a:t>
            </a:r>
            <a:endParaRPr sz="1825">
              <a:solidFill>
                <a:schemeClr val="dk1"/>
              </a:solidFill>
            </a:endParaRPr>
          </a:p>
          <a:p>
            <a:pPr indent="0" lvl="0" marL="457200" rtl="0" algn="l">
              <a:lnSpc>
                <a:spcPct val="100000"/>
              </a:lnSpc>
              <a:spcBef>
                <a:spcPts val="1200"/>
              </a:spcBef>
              <a:spcAft>
                <a:spcPts val="0"/>
              </a:spcAft>
              <a:buSzPts val="688"/>
              <a:buNone/>
            </a:pPr>
            <a:r>
              <a:t/>
            </a:r>
            <a:endParaRPr sz="1825">
              <a:solidFill>
                <a:schemeClr val="dk1"/>
              </a:solidFill>
            </a:endParaRPr>
          </a:p>
          <a:p>
            <a:pPr indent="-344487" lvl="0" marL="457200" rtl="0" algn="l">
              <a:lnSpc>
                <a:spcPct val="100000"/>
              </a:lnSpc>
              <a:spcBef>
                <a:spcPts val="1200"/>
              </a:spcBef>
              <a:spcAft>
                <a:spcPts val="0"/>
              </a:spcAft>
              <a:buClr>
                <a:schemeClr val="dk1"/>
              </a:buClr>
              <a:buSzPts val="1825"/>
              <a:buAutoNum type="arabicPeriod"/>
            </a:pPr>
            <a:r>
              <a:rPr lang="en" sz="1825">
                <a:solidFill>
                  <a:schemeClr val="dk1"/>
                </a:solidFill>
              </a:rPr>
              <a:t>The source of the data is: </a:t>
            </a:r>
            <a:r>
              <a:rPr lang="en" sz="1825" u="sng">
                <a:solidFill>
                  <a:schemeClr val="dk1"/>
                </a:solidFill>
                <a:hlinkClick r:id="rId3">
                  <a:extLst>
                    <a:ext uri="{A12FA001-AC4F-418D-AE19-62706E023703}">
                      <ahyp:hlinkClr val="tx"/>
                    </a:ext>
                  </a:extLst>
                </a:hlinkClick>
              </a:rPr>
              <a:t>https://www.kaggle.com/turkayavci/fraud-detection-on-bank-payments</a:t>
            </a:r>
            <a:endParaRPr sz="1825">
              <a:solidFill>
                <a:schemeClr val="dk1"/>
              </a:solidFill>
            </a:endParaRPr>
          </a:p>
          <a:p>
            <a:pPr indent="0" lvl="0" marL="0" rtl="0" algn="l">
              <a:lnSpc>
                <a:spcPct val="100000"/>
              </a:lnSpc>
              <a:spcBef>
                <a:spcPts val="1200"/>
              </a:spcBef>
              <a:spcAft>
                <a:spcPts val="0"/>
              </a:spcAft>
              <a:buSzPts val="688"/>
              <a:buNone/>
            </a:pPr>
            <a:r>
              <a:t/>
            </a:r>
            <a:endParaRPr sz="1825">
              <a:solidFill>
                <a:schemeClr val="dk1"/>
              </a:solidFill>
            </a:endParaRPr>
          </a:p>
          <a:p>
            <a:pPr indent="-344487" lvl="0" marL="457200" rtl="0" algn="l">
              <a:lnSpc>
                <a:spcPct val="100000"/>
              </a:lnSpc>
              <a:spcBef>
                <a:spcPts val="1200"/>
              </a:spcBef>
              <a:spcAft>
                <a:spcPts val="0"/>
              </a:spcAft>
              <a:buClr>
                <a:schemeClr val="dk1"/>
              </a:buClr>
              <a:buSzPts val="1825"/>
              <a:buAutoNum type="arabicPeriod"/>
            </a:pPr>
            <a:r>
              <a:rPr lang="en" sz="1825">
                <a:solidFill>
                  <a:schemeClr val="dk1"/>
                </a:solidFill>
              </a:rPr>
              <a:t>The </a:t>
            </a:r>
            <a:r>
              <a:rPr lang="en" sz="1825">
                <a:solidFill>
                  <a:schemeClr val="dk1"/>
                </a:solidFill>
              </a:rPr>
              <a:t>dataset consists of payments from various customers made in different time periods and with different amounts.</a:t>
            </a:r>
            <a:endParaRPr sz="1825">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0" l="0" r="0" t="0"/>
          <a:stretch/>
        </p:blipFill>
        <p:spPr>
          <a:xfrm>
            <a:off x="885875" y="511700"/>
            <a:ext cx="6367800" cy="44324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249125" y="219800"/>
            <a:ext cx="8631300" cy="477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2480"/>
          </a:p>
          <a:p>
            <a:pPr indent="0" lvl="0" marL="0" rtl="0" algn="l">
              <a:spcBef>
                <a:spcPts val="0"/>
              </a:spcBef>
              <a:spcAft>
                <a:spcPts val="0"/>
              </a:spcAft>
              <a:buSzPts val="990"/>
              <a:buNone/>
            </a:pPr>
            <a:r>
              <a:rPr lang="en" sz="2480"/>
              <a:t>2. Exploratory Data Analysis</a:t>
            </a:r>
            <a:endParaRPr sz="2480"/>
          </a:p>
          <a:p>
            <a:pPr indent="0" lvl="0" marL="0" rtl="0" algn="l">
              <a:spcBef>
                <a:spcPts val="0"/>
              </a:spcBef>
              <a:spcAft>
                <a:spcPts val="0"/>
              </a:spcAft>
              <a:buSzPts val="990"/>
              <a:buNone/>
            </a:pPr>
            <a:r>
              <a:t/>
            </a:r>
            <a:endParaRPr sz="2480"/>
          </a:p>
          <a:p>
            <a:pPr indent="0" lvl="0" marL="457200" rtl="0" algn="l">
              <a:spcBef>
                <a:spcPts val="0"/>
              </a:spcBef>
              <a:spcAft>
                <a:spcPts val="0"/>
              </a:spcAft>
              <a:buSzPts val="990"/>
              <a:buNone/>
            </a:pPr>
            <a:r>
              <a:rPr lang="en" sz="1879"/>
              <a:t>The Dataset has 9 feature columns and a target column. </a:t>
            </a:r>
            <a:endParaRPr sz="1879"/>
          </a:p>
          <a:p>
            <a:pPr indent="0" lvl="0" marL="457200" rtl="0" algn="l">
              <a:spcBef>
                <a:spcPts val="0"/>
              </a:spcBef>
              <a:spcAft>
                <a:spcPts val="0"/>
              </a:spcAft>
              <a:buSzPts val="990"/>
              <a:buNone/>
            </a:pPr>
            <a:r>
              <a:rPr lang="en" sz="1879"/>
              <a:t>Feature Descriptions:</a:t>
            </a:r>
            <a:endParaRPr sz="1879"/>
          </a:p>
          <a:p>
            <a:pPr indent="0" lvl="0" marL="0" rtl="0" algn="l">
              <a:spcBef>
                <a:spcPts val="0"/>
              </a:spcBef>
              <a:spcAft>
                <a:spcPts val="0"/>
              </a:spcAft>
              <a:buSzPts val="990"/>
              <a:buNone/>
            </a:pPr>
            <a:r>
              <a:t/>
            </a:r>
            <a:endParaRPr sz="880"/>
          </a:p>
          <a:p>
            <a:pPr indent="-323850" lvl="0" marL="457200" rtl="0" algn="l">
              <a:spcBef>
                <a:spcPts val="0"/>
              </a:spcBef>
              <a:spcAft>
                <a:spcPts val="0"/>
              </a:spcAft>
              <a:buSzPts val="1500"/>
              <a:buAutoNum type="arabicPeriod"/>
            </a:pPr>
            <a:r>
              <a:rPr lang="en" sz="1280"/>
              <a:t>S</a:t>
            </a:r>
            <a:r>
              <a:rPr lang="en" sz="1779"/>
              <a:t>tep: This feature represents the day from the start of simulation. It has 180 steps so simulation ran for virtually 6 months.</a:t>
            </a:r>
            <a:endParaRPr sz="1779"/>
          </a:p>
          <a:p>
            <a:pPr indent="0" lvl="0" marL="0" rtl="0" algn="l">
              <a:spcBef>
                <a:spcPts val="0"/>
              </a:spcBef>
              <a:spcAft>
                <a:spcPts val="0"/>
              </a:spcAft>
              <a:buNone/>
            </a:pPr>
            <a:r>
              <a:t/>
            </a:r>
            <a:endParaRPr sz="1779"/>
          </a:p>
          <a:p>
            <a:pPr indent="-341630" lvl="0" marL="457200" rtl="0" algn="l">
              <a:spcBef>
                <a:spcPts val="0"/>
              </a:spcBef>
              <a:spcAft>
                <a:spcPts val="0"/>
              </a:spcAft>
              <a:buSzPts val="1780"/>
              <a:buAutoNum type="arabicPeriod"/>
            </a:pPr>
            <a:r>
              <a:rPr lang="en" sz="1779"/>
              <a:t>Customer: This feature represents the customer id</a:t>
            </a:r>
            <a:endParaRPr sz="1779"/>
          </a:p>
          <a:p>
            <a:pPr indent="0" lvl="0" marL="914400" rtl="0" algn="l">
              <a:spcBef>
                <a:spcPts val="0"/>
              </a:spcBef>
              <a:spcAft>
                <a:spcPts val="0"/>
              </a:spcAft>
              <a:buNone/>
            </a:pPr>
            <a:r>
              <a:t/>
            </a:r>
            <a:endParaRPr sz="1779"/>
          </a:p>
          <a:p>
            <a:pPr indent="-341630" lvl="0" marL="457200" rtl="0" algn="l">
              <a:spcBef>
                <a:spcPts val="0"/>
              </a:spcBef>
              <a:spcAft>
                <a:spcPts val="0"/>
              </a:spcAft>
              <a:buSzPts val="1780"/>
              <a:buAutoNum type="arabicPeriod"/>
            </a:pPr>
            <a:r>
              <a:rPr lang="en" sz="1779"/>
              <a:t>zipCodeOrigin: The zip code of origin/source.</a:t>
            </a:r>
            <a:endParaRPr sz="1779"/>
          </a:p>
          <a:p>
            <a:pPr indent="0" lvl="0" marL="914400" rtl="0" algn="l">
              <a:spcBef>
                <a:spcPts val="0"/>
              </a:spcBef>
              <a:spcAft>
                <a:spcPts val="0"/>
              </a:spcAft>
              <a:buNone/>
            </a:pPr>
            <a:r>
              <a:t/>
            </a:r>
            <a:endParaRPr sz="1779"/>
          </a:p>
          <a:p>
            <a:pPr indent="-341630" lvl="0" marL="457200" rtl="0" algn="l">
              <a:spcBef>
                <a:spcPts val="0"/>
              </a:spcBef>
              <a:spcAft>
                <a:spcPts val="0"/>
              </a:spcAft>
              <a:buSzPts val="1780"/>
              <a:buAutoNum type="arabicPeriod"/>
            </a:pPr>
            <a:r>
              <a:rPr lang="en" sz="1779"/>
              <a:t>Merchant: The merchant's id</a:t>
            </a:r>
            <a:endParaRPr sz="1779"/>
          </a:p>
          <a:p>
            <a:pPr indent="0" lvl="0" marL="914400" rtl="0" algn="l">
              <a:spcBef>
                <a:spcPts val="0"/>
              </a:spcBef>
              <a:spcAft>
                <a:spcPts val="0"/>
              </a:spcAft>
              <a:buNone/>
            </a:pPr>
            <a:r>
              <a:t/>
            </a:r>
            <a:endParaRPr sz="1779"/>
          </a:p>
          <a:p>
            <a:pPr indent="-341630" lvl="0" marL="457200" rtl="0" algn="l">
              <a:spcBef>
                <a:spcPts val="0"/>
              </a:spcBef>
              <a:spcAft>
                <a:spcPts val="0"/>
              </a:spcAft>
              <a:buSzPts val="1780"/>
              <a:buAutoNum type="arabicPeriod"/>
            </a:pPr>
            <a:r>
              <a:rPr lang="en" sz="1779"/>
              <a:t>zipMerchant: The merchant's zip code</a:t>
            </a:r>
            <a:endParaRPr sz="1779"/>
          </a:p>
          <a:p>
            <a:pPr indent="0" lvl="0" marL="0" rtl="0" algn="l">
              <a:spcBef>
                <a:spcPts val="0"/>
              </a:spcBef>
              <a:spcAft>
                <a:spcPts val="0"/>
              </a:spcAft>
              <a:buClr>
                <a:schemeClr val="dk1"/>
              </a:buClr>
              <a:buSzPts val="990"/>
              <a:buFont typeface="Arial"/>
              <a:buNone/>
            </a:pPr>
            <a:r>
              <a:t/>
            </a:r>
            <a:endParaRPr sz="1779"/>
          </a:p>
          <a:p>
            <a:pPr indent="0" lvl="0" marL="0" rtl="0" algn="l">
              <a:spcBef>
                <a:spcPts val="0"/>
              </a:spcBef>
              <a:spcAft>
                <a:spcPts val="0"/>
              </a:spcAft>
              <a:buClr>
                <a:schemeClr val="dk1"/>
              </a:buClr>
              <a:buSzPts val="990"/>
              <a:buFont typeface="Arial"/>
              <a:buNone/>
            </a:pPr>
            <a:r>
              <a:t/>
            </a:r>
            <a:endParaRPr sz="1580"/>
          </a:p>
          <a:p>
            <a:pPr indent="0" lvl="0" marL="0" rtl="0" algn="l">
              <a:spcBef>
                <a:spcPts val="0"/>
              </a:spcBef>
              <a:spcAft>
                <a:spcPts val="0"/>
              </a:spcAft>
              <a:buSzPts val="990"/>
              <a:buNone/>
            </a:pPr>
            <a:r>
              <a:t/>
            </a:r>
            <a:endParaRPr sz="8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58625"/>
            <a:ext cx="8520600" cy="5143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solidFill>
                  <a:schemeClr val="dk1"/>
                </a:solidFill>
              </a:rPr>
              <a:t>6.	</a:t>
            </a:r>
            <a:r>
              <a:rPr lang="en" sz="1600">
                <a:solidFill>
                  <a:schemeClr val="dk1"/>
                </a:solidFill>
              </a:rPr>
              <a:t>Age: Categorized age</a:t>
            </a:r>
            <a:endParaRPr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0: &lt;= 18,</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1: 19-25,</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2: 26-35,</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3: 36-45,</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4: 46:55,</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5: 56:65,</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6: &gt; 65</a:t>
            </a:r>
            <a:endParaRPr sz="1600">
              <a:solidFill>
                <a:schemeClr val="dk1"/>
              </a:solidFill>
            </a:endParaRPr>
          </a:p>
          <a:p>
            <a:pPr indent="0" lvl="0" marL="457200" rtl="0" algn="l">
              <a:lnSpc>
                <a:spcPct val="90000"/>
              </a:lnSpc>
              <a:spcBef>
                <a:spcPts val="0"/>
              </a:spcBef>
              <a:spcAft>
                <a:spcPts val="0"/>
              </a:spcAft>
              <a:buNone/>
            </a:pPr>
            <a:r>
              <a:rPr lang="en" sz="1600">
                <a:solidFill>
                  <a:schemeClr val="dk1"/>
                </a:solidFill>
              </a:rPr>
              <a:t>U: Unknown</a:t>
            </a:r>
            <a:endParaRPr sz="1600">
              <a:solidFill>
                <a:schemeClr val="dk1"/>
              </a:solidFill>
            </a:endParaRPr>
          </a:p>
          <a:p>
            <a:pPr indent="0" lvl="0" marL="457200" rtl="0" algn="l">
              <a:lnSpc>
                <a:spcPct val="90000"/>
              </a:lnSpc>
              <a:spcBef>
                <a:spcPts val="0"/>
              </a:spcBef>
              <a:spcAft>
                <a:spcPts val="0"/>
              </a:spcAft>
              <a:buNone/>
            </a:pPr>
            <a:r>
              <a:t/>
            </a:r>
            <a:endParaRPr sz="1600">
              <a:solidFill>
                <a:schemeClr val="dk1"/>
              </a:solidFill>
            </a:endParaRPr>
          </a:p>
          <a:p>
            <a:pPr indent="0" lvl="0" marL="0" rtl="0" algn="l">
              <a:lnSpc>
                <a:spcPct val="90000"/>
              </a:lnSpc>
              <a:spcBef>
                <a:spcPts val="0"/>
              </a:spcBef>
              <a:spcAft>
                <a:spcPts val="0"/>
              </a:spcAft>
              <a:buClr>
                <a:schemeClr val="dk1"/>
              </a:buClr>
              <a:buSzPts val="990"/>
              <a:buFont typeface="Arial"/>
              <a:buNone/>
            </a:pPr>
            <a:r>
              <a:rPr lang="en" sz="1600">
                <a:solidFill>
                  <a:schemeClr val="dk1"/>
                </a:solidFill>
              </a:rPr>
              <a:t>7.	Gender: Gender for customer</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E : Enterprise,</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F: Female,</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M: Male,</a:t>
            </a:r>
            <a:endParaRPr sz="1600">
              <a:solidFill>
                <a:schemeClr val="dk1"/>
              </a:solidFill>
            </a:endParaRPr>
          </a:p>
          <a:p>
            <a:pPr indent="0" lvl="0" marL="457200" rtl="0" algn="l">
              <a:lnSpc>
                <a:spcPct val="90000"/>
              </a:lnSpc>
              <a:spcBef>
                <a:spcPts val="0"/>
              </a:spcBef>
              <a:spcAft>
                <a:spcPts val="0"/>
              </a:spcAft>
              <a:buNone/>
            </a:pPr>
            <a:r>
              <a:rPr lang="en" sz="1600">
                <a:solidFill>
                  <a:schemeClr val="dk1"/>
                </a:solidFill>
              </a:rPr>
              <a:t>U: Unknown</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t/>
            </a:r>
            <a:endParaRPr sz="1600">
              <a:solidFill>
                <a:schemeClr val="dk1"/>
              </a:solidFill>
            </a:endParaRPr>
          </a:p>
          <a:p>
            <a:pPr indent="0" lvl="0" marL="0" rtl="0" algn="l">
              <a:lnSpc>
                <a:spcPct val="90000"/>
              </a:lnSpc>
              <a:spcBef>
                <a:spcPts val="0"/>
              </a:spcBef>
              <a:spcAft>
                <a:spcPts val="0"/>
              </a:spcAft>
              <a:buClr>
                <a:schemeClr val="dk1"/>
              </a:buClr>
              <a:buSzPts val="990"/>
              <a:buFont typeface="Arial"/>
              <a:buNone/>
            </a:pPr>
            <a:r>
              <a:rPr lang="en" sz="1600">
                <a:solidFill>
                  <a:schemeClr val="dk1"/>
                </a:solidFill>
              </a:rPr>
              <a:t>8.	Category: Category of the purchase.</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t/>
            </a:r>
            <a:endParaRPr sz="1600">
              <a:solidFill>
                <a:schemeClr val="dk1"/>
              </a:solidFill>
            </a:endParaRPr>
          </a:p>
          <a:p>
            <a:pPr indent="0" lvl="0" marL="0" rtl="0" algn="l">
              <a:lnSpc>
                <a:spcPct val="90000"/>
              </a:lnSpc>
              <a:spcBef>
                <a:spcPts val="0"/>
              </a:spcBef>
              <a:spcAft>
                <a:spcPts val="0"/>
              </a:spcAft>
              <a:buClr>
                <a:schemeClr val="dk1"/>
              </a:buClr>
              <a:buSzPts val="990"/>
              <a:buFont typeface="Arial"/>
              <a:buNone/>
            </a:pPr>
            <a:r>
              <a:rPr lang="en" sz="1600">
                <a:solidFill>
                  <a:schemeClr val="dk1"/>
                </a:solidFill>
              </a:rPr>
              <a:t>9.	Amount: Amount of the purchase</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t/>
            </a:r>
            <a:endParaRPr sz="1600">
              <a:solidFill>
                <a:schemeClr val="dk1"/>
              </a:solidFill>
            </a:endParaRPr>
          </a:p>
          <a:p>
            <a:pPr indent="0" lvl="0" marL="457200" rtl="0" algn="l">
              <a:lnSpc>
                <a:spcPct val="90000"/>
              </a:lnSpc>
              <a:spcBef>
                <a:spcPts val="0"/>
              </a:spcBef>
              <a:spcAft>
                <a:spcPts val="0"/>
              </a:spcAft>
              <a:buClr>
                <a:schemeClr val="dk1"/>
              </a:buClr>
              <a:buSzPts val="990"/>
              <a:buFont typeface="Arial"/>
              <a:buNone/>
            </a:pPr>
            <a:r>
              <a:rPr lang="en" sz="1600">
                <a:solidFill>
                  <a:schemeClr val="dk1"/>
                </a:solidFill>
              </a:rPr>
              <a:t>Fraud: Target variable which shows if the transaction fraudulent(1) or benign(0)</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2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Exploratory Data Analysis</a:t>
            </a:r>
            <a:endParaRPr/>
          </a:p>
        </p:txBody>
      </p:sp>
      <p:sp>
        <p:nvSpPr>
          <p:cNvPr id="101" name="Google Shape;101;p20"/>
          <p:cNvSpPr txBox="1"/>
          <p:nvPr>
            <p:ph idx="1" type="body"/>
          </p:nvPr>
        </p:nvSpPr>
        <p:spPr>
          <a:xfrm>
            <a:off x="311700" y="900475"/>
            <a:ext cx="8520600" cy="3854100"/>
          </a:xfrm>
          <a:prstGeom prst="rect">
            <a:avLst/>
          </a:prstGeom>
        </p:spPr>
        <p:txBody>
          <a:bodyPr anchorCtr="0" anchor="t" bIns="91425" lIns="91425" spcFirstLastPara="1" rIns="91425" wrap="square" tIns="91425">
            <a:noAutofit/>
          </a:bodyPr>
          <a:lstStyle/>
          <a:p>
            <a:pPr indent="-334010" lvl="0" marL="457200" rtl="0" algn="l">
              <a:lnSpc>
                <a:spcPct val="115000"/>
              </a:lnSpc>
              <a:spcBef>
                <a:spcPts val="0"/>
              </a:spcBef>
              <a:spcAft>
                <a:spcPts val="0"/>
              </a:spcAft>
              <a:buClr>
                <a:schemeClr val="dk1"/>
              </a:buClr>
              <a:buSzPts val="1660"/>
              <a:buChar char="●"/>
            </a:pPr>
            <a:r>
              <a:rPr lang="en" sz="1660">
                <a:solidFill>
                  <a:schemeClr val="dk1"/>
                </a:solidFill>
              </a:rPr>
              <a:t>We started with analysing our dataset and found that there was no missing data. We checked the details of the fraud transactions and the </a:t>
            </a:r>
            <a:r>
              <a:rPr lang="en" sz="1660">
                <a:solidFill>
                  <a:schemeClr val="dk1"/>
                </a:solidFill>
              </a:rPr>
              <a:t>correlation</a:t>
            </a:r>
            <a:r>
              <a:rPr lang="en" sz="1660">
                <a:solidFill>
                  <a:schemeClr val="dk1"/>
                </a:solidFill>
              </a:rPr>
              <a:t> with different features like age, gender etc. </a:t>
            </a:r>
            <a:endParaRPr sz="1660">
              <a:solidFill>
                <a:schemeClr val="dk1"/>
              </a:solidFill>
            </a:endParaRPr>
          </a:p>
          <a:p>
            <a:pPr indent="0" lvl="0" marL="457200" rtl="0" algn="l">
              <a:lnSpc>
                <a:spcPct val="115000"/>
              </a:lnSpc>
              <a:spcBef>
                <a:spcPts val="100"/>
              </a:spcBef>
              <a:spcAft>
                <a:spcPts val="0"/>
              </a:spcAft>
              <a:buNone/>
            </a:pPr>
            <a:r>
              <a:t/>
            </a:r>
            <a:endParaRPr sz="1660">
              <a:solidFill>
                <a:schemeClr val="dk1"/>
              </a:solidFill>
            </a:endParaRPr>
          </a:p>
          <a:p>
            <a:pPr indent="-328930" lvl="1" marL="914400" rtl="0" algn="l">
              <a:lnSpc>
                <a:spcPct val="115000"/>
              </a:lnSpc>
              <a:spcBef>
                <a:spcPts val="100"/>
              </a:spcBef>
              <a:spcAft>
                <a:spcPts val="0"/>
              </a:spcAft>
              <a:buClr>
                <a:schemeClr val="dk1"/>
              </a:buClr>
              <a:buSzPts val="1580"/>
              <a:buChar char="○"/>
            </a:pPr>
            <a:r>
              <a:rPr lang="en" sz="1580">
                <a:solidFill>
                  <a:schemeClr val="dk1"/>
                </a:solidFill>
              </a:rPr>
              <a:t>A</a:t>
            </a:r>
            <a:r>
              <a:rPr lang="en" sz="1580">
                <a:solidFill>
                  <a:schemeClr val="dk1"/>
                </a:solidFill>
              </a:rPr>
              <a:t>ge wise analysis showed that, the number of transaction and the number of fraud transactions were more in age group 2 that is 26-35.</a:t>
            </a:r>
            <a:endParaRPr sz="1580">
              <a:solidFill>
                <a:schemeClr val="dk1"/>
              </a:solidFill>
            </a:endParaRPr>
          </a:p>
          <a:p>
            <a:pPr indent="0" lvl="0" marL="914400" rtl="0" algn="l">
              <a:lnSpc>
                <a:spcPct val="115000"/>
              </a:lnSpc>
              <a:spcBef>
                <a:spcPts val="100"/>
              </a:spcBef>
              <a:spcAft>
                <a:spcPts val="0"/>
              </a:spcAft>
              <a:buNone/>
            </a:pPr>
            <a:r>
              <a:t/>
            </a:r>
            <a:endParaRPr sz="1380">
              <a:solidFill>
                <a:schemeClr val="dk1"/>
              </a:solidFill>
            </a:endParaRPr>
          </a:p>
          <a:p>
            <a:pPr indent="-328930" lvl="1" marL="914400" rtl="0" algn="l">
              <a:lnSpc>
                <a:spcPct val="115000"/>
              </a:lnSpc>
              <a:spcBef>
                <a:spcPts val="100"/>
              </a:spcBef>
              <a:spcAft>
                <a:spcPts val="0"/>
              </a:spcAft>
              <a:buClr>
                <a:schemeClr val="dk1"/>
              </a:buClr>
              <a:buSzPts val="1580"/>
              <a:buChar char="○"/>
            </a:pPr>
            <a:r>
              <a:rPr lang="en" sz="1580">
                <a:solidFill>
                  <a:schemeClr val="dk1"/>
                </a:solidFill>
              </a:rPr>
              <a:t>Gender wise analysis revealed that the number of transactions were more in female category, E and U category being negligible</a:t>
            </a:r>
            <a:endParaRPr sz="1580">
              <a:solidFill>
                <a:schemeClr val="dk1"/>
              </a:solidFill>
            </a:endParaRPr>
          </a:p>
          <a:p>
            <a:pPr indent="0" lvl="0" marL="914400" rtl="0" algn="l">
              <a:lnSpc>
                <a:spcPct val="115000"/>
              </a:lnSpc>
              <a:spcBef>
                <a:spcPts val="100"/>
              </a:spcBef>
              <a:spcAft>
                <a:spcPts val="0"/>
              </a:spcAft>
              <a:buNone/>
            </a:pPr>
            <a:r>
              <a:t/>
            </a:r>
            <a:endParaRPr sz="1380">
              <a:solidFill>
                <a:schemeClr val="dk1"/>
              </a:solidFill>
            </a:endParaRPr>
          </a:p>
          <a:p>
            <a:pPr indent="-334010" lvl="0" marL="457200" rtl="0" algn="l">
              <a:lnSpc>
                <a:spcPct val="115000"/>
              </a:lnSpc>
              <a:spcBef>
                <a:spcPts val="100"/>
              </a:spcBef>
              <a:spcAft>
                <a:spcPts val="100"/>
              </a:spcAft>
              <a:buClr>
                <a:schemeClr val="dk1"/>
              </a:buClr>
              <a:buSzPts val="1660"/>
              <a:buChar char="●"/>
            </a:pPr>
            <a:r>
              <a:rPr lang="en" sz="1660">
                <a:solidFill>
                  <a:schemeClr val="dk1"/>
                </a:solidFill>
              </a:rPr>
              <a:t>The two largest categories (es_transportation and es_food) have absolutely no fraud. Another pattern emerged was higher amount transactions has higher possibility of fraud.</a:t>
            </a:r>
            <a:endParaRPr sz="138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13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Data Engineering</a:t>
            </a:r>
            <a:endParaRPr/>
          </a:p>
        </p:txBody>
      </p:sp>
      <p:sp>
        <p:nvSpPr>
          <p:cNvPr id="107" name="Google Shape;107;p21"/>
          <p:cNvSpPr txBox="1"/>
          <p:nvPr>
            <p:ph idx="1" type="body"/>
          </p:nvPr>
        </p:nvSpPr>
        <p:spPr>
          <a:xfrm>
            <a:off x="311700" y="885850"/>
            <a:ext cx="8520600" cy="4023300"/>
          </a:xfrm>
          <a:prstGeom prst="rect">
            <a:avLst/>
          </a:prstGeom>
        </p:spPr>
        <p:txBody>
          <a:bodyPr anchorCtr="0" anchor="t" bIns="91425" lIns="91425" spcFirstLastPara="1" rIns="91425" wrap="square" tIns="91425">
            <a:noAutofit/>
          </a:bodyPr>
          <a:lstStyle/>
          <a:p>
            <a:pPr indent="-335756" lvl="0" marL="457200" rtl="0" algn="l">
              <a:lnSpc>
                <a:spcPct val="140000"/>
              </a:lnSpc>
              <a:spcBef>
                <a:spcPts val="100"/>
              </a:spcBef>
              <a:spcAft>
                <a:spcPts val="0"/>
              </a:spcAft>
              <a:buClr>
                <a:schemeClr val="dk1"/>
              </a:buClr>
              <a:buSzPts val="1688"/>
              <a:buChar char="●"/>
            </a:pPr>
            <a:r>
              <a:rPr lang="en" sz="1687">
                <a:solidFill>
                  <a:schemeClr val="dk1"/>
                </a:solidFill>
              </a:rPr>
              <a:t>EDA and advanced EDA with Data cleaning and feature engineering were done. </a:t>
            </a:r>
            <a:endParaRPr sz="1687">
              <a:solidFill>
                <a:schemeClr val="dk1"/>
              </a:solidFill>
            </a:endParaRPr>
          </a:p>
          <a:p>
            <a:pPr indent="0" lvl="0" marL="457200" rtl="0" algn="l">
              <a:lnSpc>
                <a:spcPct val="140000"/>
              </a:lnSpc>
              <a:spcBef>
                <a:spcPts val="100"/>
              </a:spcBef>
              <a:spcAft>
                <a:spcPts val="0"/>
              </a:spcAft>
              <a:buNone/>
            </a:pPr>
            <a:r>
              <a:rPr lang="en" sz="1687">
                <a:solidFill>
                  <a:schemeClr val="dk1"/>
                </a:solidFill>
              </a:rPr>
              <a:t>One-hot encoding was done for ‘category’ feature as it was not numerical. Dimensions of the features were reduced.</a:t>
            </a:r>
            <a:endParaRPr sz="1687">
              <a:solidFill>
                <a:schemeClr val="dk1"/>
              </a:solidFill>
            </a:endParaRPr>
          </a:p>
          <a:p>
            <a:pPr indent="-335756" lvl="0" marL="457200" rtl="0" algn="l">
              <a:lnSpc>
                <a:spcPct val="140000"/>
              </a:lnSpc>
              <a:spcBef>
                <a:spcPts val="100"/>
              </a:spcBef>
              <a:spcAft>
                <a:spcPts val="0"/>
              </a:spcAft>
              <a:buClr>
                <a:schemeClr val="dk1"/>
              </a:buClr>
              <a:buSzPts val="1688"/>
              <a:buChar char="●"/>
            </a:pPr>
            <a:r>
              <a:rPr lang="en" sz="1687">
                <a:solidFill>
                  <a:schemeClr val="dk1"/>
                </a:solidFill>
              </a:rPr>
              <a:t>Irrelevant features were dropped:</a:t>
            </a:r>
            <a:endParaRPr sz="1687">
              <a:solidFill>
                <a:schemeClr val="dk1"/>
              </a:solidFill>
            </a:endParaRPr>
          </a:p>
          <a:p>
            <a:pPr indent="-311943" lvl="1" marL="914400" rtl="0" algn="l">
              <a:lnSpc>
                <a:spcPct val="140000"/>
              </a:lnSpc>
              <a:spcBef>
                <a:spcPts val="100"/>
              </a:spcBef>
              <a:spcAft>
                <a:spcPts val="0"/>
              </a:spcAft>
              <a:buClr>
                <a:schemeClr val="dk1"/>
              </a:buClr>
              <a:buSzPts val="1313"/>
              <a:buChar char="○"/>
            </a:pPr>
            <a:r>
              <a:rPr lang="en" sz="1312">
                <a:solidFill>
                  <a:schemeClr val="dk1"/>
                </a:solidFill>
              </a:rPr>
              <a:t>    </a:t>
            </a:r>
            <a:r>
              <a:rPr lang="en" sz="1412">
                <a:solidFill>
                  <a:schemeClr val="dk1"/>
                </a:solidFill>
              </a:rPr>
              <a:t>'step' - as there are only 20 repetitions</a:t>
            </a:r>
            <a:endParaRPr sz="1412">
              <a:solidFill>
                <a:schemeClr val="dk1"/>
              </a:solidFill>
            </a:endParaRPr>
          </a:p>
          <a:p>
            <a:pPr indent="-318293" lvl="1" marL="914400" rtl="0" algn="l">
              <a:lnSpc>
                <a:spcPct val="140000"/>
              </a:lnSpc>
              <a:spcBef>
                <a:spcPts val="100"/>
              </a:spcBef>
              <a:spcAft>
                <a:spcPts val="0"/>
              </a:spcAft>
              <a:buClr>
                <a:schemeClr val="dk1"/>
              </a:buClr>
              <a:buSzPts val="1413"/>
              <a:buChar char="○"/>
            </a:pPr>
            <a:r>
              <a:rPr lang="en" sz="1412">
                <a:solidFill>
                  <a:schemeClr val="dk1"/>
                </a:solidFill>
              </a:rPr>
              <a:t>    'customer' - everybody can be a victim.</a:t>
            </a:r>
            <a:endParaRPr sz="1412">
              <a:solidFill>
                <a:schemeClr val="dk1"/>
              </a:solidFill>
            </a:endParaRPr>
          </a:p>
          <a:p>
            <a:pPr indent="-318293" lvl="1" marL="914400" rtl="0" algn="l">
              <a:lnSpc>
                <a:spcPct val="140000"/>
              </a:lnSpc>
              <a:spcBef>
                <a:spcPts val="100"/>
              </a:spcBef>
              <a:spcAft>
                <a:spcPts val="0"/>
              </a:spcAft>
              <a:buClr>
                <a:schemeClr val="dk1"/>
              </a:buClr>
              <a:buSzPts val="1413"/>
              <a:buChar char="○"/>
            </a:pPr>
            <a:r>
              <a:rPr lang="en" sz="1412">
                <a:solidFill>
                  <a:schemeClr val="dk1"/>
                </a:solidFill>
              </a:rPr>
              <a:t>    'age' - no obvious correlation</a:t>
            </a:r>
            <a:endParaRPr sz="1412">
              <a:solidFill>
                <a:schemeClr val="dk1"/>
              </a:solidFill>
            </a:endParaRPr>
          </a:p>
          <a:p>
            <a:pPr indent="-318293" lvl="1" marL="914400" rtl="0" algn="l">
              <a:lnSpc>
                <a:spcPct val="140000"/>
              </a:lnSpc>
              <a:spcBef>
                <a:spcPts val="100"/>
              </a:spcBef>
              <a:spcAft>
                <a:spcPts val="0"/>
              </a:spcAft>
              <a:buClr>
                <a:schemeClr val="dk1"/>
              </a:buClr>
              <a:buSzPts val="1413"/>
              <a:buChar char="○"/>
            </a:pPr>
            <a:r>
              <a:rPr lang="en" sz="1412">
                <a:solidFill>
                  <a:schemeClr val="dk1"/>
                </a:solidFill>
              </a:rPr>
              <a:t>    'gender' - no obvious correlation</a:t>
            </a:r>
            <a:endParaRPr sz="1412">
              <a:solidFill>
                <a:schemeClr val="dk1"/>
              </a:solidFill>
            </a:endParaRPr>
          </a:p>
          <a:p>
            <a:pPr indent="-318293" lvl="1" marL="914400" rtl="0" algn="l">
              <a:lnSpc>
                <a:spcPct val="140000"/>
              </a:lnSpc>
              <a:spcBef>
                <a:spcPts val="100"/>
              </a:spcBef>
              <a:spcAft>
                <a:spcPts val="0"/>
              </a:spcAft>
              <a:buClr>
                <a:schemeClr val="dk1"/>
              </a:buClr>
              <a:buSzPts val="1413"/>
              <a:buChar char="○"/>
            </a:pPr>
            <a:r>
              <a:rPr lang="en" sz="1412">
                <a:solidFill>
                  <a:schemeClr val="dk1"/>
                </a:solidFill>
              </a:rPr>
              <a:t>    'zipMerchant' - same value for all entries</a:t>
            </a:r>
            <a:endParaRPr sz="1412">
              <a:solidFill>
                <a:schemeClr val="dk1"/>
              </a:solidFill>
            </a:endParaRPr>
          </a:p>
          <a:p>
            <a:pPr indent="-318293" lvl="1" marL="914400" rtl="0" algn="l">
              <a:lnSpc>
                <a:spcPct val="140000"/>
              </a:lnSpc>
              <a:spcBef>
                <a:spcPts val="100"/>
              </a:spcBef>
              <a:spcAft>
                <a:spcPts val="0"/>
              </a:spcAft>
              <a:buClr>
                <a:schemeClr val="dk1"/>
              </a:buClr>
              <a:buSzPts val="1413"/>
              <a:buChar char="○"/>
            </a:pPr>
            <a:r>
              <a:rPr lang="en" sz="1412">
                <a:solidFill>
                  <a:schemeClr val="dk1"/>
                </a:solidFill>
              </a:rPr>
              <a:t>    'zipcodeOri'  - same value for all entries</a:t>
            </a:r>
            <a:endParaRPr sz="1412">
              <a:solidFill>
                <a:schemeClr val="dk1"/>
              </a:solidFill>
            </a:endParaRPr>
          </a:p>
          <a:p>
            <a:pPr indent="-318293" lvl="1" marL="914400" rtl="0" algn="l">
              <a:lnSpc>
                <a:spcPct val="140000"/>
              </a:lnSpc>
              <a:spcBef>
                <a:spcPts val="100"/>
              </a:spcBef>
              <a:spcAft>
                <a:spcPts val="0"/>
              </a:spcAft>
              <a:buClr>
                <a:schemeClr val="dk1"/>
              </a:buClr>
              <a:buSzPts val="1413"/>
              <a:buChar char="○"/>
            </a:pPr>
            <a:r>
              <a:rPr lang="en" sz="1412">
                <a:solidFill>
                  <a:schemeClr val="dk1"/>
                </a:solidFill>
              </a:rPr>
              <a:t>    'merchant' - not a good indicator, </a:t>
            </a:r>
            <a:endParaRPr sz="1412">
              <a:solidFill>
                <a:schemeClr val="dk1"/>
              </a:solidFill>
            </a:endParaRPr>
          </a:p>
          <a:p>
            <a:pPr indent="0" lvl="0" marL="0" rtl="0" algn="l">
              <a:lnSpc>
                <a:spcPct val="90000"/>
              </a:lnSpc>
              <a:spcBef>
                <a:spcPts val="100"/>
              </a:spcBef>
              <a:spcAft>
                <a:spcPts val="100"/>
              </a:spcAft>
              <a:buSzPts val="688"/>
              <a:buNone/>
            </a:pPr>
            <a:r>
              <a:t/>
            </a:r>
            <a:endParaRPr sz="11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