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d11a2f1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5d11a2f1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5439182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5439182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5439182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a5439182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4fbd46b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4fbd46b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f3b31c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f3b31c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f3b31c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f3b31c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f3b31c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5f3b31c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f3b31c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5f3b31c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a5439182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a5439182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5439182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a5439182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for stages 1 and 2 upto EDA and Data Engineering done.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125a0448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125a0448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125a04487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125a04487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d11a2f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d11a2f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fa4b323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fa4b323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125a0448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125a0448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fa4b323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fa4b323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fa4b323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fa4b323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fa4b323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fa4b323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125a04487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125a04487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125a04487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125a04487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f3b31c9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f3b31c9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5d11a2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5d11a2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125a0448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125a0448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125a0448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125a0448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25a0448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125a0448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125a0448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125a0448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167661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6167661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5f3b31c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5f3b31c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missing data. From two large datasets.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25a0448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25a0448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5439182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5439182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5439182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5439182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6.jpg"/><Relationship Id="rId5" Type="http://schemas.openxmlformats.org/officeDocument/2006/relationships/image" Target="../media/image2.jpg"/><Relationship Id="rId6" Type="http://schemas.openxmlformats.org/officeDocument/2006/relationships/image" Target="../media/image2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turkayavci/fraud-detection-on-bank-paymen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F0F6"/>
            </a:gs>
            <a:gs pos="100000">
              <a:srgbClr val="70A4D5"/>
            </a:gs>
          </a:gsLst>
          <a:lin ang="16200038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8450" y="73275"/>
            <a:ext cx="8627100" cy="10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Fraud Detection For Banking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Impact"/>
                <a:ea typeface="Impact"/>
                <a:cs typeface="Impact"/>
                <a:sym typeface="Impact"/>
              </a:rPr>
              <a:t>Sample Guys</a:t>
            </a:r>
            <a:endParaRPr sz="41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051" y="1362700"/>
            <a:ext cx="5668774" cy="34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75" y="0"/>
            <a:ext cx="7823900" cy="50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901050" y="0"/>
            <a:ext cx="734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Amount of Fraudulent and Non-Fraudulent Payments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469300" y="-1248400"/>
            <a:ext cx="4540349" cy="70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775" y="832800"/>
            <a:ext cx="5654199" cy="36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0" y="4591050"/>
            <a:ext cx="91440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" sz="16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two largest categories (es_transportation and es_food) have absolutely no fraud.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0" y="117350"/>
            <a:ext cx="6095999" cy="489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399" y="433050"/>
            <a:ext cx="5669875" cy="261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6899175" y="3043525"/>
            <a:ext cx="21081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Categorized Age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0: &lt;= 18,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1: 19-25,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2: 26-35,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3: 36-45,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4: 46:55,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5: 56:65,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6: &gt; 65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U: Unknown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75" y="461075"/>
            <a:ext cx="4849999" cy="389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175" y="755900"/>
            <a:ext cx="6128750" cy="30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6179400" y="3850500"/>
            <a:ext cx="2964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Gender for customers: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: Enterprise,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F: Female,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M: Male,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U: Unknown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1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Attempt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885850"/>
            <a:ext cx="85206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756" lvl="0" marL="4572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88"/>
              <a:buChar char="●"/>
            </a:pPr>
            <a:r>
              <a:rPr lang="en" sz="1687">
                <a:solidFill>
                  <a:schemeClr val="dk1"/>
                </a:solidFill>
              </a:rPr>
              <a:t>Irrelevant features were dropped: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'zipMerchant' - same value for all entries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'zipcodeOri'  - same value for all entries</a:t>
            </a:r>
            <a:endParaRPr sz="1412">
              <a:solidFill>
                <a:schemeClr val="dk1"/>
              </a:solidFill>
            </a:endParaRPr>
          </a:p>
          <a:p>
            <a:pPr indent="-318293" lvl="0" marL="4572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●"/>
            </a:pPr>
            <a:r>
              <a:rPr lang="en" sz="1412">
                <a:solidFill>
                  <a:schemeClr val="dk1"/>
                </a:solidFill>
              </a:rPr>
              <a:t>Categorical Features were dropped: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'Customer'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'age' 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'gender'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'Merchant'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</a:t>
            </a:r>
            <a:r>
              <a:rPr lang="en" sz="1412">
                <a:solidFill>
                  <a:schemeClr val="dk1"/>
                </a:solidFill>
              </a:rPr>
              <a:t>‘Step’</a:t>
            </a:r>
            <a:endParaRPr sz="1412">
              <a:solidFill>
                <a:schemeClr val="dk1"/>
              </a:solidFill>
            </a:endParaRPr>
          </a:p>
          <a:p>
            <a:pPr indent="-318293" lvl="0" marL="4572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●"/>
            </a:pPr>
            <a:r>
              <a:rPr lang="en" sz="1412">
                <a:solidFill>
                  <a:schemeClr val="dk1"/>
                </a:solidFill>
              </a:rPr>
              <a:t>‘Categories’ =&gt; one hot encoding</a:t>
            </a:r>
            <a:endParaRPr sz="14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SzPts val="688"/>
              <a:buNone/>
            </a:pPr>
            <a:r>
              <a:t/>
            </a:r>
            <a:endParaRPr sz="1125"/>
          </a:p>
        </p:txBody>
      </p:sp>
      <p:sp>
        <p:nvSpPr>
          <p:cNvPr id="143" name="Google Shape;143;p26"/>
          <p:cNvSpPr txBox="1"/>
          <p:nvPr/>
        </p:nvSpPr>
        <p:spPr>
          <a:xfrm>
            <a:off x="4419600" y="4324350"/>
            <a:ext cx="416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=&gt; no relevant capability to predict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6" y="1114725"/>
            <a:ext cx="6330626" cy="38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0" y="0"/>
            <a:ext cx="3000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Merchant: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00" y="1114725"/>
            <a:ext cx="1238250" cy="6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2219325" y="2410200"/>
            <a:ext cx="67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37373D"/>
                </a:highlight>
              </a:rPr>
              <a:t>1324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665775"/>
            <a:ext cx="7220675" cy="435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0" y="0"/>
            <a:ext cx="4848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b</a:t>
            </a:r>
            <a:r>
              <a:rPr lang="en" sz="24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adly hit customer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42615" l="0" r="0" t="53849"/>
          <a:stretch/>
        </p:blipFill>
        <p:spPr>
          <a:xfrm>
            <a:off x="851950" y="1085850"/>
            <a:ext cx="7597451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75" y="1753138"/>
            <a:ext cx="8839201" cy="163723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/>
        </p:nvSpPr>
        <p:spPr>
          <a:xfrm>
            <a:off x="0" y="0"/>
            <a:ext cx="66771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Ambiguous Customer Merchant Relationship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31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Data Engineering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885850"/>
            <a:ext cx="8520600" cy="4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756" lvl="0" marL="4572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88"/>
              <a:buChar char="●"/>
            </a:pPr>
            <a:r>
              <a:rPr lang="en" sz="1687">
                <a:solidFill>
                  <a:schemeClr val="dk1"/>
                </a:solidFill>
              </a:rPr>
              <a:t>Irrelevant features were dropped: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'zipMerchant' - same value for all entries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'zipcodeOri'  - same value for all entries</a:t>
            </a:r>
            <a:endParaRPr sz="1412">
              <a:solidFill>
                <a:schemeClr val="dk1"/>
              </a:solidFill>
            </a:endParaRPr>
          </a:p>
          <a:p>
            <a:pPr indent="-318293" lvl="0" marL="4572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●"/>
            </a:pPr>
            <a:r>
              <a:rPr lang="en" sz="1412">
                <a:solidFill>
                  <a:schemeClr val="dk1"/>
                </a:solidFill>
              </a:rPr>
              <a:t>Categorical Features were converted into numerical features: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'Customer'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'age' 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'gender'</a:t>
            </a:r>
            <a:endParaRPr sz="1412">
              <a:solidFill>
                <a:schemeClr val="dk1"/>
              </a:solidFill>
            </a:endParaRPr>
          </a:p>
          <a:p>
            <a:pPr indent="-318293" lvl="1" marL="91440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413"/>
              <a:buChar char="○"/>
            </a:pPr>
            <a:r>
              <a:rPr lang="en" sz="1412">
                <a:solidFill>
                  <a:schemeClr val="dk1"/>
                </a:solidFill>
              </a:rPr>
              <a:t>    'merchant'</a:t>
            </a:r>
            <a:endParaRPr sz="14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SzPts val="688"/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124650" y="87900"/>
            <a:ext cx="8894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before EDA and Data Engineering</a:t>
            </a:r>
            <a:endParaRPr sz="2400"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1500"/>
            <a:ext cx="8839202" cy="208234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0" y="271532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Data ready for Machine Learning after EDA and Data Engineering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21825"/>
            <a:ext cx="8392584" cy="15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47874" y="3370175"/>
            <a:ext cx="173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Maitha Alshaali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Information Security Analyst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655913" y="3370175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Nafitha Najeeb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Finance Specialist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163" y="1877225"/>
            <a:ext cx="1389075" cy="1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662213" y="3478025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Dominique Duclayan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Profession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59063" y="3370175"/>
            <a:ext cx="182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Hergen Meyer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Product Development Director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012" y="1866338"/>
            <a:ext cx="1199250" cy="141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7587" l="0" r="0" t="0"/>
          <a:stretch/>
        </p:blipFill>
        <p:spPr>
          <a:xfrm>
            <a:off x="1015250" y="1818150"/>
            <a:ext cx="1199251" cy="141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2225" y="1828575"/>
            <a:ext cx="1389074" cy="138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The Machine Learning Model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274800" y="233200"/>
            <a:ext cx="859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Tried and tested with Neural Network Model from Deep Learning</a:t>
            </a:r>
            <a:endParaRPr b="1"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39" y="873450"/>
            <a:ext cx="7263025" cy="24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1049316" y="3524525"/>
            <a:ext cx="21798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 Test Cases: 237858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Predicted Fraud: 2344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Actual Fraud: 1834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Wrong Detection: 510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Missed Detection: 961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3933825" y="3524525"/>
            <a:ext cx="4029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Our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 was able to predict 78% of fraud 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27% false positive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  52% false negative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26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“Random Forest Classifier”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887625"/>
            <a:ext cx="8520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Reason:</a:t>
            </a:r>
            <a:br>
              <a:rPr lang="en"/>
            </a:br>
            <a:r>
              <a:rPr lang="en"/>
              <a:t>Proven concept to determine binary classes (e.g. “Titanic Dataframe”)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125" y="1732200"/>
            <a:ext cx="4905850" cy="33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Machine Learning Analysis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Machine Learning Analysis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401925"/>
            <a:ext cx="85206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Hyperparameters used: </a:t>
            </a:r>
            <a:r>
              <a:rPr lang="en"/>
              <a:t>    'n_estimators': [5, 50, 100],     'max_depth': [2, 10, ]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Potential for improvement =&gt;  'max_depth':  20,  None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60:20:20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</a:t>
            </a:r>
            <a:r>
              <a:rPr lang="en"/>
              <a:t>chose</a:t>
            </a:r>
            <a:r>
              <a:rPr lang="en"/>
              <a:t> the best-of-3 model from the validation dataset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125" y="2901376"/>
            <a:ext cx="4104575" cy="198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Machine Learning Analysis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401925"/>
            <a:ext cx="85206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And ran it on the test dataset: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24" y="1997713"/>
            <a:ext cx="7237975" cy="10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Machine Learning Analysis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401925"/>
            <a:ext cx="85206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Then we</a:t>
            </a:r>
            <a:r>
              <a:rPr lang="en"/>
              <a:t> ran some fabricated datasets like:</a:t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25" y="1899900"/>
            <a:ext cx="8839203" cy="112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72425" y="3419175"/>
            <a:ext cx="8520600" cy="11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yielded </a:t>
            </a:r>
            <a:endParaRPr/>
          </a:p>
          <a:p>
            <a:pPr indent="-309562" lvl="0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good results for known customer-merchant combinations</a:t>
            </a:r>
            <a:endParaRPr sz="1500"/>
          </a:p>
          <a:p>
            <a:pPr indent="-309562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acceptable results for new customer</a:t>
            </a:r>
            <a:endParaRPr sz="1500"/>
          </a:p>
          <a:p>
            <a:pPr indent="-309562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q</a:t>
            </a:r>
            <a:r>
              <a:rPr lang="en" sz="1500"/>
              <a:t>uestionable</a:t>
            </a:r>
            <a:r>
              <a:rPr lang="en" sz="1500"/>
              <a:t> results when both </a:t>
            </a:r>
            <a:r>
              <a:rPr lang="en" sz="1500"/>
              <a:t>customer and merchant are new.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Conclusion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1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401925"/>
            <a:ext cx="85206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The </a:t>
            </a:r>
            <a:r>
              <a:rPr lang="en" sz="1700"/>
              <a:t>suitability</a:t>
            </a:r>
            <a:r>
              <a:rPr lang="en" sz="1700"/>
              <a:t> and aptness of the Machine Learning Model depends upon the data and the features in it.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Predicting fraud requires complex analysis of time related data</a:t>
            </a:r>
            <a:endParaRPr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2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228425" y="1017725"/>
            <a:ext cx="85206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 u="sng"/>
              <a:t>top 3</a:t>
            </a:r>
            <a:r>
              <a:rPr lang="en"/>
              <a:t> challenges: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Identifying a suitable ML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Deciding on valid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Detection Capability vs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Useability in real life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 u="sng"/>
              <a:t>top 3</a:t>
            </a:r>
            <a:r>
              <a:rPr lang="en"/>
              <a:t> lessons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Listening to a few hours of ML narratives does not make you catch thieves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Subject matter expertise could have helped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Becoming a useful data analyst is a long road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 steps for your data science career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Learn more - get better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25575"/>
            <a:ext cx="8991601" cy="369235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140200" y="149900"/>
            <a:ext cx="486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 Fraud Detection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536100" y="725575"/>
            <a:ext cx="2531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Statistical Models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844525" y="3954725"/>
            <a:ext cx="25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Trillions of dollars in loss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Any Questions from Audience?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Machine Learning Model</a:t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311700" y="1401925"/>
            <a:ext cx="8520600" cy="17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you will go over the following: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Neural Networks Model which comes under Deep Learning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features of the model are amount of the transactions and the categories which different </a:t>
            </a:r>
            <a:r>
              <a:rPr lang="en"/>
              <a:t>transaction</a:t>
            </a:r>
            <a:r>
              <a:rPr lang="en"/>
              <a:t> fall into and label for the model is to predict which is fraud or not.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reason you chose this ML model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this model compares to other </a:t>
            </a:r>
            <a:r>
              <a:rPr lang="en"/>
              <a:t>ML models</a:t>
            </a:r>
            <a:endParaRPr/>
          </a:p>
        </p:txBody>
      </p:sp>
      <p:sp>
        <p:nvSpPr>
          <p:cNvPr id="254" name="Google Shape;254;p43"/>
          <p:cNvSpPr txBox="1"/>
          <p:nvPr/>
        </p:nvSpPr>
        <p:spPr>
          <a:xfrm>
            <a:off x="445650" y="3305200"/>
            <a:ext cx="534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* For example: regression, classification, or clustering.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22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311700" y="900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0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"/>
              <a:buChar char="●"/>
            </a:pPr>
            <a:r>
              <a:rPr lang="en" sz="1660">
                <a:solidFill>
                  <a:schemeClr val="dk1"/>
                </a:solidFill>
              </a:rPr>
              <a:t>We started with analysing our dataset and found that there was no missing data. We checked the details of the fraud transactions and the </a:t>
            </a:r>
            <a:r>
              <a:rPr lang="en" sz="1660">
                <a:solidFill>
                  <a:schemeClr val="dk1"/>
                </a:solidFill>
              </a:rPr>
              <a:t>correlation</a:t>
            </a:r>
            <a:r>
              <a:rPr lang="en" sz="1660">
                <a:solidFill>
                  <a:schemeClr val="dk1"/>
                </a:solidFill>
              </a:rPr>
              <a:t> with different features like age, gender etc. </a:t>
            </a:r>
            <a:endParaRPr sz="166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60">
              <a:solidFill>
                <a:schemeClr val="dk1"/>
              </a:solidFill>
            </a:endParaRPr>
          </a:p>
          <a:p>
            <a:pPr indent="-328930" lvl="1" marL="914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80"/>
              <a:buChar char="○"/>
            </a:pPr>
            <a:r>
              <a:rPr lang="en" sz="1580">
                <a:solidFill>
                  <a:schemeClr val="dk1"/>
                </a:solidFill>
              </a:rPr>
              <a:t>A</a:t>
            </a:r>
            <a:r>
              <a:rPr lang="en" sz="1580">
                <a:solidFill>
                  <a:schemeClr val="dk1"/>
                </a:solidFill>
              </a:rPr>
              <a:t>ge wise analysis showed that, the number of transaction and the number of fraud transactions were more in age group 2 that is 26-35.</a:t>
            </a:r>
            <a:endParaRPr sz="158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80">
              <a:solidFill>
                <a:schemeClr val="dk1"/>
              </a:solidFill>
            </a:endParaRPr>
          </a:p>
          <a:p>
            <a:pPr indent="-328930" lvl="1" marL="914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580"/>
              <a:buChar char="○"/>
            </a:pPr>
            <a:r>
              <a:rPr lang="en" sz="1580">
                <a:solidFill>
                  <a:schemeClr val="dk1"/>
                </a:solidFill>
              </a:rPr>
              <a:t>Gender wise analysis revealed that the number of transactions were more in female category, E and U category being negligible</a:t>
            </a:r>
            <a:endParaRPr sz="158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380">
              <a:solidFill>
                <a:schemeClr val="dk1"/>
              </a:solidFill>
            </a:endParaRPr>
          </a:p>
          <a:p>
            <a:pPr indent="-334010" lvl="0" marL="457200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660"/>
              <a:buChar char="●"/>
            </a:pPr>
            <a:r>
              <a:rPr lang="en" sz="1660">
                <a:solidFill>
                  <a:schemeClr val="dk1"/>
                </a:solidFill>
              </a:rPr>
              <a:t>The two largest categories (es_transportation and es_food) have absolutely no fraud. Another pattern emerged was higher amount transactions has higher possibility of fraud.</a:t>
            </a:r>
            <a:endParaRPr sz="138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6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Problem Definition: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In this project, we are detecting fraudulent transactions from the Banksim dataset.</a:t>
            </a:r>
            <a:endParaRPr b="1" sz="2577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738950"/>
            <a:ext cx="85206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AutoNum type="arabicPeriod"/>
            </a:pPr>
            <a:r>
              <a:rPr lang="en" sz="1825">
                <a:solidFill>
                  <a:schemeClr val="dk1"/>
                </a:solidFill>
              </a:rPr>
              <a:t>The Data Science Project we have selected deals with detecting fraudulent transactions and applying Machine Learning Model.</a:t>
            </a:r>
            <a:endParaRPr sz="182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-34448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5"/>
              <a:buAutoNum type="arabicPeriod"/>
            </a:pPr>
            <a:r>
              <a:rPr lang="en" sz="1825">
                <a:solidFill>
                  <a:schemeClr val="dk1"/>
                </a:solidFill>
              </a:rPr>
              <a:t>The source of the data is: </a:t>
            </a:r>
            <a:r>
              <a:rPr lang="en" sz="1825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https://www.kaggle.com/turkayavci/fraud-detection-on-bank-payments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-34448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25"/>
              <a:buAutoNum type="arabicPeriod"/>
            </a:pPr>
            <a:r>
              <a:rPr lang="en" sz="1825">
                <a:solidFill>
                  <a:schemeClr val="dk1"/>
                </a:solidFill>
              </a:rPr>
              <a:t>The </a:t>
            </a:r>
            <a:r>
              <a:rPr lang="en" sz="1825">
                <a:solidFill>
                  <a:schemeClr val="dk1"/>
                </a:solidFill>
              </a:rPr>
              <a:t>dataset consists of payments from various customers made in different time periods and with different amounts.</a:t>
            </a:r>
            <a:endParaRPr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1457325"/>
            <a:ext cx="73342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49125" y="219800"/>
            <a:ext cx="8631300" cy="47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The Dataset</a:t>
            </a:r>
            <a:endParaRPr sz="24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8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/>
              <a:t>The Dataset has 9 feature columns and a target column. </a:t>
            </a:r>
            <a:endParaRPr sz="1879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/>
              <a:t>Feature Descriptions:</a:t>
            </a:r>
            <a:endParaRPr sz="18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8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280"/>
              <a:t>S</a:t>
            </a:r>
            <a:r>
              <a:rPr lang="en" sz="1779"/>
              <a:t>tep: This feature represents the day from the start of simulation. It has 180 steps so simulation ran for virtually 6 months.</a:t>
            </a:r>
            <a:endParaRPr sz="17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9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Customer: This feature represents the customer id</a:t>
            </a:r>
            <a:endParaRPr sz="1779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9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zipCodeOrigin: The zip code of origin/source.</a:t>
            </a:r>
            <a:endParaRPr sz="1779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9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Merchant: The merchant's id</a:t>
            </a:r>
            <a:endParaRPr sz="1779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9"/>
          </a:p>
          <a:p>
            <a:pPr indent="-341630" lvl="0" marL="457200" rtl="0" algn="l">
              <a:spcBef>
                <a:spcPts val="0"/>
              </a:spcBef>
              <a:spcAft>
                <a:spcPts val="0"/>
              </a:spcAft>
              <a:buSzPts val="1780"/>
              <a:buAutoNum type="arabicPeriod"/>
            </a:pPr>
            <a:r>
              <a:rPr lang="en" sz="1779"/>
              <a:t>zipMerchant: The merchant's zip code</a:t>
            </a:r>
            <a:endParaRPr sz="17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7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586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6.	</a:t>
            </a:r>
            <a:r>
              <a:rPr lang="en" sz="1600">
                <a:solidFill>
                  <a:schemeClr val="dk1"/>
                </a:solidFill>
              </a:rPr>
              <a:t>Age: Categorized age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0: &lt;= 18,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1: 19-25,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2: 26-35,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3: 36-45,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4: 46:55,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5: 56:65,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6: &gt; 65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U: Unknown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7.	Gender: Gender for customer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E : Enterprise,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F: Female,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M: Male,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U: Unknown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8.	Category: Category of the purchase.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9.	Amount: Amount of the purchase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Fraud: Target variable which shows if the transaction fraudulent(1) or benign(0)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100" y="524327"/>
            <a:ext cx="6486475" cy="45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7724775" y="2371650"/>
            <a:ext cx="13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About 1.2%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