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embeddedFontLst>
    <p:embeddedFont>
      <p:font typeface="League Spartan" charset="1" panose="00000800000000000000"/>
      <p:regular r:id="rId14"/>
    </p:embeddedFont>
    <p:embeddedFont>
      <p:font typeface="Times New Roman MT Bold" charset="1" panose="02030802070405020303"/>
      <p:regular r:id="rId15"/>
    </p:embeddedFont>
    <p:embeddedFont>
      <p:font typeface="Times New Roman MT" charset="1" panose="02030502070405020303"/>
      <p:regular r:id="rId16"/>
    </p:embeddedFont>
    <p:embeddedFont>
      <p:font typeface="DM Sans Bold" charset="1" panose="00000000000000000000"/>
      <p:regular r:id="rId17"/>
    </p:embeddedFont>
    <p:embeddedFont>
      <p:font typeface="Montserrat Bold" charset="1" panose="00000600000000000000"/>
      <p:regular r:id="rId18"/>
    </p:embeddedFont>
    <p:embeddedFont>
      <p:font typeface="Canva Sans Bold" charset="1" panose="020B0803030501040103"/>
      <p:regular r:id="rId19"/>
    </p:embeddedFont>
    <p:embeddedFont>
      <p:font typeface="Garamond Bold" charset="1" panose="02020804030307010803"/>
      <p:regular r:id="rId20"/>
    </p:embeddedFont>
    <p:embeddedFont>
      <p:font typeface="Garamond" charset="1" panose="020204040303010108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jpeg" Type="http://schemas.openxmlformats.org/officeDocument/2006/relationships/image"/><Relationship Id="rId7" Target="../media/image10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jpe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11" Target="../media/image27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jpeg" Type="http://schemas.openxmlformats.org/officeDocument/2006/relationships/image"/><Relationship Id="rId5" Target="../media/image21.jpeg" Type="http://schemas.openxmlformats.org/officeDocument/2006/relationships/image"/><Relationship Id="rId6" Target="../media/image22.jpeg" Type="http://schemas.openxmlformats.org/officeDocument/2006/relationships/image"/><Relationship Id="rId7" Target="../media/image23.jpeg" Type="http://schemas.openxmlformats.org/officeDocument/2006/relationships/image"/><Relationship Id="rId8" Target="../media/image24.jpeg" Type="http://schemas.openxmlformats.org/officeDocument/2006/relationships/image"/><Relationship Id="rId9" Target="../media/image2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29.jpeg" Type="http://schemas.openxmlformats.org/officeDocument/2006/relationships/image"/><Relationship Id="rId6" Target="../media/image30.jpeg" Type="http://schemas.openxmlformats.org/officeDocument/2006/relationships/image"/><Relationship Id="rId7" Target="../media/image3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32.jpeg" Type="http://schemas.openxmlformats.org/officeDocument/2006/relationships/image"/><Relationship Id="rId5" Target="../media/image33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1258" y="223837"/>
            <a:ext cx="3376832" cy="1191803"/>
            <a:chOff x="0" y="0"/>
            <a:chExt cx="5937348" cy="2095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937377" cy="2095500"/>
            </a:xfrm>
            <a:custGeom>
              <a:avLst/>
              <a:gdLst/>
              <a:ahLst/>
              <a:cxnLst/>
              <a:rect r="r" b="b" t="t" l="l"/>
              <a:pathLst>
                <a:path h="2095500" w="5937377">
                  <a:moveTo>
                    <a:pt x="0" y="0"/>
                  </a:moveTo>
                  <a:lnTo>
                    <a:pt x="5937377" y="0"/>
                  </a:lnTo>
                  <a:lnTo>
                    <a:pt x="5937377" y="2095500"/>
                  </a:lnTo>
                  <a:lnTo>
                    <a:pt x="0" y="20955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22" r="0" b="-222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44667" y="231775"/>
            <a:ext cx="1459865" cy="908049"/>
            <a:chOff x="0" y="0"/>
            <a:chExt cx="1946486" cy="12107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46529" cy="1210691"/>
            </a:xfrm>
            <a:custGeom>
              <a:avLst/>
              <a:gdLst/>
              <a:ahLst/>
              <a:cxnLst/>
              <a:rect r="r" b="b" t="t" l="l"/>
              <a:pathLst>
                <a:path h="1210691" w="1946529">
                  <a:moveTo>
                    <a:pt x="0" y="0"/>
                  </a:moveTo>
                  <a:lnTo>
                    <a:pt x="1946529" y="0"/>
                  </a:lnTo>
                  <a:lnTo>
                    <a:pt x="1946529" y="1210691"/>
                  </a:lnTo>
                  <a:lnTo>
                    <a:pt x="0" y="12106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2" b="-3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393292" y="3640560"/>
            <a:ext cx="9581307" cy="2850722"/>
          </a:xfrm>
          <a:custGeom>
            <a:avLst/>
            <a:gdLst/>
            <a:ahLst/>
            <a:cxnLst/>
            <a:rect r="r" b="b" t="t" l="l"/>
            <a:pathLst>
              <a:path h="2850722" w="9581307">
                <a:moveTo>
                  <a:pt x="0" y="0"/>
                </a:moveTo>
                <a:lnTo>
                  <a:pt x="9581307" y="0"/>
                </a:lnTo>
                <a:lnTo>
                  <a:pt x="9581307" y="2850721"/>
                </a:lnTo>
                <a:lnTo>
                  <a:pt x="0" y="2850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93292" y="1909609"/>
            <a:ext cx="9405416" cy="1170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05"/>
              </a:lnSpc>
            </a:pPr>
            <a:r>
              <a:rPr lang="en-US" sz="3361" spc="-50">
                <a:solidFill>
                  <a:srgbClr val="3C3F7E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DEPARTMENT OF COMPUTER SCIENCE AND BUSINESS SYSTEMS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73745" y="3985197"/>
            <a:ext cx="10820400" cy="1700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1"/>
              </a:lnSpc>
            </a:pPr>
            <a:r>
              <a:rPr lang="en-US" b="true" sz="4658">
                <a:solidFill>
                  <a:srgbClr val="AC5054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Smart Tourist Safety Monitoring &amp; Incident Response System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085" y="111676"/>
            <a:ext cx="5929915" cy="6664354"/>
          </a:xfrm>
          <a:custGeom>
            <a:avLst/>
            <a:gdLst/>
            <a:ahLst/>
            <a:cxnLst/>
            <a:rect r="r" b="b" t="t" l="l"/>
            <a:pathLst>
              <a:path h="6664354" w="5929915">
                <a:moveTo>
                  <a:pt x="0" y="0"/>
                </a:moveTo>
                <a:lnTo>
                  <a:pt x="5929915" y="0"/>
                </a:lnTo>
                <a:lnTo>
                  <a:pt x="5929915" y="6664354"/>
                </a:lnTo>
                <a:lnTo>
                  <a:pt x="0" y="66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05205" y="-244144"/>
            <a:ext cx="5826340" cy="6906223"/>
          </a:xfrm>
          <a:custGeom>
            <a:avLst/>
            <a:gdLst/>
            <a:ahLst/>
            <a:cxnLst/>
            <a:rect r="r" b="b" t="t" l="l"/>
            <a:pathLst>
              <a:path h="6906223" w="5826340">
                <a:moveTo>
                  <a:pt x="0" y="0"/>
                </a:moveTo>
                <a:lnTo>
                  <a:pt x="5826340" y="0"/>
                </a:lnTo>
                <a:lnTo>
                  <a:pt x="5826340" y="6906222"/>
                </a:lnTo>
                <a:lnTo>
                  <a:pt x="0" y="69062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651521" y="2746148"/>
            <a:ext cx="1702249" cy="1239079"/>
          </a:xfrm>
          <a:custGeom>
            <a:avLst/>
            <a:gdLst/>
            <a:ahLst/>
            <a:cxnLst/>
            <a:rect r="r" b="b" t="t" l="l"/>
            <a:pathLst>
              <a:path h="1239079" w="1702249">
                <a:moveTo>
                  <a:pt x="0" y="0"/>
                </a:moveTo>
                <a:lnTo>
                  <a:pt x="1702248" y="0"/>
                </a:lnTo>
                <a:lnTo>
                  <a:pt x="1702248" y="1239079"/>
                </a:lnTo>
                <a:lnTo>
                  <a:pt x="0" y="12390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2976" t="-50670" r="-22372" b="-49009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167086" y="2746148"/>
            <a:ext cx="1637546" cy="1239079"/>
          </a:xfrm>
          <a:custGeom>
            <a:avLst/>
            <a:gdLst/>
            <a:ahLst/>
            <a:cxnLst/>
            <a:rect r="r" b="b" t="t" l="l"/>
            <a:pathLst>
              <a:path h="1239079" w="1637546">
                <a:moveTo>
                  <a:pt x="0" y="0"/>
                </a:moveTo>
                <a:lnTo>
                  <a:pt x="1637545" y="0"/>
                </a:lnTo>
                <a:lnTo>
                  <a:pt x="1637545" y="1239079"/>
                </a:lnTo>
                <a:lnTo>
                  <a:pt x="0" y="123907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2508" t="-46629" r="-23724" b="-46629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804631" y="3157481"/>
            <a:ext cx="827488" cy="543039"/>
            <a:chOff x="0" y="0"/>
            <a:chExt cx="812800" cy="533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533400"/>
            </a:xfrm>
            <a:custGeom>
              <a:avLst/>
              <a:gdLst/>
              <a:ahLst/>
              <a:cxnLst/>
              <a:rect r="r" b="b" t="t" l="l"/>
              <a:pathLst>
                <a:path h="533400" w="812800">
                  <a:moveTo>
                    <a:pt x="273050" y="0"/>
                  </a:moveTo>
                  <a:lnTo>
                    <a:pt x="0" y="266700"/>
                  </a:lnTo>
                  <a:lnTo>
                    <a:pt x="273050" y="533400"/>
                  </a:lnTo>
                  <a:lnTo>
                    <a:pt x="273050" y="400050"/>
                  </a:lnTo>
                  <a:lnTo>
                    <a:pt x="539750" y="400050"/>
                  </a:lnTo>
                  <a:lnTo>
                    <a:pt x="539750" y="533400"/>
                  </a:lnTo>
                  <a:lnTo>
                    <a:pt x="812800" y="266700"/>
                  </a:lnTo>
                  <a:lnTo>
                    <a:pt x="539750" y="0"/>
                  </a:lnTo>
                  <a:lnTo>
                    <a:pt x="539750" y="133350"/>
                  </a:lnTo>
                  <a:lnTo>
                    <a:pt x="273050" y="13335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FFF4E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101600"/>
              <a:ext cx="609600" cy="292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53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12800" y="211703"/>
            <a:ext cx="5283200" cy="637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3C3F7E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Problem Statement: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Tourists face safety risks like accidents, theft, harassment, and medical emergencies in unfamiliar locations, and existing solutions are reactive, fragmented, or city-specific.</a:t>
            </a:r>
          </a:p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3C3F7E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Objectives: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Develop a web and mobile application ensuring real-time tourist safety using AI for risk prediction, geo-fencing for location alerts, and blockchain for secure digital IDs, while enabling instant SOS and centralized authority monitoring for proactive, coordinated emergency response.</a:t>
            </a:r>
          </a:p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3C3F7E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Theme:</a:t>
            </a:r>
            <a:r>
              <a:rPr lang="en-US" sz="200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Smart Tourism Safety &amp; Digital Security using AI, Blockchain, and Geo-Fencing.</a:t>
            </a:r>
          </a:p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3C3F7E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Type:</a:t>
            </a:r>
            <a:r>
              <a:rPr lang="en-US" sz="2000">
                <a:solidFill>
                  <a:srgbClr val="3C3F7E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Software </a:t>
            </a:r>
          </a:p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3C3F7E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Team Name: </a:t>
            </a:r>
            <a:r>
              <a:rPr lang="en-US" sz="200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Mabuz</a:t>
            </a:r>
          </a:p>
          <a:p>
            <a:pPr algn="l">
              <a:lnSpc>
                <a:spcPts val="280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8237451" y="-114300"/>
            <a:ext cx="1918573" cy="529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4"/>
              </a:lnSpc>
            </a:pPr>
            <a:r>
              <a:rPr lang="en-US" b="true" sz="2782">
                <a:solidFill>
                  <a:srgbClr val="104378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ABSTRACT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11425" y="743600"/>
            <a:ext cx="5349498" cy="5639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2"/>
              </a:lnSpc>
            </a:pPr>
            <a:r>
              <a:rPr lang="en-US" sz="1873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The Smart Tourist Safety &amp; Guardian Platform ensures real-time protection for tourists by integrating AI for risk prediction, geo-fencing for location alerts, and blockchain for secure digital identities. It proactively prevents accidents, thefts, and emergencies in unfamiliar locations.</a:t>
            </a:r>
          </a:p>
          <a:p>
            <a:pPr algn="l">
              <a:lnSpc>
                <a:spcPts val="2622"/>
              </a:lnSpc>
            </a:pPr>
          </a:p>
          <a:p>
            <a:pPr algn="l">
              <a:lnSpc>
                <a:spcPts val="2622"/>
              </a:lnSpc>
            </a:pPr>
          </a:p>
          <a:p>
            <a:pPr algn="l">
              <a:lnSpc>
                <a:spcPts val="2622"/>
              </a:lnSpc>
            </a:pPr>
          </a:p>
          <a:p>
            <a:pPr algn="l">
              <a:lnSpc>
                <a:spcPts val="2622"/>
              </a:lnSpc>
            </a:pPr>
          </a:p>
          <a:p>
            <a:pPr algn="l">
              <a:lnSpc>
                <a:spcPts val="2622"/>
              </a:lnSpc>
            </a:pPr>
            <a:r>
              <a:rPr lang="en-US" sz="1873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The system provides instant SOS communication and centralized authority monitoring, enabling coordinated emergency response. By combining mobile/web applications with predictive technologies, it enhances safety, trust, and overall tourism experience.</a:t>
            </a:r>
          </a:p>
          <a:p>
            <a:pPr algn="l">
              <a:lnSpc>
                <a:spcPts val="2622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161031" y="0"/>
            <a:ext cx="12353031" cy="6948580"/>
            <a:chOff x="0" y="0"/>
            <a:chExt cx="12192000" cy="6858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92000" cy="6858000"/>
            </a:xfrm>
            <a:custGeom>
              <a:avLst/>
              <a:gdLst/>
              <a:ahLst/>
              <a:cxnLst/>
              <a:rect r="r" b="b" t="t" l="l"/>
              <a:pathLst>
                <a:path h="6858000" w="12192000">
                  <a:moveTo>
                    <a:pt x="12189714" y="2286"/>
                  </a:moveTo>
                  <a:lnTo>
                    <a:pt x="12189714" y="6855714"/>
                  </a:lnTo>
                  <a:lnTo>
                    <a:pt x="2286" y="6855714"/>
                  </a:lnTo>
                  <a:lnTo>
                    <a:pt x="2286" y="2286"/>
                  </a:lnTo>
                  <a:close/>
                  <a:moveTo>
                    <a:pt x="0" y="0"/>
                  </a:move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047541" y="1985945"/>
            <a:ext cx="2736228" cy="3697606"/>
          </a:xfrm>
          <a:custGeom>
            <a:avLst/>
            <a:gdLst/>
            <a:ahLst/>
            <a:cxnLst/>
            <a:rect r="r" b="b" t="t" l="l"/>
            <a:pathLst>
              <a:path h="3697606" w="2736228">
                <a:moveTo>
                  <a:pt x="0" y="0"/>
                </a:moveTo>
                <a:lnTo>
                  <a:pt x="2736228" y="0"/>
                </a:lnTo>
                <a:lnTo>
                  <a:pt x="2736228" y="3697605"/>
                </a:lnTo>
                <a:lnTo>
                  <a:pt x="0" y="36976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36720" y="1179576"/>
            <a:ext cx="5929117" cy="5678424"/>
          </a:xfrm>
          <a:custGeom>
            <a:avLst/>
            <a:gdLst/>
            <a:ahLst/>
            <a:cxnLst/>
            <a:rect r="r" b="b" t="t" l="l"/>
            <a:pathLst>
              <a:path h="5678424" w="5929117">
                <a:moveTo>
                  <a:pt x="0" y="0"/>
                </a:moveTo>
                <a:lnTo>
                  <a:pt x="5929117" y="0"/>
                </a:lnTo>
                <a:lnTo>
                  <a:pt x="5929117" y="5678424"/>
                </a:lnTo>
                <a:lnTo>
                  <a:pt x="0" y="56784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3469" r="-11816" b="-328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892893" y="1135780"/>
            <a:ext cx="2973142" cy="725509"/>
          </a:xfrm>
          <a:custGeom>
            <a:avLst/>
            <a:gdLst/>
            <a:ahLst/>
            <a:cxnLst/>
            <a:rect r="r" b="b" t="t" l="l"/>
            <a:pathLst>
              <a:path h="725509" w="2973142">
                <a:moveTo>
                  <a:pt x="0" y="0"/>
                </a:moveTo>
                <a:lnTo>
                  <a:pt x="2973142" y="0"/>
                </a:lnTo>
                <a:lnTo>
                  <a:pt x="2973142" y="725509"/>
                </a:lnTo>
                <a:lnTo>
                  <a:pt x="0" y="7255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60018" y="2615830"/>
            <a:ext cx="2638892" cy="2638892"/>
          </a:xfrm>
          <a:custGeom>
            <a:avLst/>
            <a:gdLst/>
            <a:ahLst/>
            <a:cxnLst/>
            <a:rect r="r" b="b" t="t" l="l"/>
            <a:pathLst>
              <a:path h="2638892" w="2638892">
                <a:moveTo>
                  <a:pt x="0" y="0"/>
                </a:moveTo>
                <a:lnTo>
                  <a:pt x="2638892" y="0"/>
                </a:lnTo>
                <a:lnTo>
                  <a:pt x="2638892" y="2638892"/>
                </a:lnTo>
                <a:lnTo>
                  <a:pt x="0" y="26388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036720" y="152834"/>
            <a:ext cx="6562087" cy="982577"/>
          </a:xfrm>
          <a:custGeom>
            <a:avLst/>
            <a:gdLst/>
            <a:ahLst/>
            <a:cxnLst/>
            <a:rect r="r" b="b" t="t" l="l"/>
            <a:pathLst>
              <a:path h="982577" w="6562087">
                <a:moveTo>
                  <a:pt x="0" y="0"/>
                </a:moveTo>
                <a:lnTo>
                  <a:pt x="6562086" y="0"/>
                </a:lnTo>
                <a:lnTo>
                  <a:pt x="6562086" y="982577"/>
                </a:lnTo>
                <a:lnTo>
                  <a:pt x="0" y="9825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4000"/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330160" y="287420"/>
            <a:ext cx="5975206" cy="724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3"/>
              </a:lnSpc>
            </a:pPr>
            <a:r>
              <a:rPr lang="en-US" b="true" sz="2095" spc="-1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SMART TOURIST SAFETY MONITORING &amp;</a:t>
            </a:r>
          </a:p>
          <a:p>
            <a:pPr algn="ctr">
              <a:lnSpc>
                <a:spcPts val="2933"/>
              </a:lnSpc>
            </a:pPr>
            <a:r>
              <a:rPr lang="en-US" b="true" sz="2095" spc="-1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INCIDENT RESPONSE SYSTEM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379832" y="6397876"/>
            <a:ext cx="113167" cy="222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200" spc="-1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011925" y="2282730"/>
            <a:ext cx="2481073" cy="3400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4563" indent="-172281" lvl="1">
              <a:lnSpc>
                <a:spcPts val="2234"/>
              </a:lnSpc>
              <a:buFont typeface="Arial"/>
              <a:buChar char="•"/>
            </a:pPr>
            <a:r>
              <a:rPr lang="en-US" b="true" sz="1595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Proactive Protection:</a:t>
            </a:r>
            <a:r>
              <a:rPr lang="en-US" sz="159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System predicts and prevents risks using AI and real-time location tracking.</a:t>
            </a:r>
          </a:p>
          <a:p>
            <a:pPr algn="l" marL="344563" indent="-172281" lvl="1">
              <a:lnSpc>
                <a:spcPts val="2234"/>
              </a:lnSpc>
              <a:buFont typeface="Arial"/>
              <a:buChar char="•"/>
            </a:pPr>
            <a:r>
              <a:rPr lang="en-US" b="true" sz="1595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Integrated Coordination:</a:t>
            </a:r>
            <a:r>
              <a:rPr lang="en-US" sz="159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Tourists, authorities, and services connected through a secure digital ID and centralized dashboard.</a:t>
            </a:r>
          </a:p>
          <a:p>
            <a:pPr algn="l">
              <a:lnSpc>
                <a:spcPts val="2234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549517" y="1262087"/>
            <a:ext cx="1936596" cy="599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53"/>
              </a:lnSpc>
            </a:pPr>
            <a:r>
              <a:rPr lang="en-US" sz="168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PROPOSED</a:t>
            </a:r>
          </a:p>
          <a:p>
            <a:pPr algn="ctr">
              <a:lnSpc>
                <a:spcPts val="2460"/>
              </a:lnSpc>
            </a:pPr>
            <a:r>
              <a:rPr lang="en-US" sz="175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SOLUTION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959167"/>
            <a:ext cx="12192000" cy="6858000"/>
            <a:chOff x="0" y="0"/>
            <a:chExt cx="12192000" cy="6858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92000" cy="6858000"/>
            </a:xfrm>
            <a:custGeom>
              <a:avLst/>
              <a:gdLst/>
              <a:ahLst/>
              <a:cxnLst/>
              <a:rect r="r" b="b" t="t" l="l"/>
              <a:pathLst>
                <a:path h="6858000" w="12192000">
                  <a:moveTo>
                    <a:pt x="12189714" y="2286"/>
                  </a:moveTo>
                  <a:lnTo>
                    <a:pt x="12189714" y="6855714"/>
                  </a:lnTo>
                  <a:lnTo>
                    <a:pt x="2286" y="6855714"/>
                  </a:lnTo>
                  <a:lnTo>
                    <a:pt x="2286" y="2286"/>
                  </a:lnTo>
                  <a:close/>
                  <a:moveTo>
                    <a:pt x="0" y="0"/>
                  </a:move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816407" y="3338207"/>
            <a:ext cx="2408181" cy="587646"/>
          </a:xfrm>
          <a:custGeom>
            <a:avLst/>
            <a:gdLst/>
            <a:ahLst/>
            <a:cxnLst/>
            <a:rect r="r" b="b" t="t" l="l"/>
            <a:pathLst>
              <a:path h="587646" w="2408181">
                <a:moveTo>
                  <a:pt x="0" y="0"/>
                </a:moveTo>
                <a:lnTo>
                  <a:pt x="2408181" y="0"/>
                </a:lnTo>
                <a:lnTo>
                  <a:pt x="2408181" y="587646"/>
                </a:lnTo>
                <a:lnTo>
                  <a:pt x="0" y="5876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166808" y="2775527"/>
            <a:ext cx="2515806" cy="1662364"/>
          </a:xfrm>
          <a:custGeom>
            <a:avLst/>
            <a:gdLst/>
            <a:ahLst/>
            <a:cxnLst/>
            <a:rect r="r" b="b" t="t" l="l"/>
            <a:pathLst>
              <a:path h="1662364" w="2515806">
                <a:moveTo>
                  <a:pt x="0" y="0"/>
                </a:moveTo>
                <a:lnTo>
                  <a:pt x="2515807" y="0"/>
                </a:lnTo>
                <a:lnTo>
                  <a:pt x="2515807" y="1662364"/>
                </a:lnTo>
                <a:lnTo>
                  <a:pt x="0" y="16623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755" t="-16865" r="-4446" b="-4991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55710" y="1121030"/>
            <a:ext cx="2208516" cy="1597347"/>
          </a:xfrm>
          <a:custGeom>
            <a:avLst/>
            <a:gdLst/>
            <a:ahLst/>
            <a:cxnLst/>
            <a:rect r="r" b="b" t="t" l="l"/>
            <a:pathLst>
              <a:path h="1597347" w="2208516">
                <a:moveTo>
                  <a:pt x="0" y="0"/>
                </a:moveTo>
                <a:lnTo>
                  <a:pt x="2208516" y="0"/>
                </a:lnTo>
                <a:lnTo>
                  <a:pt x="2208516" y="1597347"/>
                </a:lnTo>
                <a:lnTo>
                  <a:pt x="0" y="15973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805" t="-19803" r="-9288" b="-39327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881428" y="959168"/>
            <a:ext cx="2082255" cy="1852880"/>
          </a:xfrm>
          <a:custGeom>
            <a:avLst/>
            <a:gdLst/>
            <a:ahLst/>
            <a:cxnLst/>
            <a:rect r="r" b="b" t="t" l="l"/>
            <a:pathLst>
              <a:path h="1852880" w="2082255">
                <a:moveTo>
                  <a:pt x="0" y="0"/>
                </a:moveTo>
                <a:lnTo>
                  <a:pt x="2082255" y="0"/>
                </a:lnTo>
                <a:lnTo>
                  <a:pt x="2082255" y="1852880"/>
                </a:lnTo>
                <a:lnTo>
                  <a:pt x="0" y="18528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159" t="-10454" r="-7177" b="-15789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223048" y="4430739"/>
            <a:ext cx="1872969" cy="1875592"/>
          </a:xfrm>
          <a:custGeom>
            <a:avLst/>
            <a:gdLst/>
            <a:ahLst/>
            <a:cxnLst/>
            <a:rect r="r" b="b" t="t" l="l"/>
            <a:pathLst>
              <a:path h="1875592" w="1872969">
                <a:moveTo>
                  <a:pt x="0" y="0"/>
                </a:moveTo>
                <a:lnTo>
                  <a:pt x="1872968" y="0"/>
                </a:lnTo>
                <a:lnTo>
                  <a:pt x="1872968" y="1875592"/>
                </a:lnTo>
                <a:lnTo>
                  <a:pt x="0" y="187559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1685" t="-7953" r="-13073" b="-1663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84167" y="4220286"/>
            <a:ext cx="2083559" cy="2196640"/>
          </a:xfrm>
          <a:custGeom>
            <a:avLst/>
            <a:gdLst/>
            <a:ahLst/>
            <a:cxnLst/>
            <a:rect r="r" b="b" t="t" l="l"/>
            <a:pathLst>
              <a:path h="2196640" w="2083559">
                <a:moveTo>
                  <a:pt x="0" y="0"/>
                </a:moveTo>
                <a:lnTo>
                  <a:pt x="2083559" y="0"/>
                </a:lnTo>
                <a:lnTo>
                  <a:pt x="2083559" y="2196640"/>
                </a:lnTo>
                <a:lnTo>
                  <a:pt x="0" y="219664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363" t="-5425" r="-6783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307918" y="84555"/>
            <a:ext cx="4718163" cy="6688890"/>
          </a:xfrm>
          <a:custGeom>
            <a:avLst/>
            <a:gdLst/>
            <a:ahLst/>
            <a:cxnLst/>
            <a:rect r="r" b="b" t="t" l="l"/>
            <a:pathLst>
              <a:path h="6688890" w="4718163">
                <a:moveTo>
                  <a:pt x="0" y="0"/>
                </a:moveTo>
                <a:lnTo>
                  <a:pt x="4718163" y="0"/>
                </a:lnTo>
                <a:lnTo>
                  <a:pt x="4718163" y="6688890"/>
                </a:lnTo>
                <a:lnTo>
                  <a:pt x="0" y="668889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31552" t="-8708" r="-27752" b="-366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55710" y="1083838"/>
            <a:ext cx="383646" cy="355326"/>
          </a:xfrm>
          <a:custGeom>
            <a:avLst/>
            <a:gdLst/>
            <a:ahLst/>
            <a:cxnLst/>
            <a:rect r="r" b="b" t="t" l="l"/>
            <a:pathLst>
              <a:path h="355326" w="383646">
                <a:moveTo>
                  <a:pt x="0" y="0"/>
                </a:moveTo>
                <a:lnTo>
                  <a:pt x="383646" y="0"/>
                </a:lnTo>
                <a:lnTo>
                  <a:pt x="383646" y="355327"/>
                </a:lnTo>
                <a:lnTo>
                  <a:pt x="0" y="35532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890935" y="2733127"/>
            <a:ext cx="403054" cy="373302"/>
          </a:xfrm>
          <a:custGeom>
            <a:avLst/>
            <a:gdLst/>
            <a:ahLst/>
            <a:cxnLst/>
            <a:rect r="r" b="b" t="t" l="l"/>
            <a:pathLst>
              <a:path h="373302" w="403054">
                <a:moveTo>
                  <a:pt x="0" y="0"/>
                </a:moveTo>
                <a:lnTo>
                  <a:pt x="403054" y="0"/>
                </a:lnTo>
                <a:lnTo>
                  <a:pt x="403054" y="373302"/>
                </a:lnTo>
                <a:lnTo>
                  <a:pt x="0" y="3733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96631" y="4220286"/>
            <a:ext cx="378338" cy="350410"/>
          </a:xfrm>
          <a:custGeom>
            <a:avLst/>
            <a:gdLst/>
            <a:ahLst/>
            <a:cxnLst/>
            <a:rect r="r" b="b" t="t" l="l"/>
            <a:pathLst>
              <a:path h="350410" w="378338">
                <a:moveTo>
                  <a:pt x="0" y="0"/>
                </a:moveTo>
                <a:lnTo>
                  <a:pt x="378338" y="0"/>
                </a:lnTo>
                <a:lnTo>
                  <a:pt x="378338" y="350410"/>
                </a:lnTo>
                <a:lnTo>
                  <a:pt x="0" y="3504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522325" y="1011914"/>
            <a:ext cx="383646" cy="355326"/>
          </a:xfrm>
          <a:custGeom>
            <a:avLst/>
            <a:gdLst/>
            <a:ahLst/>
            <a:cxnLst/>
            <a:rect r="r" b="b" t="t" l="l"/>
            <a:pathLst>
              <a:path h="355326" w="383646">
                <a:moveTo>
                  <a:pt x="0" y="0"/>
                </a:moveTo>
                <a:lnTo>
                  <a:pt x="383646" y="0"/>
                </a:lnTo>
                <a:lnTo>
                  <a:pt x="383646" y="355326"/>
                </a:lnTo>
                <a:lnTo>
                  <a:pt x="0" y="3553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844710" y="4430739"/>
            <a:ext cx="378338" cy="350410"/>
          </a:xfrm>
          <a:custGeom>
            <a:avLst/>
            <a:gdLst/>
            <a:ahLst/>
            <a:cxnLst/>
            <a:rect r="r" b="b" t="t" l="l"/>
            <a:pathLst>
              <a:path h="350410" w="378338">
                <a:moveTo>
                  <a:pt x="0" y="0"/>
                </a:moveTo>
                <a:lnTo>
                  <a:pt x="378338" y="0"/>
                </a:lnTo>
                <a:lnTo>
                  <a:pt x="378338" y="350410"/>
                </a:lnTo>
                <a:lnTo>
                  <a:pt x="0" y="3504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96631" y="186690"/>
            <a:ext cx="5530996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-3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TECHNICAL APPROACH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379832" y="6397876"/>
            <a:ext cx="113167" cy="222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200" spc="-1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823537" y="3290582"/>
            <a:ext cx="2408181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TECHNOLOGIES</a:t>
            </a:r>
          </a:p>
        </p:txBody>
      </p:sp>
      <p:sp>
        <p:nvSpPr>
          <p:cNvPr name="AutoShape 19" id="19"/>
          <p:cNvSpPr/>
          <p:nvPr/>
        </p:nvSpPr>
        <p:spPr>
          <a:xfrm>
            <a:off x="6346901" y="1083838"/>
            <a:ext cx="13246" cy="2254368"/>
          </a:xfrm>
          <a:prstGeom prst="line">
            <a:avLst/>
          </a:prstGeom>
          <a:ln cap="flat" w="38100">
            <a:solidFill>
              <a:srgbClr val="000000">
                <a:alpha val="61961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6346901" y="3840522"/>
            <a:ext cx="0" cy="2298312"/>
          </a:xfrm>
          <a:prstGeom prst="line">
            <a:avLst/>
          </a:prstGeom>
          <a:ln cap="flat" w="38100">
            <a:solidFill>
              <a:srgbClr val="000000">
                <a:alpha val="61961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6237802" y="343067"/>
            <a:ext cx="2092389" cy="510587"/>
          </a:xfrm>
          <a:custGeom>
            <a:avLst/>
            <a:gdLst/>
            <a:ahLst/>
            <a:cxnLst/>
            <a:rect r="r" b="b" t="t" l="l"/>
            <a:pathLst>
              <a:path h="510587" w="2092389">
                <a:moveTo>
                  <a:pt x="0" y="0"/>
                </a:moveTo>
                <a:lnTo>
                  <a:pt x="2092389" y="0"/>
                </a:lnTo>
                <a:lnTo>
                  <a:pt x="2092389" y="510586"/>
                </a:lnTo>
                <a:lnTo>
                  <a:pt x="0" y="5105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65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6741397" y="359953"/>
            <a:ext cx="1419460" cy="325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WORKFLOW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852868"/>
            <a:ext cx="12192000" cy="6858000"/>
            <a:chOff x="0" y="0"/>
            <a:chExt cx="12192000" cy="6858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92000" cy="6858000"/>
            </a:xfrm>
            <a:custGeom>
              <a:avLst/>
              <a:gdLst/>
              <a:ahLst/>
              <a:cxnLst/>
              <a:rect r="r" b="b" t="t" l="l"/>
              <a:pathLst>
                <a:path h="6858000" w="12192000">
                  <a:moveTo>
                    <a:pt x="12189714" y="2286"/>
                  </a:moveTo>
                  <a:lnTo>
                    <a:pt x="12189714" y="6855714"/>
                  </a:lnTo>
                  <a:lnTo>
                    <a:pt x="2286" y="6855714"/>
                  </a:lnTo>
                  <a:lnTo>
                    <a:pt x="2286" y="2286"/>
                  </a:lnTo>
                  <a:close/>
                  <a:moveTo>
                    <a:pt x="0" y="0"/>
                  </a:move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931546" y="4049886"/>
            <a:ext cx="1904777" cy="2122314"/>
          </a:xfrm>
          <a:custGeom>
            <a:avLst/>
            <a:gdLst/>
            <a:ahLst/>
            <a:cxnLst/>
            <a:rect r="r" b="b" t="t" l="l"/>
            <a:pathLst>
              <a:path h="2122314" w="1904777">
                <a:moveTo>
                  <a:pt x="0" y="0"/>
                </a:moveTo>
                <a:lnTo>
                  <a:pt x="1904777" y="0"/>
                </a:lnTo>
                <a:lnTo>
                  <a:pt x="1904777" y="2122314"/>
                </a:lnTo>
                <a:lnTo>
                  <a:pt x="0" y="21223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82806" y="1236850"/>
            <a:ext cx="2408181" cy="587646"/>
          </a:xfrm>
          <a:custGeom>
            <a:avLst/>
            <a:gdLst/>
            <a:ahLst/>
            <a:cxnLst/>
            <a:rect r="r" b="b" t="t" l="l"/>
            <a:pathLst>
              <a:path h="587646" w="2408181">
                <a:moveTo>
                  <a:pt x="0" y="0"/>
                </a:moveTo>
                <a:lnTo>
                  <a:pt x="2408182" y="0"/>
                </a:lnTo>
                <a:lnTo>
                  <a:pt x="2408182" y="587646"/>
                </a:lnTo>
                <a:lnTo>
                  <a:pt x="0" y="5876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3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757274" y="3171564"/>
            <a:ext cx="2408181" cy="587646"/>
          </a:xfrm>
          <a:custGeom>
            <a:avLst/>
            <a:gdLst/>
            <a:ahLst/>
            <a:cxnLst/>
            <a:rect r="r" b="b" t="t" l="l"/>
            <a:pathLst>
              <a:path h="587646" w="2408181">
                <a:moveTo>
                  <a:pt x="0" y="0"/>
                </a:moveTo>
                <a:lnTo>
                  <a:pt x="2408182" y="0"/>
                </a:lnTo>
                <a:lnTo>
                  <a:pt x="2408182" y="587647"/>
                </a:lnTo>
                <a:lnTo>
                  <a:pt x="0" y="5876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85800" y="1883174"/>
            <a:ext cx="5010375" cy="4635531"/>
          </a:xfrm>
          <a:custGeom>
            <a:avLst/>
            <a:gdLst/>
            <a:ahLst/>
            <a:cxnLst/>
            <a:rect r="r" b="b" t="t" l="l"/>
            <a:pathLst>
              <a:path h="4635531" w="5010375">
                <a:moveTo>
                  <a:pt x="0" y="0"/>
                </a:moveTo>
                <a:lnTo>
                  <a:pt x="5010375" y="0"/>
                </a:lnTo>
                <a:lnTo>
                  <a:pt x="5010375" y="4635531"/>
                </a:lnTo>
                <a:lnTo>
                  <a:pt x="0" y="46355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3385" t="-25932" r="-7600" b="-4837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076815" y="3052895"/>
            <a:ext cx="3605845" cy="3119305"/>
          </a:xfrm>
          <a:custGeom>
            <a:avLst/>
            <a:gdLst/>
            <a:ahLst/>
            <a:cxnLst/>
            <a:rect r="r" b="b" t="t" l="l"/>
            <a:pathLst>
              <a:path h="3119305" w="3605845">
                <a:moveTo>
                  <a:pt x="0" y="0"/>
                </a:moveTo>
                <a:lnTo>
                  <a:pt x="3605845" y="0"/>
                </a:lnTo>
                <a:lnTo>
                  <a:pt x="3605845" y="3119305"/>
                </a:lnTo>
                <a:lnTo>
                  <a:pt x="0" y="31193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9724" t="-24923" r="-10765" b="-1436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440934" y="1448638"/>
            <a:ext cx="4459802" cy="1532248"/>
          </a:xfrm>
          <a:custGeom>
            <a:avLst/>
            <a:gdLst/>
            <a:ahLst/>
            <a:cxnLst/>
            <a:rect r="r" b="b" t="t" l="l"/>
            <a:pathLst>
              <a:path h="1532248" w="4459802">
                <a:moveTo>
                  <a:pt x="0" y="0"/>
                </a:moveTo>
                <a:lnTo>
                  <a:pt x="4459802" y="0"/>
                </a:lnTo>
                <a:lnTo>
                  <a:pt x="4459802" y="1532248"/>
                </a:lnTo>
                <a:lnTo>
                  <a:pt x="0" y="153224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10598" r="0" b="-80464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819400" y="239459"/>
            <a:ext cx="6683512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-3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FEASIBILITY AND VIABILITY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379832" y="6397876"/>
            <a:ext cx="113167" cy="222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200" spc="-1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-915258" y="1285761"/>
            <a:ext cx="5516712" cy="2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FEASIBILITY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096000" y="3179682"/>
            <a:ext cx="2004300" cy="46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8"/>
              </a:lnSpc>
            </a:pPr>
            <a:r>
              <a:rPr lang="en-US" sz="1291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CHALLENGES AND MITIGATION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5757274" y="1135780"/>
            <a:ext cx="2205241" cy="538125"/>
          </a:xfrm>
          <a:custGeom>
            <a:avLst/>
            <a:gdLst/>
            <a:ahLst/>
            <a:cxnLst/>
            <a:rect r="r" b="b" t="t" l="l"/>
            <a:pathLst>
              <a:path h="538125" w="2205241">
                <a:moveTo>
                  <a:pt x="0" y="0"/>
                </a:moveTo>
                <a:lnTo>
                  <a:pt x="2205241" y="0"/>
                </a:lnTo>
                <a:lnTo>
                  <a:pt x="2205241" y="538125"/>
                </a:lnTo>
                <a:lnTo>
                  <a:pt x="0" y="5381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300290" y="1207203"/>
            <a:ext cx="1167289" cy="323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5"/>
              </a:lnSpc>
            </a:pPr>
            <a:r>
              <a:rPr lang="en-US" sz="188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VIABILITY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42608" y="994203"/>
            <a:ext cx="12192000" cy="6858000"/>
            <a:chOff x="0" y="0"/>
            <a:chExt cx="12192000" cy="6858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92000" cy="6858000"/>
            </a:xfrm>
            <a:custGeom>
              <a:avLst/>
              <a:gdLst/>
              <a:ahLst/>
              <a:cxnLst/>
              <a:rect r="r" b="b" t="t" l="l"/>
              <a:pathLst>
                <a:path h="6858000" w="12192000">
                  <a:moveTo>
                    <a:pt x="12189714" y="2286"/>
                  </a:moveTo>
                  <a:lnTo>
                    <a:pt x="12189714" y="6855714"/>
                  </a:lnTo>
                  <a:lnTo>
                    <a:pt x="2286" y="6855714"/>
                  </a:lnTo>
                  <a:lnTo>
                    <a:pt x="2286" y="2286"/>
                  </a:lnTo>
                  <a:close/>
                  <a:moveTo>
                    <a:pt x="0" y="0"/>
                  </a:move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645424" y="2469084"/>
            <a:ext cx="2408181" cy="587646"/>
          </a:xfrm>
          <a:custGeom>
            <a:avLst/>
            <a:gdLst/>
            <a:ahLst/>
            <a:cxnLst/>
            <a:rect r="r" b="b" t="t" l="l"/>
            <a:pathLst>
              <a:path h="587646" w="2408181">
                <a:moveTo>
                  <a:pt x="0" y="0"/>
                </a:moveTo>
                <a:lnTo>
                  <a:pt x="2408181" y="0"/>
                </a:lnTo>
                <a:lnTo>
                  <a:pt x="2408181" y="587647"/>
                </a:lnTo>
                <a:lnTo>
                  <a:pt x="0" y="5876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497368" y="711950"/>
            <a:ext cx="5694632" cy="5891349"/>
          </a:xfrm>
          <a:custGeom>
            <a:avLst/>
            <a:gdLst/>
            <a:ahLst/>
            <a:cxnLst/>
            <a:rect r="r" b="b" t="t" l="l"/>
            <a:pathLst>
              <a:path h="5891349" w="5694632">
                <a:moveTo>
                  <a:pt x="0" y="0"/>
                </a:moveTo>
                <a:lnTo>
                  <a:pt x="5694632" y="0"/>
                </a:lnTo>
                <a:lnTo>
                  <a:pt x="5694632" y="5891349"/>
                </a:lnTo>
                <a:lnTo>
                  <a:pt x="0" y="58913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2729" t="-27228" r="-24211" b="-1480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75087" y="3257651"/>
            <a:ext cx="6486684" cy="3001294"/>
          </a:xfrm>
          <a:custGeom>
            <a:avLst/>
            <a:gdLst/>
            <a:ahLst/>
            <a:cxnLst/>
            <a:rect r="r" b="b" t="t" l="l"/>
            <a:pathLst>
              <a:path h="3001294" w="6486684">
                <a:moveTo>
                  <a:pt x="0" y="0"/>
                </a:moveTo>
                <a:lnTo>
                  <a:pt x="6486685" y="0"/>
                </a:lnTo>
                <a:lnTo>
                  <a:pt x="6486685" y="3001293"/>
                </a:lnTo>
                <a:lnTo>
                  <a:pt x="0" y="30012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138" t="-73008" r="-2878" b="-60447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4501648" y="3598794"/>
            <a:ext cx="903877" cy="199957"/>
            <a:chOff x="0" y="0"/>
            <a:chExt cx="357087" cy="7899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57087" cy="78995"/>
            </a:xfrm>
            <a:custGeom>
              <a:avLst/>
              <a:gdLst/>
              <a:ahLst/>
              <a:cxnLst/>
              <a:rect r="r" b="b" t="t" l="l"/>
              <a:pathLst>
                <a:path h="78995" w="357087">
                  <a:moveTo>
                    <a:pt x="0" y="0"/>
                  </a:moveTo>
                  <a:lnTo>
                    <a:pt x="357087" y="0"/>
                  </a:lnTo>
                  <a:lnTo>
                    <a:pt x="357087" y="78995"/>
                  </a:lnTo>
                  <a:lnTo>
                    <a:pt x="0" y="7899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57087" cy="980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053605" y="315873"/>
            <a:ext cx="6370005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-3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IMPACT AND BENEFITS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379832" y="6397876"/>
            <a:ext cx="113167" cy="222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200" spc="-1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82875" y="956103"/>
            <a:ext cx="6278897" cy="1753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3638" indent="-181819" lvl="1">
              <a:lnSpc>
                <a:spcPts val="2358"/>
              </a:lnSpc>
              <a:buAutoNum type="arabicPeriod" startAt="1"/>
            </a:pPr>
            <a:r>
              <a:rPr lang="en-US" b="true" sz="1684">
                <a:solidFill>
                  <a:srgbClr val="000000"/>
                </a:solidFill>
                <a:latin typeface="Garamond Bold"/>
                <a:ea typeface="Garamond Bold"/>
                <a:cs typeface="Garamond Bold"/>
                <a:sym typeface="Garamond Bold"/>
              </a:rPr>
              <a:t>Tourist Safety:</a:t>
            </a:r>
            <a:r>
              <a:rPr lang="en-US" sz="1684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Reduces risks and ensures faster emergency response.</a:t>
            </a:r>
          </a:p>
          <a:p>
            <a:pPr algn="l" marL="363638" indent="-181819" lvl="1">
              <a:lnSpc>
                <a:spcPts val="2358"/>
              </a:lnSpc>
              <a:buAutoNum type="arabicPeriod" startAt="1"/>
            </a:pPr>
            <a:r>
              <a:rPr lang="en-US" b="true" sz="1684">
                <a:solidFill>
                  <a:srgbClr val="000000"/>
                </a:solidFill>
                <a:latin typeface="Garamond Bold"/>
                <a:ea typeface="Garamond Bold"/>
                <a:cs typeface="Garamond Bold"/>
                <a:sym typeface="Garamond Bold"/>
              </a:rPr>
              <a:t>Authority Efficiency: </a:t>
            </a:r>
            <a:r>
              <a:rPr lang="en-US" sz="1684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Enables real-time monitoring and data-driven decision making.</a:t>
            </a:r>
          </a:p>
          <a:p>
            <a:pPr algn="l" marL="363638" indent="-181819" lvl="1">
              <a:lnSpc>
                <a:spcPts val="2358"/>
              </a:lnSpc>
              <a:buAutoNum type="arabicPeriod" startAt="1"/>
            </a:pPr>
            <a:r>
              <a:rPr lang="en-US" b="true" sz="1684">
                <a:solidFill>
                  <a:srgbClr val="000000"/>
                </a:solidFill>
                <a:latin typeface="Garamond Bold"/>
                <a:ea typeface="Garamond Bold"/>
                <a:cs typeface="Garamond Bold"/>
                <a:sym typeface="Garamond Bold"/>
              </a:rPr>
              <a:t>Smart Tourism Growth:</a:t>
            </a:r>
            <a:r>
              <a:rPr lang="en-US" sz="1684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Builds trust, promotes technology-driven safe tourism.</a:t>
            </a:r>
          </a:p>
          <a:p>
            <a:pPr algn="l">
              <a:lnSpc>
                <a:spcPts val="2358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955710" y="2557820"/>
            <a:ext cx="1932760" cy="275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8"/>
              </a:lnSpc>
            </a:pPr>
            <a:r>
              <a:rPr lang="en-US" sz="163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COST  ESTIMATION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03354" y="4013097"/>
            <a:ext cx="304711" cy="172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5"/>
              </a:lnSpc>
            </a:pPr>
            <a:r>
              <a:rPr lang="en-US" b="true" sz="1813" spc="257">
                <a:solidFill>
                  <a:srgbClr val="1B70B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</a:t>
            </a:r>
          </a:p>
          <a:p>
            <a:pPr algn="ctr">
              <a:lnSpc>
                <a:spcPts val="3555"/>
              </a:lnSpc>
            </a:pPr>
            <a:r>
              <a:rPr lang="en-US" b="true" sz="1813" spc="257">
                <a:solidFill>
                  <a:srgbClr val="1B70B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</a:t>
            </a:r>
          </a:p>
          <a:p>
            <a:pPr algn="ctr">
              <a:lnSpc>
                <a:spcPts val="3555"/>
              </a:lnSpc>
            </a:pPr>
            <a:r>
              <a:rPr lang="en-US" b="true" sz="1813" spc="257">
                <a:solidFill>
                  <a:srgbClr val="1B70B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</a:t>
            </a:r>
          </a:p>
          <a:p>
            <a:pPr algn="ctr">
              <a:lnSpc>
                <a:spcPts val="3555"/>
              </a:lnSpc>
            </a:pPr>
            <a:r>
              <a:rPr lang="en-US" b="true" sz="1813" spc="257">
                <a:solidFill>
                  <a:srgbClr val="1B70B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1102519"/>
            <a:ext cx="12192000" cy="6858000"/>
            <a:chOff x="0" y="0"/>
            <a:chExt cx="12192000" cy="6858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92000" cy="6858000"/>
            </a:xfrm>
            <a:custGeom>
              <a:avLst/>
              <a:gdLst/>
              <a:ahLst/>
              <a:cxnLst/>
              <a:rect r="r" b="b" t="t" l="l"/>
              <a:pathLst>
                <a:path h="6858000" w="12192000">
                  <a:moveTo>
                    <a:pt x="12189714" y="2286"/>
                  </a:moveTo>
                  <a:lnTo>
                    <a:pt x="12189714" y="6855714"/>
                  </a:lnTo>
                  <a:lnTo>
                    <a:pt x="2286" y="6855714"/>
                  </a:lnTo>
                  <a:lnTo>
                    <a:pt x="2286" y="2286"/>
                  </a:lnTo>
                  <a:close/>
                  <a:moveTo>
                    <a:pt x="0" y="0"/>
                  </a:move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56541" y="1102519"/>
            <a:ext cx="5639459" cy="4158975"/>
          </a:xfrm>
          <a:custGeom>
            <a:avLst/>
            <a:gdLst/>
            <a:ahLst/>
            <a:cxnLst/>
            <a:rect r="r" b="b" t="t" l="l"/>
            <a:pathLst>
              <a:path h="4158975" w="5639459">
                <a:moveTo>
                  <a:pt x="0" y="0"/>
                </a:moveTo>
                <a:lnTo>
                  <a:pt x="5639459" y="0"/>
                </a:lnTo>
                <a:lnTo>
                  <a:pt x="5639459" y="4158974"/>
                </a:lnTo>
                <a:lnTo>
                  <a:pt x="0" y="41589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49491" y="1259470"/>
            <a:ext cx="5253559" cy="3808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18435" indent="-209218" lvl="1">
              <a:lnSpc>
                <a:spcPts val="2713"/>
              </a:lnSpc>
              <a:buFont typeface="Arial"/>
              <a:buChar char="•"/>
            </a:pPr>
            <a:r>
              <a:rPr lang="en-US" b="true" sz="1938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Artificial Intelligence in the Tourism Business: </a:t>
            </a:r>
            <a:r>
              <a:rPr lang="en-US" sz="1938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 Systematic Review – Frontiers in AI</a:t>
            </a:r>
          </a:p>
          <a:p>
            <a:pPr algn="just">
              <a:lnSpc>
                <a:spcPts val="2713"/>
              </a:lnSpc>
            </a:pPr>
          </a:p>
          <a:p>
            <a:pPr algn="just" marL="418435" indent="-209218" lvl="1">
              <a:lnSpc>
                <a:spcPts val="2713"/>
              </a:lnSpc>
              <a:buFont typeface="Arial"/>
              <a:buChar char="•"/>
            </a:pPr>
            <a:r>
              <a:rPr lang="en-US" b="true" sz="1938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A Blockchain-Based Framework for Smart Tourism</a:t>
            </a:r>
            <a:r>
              <a:rPr lang="en-US" sz="1938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– Scirp.org.SMART GEO FENCING for Safety Monitoring – IJRPR</a:t>
            </a:r>
          </a:p>
          <a:p>
            <a:pPr algn="just">
              <a:lnSpc>
                <a:spcPts val="2713"/>
              </a:lnSpc>
            </a:pPr>
          </a:p>
          <a:p>
            <a:pPr algn="just" marL="418435" indent="-209218" lvl="1">
              <a:lnSpc>
                <a:spcPts val="2713"/>
              </a:lnSpc>
              <a:buFont typeface="Arial"/>
              <a:buChar char="•"/>
            </a:pPr>
            <a:r>
              <a:rPr lang="en-US" b="true" sz="1938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Tourism Safety Monitoring Information System using IoT &amp; Blockchain</a:t>
            </a:r>
            <a:r>
              <a:rPr lang="en-US" sz="1938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– ResearchGate</a:t>
            </a:r>
          </a:p>
          <a:p>
            <a:pPr algn="just">
              <a:lnSpc>
                <a:spcPts val="2713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1379832" y="6397876"/>
            <a:ext cx="113167" cy="222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200" spc="-1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6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6275137" y="2452031"/>
            <a:ext cx="5639459" cy="4158975"/>
          </a:xfrm>
          <a:custGeom>
            <a:avLst/>
            <a:gdLst/>
            <a:ahLst/>
            <a:cxnLst/>
            <a:rect r="r" b="b" t="t" l="l"/>
            <a:pathLst>
              <a:path h="4158975" w="5639459">
                <a:moveTo>
                  <a:pt x="0" y="0"/>
                </a:moveTo>
                <a:lnTo>
                  <a:pt x="5639459" y="0"/>
                </a:lnTo>
                <a:lnTo>
                  <a:pt x="5639459" y="4158975"/>
                </a:lnTo>
                <a:lnTo>
                  <a:pt x="0" y="41589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355862" y="1102519"/>
            <a:ext cx="1330262" cy="1260121"/>
          </a:xfrm>
          <a:custGeom>
            <a:avLst/>
            <a:gdLst/>
            <a:ahLst/>
            <a:cxnLst/>
            <a:rect r="r" b="b" t="t" l="l"/>
            <a:pathLst>
              <a:path h="1260121" w="1330262">
                <a:moveTo>
                  <a:pt x="0" y="0"/>
                </a:moveTo>
                <a:lnTo>
                  <a:pt x="1330262" y="0"/>
                </a:lnTo>
                <a:lnTo>
                  <a:pt x="1330262" y="1260121"/>
                </a:lnTo>
                <a:lnTo>
                  <a:pt x="0" y="12601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2245388" y="5018817"/>
            <a:ext cx="4029749" cy="983343"/>
          </a:xfrm>
          <a:custGeom>
            <a:avLst/>
            <a:gdLst/>
            <a:ahLst/>
            <a:cxnLst/>
            <a:rect r="r" b="b" t="t" l="l"/>
            <a:pathLst>
              <a:path h="983343" w="4029749">
                <a:moveTo>
                  <a:pt x="0" y="0"/>
                </a:moveTo>
                <a:lnTo>
                  <a:pt x="4029749" y="0"/>
                </a:lnTo>
                <a:lnTo>
                  <a:pt x="4029749" y="983343"/>
                </a:lnTo>
                <a:lnTo>
                  <a:pt x="0" y="9833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245388" y="345757"/>
            <a:ext cx="8177740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RESEARCH AND REFERENCES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6096000" y="1395245"/>
            <a:ext cx="3607775" cy="880372"/>
          </a:xfrm>
          <a:custGeom>
            <a:avLst/>
            <a:gdLst/>
            <a:ahLst/>
            <a:cxnLst/>
            <a:rect r="r" b="b" t="t" l="l"/>
            <a:pathLst>
              <a:path h="880372" w="3607775">
                <a:moveTo>
                  <a:pt x="0" y="0"/>
                </a:moveTo>
                <a:lnTo>
                  <a:pt x="3607775" y="0"/>
                </a:lnTo>
                <a:lnTo>
                  <a:pt x="3607775" y="880372"/>
                </a:lnTo>
                <a:lnTo>
                  <a:pt x="0" y="8803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276270" y="5347218"/>
            <a:ext cx="204192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RESEARCH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68603" y="1419849"/>
            <a:ext cx="246257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REFERENCES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522903" y="2561367"/>
            <a:ext cx="5216539" cy="3138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56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SMART GEO FENCING </a:t>
            </a:r>
            <a:r>
              <a:rPr lang="en-US" sz="200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for Safety Monitoring – IJRPR</a:t>
            </a:r>
          </a:p>
          <a:p>
            <a:pPr algn="l" marL="431801" indent="-215900" lvl="1">
              <a:lnSpc>
                <a:spcPts val="356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Blockchain Technology for Smart Tourism Destinations</a:t>
            </a:r>
            <a:r>
              <a:rPr lang="en-US" sz="200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– MDPI Sustainability</a:t>
            </a:r>
          </a:p>
          <a:p>
            <a:pPr algn="l" marL="431801" indent="-215900" lvl="1">
              <a:lnSpc>
                <a:spcPts val="356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AI and Sustainable Tourism: </a:t>
            </a:r>
            <a:r>
              <a:rPr lang="en-US" sz="200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An Assessment of Risks and Opportunities – Taylor &amp; Francis Online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447995" y="5002908"/>
            <a:ext cx="1330262" cy="1260121"/>
          </a:xfrm>
          <a:custGeom>
            <a:avLst/>
            <a:gdLst/>
            <a:ahLst/>
            <a:cxnLst/>
            <a:rect r="r" b="b" t="t" l="l"/>
            <a:pathLst>
              <a:path h="1260121" w="1330262">
                <a:moveTo>
                  <a:pt x="0" y="0"/>
                </a:moveTo>
                <a:lnTo>
                  <a:pt x="1330262" y="0"/>
                </a:lnTo>
                <a:lnTo>
                  <a:pt x="1330262" y="1260121"/>
                </a:lnTo>
                <a:lnTo>
                  <a:pt x="0" y="12601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86193" y="2474277"/>
            <a:ext cx="6300667" cy="1352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34"/>
              </a:lnSpc>
            </a:pPr>
            <a:r>
              <a:rPr lang="en-US" sz="788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318392" y="2302589"/>
            <a:ext cx="7836267" cy="1795218"/>
          </a:xfrm>
          <a:custGeom>
            <a:avLst/>
            <a:gdLst/>
            <a:ahLst/>
            <a:cxnLst/>
            <a:rect r="r" b="b" t="t" l="l"/>
            <a:pathLst>
              <a:path h="1795218" w="7836267">
                <a:moveTo>
                  <a:pt x="0" y="0"/>
                </a:moveTo>
                <a:lnTo>
                  <a:pt x="7836267" y="0"/>
                </a:lnTo>
                <a:lnTo>
                  <a:pt x="7836267" y="1795218"/>
                </a:lnTo>
                <a:lnTo>
                  <a:pt x="0" y="1795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45667" y="4040657"/>
            <a:ext cx="630066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ANY QUERIES?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DAGz8HtU0M4</dc:identifier>
  <dcterms:modified xsi:type="dcterms:W3CDTF">2011-08-01T06:04:30Z</dcterms:modified>
  <cp:revision>1</cp:revision>
  <dc:title>MABUZ - patent</dc:title>
</cp:coreProperties>
</file>