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3" r:id="rId5"/>
    <p:sldId id="265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52070"/>
            <a:ext cx="12192000" cy="69627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602345" y="2688590"/>
            <a:ext cx="3402965" cy="13220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800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Basics</a:t>
            </a:r>
            <a:endParaRPr lang="en-US" sz="8000">
              <a:solidFill>
                <a:schemeClr val="tx1"/>
              </a:solidFill>
              <a:highlight>
                <a:srgbClr val="FFFF00"/>
              </a:highlight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995" y="4792345"/>
            <a:ext cx="11537315" cy="1076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solidFill>
                  <a:schemeClr val="bg1"/>
                </a:solidFill>
              </a:rPr>
              <a:t>Presenter: </a:t>
            </a:r>
            <a:r>
              <a:rPr lang="en-IN" sz="3200" dirty="0" err="1">
                <a:solidFill>
                  <a:schemeClr val="bg1"/>
                </a:solidFill>
              </a:rPr>
              <a:t>Akshay</a:t>
            </a:r>
            <a:r>
              <a:rPr lang="en-IN" sz="3200" dirty="0">
                <a:solidFill>
                  <a:schemeClr val="bg1"/>
                </a:solidFill>
              </a:rPr>
              <a:t> </a:t>
            </a:r>
            <a:r>
              <a:rPr lang="en-IN" sz="3200" dirty="0" err="1">
                <a:solidFill>
                  <a:schemeClr val="bg1"/>
                </a:solidFill>
              </a:rPr>
              <a:t>Daydar</a:t>
            </a:r>
            <a:endParaRPr lang="en-IN" sz="3200" dirty="0">
              <a:solidFill>
                <a:schemeClr val="bg1"/>
              </a:solidFill>
            </a:endParaRPr>
          </a:p>
          <a:p>
            <a:pPr algn="ctr"/>
            <a:r>
              <a:rPr lang="en-IN" sz="3200" dirty="0">
                <a:solidFill>
                  <a:schemeClr val="bg1"/>
                </a:solidFill>
              </a:rPr>
              <a:t>Interdisciplinary Research Scholar (ME &amp; CSE)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0" y="1653540"/>
            <a:ext cx="12192000" cy="5015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batch_size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= 2, features = 5</a:t>
            </a:r>
            <a:endParaRPr lang="en-US" sz="2000" b="1" dirty="0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</a:t>
            </a:r>
            <a:r>
              <a:rPr lang="en-US" sz="2000" b="1" dirty="0">
                <a:solidFill>
                  <a:schemeClr val="tx1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x = </a:t>
            </a:r>
            <a:r>
              <a:rPr lang="en-US" sz="2000" b="1" dirty="0" err="1">
                <a:solidFill>
                  <a:schemeClr val="tx1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torch.rand</a:t>
            </a:r>
            <a:r>
              <a:rPr lang="en-US" sz="2000" b="1" dirty="0">
                <a:solidFill>
                  <a:schemeClr val="tx1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((</a:t>
            </a:r>
            <a:r>
              <a:rPr lang="en-US" sz="2000" b="1" dirty="0" err="1">
                <a:solidFill>
                  <a:schemeClr val="tx1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batch_size</a:t>
            </a:r>
            <a:r>
              <a:rPr lang="en-US" sz="2000" b="1" dirty="0">
                <a:solidFill>
                  <a:schemeClr val="tx1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), features)</a:t>
            </a:r>
            <a:endParaRPr lang="en-US" sz="2000" b="1" dirty="0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</a:t>
            </a:r>
            <a:r>
              <a:rPr lang="en-US" sz="2000" b="1" dirty="0">
                <a:solidFill>
                  <a:schemeClr val="tx1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 z = x[0].shape     # Get the shape of first tensor</a:t>
            </a:r>
            <a:endParaRPr lang="en-US" sz="2000" b="1" dirty="0">
              <a:solidFill>
                <a:schemeClr val="tx1"/>
              </a:solidFill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 dirty="0">
                <a:solidFill>
                  <a:schemeClr val="tx1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      z = x[:,0].shape   # Get the shape of all tensors at the first dimension</a:t>
            </a:r>
            <a:endParaRPr lang="en-US" sz="2000" b="1" dirty="0">
              <a:solidFill>
                <a:schemeClr val="tx1"/>
              </a:solidFill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</a:t>
            </a:r>
            <a:r>
              <a:rPr lang="en-US" sz="2000" b="1" dirty="0">
                <a:solidFill>
                  <a:srgbClr val="FF0000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Conditional Formatting: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Z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torch.arange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(10)</a:t>
            </a:r>
            <a:endParaRPr lang="en-US" sz="2000" b="1" dirty="0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Z[(Z&gt;2) | (Z&lt;8)]     # Get the elements greater than 2 and less than 8</a:t>
            </a:r>
            <a:endParaRPr lang="en-US" sz="2000" b="1" dirty="0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Z[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Z.remainder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(2)==0] # Get the even numbered elements</a:t>
            </a:r>
            <a:endParaRPr lang="en-US" sz="2000" b="1" dirty="0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Z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torch.where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(X&gt;5, X, X*2) </a:t>
            </a:r>
            <a:endParaRPr lang="en-US" sz="2000" b="1" dirty="0">
              <a:latin typeface="Tlwg Mono" panose="02000509000000000000" charset="0"/>
              <a:cs typeface="Tlwg Mono" panose="02000509000000000000" charset="0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0" y="782955"/>
            <a:ext cx="3348990" cy="4603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 anchor="t">
            <a:spAutoFit/>
          </a:bodyPr>
          <a:lstStyle/>
          <a:p>
            <a:r>
              <a:rPr lang="en-US" sz="2400" b="1">
                <a:sym typeface="+mn-ea"/>
              </a:rPr>
              <a:t>3. Tensor Indexing</a:t>
            </a:r>
            <a:endParaRPr lang="en-US" sz="2400" b="1">
              <a:sym typeface="+mn-ea"/>
            </a:endParaRPr>
          </a:p>
        </p:txBody>
      </p:sp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-1270" y="40640"/>
            <a:ext cx="12190730" cy="551180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Pytorch</a:t>
            </a:r>
            <a:r>
              <a:rPr lang="en-US" dirty="0">
                <a:solidFill>
                  <a:schemeClr val="bg1"/>
                </a:solidFill>
              </a:rPr>
              <a:t> Basics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0" y="1653540"/>
            <a:ext cx="12192000" cy="5015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X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torch.tensor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([1,2,3,4])</a:t>
            </a:r>
            <a:endParaRPr lang="en-US" sz="2000" b="1" dirty="0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Z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X.view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(2,2)    # When X is contiguous</a:t>
            </a:r>
            <a:endParaRPr lang="en-US" sz="2000" b="1" dirty="0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Z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X.reshape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(2,2) # Independent of contiguity of X</a:t>
            </a:r>
            <a:endParaRPr lang="en-US" sz="2000" b="1" dirty="0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</a:t>
            </a:r>
            <a:r>
              <a:rPr lang="en-US" sz="2000" b="1" dirty="0">
                <a:solidFill>
                  <a:srgbClr val="FF0000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Concatenation: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X1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torch.rand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([2,4]), X2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torch.rand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([2,3])</a:t>
            </a:r>
            <a:endParaRPr lang="en-US" sz="2000" b="1" dirty="0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Z1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torch.cat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((X1, X2), dim=0), Z2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torch.cat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(X1, X2, dim=1)</a:t>
            </a:r>
            <a:endParaRPr lang="en-US" sz="2000" b="1" dirty="0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T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torch.tensor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([1,2,3])</a:t>
            </a:r>
            <a:endParaRPr lang="en-US" sz="2000" b="1" dirty="0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T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T.permute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(0,2,1) </a:t>
            </a:r>
            <a:endParaRPr lang="en-US" sz="2000" b="1" dirty="0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T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T.unsqueeze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(0)</a:t>
            </a:r>
            <a:endParaRPr lang="en-US" sz="2000" b="1" dirty="0">
              <a:latin typeface="Tlwg Mono" panose="02000509000000000000" charset="0"/>
              <a:cs typeface="Tlwg Mono" panose="02000509000000000000" charset="0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0" y="782955"/>
            <a:ext cx="3660775" cy="4603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 anchor="t">
            <a:spAutoFit/>
          </a:bodyPr>
          <a:lstStyle/>
          <a:p>
            <a:r>
              <a:rPr lang="en-US" sz="2400" b="1">
                <a:sym typeface="+mn-ea"/>
              </a:rPr>
              <a:t>4. Tensor Reshaping</a:t>
            </a:r>
            <a:endParaRPr lang="en-US" sz="2400" b="1">
              <a:sym typeface="+mn-ea"/>
            </a:endParaRPr>
          </a:p>
        </p:txBody>
      </p:sp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-1270" y="40640"/>
            <a:ext cx="12190730" cy="551180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Pytorch</a:t>
            </a:r>
            <a:r>
              <a:rPr lang="en-US" dirty="0">
                <a:solidFill>
                  <a:schemeClr val="bg1"/>
                </a:solidFill>
              </a:rPr>
              <a:t> Basics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35" y="226695"/>
            <a:ext cx="12192000" cy="551180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Pytorch</a:t>
            </a:r>
            <a:r>
              <a:rPr lang="en-US" dirty="0">
                <a:solidFill>
                  <a:schemeClr val="bg1"/>
                </a:solidFill>
              </a:rPr>
              <a:t>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217930" y="1291590"/>
            <a:ext cx="29667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800" dirty="0">
                <a:solidFill>
                  <a:srgbClr val="0070C0"/>
                </a:solidFill>
                <a:sym typeface="+mn-ea"/>
              </a:rPr>
              <a:t>What is Tensor?</a:t>
            </a:r>
            <a:endParaRPr lang="en-US" sz="2800" dirty="0">
              <a:solidFill>
                <a:srgbClr val="0070C0"/>
              </a:solidFill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7385" y="3543300"/>
            <a:ext cx="8715375" cy="28892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217930" y="1813560"/>
            <a:ext cx="105029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A tensor is a mathematical object that generalizes the concepts of scalars, vectors, and matrices to higher dimensions. It can be thought of as a multi-dimensional array of numbers that can represent data or physical quantities. 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028065" y="1659890"/>
            <a:ext cx="427228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1. Tensor </a:t>
            </a:r>
            <a:r>
              <a:rPr lang="en-US" sz="2800" dirty="0" err="1"/>
              <a:t>Intitalization</a:t>
            </a:r>
            <a:endParaRPr lang="en-US" sz="2800" dirty="0"/>
          </a:p>
          <a:p>
            <a:pPr>
              <a:lnSpc>
                <a:spcPct val="200000"/>
              </a:lnSpc>
            </a:pPr>
            <a:r>
              <a:rPr lang="en-US" sz="2800" dirty="0"/>
              <a:t>2. Tensor </a:t>
            </a:r>
            <a:r>
              <a:rPr lang="en-US" sz="2800" dirty="0" err="1"/>
              <a:t>Maths</a:t>
            </a:r>
            <a:endParaRPr lang="en-US" sz="2800" dirty="0"/>
          </a:p>
          <a:p>
            <a:pPr>
              <a:lnSpc>
                <a:spcPct val="200000"/>
              </a:lnSpc>
            </a:pPr>
            <a:r>
              <a:rPr lang="en-US" sz="2800" dirty="0"/>
              <a:t>3. Tensor </a:t>
            </a:r>
            <a:r>
              <a:rPr lang="en-US" sz="2800" dirty="0">
                <a:sym typeface="+mn-ea"/>
              </a:rPr>
              <a:t>Indexing</a:t>
            </a:r>
            <a:endParaRPr lang="en-US" sz="2800" dirty="0"/>
          </a:p>
          <a:p>
            <a:pPr>
              <a:lnSpc>
                <a:spcPct val="200000"/>
              </a:lnSpc>
            </a:pPr>
            <a:r>
              <a:rPr lang="en-US" sz="2800" dirty="0"/>
              <a:t>4. Tensor Reshaping</a:t>
            </a:r>
            <a:endParaRPr lang="en-US" sz="2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35" y="226695"/>
            <a:ext cx="12192000" cy="551180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Pytorch</a:t>
            </a:r>
            <a:r>
              <a:rPr lang="en-US" dirty="0">
                <a:solidFill>
                  <a:schemeClr val="bg1"/>
                </a:solidFill>
              </a:rPr>
              <a:t> Basics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741668" y="1011708"/>
            <a:ext cx="10708664" cy="4420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400" b="1" dirty="0"/>
              <a:t>Dynamic Computation Graphs</a:t>
            </a:r>
            <a:r>
              <a:rPr lang="en-IN" sz="2400" dirty="0"/>
              <a:t> – Build networks on the fly.</a:t>
            </a:r>
            <a:endParaRPr lang="en-IN" sz="2400" dirty="0"/>
          </a:p>
          <a:p>
            <a:pPr>
              <a:lnSpc>
                <a:spcPct val="200000"/>
              </a:lnSpc>
            </a:pPr>
            <a:r>
              <a:rPr lang="en-IN" sz="2400" b="1" dirty="0"/>
              <a:t>Pythonic</a:t>
            </a:r>
            <a:r>
              <a:rPr lang="en-IN" sz="2400" dirty="0"/>
              <a:t> – Easy to learn and implement.</a:t>
            </a:r>
            <a:endParaRPr lang="en-IN" sz="2400" dirty="0"/>
          </a:p>
          <a:p>
            <a:pPr>
              <a:lnSpc>
                <a:spcPct val="200000"/>
              </a:lnSpc>
            </a:pPr>
            <a:r>
              <a:rPr lang="en-IN" sz="2400" b="1" dirty="0"/>
              <a:t>Extensive Community Support</a:t>
            </a:r>
            <a:r>
              <a:rPr lang="en-IN" sz="2400" dirty="0"/>
              <a:t> – Strong community contributions and resources.</a:t>
            </a:r>
            <a:endParaRPr lang="en-IN" sz="2400" dirty="0"/>
          </a:p>
          <a:p>
            <a:pPr>
              <a:lnSpc>
                <a:spcPct val="200000"/>
              </a:lnSpc>
            </a:pPr>
            <a:r>
              <a:rPr lang="en-IN" sz="2400" b="1" dirty="0"/>
              <a:t>Research to Production</a:t>
            </a:r>
            <a:r>
              <a:rPr lang="en-IN" sz="2400" dirty="0"/>
              <a:t> – </a:t>
            </a:r>
            <a:r>
              <a:rPr lang="en-IN" sz="2400" dirty="0" err="1"/>
              <a:t>PyTorch</a:t>
            </a:r>
            <a:r>
              <a:rPr lang="en-IN" sz="2400" dirty="0"/>
              <a:t> serves both research purposes and production-level deployment.</a:t>
            </a:r>
            <a:endParaRPr lang="en-IN" sz="2400" dirty="0"/>
          </a:p>
          <a:p>
            <a:pPr>
              <a:lnSpc>
                <a:spcPct val="200000"/>
              </a:lnSpc>
            </a:pPr>
            <a:r>
              <a:rPr lang="en-IN" sz="2400" b="1" dirty="0"/>
              <a:t>Seamless GPU Support</a:t>
            </a:r>
            <a:r>
              <a:rPr lang="en-IN" sz="2400" dirty="0"/>
              <a:t> – Simplifies GPU-based computation.</a:t>
            </a:r>
            <a:endParaRPr lang="en-US" sz="2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35" y="226695"/>
            <a:ext cx="12192000" cy="551180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Why </a:t>
            </a:r>
            <a:r>
              <a:rPr lang="en-US" dirty="0" err="1">
                <a:solidFill>
                  <a:schemeClr val="bg1"/>
                </a:solidFill>
              </a:rPr>
              <a:t>Pytorch</a:t>
            </a:r>
            <a:r>
              <a:rPr lang="en-US" dirty="0">
                <a:solidFill>
                  <a:schemeClr val="bg1"/>
                </a:solidFill>
              </a:rPr>
              <a:t> ?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-1270" y="1716405"/>
            <a:ext cx="12192635" cy="10147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</a:rPr>
              <a:t>torch_tensor = torch.tensor([[1,2,3],[4,5,6]], dtype = torch.float32, device = device, requires_grad = True)</a:t>
            </a:r>
            <a:endParaRPr lang="en-US" sz="2000" b="1">
              <a:latin typeface="Tlwg Mono" panose="02000509000000000000" charset="0"/>
              <a:cs typeface="Tlwg Mono" panose="02000509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0" y="1054100"/>
            <a:ext cx="12192000" cy="5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device = "cuda" if torch.cuda.is_available() else "cpu"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270" y="40640"/>
            <a:ext cx="12190730" cy="551180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Pytorch</a:t>
            </a:r>
            <a:r>
              <a:rPr lang="en-US" dirty="0">
                <a:solidFill>
                  <a:schemeClr val="bg1"/>
                </a:solidFill>
              </a:rPr>
              <a:t> Basics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5"/>
          <p:cNvSpPr>
            <a:spLocks noGrp="1"/>
          </p:cNvSpPr>
          <p:nvPr/>
        </p:nvSpPr>
        <p:spPr>
          <a:xfrm>
            <a:off x="-635" y="2731135"/>
            <a:ext cx="12192000" cy="5511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 algn="ctr"/>
            <a:r>
              <a:rPr lang="en-US" sz="2400"/>
              <a:t>Other methods for torch tensor declaration</a:t>
            </a:r>
            <a:endParaRPr 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635" y="3250565"/>
            <a:ext cx="12192000" cy="33229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X = torch.empty((2,2)), 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X = torch.rand((2,2))= torch.empty((2,2)).uniform_(0,1), 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X = torch.ones((2,2)),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X = torch.zeros((2,2)), 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X = torch.eye((2,2)) = torch.diag(torch.ones((2,2))), 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X = torch.arange(start=0,end=5, step=1), 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X = torch.linspace(start=0.1, end=1, steps=10)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35" y="593725"/>
            <a:ext cx="3911600" cy="4603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 anchor="t">
            <a:spAutoFit/>
          </a:bodyPr>
          <a:lstStyle/>
          <a:p>
            <a:r>
              <a:rPr lang="en-US" sz="2400" b="1">
                <a:sym typeface="+mn-ea"/>
              </a:rPr>
              <a:t>1. Tensor Intialization</a:t>
            </a:r>
            <a:endParaRPr lang="en-US" sz="2400" b="1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>
            <a:spLocks noGrp="1"/>
          </p:cNvSpPr>
          <p:nvPr/>
        </p:nvSpPr>
        <p:spPr>
          <a:xfrm>
            <a:off x="635" y="854075"/>
            <a:ext cx="12192000" cy="5511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 algn="ctr"/>
            <a:r>
              <a:rPr lang="en-US" sz="2400"/>
              <a:t>Datatype conversion in torch</a:t>
            </a:r>
            <a:endParaRPr 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0" y="1329055"/>
            <a:ext cx="12192000" cy="33229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X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torch.empty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((5,5)), #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dtype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= int-32</a:t>
            </a:r>
            <a:endParaRPr lang="en-US" sz="2000" b="1" dirty="0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X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X.bool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()            # Convert into binary form</a:t>
            </a:r>
            <a:endParaRPr lang="en-US" sz="2000" b="1" dirty="0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X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X.short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()           # Convert into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dtype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int-16</a:t>
            </a:r>
            <a:endParaRPr lang="en-US" sz="2000" b="1" dirty="0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X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X.long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()            # Convert into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dtype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int-64</a:t>
            </a:r>
            <a:endParaRPr lang="en-US" sz="2000" b="1" dirty="0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X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X.half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()            # Convert into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dtype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float-16</a:t>
            </a:r>
            <a:endParaRPr lang="en-US" sz="2000" b="1" dirty="0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X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X.float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()           # Convert into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dtype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float-32</a:t>
            </a:r>
            <a:endParaRPr lang="en-US" sz="2000" b="1" dirty="0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X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X.double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()          # Convert into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dtype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float-64</a:t>
            </a:r>
            <a:endParaRPr lang="en-US" sz="2000" b="1" dirty="0">
              <a:latin typeface="Tlwg Mono" panose="02000509000000000000" charset="0"/>
              <a:cs typeface="Tlwg Mono" panose="02000509000000000000" charset="0"/>
              <a:sym typeface="+mn-ea"/>
            </a:endParaRPr>
          </a:p>
        </p:txBody>
      </p:sp>
      <p:sp>
        <p:nvSpPr>
          <p:cNvPr id="4" name="Title 5"/>
          <p:cNvSpPr>
            <a:spLocks noGrp="1"/>
          </p:cNvSpPr>
          <p:nvPr/>
        </p:nvSpPr>
        <p:spPr>
          <a:xfrm>
            <a:off x="67310" y="4566285"/>
            <a:ext cx="12192000" cy="5511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 algn="ctr"/>
            <a:r>
              <a:rPr lang="en-US" sz="2400"/>
              <a:t>Torch to array conversion and vise-versa</a:t>
            </a:r>
            <a:endParaRPr 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635" y="5031740"/>
            <a:ext cx="12192000" cy="1476375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X = np.zeros((6,6))     # Declare numpy array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X = torch.from_numpy(X) # Convert to torch tensor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X = X.numpy()           # Convert to numpy array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35" y="593725"/>
            <a:ext cx="3911600" cy="4603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 anchor="t">
            <a:spAutoFit/>
          </a:bodyPr>
          <a:lstStyle/>
          <a:p>
            <a:r>
              <a:rPr lang="en-US" sz="2400" b="1">
                <a:sym typeface="+mn-ea"/>
              </a:rPr>
              <a:t>1. Tensor Intialization</a:t>
            </a:r>
            <a:endParaRPr lang="en-US" sz="2400" b="1">
              <a:sym typeface="+mn-ea"/>
            </a:endParaRPr>
          </a:p>
        </p:txBody>
      </p:sp>
      <p:sp>
        <p:nvSpPr>
          <p:cNvPr id="13" name="Title 5"/>
          <p:cNvSpPr txBox="1"/>
          <p:nvPr/>
        </p:nvSpPr>
        <p:spPr>
          <a:xfrm>
            <a:off x="-1270" y="40640"/>
            <a:ext cx="12190730" cy="551180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bg1"/>
                </a:solidFill>
              </a:rPr>
              <a:t>Pytorch</a:t>
            </a:r>
            <a:r>
              <a:rPr lang="en-US" dirty="0">
                <a:solidFill>
                  <a:schemeClr val="bg1"/>
                </a:solidFill>
              </a:rPr>
              <a:t> Basics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635" y="1666240"/>
            <a:ext cx="12192000" cy="43999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X1 = torch.tensor([1,2,3]), X2 = torch.tensor([4,5,6])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</a:t>
            </a:r>
            <a:r>
              <a:rPr lang="en-US" sz="2000" b="1">
                <a:solidFill>
                  <a:srgbClr val="FF0000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Addition:</a:t>
            </a: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X1 + X2  = torch.add(X1, X2)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</a:t>
            </a:r>
            <a:r>
              <a:rPr lang="en-US" sz="2000" b="1">
                <a:solidFill>
                  <a:srgbClr val="FF0000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Inplace operation</a:t>
            </a: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--&gt; X2 += X1 or X2._add(X1) 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</a:t>
            </a:r>
            <a:r>
              <a:rPr lang="en-US" sz="2000" b="1">
                <a:solidFill>
                  <a:srgbClr val="FF0000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Subraction:</a:t>
            </a: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X1 - X2 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</a:t>
            </a:r>
            <a:r>
              <a:rPr lang="en-US" sz="2000" b="1">
                <a:solidFill>
                  <a:srgbClr val="FF0000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Division:</a:t>
            </a: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torch.true_divide( X1, X2) 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</a:t>
            </a:r>
            <a:r>
              <a:rPr lang="en-US" sz="2000" b="1">
                <a:solidFill>
                  <a:srgbClr val="FF0000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Exponential:</a:t>
            </a: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z = X1.pow(2) = X1 ** 2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</a:t>
            </a:r>
            <a:r>
              <a:rPr lang="en-US" sz="2000" b="1">
                <a:solidFill>
                  <a:srgbClr val="FF0000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Comparision:</a:t>
            </a: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Z = X1&gt;0, X2&gt;X1, X2&lt;X1 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0" y="782955"/>
            <a:ext cx="2908935" cy="4603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 anchor="t">
            <a:spAutoFit/>
          </a:bodyPr>
          <a:lstStyle/>
          <a:p>
            <a:r>
              <a:rPr lang="en-US" sz="2400" b="1">
                <a:sym typeface="+mn-ea"/>
              </a:rPr>
              <a:t>2. Tensor Maths</a:t>
            </a:r>
            <a:endParaRPr lang="en-US" sz="2400" b="1">
              <a:sym typeface="+mn-ea"/>
            </a:endParaRPr>
          </a:p>
        </p:txBody>
      </p:sp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-1270" y="40640"/>
            <a:ext cx="12190730" cy="551180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Pytorch</a:t>
            </a:r>
            <a:r>
              <a:rPr lang="en-US" dirty="0">
                <a:solidFill>
                  <a:schemeClr val="bg1"/>
                </a:solidFill>
              </a:rPr>
              <a:t> Basics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0" y="1653540"/>
            <a:ext cx="12192000" cy="5015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X1 = torch.tensor([1,2,3]), X2 = torch.tensor([4,5,6])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</a:t>
            </a:r>
            <a:r>
              <a:rPr lang="en-US" sz="2000" b="1">
                <a:solidFill>
                  <a:srgbClr val="FF0000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Metrix Multiplication:</a:t>
            </a: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torch.mm(X1, X2) = X1.mm(X2)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</a:t>
            </a:r>
            <a:r>
              <a:rPr lang="en-US" sz="2000" b="1">
                <a:solidFill>
                  <a:srgbClr val="FF0000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Element-wise Multiplication:</a:t>
            </a: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X1 * X2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</a:t>
            </a:r>
            <a:r>
              <a:rPr lang="en-US" sz="2000" b="1">
                <a:solidFill>
                  <a:srgbClr val="FF0000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Dot product:</a:t>
            </a: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torch.dot(X1, X2)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</a:t>
            </a:r>
            <a:r>
              <a:rPr lang="en-US" sz="2000" b="1">
                <a:solidFill>
                  <a:srgbClr val="FF0000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Batch Metrix Multiplication: 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batch = 2, a = 3, b = 5, c = 4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X1 = torch.rand((batch, a, b)), X2 = torch.rand((batch, b, c)) 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Z = torch.bmm(X1,X2) 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0" y="782955"/>
            <a:ext cx="2908935" cy="4603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 anchor="t">
            <a:spAutoFit/>
          </a:bodyPr>
          <a:lstStyle/>
          <a:p>
            <a:r>
              <a:rPr lang="en-US" sz="2400" b="1">
                <a:sym typeface="+mn-ea"/>
              </a:rPr>
              <a:t>2. Tensor Maths</a:t>
            </a:r>
            <a:endParaRPr lang="en-US" sz="2400" b="1">
              <a:sym typeface="+mn-ea"/>
            </a:endParaRPr>
          </a:p>
        </p:txBody>
      </p:sp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-1270" y="40640"/>
            <a:ext cx="12190730" cy="551180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Pytorch</a:t>
            </a:r>
            <a:r>
              <a:rPr lang="en-US" dirty="0">
                <a:solidFill>
                  <a:schemeClr val="bg1"/>
                </a:solidFill>
              </a:rPr>
              <a:t> Basics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0" y="1653540"/>
            <a:ext cx="12192000" cy="25533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X1 = torch.tensor([1,2,3]), X2 = torch.tensor([4,5,6])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indices, values = torch.max(X1, dim=0), indices = torch.argmax(X1, dim=0)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</a:t>
            </a:r>
            <a:r>
              <a:rPr lang="en-US" sz="2000" b="1">
                <a:solidFill>
                  <a:srgbClr val="FF0000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Absolute tensor:</a:t>
            </a: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torch.abs(X1)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</a:t>
            </a:r>
            <a:r>
              <a:rPr lang="en-US" sz="2000" b="1">
                <a:solidFill>
                  <a:srgbClr val="FF0000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Tensor Clamping:</a:t>
            </a: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torch.clamp(X1, min = 0) 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0" y="782955"/>
            <a:ext cx="2908935" cy="4603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 anchor="t">
            <a:spAutoFit/>
          </a:bodyPr>
          <a:lstStyle/>
          <a:p>
            <a:r>
              <a:rPr lang="en-US" sz="2400" b="1">
                <a:sym typeface="+mn-ea"/>
              </a:rPr>
              <a:t>2. Tensor Maths</a:t>
            </a:r>
            <a:endParaRPr lang="en-US" sz="2400" b="1">
              <a:sym typeface="+mn-ea"/>
            </a:endParaRPr>
          </a:p>
        </p:txBody>
      </p:sp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-1270" y="40640"/>
            <a:ext cx="12190730" cy="551180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Pytorch</a:t>
            </a:r>
            <a:r>
              <a:rPr lang="en-US" dirty="0">
                <a:solidFill>
                  <a:schemeClr val="bg1"/>
                </a:solidFill>
              </a:rPr>
              <a:t> Basics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3787</Words>
  <Application>WPS Presentation</Application>
  <PresentationFormat>Widescreen</PresentationFormat>
  <Paragraphs>124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DejaVu Sans</vt:lpstr>
      <vt:lpstr>Tlwg Mono</vt:lpstr>
      <vt:lpstr>Calibri</vt:lpstr>
      <vt:lpstr>Microsoft YaHei</vt:lpstr>
      <vt:lpstr>Droid Sans Fallback</vt:lpstr>
      <vt:lpstr>Arial Unicode MS</vt:lpstr>
      <vt:lpstr>SimSun</vt:lpstr>
      <vt:lpstr>Calibri Light</vt:lpstr>
      <vt:lpstr>Office 主题</vt:lpstr>
      <vt:lpstr>PowerPoint 演示文稿</vt:lpstr>
      <vt:lpstr>Pytorch Basics</vt:lpstr>
      <vt:lpstr>Pytorch Basics</vt:lpstr>
      <vt:lpstr>Why Pytorch ?</vt:lpstr>
      <vt:lpstr>Pytorch Basics </vt:lpstr>
      <vt:lpstr>PowerPoint 演示文稿</vt:lpstr>
      <vt:lpstr>Pytorch Basics </vt:lpstr>
      <vt:lpstr>Pytorch Basics </vt:lpstr>
      <vt:lpstr>Pytorch Basics </vt:lpstr>
      <vt:lpstr>Pytorch Basics </vt:lpstr>
      <vt:lpstr>Pytorch Basics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wps</dc:creator>
  <cp:lastModifiedBy>akshaymmlab</cp:lastModifiedBy>
  <cp:revision>69</cp:revision>
  <dcterms:created xsi:type="dcterms:W3CDTF">2025-01-06T07:34:11Z</dcterms:created>
  <dcterms:modified xsi:type="dcterms:W3CDTF">2025-01-06T07:34:11Z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1033-11.1.0.11719</vt:lpwstr>
  </property>
</Properties>
</file>