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8" r:id="rId3"/>
    <p:sldId id="295" r:id="rId4"/>
    <p:sldId id="261" r:id="rId5"/>
    <p:sldId id="257" r:id="rId6"/>
    <p:sldId id="267" r:id="rId7"/>
    <p:sldId id="263" r:id="rId8"/>
    <p:sldId id="264" r:id="rId9"/>
    <p:sldId id="269" r:id="rId10"/>
    <p:sldId id="279" r:id="rId11"/>
    <p:sldId id="27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Inria Sans Light" panose="020B0604020202020204" charset="0"/>
      <p:regular r:id="rId22"/>
      <p:bold r:id="rId23"/>
      <p:italic r:id="rId24"/>
      <p:boldItalic r:id="rId25"/>
    </p:embeddedFont>
    <p:embeddedFont>
      <p:font typeface="Saira SemiCondensed Medium" panose="020B0604020202020204" charset="0"/>
      <p:regular r:id="rId26"/>
      <p:bold r:id="rId27"/>
    </p:embeddedFont>
    <p:embeddedFont>
      <p:font typeface="tahoma" panose="020B0604030504040204" pitchFamily="34" charset="0"/>
      <p:regular r:id="rId28"/>
      <p:bold r:id="rId29"/>
    </p:embeddedFont>
    <p:embeddedFont>
      <p:font typeface="Titillium Web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A5B51C-8CD4-41C5-B16D-47832BB83C99}">
  <a:tblStyle styleId="{E9A5B51C-8CD4-41C5-B16D-47832BB83C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0A4BE30-F409-4A24-8C57-9810821602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2247013" y="1991825"/>
            <a:ext cx="6211111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dirty="0"/>
              <a:t>Courier Management System</a:t>
            </a:r>
            <a:endParaRPr sz="5000" dirty="0"/>
          </a:p>
        </p:txBody>
      </p:sp>
      <p:grpSp>
        <p:nvGrpSpPr>
          <p:cNvPr id="13" name="Google Shape;1204;p47">
            <a:extLst>
              <a:ext uri="{FF2B5EF4-FFF2-40B4-BE49-F238E27FC236}">
                <a16:creationId xmlns:a16="http://schemas.microsoft.com/office/drawing/2014/main" id="{66724110-070D-42ED-9FB0-D54BB5A788B0}"/>
              </a:ext>
            </a:extLst>
          </p:cNvPr>
          <p:cNvGrpSpPr/>
          <p:nvPr/>
        </p:nvGrpSpPr>
        <p:grpSpPr>
          <a:xfrm>
            <a:off x="783193" y="2362398"/>
            <a:ext cx="460615" cy="418653"/>
            <a:chOff x="4556450" y="4963575"/>
            <a:chExt cx="548025" cy="498100"/>
          </a:xfrm>
        </p:grpSpPr>
        <p:sp>
          <p:nvSpPr>
            <p:cNvPr id="14" name="Google Shape;1205;p47">
              <a:extLst>
                <a:ext uri="{FF2B5EF4-FFF2-40B4-BE49-F238E27FC236}">
                  <a16:creationId xmlns:a16="http://schemas.microsoft.com/office/drawing/2014/main" id="{C41FE346-D6D5-4675-918D-87DCC1D4DBE2}"/>
                </a:ext>
              </a:extLst>
            </p:cNvPr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06;p47">
              <a:extLst>
                <a:ext uri="{FF2B5EF4-FFF2-40B4-BE49-F238E27FC236}">
                  <a16:creationId xmlns:a16="http://schemas.microsoft.com/office/drawing/2014/main" id="{AD667DAA-1E71-4E2D-B51F-C60E3E7ECC97}"/>
                </a:ext>
              </a:extLst>
            </p:cNvPr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7;p47">
              <a:extLst>
                <a:ext uri="{FF2B5EF4-FFF2-40B4-BE49-F238E27FC236}">
                  <a16:creationId xmlns:a16="http://schemas.microsoft.com/office/drawing/2014/main" id="{5256FCE1-1EE6-45B5-9652-BF05A02032CC}"/>
                </a:ext>
              </a:extLst>
            </p:cNvPr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8;p47">
              <a:extLst>
                <a:ext uri="{FF2B5EF4-FFF2-40B4-BE49-F238E27FC236}">
                  <a16:creationId xmlns:a16="http://schemas.microsoft.com/office/drawing/2014/main" id="{6DABE092-E70D-4D80-B53E-01E1EF41932D}"/>
                </a:ext>
              </a:extLst>
            </p:cNvPr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09;p47">
              <a:extLst>
                <a:ext uri="{FF2B5EF4-FFF2-40B4-BE49-F238E27FC236}">
                  <a16:creationId xmlns:a16="http://schemas.microsoft.com/office/drawing/2014/main" id="{1491BC87-DF9A-461A-A428-910E0F759F9C}"/>
                </a:ext>
              </a:extLst>
            </p:cNvPr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76" name="Google Shape;476;p3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Special thanks to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⬥"/>
            </a:pPr>
            <a:r>
              <a:rPr lang="en-US" sz="2000" dirty="0"/>
              <a:t>D.J. </a:t>
            </a:r>
            <a:r>
              <a:rPr lang="en-US" sz="2000" dirty="0" err="1"/>
              <a:t>Trigule</a:t>
            </a:r>
            <a:r>
              <a:rPr lang="en-US" sz="2000" dirty="0"/>
              <a:t> Ma’am for being an exceptional guide</a:t>
            </a:r>
          </a:p>
          <a:p>
            <a:pPr indent="-38100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-US" sz="2000" dirty="0" err="1"/>
              <a:t>M.C.Patil</a:t>
            </a:r>
            <a:r>
              <a:rPr lang="en-US" sz="2000" dirty="0"/>
              <a:t> Sir for mentoring us at times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⬥"/>
            </a:pPr>
            <a:r>
              <a:rPr lang="en-US" sz="2000" dirty="0"/>
              <a:t>You for patiently getting on with us during our presentation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⬥"/>
            </a:pPr>
            <a:r>
              <a:rPr lang="en-US" sz="2000" dirty="0"/>
              <a:t>And to all the team members</a:t>
            </a: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463" name="Google Shape;463;p34"/>
          <p:cNvSpPr txBox="1">
            <a:spLocks noGrp="1"/>
          </p:cNvSpPr>
          <p:nvPr>
            <p:ph type="subTitle" idx="4294967295"/>
          </p:nvPr>
        </p:nvSpPr>
        <p:spPr>
          <a:xfrm>
            <a:off x="1236506" y="2621704"/>
            <a:ext cx="3271200" cy="5242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ANY QUESTIONS?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464" name="Google Shape;464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66" name="Google Shape;466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69" name="Google Shape;469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1207775" y="288343"/>
            <a:ext cx="3271200" cy="4120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 dirty="0"/>
              <a:t>Introduction</a:t>
            </a:r>
            <a:endParaRPr sz="2700" dirty="0"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4294967295"/>
          </p:nvPr>
        </p:nvSpPr>
        <p:spPr>
          <a:xfrm>
            <a:off x="1207775" y="1190845"/>
            <a:ext cx="7156504" cy="36643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 is now-a-days very important for the people to send or receive articles like imported furniture, electronic items, gifts, business goods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 depend vastly on different transport systems.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there is no way to let the customer know what happened in transit.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such a situation, we need a system which completely computerizes the cargo activities including time to time tracking of the articles sent. </a:t>
            </a:r>
          </a:p>
          <a:p>
            <a:pPr marL="0" indent="0">
              <a:buNone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need is fulfilled by Courier Management System software which is online software for the cargo management people that enables them to receive the goods from a source and send them to a required destination and track their status from time to time.</a:t>
            </a:r>
            <a:endParaRPr lang="en-IN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F6A42-FC27-445C-8375-DE79334E04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D7B69-D6E8-41E8-8AB5-A8B6ADA26207}"/>
              </a:ext>
            </a:extLst>
          </p:cNvPr>
          <p:cNvSpPr txBox="1"/>
          <p:nvPr/>
        </p:nvSpPr>
        <p:spPr>
          <a:xfrm>
            <a:off x="1346792" y="304800"/>
            <a:ext cx="49405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tx1"/>
                </a:solidFill>
              </a:rPr>
              <a:t>Aim and Objective of CMS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DF192-B665-4D26-B4AD-3E40246567A9}"/>
              </a:ext>
            </a:extLst>
          </p:cNvPr>
          <p:cNvSpPr txBox="1"/>
          <p:nvPr/>
        </p:nvSpPr>
        <p:spPr>
          <a:xfrm>
            <a:off x="1346792" y="1388626"/>
            <a:ext cx="67339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The objective of this courier management system is to reduce the day to day work hectic by automating all the manual work of courier related organizations into computer based work. </a:t>
            </a:r>
          </a:p>
          <a:p>
            <a:endParaRPr lang="en-US" sz="17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en-US" sz="17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Courier management system aims at keeping </a:t>
            </a:r>
          </a:p>
          <a:p>
            <a:r>
              <a:rPr lang="en-US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tahoma" panose="020B0604030504040204" pitchFamily="34" charset="0"/>
              </a:rPr>
              <a:t>*</a:t>
            </a:r>
            <a:r>
              <a:rPr lang="en-US" sz="1700" dirty="0">
                <a:solidFill>
                  <a:schemeClr val="tx1"/>
                </a:solidFill>
                <a:latin typeface="tahoma" panose="020B0604030504040204" pitchFamily="34" charset="0"/>
              </a:rPr>
              <a:t> T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rack of </a:t>
            </a:r>
            <a:r>
              <a:rPr lang="en-US" sz="1700" dirty="0">
                <a:solidFill>
                  <a:schemeClr val="tx1"/>
                </a:solidFill>
                <a:latin typeface="tahoma" panose="020B0604030504040204" pitchFamily="34" charset="0"/>
              </a:rPr>
              <a:t>Package</a:t>
            </a:r>
          </a:p>
          <a:p>
            <a:endParaRPr lang="en-US" sz="17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en-US" sz="1700" dirty="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part from this details about </a:t>
            </a:r>
          </a:p>
          <a:p>
            <a:endParaRPr lang="en-US" sz="17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en-US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tahoma" panose="020B0604030504040204" pitchFamily="34" charset="0"/>
              </a:rPr>
              <a:t>*</a:t>
            </a:r>
            <a:r>
              <a:rPr lang="en-US" sz="1700" dirty="0">
                <a:solidFill>
                  <a:schemeClr val="tx1"/>
                </a:solidFill>
                <a:latin typeface="tahoma" panose="020B0604030504040204" pitchFamily="34" charset="0"/>
              </a:rPr>
              <a:t> Package</a:t>
            </a:r>
          </a:p>
          <a:p>
            <a:r>
              <a:rPr lang="en-US" sz="17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ahoma" panose="020B0604030504040204" pitchFamily="34" charset="0"/>
              </a:rPr>
              <a:t>* 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Day to day courier senders and </a:t>
            </a:r>
            <a:r>
              <a:rPr lang="en-US" sz="1700" dirty="0">
                <a:solidFill>
                  <a:schemeClr val="tx1"/>
                </a:solidFill>
                <a:latin typeface="tahoma" panose="020B0604030504040204" pitchFamily="34" charset="0"/>
              </a:rPr>
              <a:t>r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eceivers</a:t>
            </a:r>
          </a:p>
          <a:p>
            <a:r>
              <a:rPr lang="en-US" sz="17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ahoma" panose="020B0604030504040204" pitchFamily="34" charset="0"/>
              </a:rPr>
              <a:t>*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Staff</a:t>
            </a:r>
          </a:p>
        </p:txBody>
      </p:sp>
    </p:spTree>
    <p:extLst>
      <p:ext uri="{BB962C8B-B14F-4D97-AF65-F5344CB8AC3E}">
        <p14:creationId xmlns:p14="http://schemas.microsoft.com/office/powerpoint/2010/main" val="221371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 for the CMS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796185" y="1551900"/>
            <a:ext cx="405881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HTML5          </a:t>
            </a:r>
            <a:endParaRPr lang="en-IN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CSS3      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aScript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IN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XAMPP Server</a:t>
            </a:r>
            <a:endParaRPr lang="en-IN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               </a:t>
            </a:r>
            <a:endParaRPr lang="en-IN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             </a:t>
            </a:r>
            <a:endParaRPr lang="en-IN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Services</a:t>
            </a:r>
            <a:endParaRPr lang="en-IN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of Project of CMS</a:t>
            </a:r>
            <a:endParaRPr dirty="0"/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2"/>
          </p:nvPr>
        </p:nvSpPr>
        <p:spPr>
          <a:xfrm>
            <a:off x="4792489" y="1791539"/>
            <a:ext cx="3143700" cy="23958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 dirty="0"/>
          </a:p>
          <a:p>
            <a:r>
              <a:rPr lang="en-US" sz="1800" dirty="0"/>
              <a:t>Managing branches.</a:t>
            </a:r>
          </a:p>
          <a:p>
            <a:r>
              <a:rPr lang="en-US" sz="1800" dirty="0"/>
              <a:t>Managing orders</a:t>
            </a:r>
          </a:p>
          <a:p>
            <a:r>
              <a:rPr lang="en-US" sz="1800" dirty="0"/>
              <a:t>Maintaining Package Database</a:t>
            </a:r>
          </a:p>
          <a:p>
            <a:r>
              <a:rPr lang="en-US" sz="1800" dirty="0"/>
              <a:t>Maintaining Staff Database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1207813" y="1938692"/>
            <a:ext cx="3143700" cy="22487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Courier Tracking</a:t>
            </a:r>
          </a:p>
          <a:p>
            <a:r>
              <a:rPr lang="en-US" sz="1800" dirty="0"/>
              <a:t>Booking</a:t>
            </a:r>
          </a:p>
          <a:p>
            <a:r>
              <a:rPr lang="en-US" sz="1800" dirty="0"/>
              <a:t>Variations For Delivery Service Rates</a:t>
            </a:r>
          </a:p>
          <a:p>
            <a:r>
              <a:rPr lang="en-US" sz="1800" dirty="0"/>
              <a:t>Status check</a:t>
            </a:r>
          </a:p>
          <a:p>
            <a:r>
              <a:rPr lang="en-US" sz="1800" dirty="0"/>
              <a:t>Provide helpline and query form for customers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Quick Flow</a:t>
            </a:r>
            <a:endParaRPr sz="3000" dirty="0"/>
          </a:p>
        </p:txBody>
      </p:sp>
      <p:sp>
        <p:nvSpPr>
          <p:cNvPr id="299" name="Google Shape;299;p2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3374408" y="1950275"/>
            <a:ext cx="2430300" cy="23097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3"/>
          <p:cNvSpPr txBox="1"/>
          <p:nvPr/>
        </p:nvSpPr>
        <p:spPr>
          <a:xfrm>
            <a:off x="3781008" y="2598348"/>
            <a:ext cx="16170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Courier Management System</a:t>
            </a:r>
            <a:endParaRPr dirty="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grpSp>
        <p:nvGrpSpPr>
          <p:cNvPr id="302" name="Google Shape;302;p23"/>
          <p:cNvGrpSpPr/>
          <p:nvPr/>
        </p:nvGrpSpPr>
        <p:grpSpPr>
          <a:xfrm>
            <a:off x="4306958" y="1584305"/>
            <a:ext cx="1736995" cy="990378"/>
            <a:chOff x="4306958" y="1050905"/>
            <a:chExt cx="1736995" cy="990378"/>
          </a:xfrm>
        </p:grpSpPr>
        <p:sp>
          <p:nvSpPr>
            <p:cNvPr id="303" name="Google Shape;303;p23"/>
            <p:cNvSpPr/>
            <p:nvPr/>
          </p:nvSpPr>
          <p:spPr>
            <a:xfrm>
              <a:off x="4306958" y="1082925"/>
              <a:ext cx="565200" cy="565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aira SemiCondensed Medium"/>
                  <a:ea typeface="Saira SemiCondensed Medium"/>
                  <a:cs typeface="Saira SemiCondensed Medium"/>
                  <a:sym typeface="Saira SemiCondensed Medium"/>
                </a:rPr>
                <a:t>01</a:t>
              </a:r>
              <a:endParaRPr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endParaRPr>
            </a:p>
          </p:txBody>
        </p:sp>
        <p:sp>
          <p:nvSpPr>
            <p:cNvPr id="304" name="Google Shape;304;p23"/>
            <p:cNvSpPr txBox="1"/>
            <p:nvPr/>
          </p:nvSpPr>
          <p:spPr>
            <a:xfrm rot="2162736">
              <a:off x="4935606" y="1343144"/>
              <a:ext cx="1109395" cy="357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Rec</a:t>
              </a:r>
              <a:r>
                <a:rPr lang="en-IN" sz="800" dirty="0" err="1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ei</a:t>
              </a:r>
              <a:r>
                <a:rPr lang="en" sz="800" dirty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ve order</a:t>
              </a:r>
              <a:endParaRPr sz="8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  <p:sp>
          <p:nvSpPr>
            <p:cNvPr id="305" name="Google Shape;305;p23"/>
            <p:cNvSpPr/>
            <p:nvPr/>
          </p:nvSpPr>
          <p:spPr>
            <a:xfrm rot="2159678">
              <a:off x="4838902" y="1574444"/>
              <a:ext cx="1119431" cy="152476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3"/>
          <p:cNvGrpSpPr/>
          <p:nvPr/>
        </p:nvGrpSpPr>
        <p:grpSpPr>
          <a:xfrm>
            <a:off x="5576108" y="2550126"/>
            <a:ext cx="627130" cy="1695350"/>
            <a:chOff x="5576108" y="2016725"/>
            <a:chExt cx="627130" cy="1713609"/>
          </a:xfrm>
        </p:grpSpPr>
        <p:sp>
          <p:nvSpPr>
            <p:cNvPr id="307" name="Google Shape;307;p23"/>
            <p:cNvSpPr/>
            <p:nvPr/>
          </p:nvSpPr>
          <p:spPr>
            <a:xfrm>
              <a:off x="5576108" y="2016725"/>
              <a:ext cx="565200" cy="565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aira SemiCondensed Medium"/>
                  <a:ea typeface="Saira SemiCondensed Medium"/>
                  <a:cs typeface="Saira SemiCondensed Medium"/>
                  <a:sym typeface="Saira SemiCondensed Medium"/>
                </a:rPr>
                <a:t>02</a:t>
              </a:r>
              <a:endParaRPr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endParaRPr>
            </a:p>
          </p:txBody>
        </p:sp>
        <p:sp>
          <p:nvSpPr>
            <p:cNvPr id="308" name="Google Shape;308;p23"/>
            <p:cNvSpPr txBox="1"/>
            <p:nvPr/>
          </p:nvSpPr>
          <p:spPr>
            <a:xfrm rot="17284358">
              <a:off x="5469273" y="2996370"/>
              <a:ext cx="1110171" cy="357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Stored in Database</a:t>
              </a:r>
              <a:endParaRPr sz="8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  <p:sp>
          <p:nvSpPr>
            <p:cNvPr id="309" name="Google Shape;309;p23"/>
            <p:cNvSpPr/>
            <p:nvPr/>
          </p:nvSpPr>
          <p:spPr>
            <a:xfrm rot="6479001">
              <a:off x="5275897" y="3050667"/>
              <a:ext cx="1119386" cy="152834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23"/>
          <p:cNvGrpSpPr/>
          <p:nvPr/>
        </p:nvGrpSpPr>
        <p:grpSpPr>
          <a:xfrm>
            <a:off x="4012507" y="3985225"/>
            <a:ext cx="1611726" cy="939453"/>
            <a:chOff x="4012507" y="3451825"/>
            <a:chExt cx="1611726" cy="939453"/>
          </a:xfrm>
        </p:grpSpPr>
        <p:sp>
          <p:nvSpPr>
            <p:cNvPr id="311" name="Google Shape;311;p23"/>
            <p:cNvSpPr/>
            <p:nvPr/>
          </p:nvSpPr>
          <p:spPr>
            <a:xfrm>
              <a:off x="5059033" y="3451825"/>
              <a:ext cx="565200" cy="56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aira SemiCondensed Medium"/>
                  <a:ea typeface="Saira SemiCondensed Medium"/>
                  <a:cs typeface="Saira SemiCondensed Medium"/>
                  <a:sym typeface="Saira SemiCondensed Medium"/>
                </a:rPr>
                <a:t>03</a:t>
              </a:r>
              <a:endParaRPr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endParaRPr>
            </a:p>
          </p:txBody>
        </p:sp>
        <p:sp>
          <p:nvSpPr>
            <p:cNvPr id="312" name="Google Shape;312;p23"/>
            <p:cNvSpPr txBox="1"/>
            <p:nvPr/>
          </p:nvSpPr>
          <p:spPr>
            <a:xfrm rot="9294">
              <a:off x="4017981" y="4033678"/>
              <a:ext cx="1109704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Customers visits website</a:t>
              </a:r>
              <a:endParaRPr sz="8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 rot="10799079">
              <a:off x="4012507" y="3933353"/>
              <a:ext cx="1119600" cy="152703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23"/>
          <p:cNvGrpSpPr/>
          <p:nvPr/>
        </p:nvGrpSpPr>
        <p:grpSpPr>
          <a:xfrm>
            <a:off x="2779907" y="3133397"/>
            <a:ext cx="1326676" cy="1417328"/>
            <a:chOff x="2779907" y="2599997"/>
            <a:chExt cx="1326676" cy="1417328"/>
          </a:xfrm>
        </p:grpSpPr>
        <p:sp>
          <p:nvSpPr>
            <p:cNvPr id="315" name="Google Shape;315;p23"/>
            <p:cNvSpPr/>
            <p:nvPr/>
          </p:nvSpPr>
          <p:spPr>
            <a:xfrm>
              <a:off x="3541383" y="3451825"/>
              <a:ext cx="565200" cy="5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aira SemiCondensed Medium"/>
                  <a:ea typeface="Saira SemiCondensed Medium"/>
                  <a:cs typeface="Saira SemiCondensed Medium"/>
                  <a:sym typeface="Saira SemiCondensed Medium"/>
                </a:rPr>
                <a:t>04</a:t>
              </a:r>
              <a:endParaRPr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endParaRPr>
            </a:p>
          </p:txBody>
        </p:sp>
        <p:sp>
          <p:nvSpPr>
            <p:cNvPr id="316" name="Google Shape;316;p23"/>
            <p:cNvSpPr txBox="1"/>
            <p:nvPr/>
          </p:nvSpPr>
          <p:spPr>
            <a:xfrm rot="4327392">
              <a:off x="2565306" y="3026908"/>
              <a:ext cx="1110202" cy="357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Enters his package ID/No.</a:t>
              </a:r>
              <a:endParaRPr sz="8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  <p:sp>
          <p:nvSpPr>
            <p:cNvPr id="317" name="Google Shape;317;p23"/>
            <p:cNvSpPr/>
            <p:nvPr/>
          </p:nvSpPr>
          <p:spPr>
            <a:xfrm rot="-6478717">
              <a:off x="2755922" y="3079191"/>
              <a:ext cx="1119672" cy="153413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23"/>
          <p:cNvGrpSpPr/>
          <p:nvPr/>
        </p:nvGrpSpPr>
        <p:grpSpPr>
          <a:xfrm>
            <a:off x="3027033" y="1779283"/>
            <a:ext cx="1333113" cy="1336342"/>
            <a:chOff x="3027033" y="1245883"/>
            <a:chExt cx="1333113" cy="1336342"/>
          </a:xfrm>
        </p:grpSpPr>
        <p:sp>
          <p:nvSpPr>
            <p:cNvPr id="319" name="Google Shape;319;p23"/>
            <p:cNvSpPr/>
            <p:nvPr/>
          </p:nvSpPr>
          <p:spPr>
            <a:xfrm>
              <a:off x="3027033" y="2016725"/>
              <a:ext cx="565200" cy="565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aira SemiCondensed Medium"/>
                  <a:ea typeface="Saira SemiCondensed Medium"/>
                  <a:cs typeface="Saira SemiCondensed Medium"/>
                  <a:sym typeface="Saira SemiCondensed Medium"/>
                </a:rPr>
                <a:t>05</a:t>
              </a:r>
              <a:endParaRPr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endParaRPr>
            </a:p>
          </p:txBody>
        </p:sp>
        <p:sp>
          <p:nvSpPr>
            <p:cNvPr id="320" name="Google Shape;320;p23"/>
            <p:cNvSpPr txBox="1"/>
            <p:nvPr/>
          </p:nvSpPr>
          <p:spPr>
            <a:xfrm rot="19440407">
              <a:off x="3085760" y="1245883"/>
              <a:ext cx="1109770" cy="357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Checks status of Delivery</a:t>
              </a:r>
              <a:endParaRPr sz="8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 rot="-2159137">
              <a:off x="3240473" y="1559002"/>
              <a:ext cx="1119673" cy="153273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body" idx="1"/>
          </p:nvPr>
        </p:nvSpPr>
        <p:spPr>
          <a:xfrm>
            <a:off x="1207812" y="1607359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Serves employment</a:t>
            </a:r>
          </a:p>
          <a:p>
            <a:pPr marL="10160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Hassle free package delivery</a:t>
            </a:r>
          </a:p>
          <a:p>
            <a:pPr marL="10160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Inexpensive order tracking for customers</a:t>
            </a:r>
          </a:p>
          <a:p>
            <a:pPr marL="10160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Can generate required reports easily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Advantages of CMS</a:t>
            </a:r>
            <a:endParaRPr dirty="0"/>
          </a:p>
        </p:txBody>
      </p:sp>
      <p:sp>
        <p:nvSpPr>
          <p:cNvPr id="269" name="Google Shape;269;p19"/>
          <p:cNvSpPr txBox="1">
            <a:spLocks noGrp="1"/>
          </p:cNvSpPr>
          <p:nvPr>
            <p:ph type="body" idx="2"/>
          </p:nvPr>
        </p:nvSpPr>
        <p:spPr>
          <a:xfrm>
            <a:off x="4792490" y="1607359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Easy to manage all the daily transactions </a:t>
            </a:r>
            <a:endParaRPr lang="en-IN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Centralized database helps in avoiding conflicts between different branches </a:t>
            </a:r>
            <a:endParaRPr lang="en-IN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Easy to manage historical data in a secure manner </a:t>
            </a:r>
            <a:endParaRPr lang="en-IN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Easy to use GUI that does not requires specific training</a:t>
            </a:r>
            <a:endParaRPr lang="en-IN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Fixes</a:t>
            </a:r>
            <a:endParaRPr dirty="0"/>
          </a:p>
        </p:txBody>
      </p:sp>
      <p:sp>
        <p:nvSpPr>
          <p:cNvPr id="279" name="Google Shape;279;p2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0E5B-89CD-4D3A-A47D-F87DEFA9CE1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1751250"/>
            <a:ext cx="3163608" cy="3037200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Vulnerable to code injections, SQL injections, DOS etc</a:t>
            </a:r>
          </a:p>
          <a:p>
            <a:pPr marL="11430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Not Secure</a:t>
            </a:r>
          </a:p>
          <a:p>
            <a:pPr marL="11430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Can track only when Admin is logged in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E4C28-DB60-48C2-AE35-A3BEFD5D7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850" y="1751250"/>
            <a:ext cx="2669490" cy="3037200"/>
          </a:xfrm>
        </p:spPr>
        <p:txBody>
          <a:bodyPr/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rate of failure</a:t>
            </a:r>
          </a:p>
          <a:p>
            <a:pPr marL="0" lvl="0" indent="0" algn="l">
              <a:lnSpc>
                <a:spcPct val="107000"/>
              </a:lnSpc>
              <a:buNone/>
            </a:pPr>
            <a:endParaRPr lang="en-IN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Corruption of Data</a:t>
            </a:r>
          </a:p>
          <a:p>
            <a:pPr marL="0" lvl="0" indent="0" algn="l">
              <a:lnSpc>
                <a:spcPct val="107000"/>
              </a:lnSpc>
              <a:buNone/>
            </a:pPr>
            <a:endParaRPr lang="en-IN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Cause confusions in case of delays or disputes</a:t>
            </a:r>
            <a:endParaRPr lang="en-IN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/>
          <p:nvPr/>
        </p:nvSpPr>
        <p:spPr>
          <a:xfrm>
            <a:off x="590925" y="7139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5"/>
          <p:cNvSpPr txBox="1">
            <a:spLocks noGrp="1"/>
          </p:cNvSpPr>
          <p:nvPr>
            <p:ph type="title" idx="4294967295"/>
          </p:nvPr>
        </p:nvSpPr>
        <p:spPr>
          <a:xfrm>
            <a:off x="457200" y="36895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it operates</a:t>
            </a:r>
            <a:endParaRPr dirty="0"/>
          </a:p>
        </p:txBody>
      </p:sp>
      <p:sp>
        <p:nvSpPr>
          <p:cNvPr id="335" name="Google Shape;335;p25"/>
          <p:cNvSpPr/>
          <p:nvPr/>
        </p:nvSpPr>
        <p:spPr>
          <a:xfrm>
            <a:off x="5904723" y="2359787"/>
            <a:ext cx="673200" cy="202500"/>
          </a:xfrm>
          <a:prstGeom prst="wedgeRectCallout">
            <a:avLst>
              <a:gd name="adj1" fmla="val -21428"/>
              <a:gd name="adj2" fmla="val 84287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900" dirty="0">
                <a:solidFill>
                  <a:schemeClr val="lt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Trackage</a:t>
            </a:r>
            <a:endParaRPr sz="900" dirty="0">
              <a:solidFill>
                <a:schemeClr val="lt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336" name="Google Shape;336;p2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415</Words>
  <Application>Microsoft Office PowerPoint</Application>
  <PresentationFormat>On-screen Show (16:9)</PresentationFormat>
  <Paragraphs>97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Titillium Web</vt:lpstr>
      <vt:lpstr>tahoma</vt:lpstr>
      <vt:lpstr>Calibri</vt:lpstr>
      <vt:lpstr>Saira SemiCondensed Medium</vt:lpstr>
      <vt:lpstr>Inria Sans Light</vt:lpstr>
      <vt:lpstr>Arial</vt:lpstr>
      <vt:lpstr>Symbol</vt:lpstr>
      <vt:lpstr>Cambria</vt:lpstr>
      <vt:lpstr>Gurney template</vt:lpstr>
      <vt:lpstr>Courier Management System</vt:lpstr>
      <vt:lpstr>Introduction</vt:lpstr>
      <vt:lpstr>PowerPoint Presentation</vt:lpstr>
      <vt:lpstr>Technologies used for the CMS</vt:lpstr>
      <vt:lpstr>Feature of Project of CMS</vt:lpstr>
      <vt:lpstr>Quick Flow</vt:lpstr>
      <vt:lpstr>Advantages of CMS</vt:lpstr>
      <vt:lpstr>Fixes</vt:lpstr>
      <vt:lpstr>Where it operates</vt:lpstr>
      <vt:lpstr>CREDITS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Courier Management System</dc:title>
  <dc:creator>shree</dc:creator>
  <cp:lastModifiedBy>919511908092</cp:lastModifiedBy>
  <cp:revision>26</cp:revision>
  <dcterms:modified xsi:type="dcterms:W3CDTF">2021-06-30T04:38:00Z</dcterms:modified>
</cp:coreProperties>
</file>