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0" y="367347"/>
            <a:ext cx="1068070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6885" y="1396936"/>
            <a:ext cx="8698229" cy="4420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9100" y="3428110"/>
            <a:ext cx="348869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10" b="0">
                <a:latin typeface="Trebuchet MS"/>
                <a:cs typeface="Trebuchet MS"/>
              </a:rPr>
              <a:t>MAITHIREYAN.S</a:t>
            </a:r>
            <a:endParaRPr sz="39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86800" y="68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650" y="367347"/>
            <a:ext cx="242570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0"/>
              <a:t>R</a:t>
            </a:r>
            <a:r>
              <a:rPr dirty="0" spc="-105"/>
              <a:t>E</a:t>
            </a:r>
            <a:r>
              <a:rPr dirty="0" spc="-55"/>
              <a:t>S</a:t>
            </a:r>
            <a:r>
              <a:rPr dirty="0" spc="-105"/>
              <a:t>UL</a:t>
            </a:r>
            <a:r>
              <a:rPr dirty="0" spc="-95"/>
              <a:t>T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6885" y="1396936"/>
            <a:ext cx="5910580" cy="442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15035">
              <a:lnSpc>
                <a:spcPct val="100099"/>
              </a:lnSpc>
              <a:spcBef>
                <a:spcPts val="100"/>
              </a:spcBef>
            </a:pPr>
            <a:r>
              <a:rPr dirty="0" sz="1800" spc="20">
                <a:latin typeface="Arial MT"/>
                <a:cs typeface="Arial MT"/>
              </a:rPr>
              <a:t>Our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Real-Time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Face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Recognition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System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stands 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as </a:t>
            </a:r>
            <a:r>
              <a:rPr dirty="0" sz="1800">
                <a:latin typeface="Arial MT"/>
                <a:cs typeface="Arial MT"/>
              </a:rPr>
              <a:t>a testament </a:t>
            </a:r>
            <a:r>
              <a:rPr dirty="0" sz="1800" spc="10">
                <a:latin typeface="Arial MT"/>
                <a:cs typeface="Arial MT"/>
              </a:rPr>
              <a:t>to </a:t>
            </a:r>
            <a:r>
              <a:rPr dirty="0" sz="1800" spc="-15">
                <a:latin typeface="Arial MT"/>
                <a:cs typeface="Arial MT"/>
              </a:rPr>
              <a:t>innovation </a:t>
            </a:r>
            <a:r>
              <a:rPr dirty="0" sz="1800" spc="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practicality, </a:t>
            </a:r>
            <a:r>
              <a:rPr dirty="0" sz="1800" spc="5">
                <a:latin typeface="Arial MT"/>
                <a:cs typeface="Arial MT"/>
              </a:rPr>
              <a:t>embodying 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20">
                <a:latin typeface="Arial MT"/>
                <a:cs typeface="Arial MT"/>
              </a:rPr>
              <a:t>the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epitome </a:t>
            </a:r>
            <a:r>
              <a:rPr dirty="0" sz="1800" spc="-15">
                <a:latin typeface="Arial MT"/>
                <a:cs typeface="Arial MT"/>
              </a:rPr>
              <a:t>of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cutting-edge</a:t>
            </a:r>
            <a:r>
              <a:rPr dirty="0" sz="1800" spc="-229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technology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meeting </a:t>
            </a:r>
            <a:r>
              <a:rPr dirty="0" sz="1800">
                <a:latin typeface="Arial MT"/>
                <a:cs typeface="Arial MT"/>
              </a:rPr>
              <a:t>real-world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-30">
                <a:latin typeface="Arial MT"/>
                <a:cs typeface="Arial MT"/>
              </a:rPr>
              <a:t>ee</a:t>
            </a:r>
            <a:r>
              <a:rPr dirty="0" sz="1800" spc="45">
                <a:latin typeface="Arial MT"/>
                <a:cs typeface="Arial MT"/>
              </a:rPr>
              <a:t>d</a:t>
            </a:r>
            <a:r>
              <a:rPr dirty="0" sz="1800">
                <a:latin typeface="Arial MT"/>
                <a:cs typeface="Arial MT"/>
              </a:rPr>
              <a:t>s.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5">
                <a:latin typeface="Arial MT"/>
                <a:cs typeface="Arial MT"/>
              </a:rPr>
              <a:t>I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l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gh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-25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-</a:t>
            </a:r>
            <a:r>
              <a:rPr dirty="0" sz="1800" spc="20">
                <a:latin typeface="Arial MT"/>
                <a:cs typeface="Arial MT"/>
              </a:rPr>
              <a:t>f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st</a:t>
            </a:r>
            <a:r>
              <a:rPr dirty="0" sz="1800" spc="-180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p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20">
                <a:latin typeface="Arial MT"/>
                <a:cs typeface="Arial MT"/>
              </a:rPr>
              <a:t>f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rm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 spc="45">
                <a:latin typeface="Arial MT"/>
                <a:cs typeface="Arial MT"/>
              </a:rPr>
              <a:t>up</a:t>
            </a:r>
            <a:r>
              <a:rPr dirty="0" sz="1800" spc="45">
                <a:latin typeface="Arial MT"/>
                <a:cs typeface="Arial MT"/>
              </a:rPr>
              <a:t>l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w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  </a:t>
            </a:r>
            <a:r>
              <a:rPr dirty="0" sz="1800" spc="5">
                <a:latin typeface="Arial MT"/>
                <a:cs typeface="Arial MT"/>
              </a:rPr>
              <a:t>impeccable </a:t>
            </a:r>
            <a:r>
              <a:rPr dirty="0" sz="1800">
                <a:latin typeface="Arial MT"/>
                <a:cs typeface="Arial MT"/>
              </a:rPr>
              <a:t>accuracy, </a:t>
            </a:r>
            <a:r>
              <a:rPr dirty="0" sz="1800" spc="-5">
                <a:latin typeface="Arial MT"/>
                <a:cs typeface="Arial MT"/>
              </a:rPr>
              <a:t>redefines </a:t>
            </a:r>
            <a:r>
              <a:rPr dirty="0" sz="1800" spc="2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possibilities </a:t>
            </a:r>
            <a:r>
              <a:rPr dirty="0" sz="1800" spc="-15">
                <a:latin typeface="Arial MT"/>
                <a:cs typeface="Arial MT"/>
              </a:rPr>
              <a:t>of </a:t>
            </a:r>
            <a:r>
              <a:rPr dirty="0" sz="1800" spc="-5">
                <a:latin typeface="Arial MT"/>
                <a:cs typeface="Arial MT"/>
              </a:rPr>
              <a:t>face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recognition </a:t>
            </a:r>
            <a:r>
              <a:rPr dirty="0" sz="1800" spc="-15">
                <a:latin typeface="Arial MT"/>
                <a:cs typeface="Arial MT"/>
              </a:rPr>
              <a:t>in </a:t>
            </a:r>
            <a:r>
              <a:rPr dirty="0" sz="1800" spc="5">
                <a:latin typeface="Arial MT"/>
                <a:cs typeface="Arial MT"/>
              </a:rPr>
              <a:t>dynamic </a:t>
            </a:r>
            <a:r>
              <a:rPr dirty="0" sz="1800" spc="-5">
                <a:latin typeface="Arial MT"/>
                <a:cs typeface="Arial MT"/>
              </a:rPr>
              <a:t>environments. </a:t>
            </a:r>
            <a:r>
              <a:rPr dirty="0" sz="1800">
                <a:latin typeface="Arial MT"/>
                <a:cs typeface="Arial MT"/>
              </a:rPr>
              <a:t>By automating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critical </a:t>
            </a:r>
            <a:r>
              <a:rPr dirty="0" sz="1800" spc="-5">
                <a:latin typeface="Arial MT"/>
                <a:cs typeface="Arial MT"/>
              </a:rPr>
              <a:t>processes </a:t>
            </a:r>
            <a:r>
              <a:rPr dirty="0" sz="1800" spc="5">
                <a:latin typeface="Arial MT"/>
                <a:cs typeface="Arial MT"/>
              </a:rPr>
              <a:t>and </a:t>
            </a:r>
            <a:r>
              <a:rPr dirty="0" sz="1800" spc="10">
                <a:latin typeface="Arial MT"/>
                <a:cs typeface="Arial MT"/>
              </a:rPr>
              <a:t>enhancing </a:t>
            </a:r>
            <a:r>
              <a:rPr dirty="0" sz="1800">
                <a:latin typeface="Arial MT"/>
                <a:cs typeface="Arial MT"/>
              </a:rPr>
              <a:t>security </a:t>
            </a:r>
            <a:r>
              <a:rPr dirty="0" sz="1800" spc="-5">
                <a:latin typeface="Arial MT"/>
                <a:cs typeface="Arial MT"/>
              </a:rPr>
              <a:t>measures, </a:t>
            </a:r>
            <a:r>
              <a:rPr dirty="0" sz="1800" spc="-15">
                <a:latin typeface="Arial MT"/>
                <a:cs typeface="Arial MT"/>
              </a:rPr>
              <a:t>it 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streamlines </a:t>
            </a:r>
            <a:r>
              <a:rPr dirty="0" sz="1800" spc="-5">
                <a:latin typeface="Arial MT"/>
                <a:cs typeface="Arial MT"/>
              </a:rPr>
              <a:t>operations </a:t>
            </a:r>
            <a:r>
              <a:rPr dirty="0" sz="1800" spc="5">
                <a:latin typeface="Arial MT"/>
                <a:cs typeface="Arial MT"/>
              </a:rPr>
              <a:t>while </a:t>
            </a:r>
            <a:r>
              <a:rPr dirty="0" sz="1800">
                <a:latin typeface="Arial MT"/>
                <a:cs typeface="Arial MT"/>
              </a:rPr>
              <a:t>fortifying defenses against </a:t>
            </a:r>
            <a:r>
              <a:rPr dirty="0" sz="1800" spc="5">
                <a:latin typeface="Arial MT"/>
                <a:cs typeface="Arial MT"/>
              </a:rPr>
              <a:t> unauthorized</a:t>
            </a:r>
            <a:r>
              <a:rPr dirty="0" sz="1800" spc="-1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access.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personalized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experiences</a:t>
            </a:r>
            <a:r>
              <a:rPr dirty="0" sz="1800" spc="10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it 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b</a:t>
            </a:r>
            <a:r>
              <a:rPr dirty="0" sz="1800" spc="45">
                <a:latin typeface="Arial MT"/>
                <a:cs typeface="Arial MT"/>
              </a:rPr>
              <a:t>l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25">
                <a:latin typeface="Arial MT"/>
                <a:cs typeface="Arial MT"/>
              </a:rPr>
              <a:t>e</a:t>
            </a:r>
            <a:r>
              <a:rPr dirty="0" sz="1800" spc="20">
                <a:latin typeface="Arial MT"/>
                <a:cs typeface="Arial MT"/>
              </a:rPr>
              <a:t>tt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ng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d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w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d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25">
                <a:latin typeface="Arial MT"/>
                <a:cs typeface="Arial MT"/>
              </a:rPr>
              <a:t>e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25">
                <a:latin typeface="Arial MT"/>
                <a:cs typeface="Arial MT"/>
              </a:rPr>
              <a:t>i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o  </a:t>
            </a:r>
            <a:r>
              <a:rPr dirty="0" sz="1800">
                <a:latin typeface="Arial MT"/>
                <a:cs typeface="Arial MT"/>
              </a:rPr>
              <a:t>customer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engagement,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fostering </a:t>
            </a:r>
            <a:r>
              <a:rPr dirty="0" sz="1800" spc="5">
                <a:latin typeface="Arial MT"/>
                <a:cs typeface="Arial MT"/>
              </a:rPr>
              <a:t>loyalty</a:t>
            </a:r>
            <a:r>
              <a:rPr dirty="0" sz="1800" spc="-12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satisfaction.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Arial MT"/>
                <a:cs typeface="Arial MT"/>
              </a:rPr>
              <a:t>With a</a:t>
            </a:r>
            <a:r>
              <a:rPr dirty="0" sz="1800" spc="5">
                <a:latin typeface="Arial MT"/>
                <a:cs typeface="Arial MT"/>
              </a:rPr>
              <a:t> user-friendly</a:t>
            </a:r>
            <a:r>
              <a:rPr dirty="0" sz="1800" spc="-1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interface </a:t>
            </a:r>
            <a:r>
              <a:rPr dirty="0" sz="1800" spc="5">
                <a:latin typeface="Arial MT"/>
                <a:cs typeface="Arial MT"/>
              </a:rPr>
              <a:t>that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ensures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accessibility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endParaRPr sz="1800">
              <a:latin typeface="Arial MT"/>
              <a:cs typeface="Arial MT"/>
            </a:endParaRPr>
          </a:p>
          <a:p>
            <a:pPr marL="12700" marR="18415">
              <a:lnSpc>
                <a:spcPct val="99700"/>
              </a:lnSpc>
              <a:spcBef>
                <a:spcPts val="25"/>
              </a:spcBef>
            </a:pPr>
            <a:r>
              <a:rPr dirty="0" sz="1800" spc="15">
                <a:latin typeface="Arial MT"/>
                <a:cs typeface="Arial MT"/>
              </a:rPr>
              <a:t>all, </a:t>
            </a:r>
            <a:r>
              <a:rPr dirty="0" sz="1800" spc="5">
                <a:latin typeface="Arial MT"/>
                <a:cs typeface="Arial MT"/>
              </a:rPr>
              <a:t>our </a:t>
            </a:r>
            <a:r>
              <a:rPr dirty="0" sz="1800">
                <a:latin typeface="Arial MT"/>
                <a:cs typeface="Arial MT"/>
              </a:rPr>
              <a:t>system </a:t>
            </a:r>
            <a:r>
              <a:rPr dirty="0" sz="1800" spc="10">
                <a:latin typeface="Arial MT"/>
                <a:cs typeface="Arial MT"/>
              </a:rPr>
              <a:t>heralds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5">
                <a:latin typeface="Arial MT"/>
                <a:cs typeface="Arial MT"/>
              </a:rPr>
              <a:t>new </a:t>
            </a:r>
            <a:r>
              <a:rPr dirty="0" sz="1800" spc="-10">
                <a:latin typeface="Arial MT"/>
                <a:cs typeface="Arial MT"/>
              </a:rPr>
              <a:t>era </a:t>
            </a:r>
            <a:r>
              <a:rPr dirty="0" sz="1800" spc="-15">
                <a:latin typeface="Arial MT"/>
                <a:cs typeface="Arial MT"/>
              </a:rPr>
              <a:t>of </a:t>
            </a:r>
            <a:r>
              <a:rPr dirty="0" sz="1800" spc="-5">
                <a:latin typeface="Arial MT"/>
                <a:cs typeface="Arial MT"/>
              </a:rPr>
              <a:t>seamless integration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b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25">
                <a:latin typeface="Arial MT"/>
                <a:cs typeface="Arial MT"/>
              </a:rPr>
              <a:t>w</a:t>
            </a:r>
            <a:r>
              <a:rPr dirty="0" sz="1800" spc="-30">
                <a:latin typeface="Arial MT"/>
                <a:cs typeface="Arial MT"/>
              </a:rPr>
              <a:t>ee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d</a:t>
            </a:r>
            <a:r>
              <a:rPr dirty="0" sz="1800" spc="-75">
                <a:latin typeface="Arial MT"/>
                <a:cs typeface="Arial MT"/>
              </a:rPr>
              <a:t>v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2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50">
                <a:latin typeface="Arial MT"/>
                <a:cs typeface="Arial MT"/>
              </a:rPr>
              <a:t>h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 spc="45">
                <a:latin typeface="Arial MT"/>
                <a:cs typeface="Arial MT"/>
              </a:rPr>
              <a:t>l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 spc="45">
                <a:latin typeface="Arial MT"/>
                <a:cs typeface="Arial MT"/>
              </a:rPr>
              <a:t>g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 spc="-75">
                <a:latin typeface="Arial MT"/>
                <a:cs typeface="Arial MT"/>
              </a:rPr>
              <a:t>v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ry</a:t>
            </a:r>
            <a:r>
              <a:rPr dirty="0" sz="1800" spc="45">
                <a:latin typeface="Arial MT"/>
                <a:cs typeface="Arial MT"/>
              </a:rPr>
              <a:t>d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10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pp</a:t>
            </a:r>
            <a:r>
              <a:rPr dirty="0" sz="1800" spc="45">
                <a:latin typeface="Arial MT"/>
                <a:cs typeface="Arial MT"/>
              </a:rPr>
              <a:t>l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25">
                <a:latin typeface="Arial MT"/>
                <a:cs typeface="Arial MT"/>
              </a:rPr>
              <a:t>a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s,  </a:t>
            </a:r>
            <a:r>
              <a:rPr dirty="0" sz="1800" spc="5">
                <a:latin typeface="Arial MT"/>
                <a:cs typeface="Arial MT"/>
              </a:rPr>
              <a:t>setting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10">
                <a:latin typeface="Arial MT"/>
                <a:cs typeface="Arial MT"/>
              </a:rPr>
              <a:t>benchmark </a:t>
            </a:r>
            <a:r>
              <a:rPr dirty="0" sz="1800" spc="-5">
                <a:latin typeface="Arial MT"/>
                <a:cs typeface="Arial MT"/>
              </a:rPr>
              <a:t>for excellence </a:t>
            </a:r>
            <a:r>
              <a:rPr dirty="0" sz="1800" spc="-15">
                <a:latin typeface="Arial MT"/>
                <a:cs typeface="Arial MT"/>
              </a:rPr>
              <a:t>in </a:t>
            </a:r>
            <a:r>
              <a:rPr dirty="0" sz="1800" spc="20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field </a:t>
            </a:r>
            <a:r>
              <a:rPr dirty="0" sz="1800" spc="-15">
                <a:latin typeface="Arial MT"/>
                <a:cs typeface="Arial MT"/>
              </a:rPr>
              <a:t>of </a:t>
            </a:r>
            <a:r>
              <a:rPr dirty="0" sz="1800" spc="-5">
                <a:latin typeface="Arial MT"/>
                <a:cs typeface="Arial MT"/>
              </a:rPr>
              <a:t>face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recognition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systems.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58150" y="10382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1954" y="2283777"/>
            <a:ext cx="8589645" cy="132715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4250" spc="10"/>
              <a:t>FACE</a:t>
            </a:r>
            <a:r>
              <a:rPr dirty="0" sz="4250" spc="-50"/>
              <a:t> </a:t>
            </a:r>
            <a:r>
              <a:rPr dirty="0" sz="4250" spc="10"/>
              <a:t>RECOGNITION</a:t>
            </a:r>
            <a:r>
              <a:rPr dirty="0" sz="4250" spc="-180"/>
              <a:t> </a:t>
            </a:r>
            <a:r>
              <a:rPr dirty="0" sz="4250" spc="10"/>
              <a:t>IN</a:t>
            </a:r>
            <a:r>
              <a:rPr dirty="0" sz="4250" spc="-90"/>
              <a:t> </a:t>
            </a:r>
            <a:r>
              <a:rPr dirty="0" sz="4250" spc="15"/>
              <a:t>REAL-</a:t>
            </a:r>
            <a:r>
              <a:rPr dirty="0" sz="4250" spc="-85"/>
              <a:t> </a:t>
            </a:r>
            <a:r>
              <a:rPr dirty="0" sz="4250" spc="10"/>
              <a:t>TIME </a:t>
            </a:r>
            <a:r>
              <a:rPr dirty="0" sz="4250" spc="-1265"/>
              <a:t> </a:t>
            </a:r>
            <a:r>
              <a:rPr dirty="0" sz="4250" spc="10"/>
              <a:t>WITH</a:t>
            </a:r>
            <a:r>
              <a:rPr dirty="0" sz="4250" spc="-85"/>
              <a:t> </a:t>
            </a:r>
            <a:r>
              <a:rPr dirty="0" sz="4250"/>
              <a:t>OPENCV</a:t>
            </a:r>
            <a:r>
              <a:rPr dirty="0" sz="4250" spc="-45"/>
              <a:t> </a:t>
            </a:r>
            <a:r>
              <a:rPr dirty="0" sz="4250" spc="15"/>
              <a:t>AND</a:t>
            </a:r>
            <a:r>
              <a:rPr dirty="0" sz="4250" spc="-75"/>
              <a:t> </a:t>
            </a:r>
            <a:r>
              <a:rPr dirty="0" sz="4250" spc="5"/>
              <a:t>PYTHON</a:t>
            </a:r>
            <a:endParaRPr sz="4250"/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37234" y="6466840"/>
            <a:ext cx="179641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7101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6600" y="427418"/>
            <a:ext cx="23571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/>
              <a:t>G</a:t>
            </a:r>
            <a:r>
              <a:rPr dirty="0" spc="-40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7635" y="1888807"/>
            <a:ext cx="3530600" cy="360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 spc="5">
                <a:latin typeface="Arial MT"/>
                <a:cs typeface="Arial MT"/>
              </a:rPr>
              <a:t>Problem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statement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9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 spc="-5">
                <a:latin typeface="Arial MT"/>
                <a:cs typeface="Arial MT"/>
              </a:rPr>
              <a:t>Proposed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System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solution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>
                <a:latin typeface="Arial MT"/>
                <a:cs typeface="Arial MT"/>
              </a:rPr>
              <a:t>System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Development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Approach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19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>
                <a:latin typeface="Arial MT"/>
                <a:cs typeface="Arial MT"/>
              </a:rPr>
              <a:t>Algorithm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Deployment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9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 spc="5">
                <a:latin typeface="Arial MT"/>
                <a:cs typeface="Arial MT"/>
              </a:rPr>
              <a:t>Result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>
                <a:latin typeface="Arial MT"/>
                <a:cs typeface="Arial MT"/>
              </a:rPr>
              <a:t>Conclusion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9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dirty="0" sz="1800" spc="-10">
                <a:latin typeface="Arial MT"/>
                <a:cs typeface="Arial MT"/>
              </a:rPr>
              <a:t>References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532" y="560705"/>
            <a:ext cx="565721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-75"/>
              <a:t>S</a:t>
            </a:r>
            <a:r>
              <a:rPr dirty="0" sz="4250" spc="-55"/>
              <a:t>T</a:t>
            </a:r>
            <a:r>
              <a:rPr dirty="0" sz="4250" spc="-75"/>
              <a:t>A</a:t>
            </a:r>
            <a:r>
              <a:rPr dirty="0" sz="4250" spc="-55"/>
              <a:t>T</a:t>
            </a:r>
            <a:r>
              <a:rPr dirty="0" sz="4250" spc="-100"/>
              <a:t>EME</a:t>
            </a:r>
            <a:r>
              <a:rPr dirty="0" sz="4250" spc="-60"/>
              <a:t>N</a:t>
            </a:r>
            <a:r>
              <a:rPr dirty="0" sz="4250" spc="15"/>
              <a:t>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7234" y="6466840"/>
            <a:ext cx="179641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692" y="2236406"/>
            <a:ext cx="6183630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 spc="10">
                <a:latin typeface="Arial MT"/>
                <a:cs typeface="Arial MT"/>
              </a:rPr>
              <a:t>problem </a:t>
            </a:r>
            <a:r>
              <a:rPr dirty="0" sz="1800" spc="-20">
                <a:latin typeface="Arial MT"/>
                <a:cs typeface="Arial MT"/>
              </a:rPr>
              <a:t>involves </a:t>
            </a:r>
            <a:r>
              <a:rPr dirty="0" sz="1800" spc="-5">
                <a:latin typeface="Arial MT"/>
                <a:cs typeface="Arial MT"/>
              </a:rPr>
              <a:t>developing </a:t>
            </a:r>
            <a:r>
              <a:rPr dirty="0" sz="1800">
                <a:latin typeface="Arial MT"/>
                <a:cs typeface="Arial MT"/>
              </a:rPr>
              <a:t>a real-time </a:t>
            </a:r>
            <a:r>
              <a:rPr dirty="0" sz="1800" spc="-5">
                <a:latin typeface="Arial MT"/>
                <a:cs typeface="Arial MT"/>
              </a:rPr>
              <a:t>face recognition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system </a:t>
            </a:r>
            <a:r>
              <a:rPr dirty="0" sz="1800" spc="10">
                <a:latin typeface="Arial MT"/>
                <a:cs typeface="Arial MT"/>
              </a:rPr>
              <a:t>using </a:t>
            </a:r>
            <a:r>
              <a:rPr dirty="0" sz="1800" spc="5">
                <a:latin typeface="Arial MT"/>
                <a:cs typeface="Arial MT"/>
              </a:rPr>
              <a:t>OpenCV and </a:t>
            </a:r>
            <a:r>
              <a:rPr dirty="0" sz="1800" spc="10">
                <a:latin typeface="Arial MT"/>
                <a:cs typeface="Arial MT"/>
              </a:rPr>
              <a:t>Python.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 spc="5">
                <a:latin typeface="Arial MT"/>
                <a:cs typeface="Arial MT"/>
              </a:rPr>
              <a:t>methodology 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15">
                <a:latin typeface="Arial MT"/>
                <a:cs typeface="Arial MT"/>
              </a:rPr>
              <a:t>includes </a:t>
            </a:r>
            <a:r>
              <a:rPr dirty="0" sz="1800" spc="-5">
                <a:latin typeface="Arial MT"/>
                <a:cs typeface="Arial MT"/>
              </a:rPr>
              <a:t>face </a:t>
            </a:r>
            <a:r>
              <a:rPr dirty="0" sz="1800">
                <a:latin typeface="Arial MT"/>
                <a:cs typeface="Arial MT"/>
              </a:rPr>
              <a:t>detection, </a:t>
            </a:r>
            <a:r>
              <a:rPr dirty="0" sz="1800" spc="10">
                <a:latin typeface="Arial MT"/>
                <a:cs typeface="Arial MT"/>
              </a:rPr>
              <a:t>alignment, </a:t>
            </a:r>
            <a:r>
              <a:rPr dirty="0" sz="1800">
                <a:latin typeface="Arial MT"/>
                <a:cs typeface="Arial MT"/>
              </a:rPr>
              <a:t>feature </a:t>
            </a:r>
            <a:r>
              <a:rPr dirty="0" sz="1800" spc="-10">
                <a:latin typeface="Arial MT"/>
                <a:cs typeface="Arial MT"/>
              </a:rPr>
              <a:t>extraction, </a:t>
            </a:r>
            <a:r>
              <a:rPr dirty="0" sz="1800" spc="5">
                <a:latin typeface="Arial MT"/>
                <a:cs typeface="Arial MT"/>
              </a:rPr>
              <a:t>and 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recognition. </a:t>
            </a:r>
            <a:r>
              <a:rPr dirty="0" sz="1800" spc="-5">
                <a:latin typeface="Arial MT"/>
                <a:cs typeface="Arial MT"/>
              </a:rPr>
              <a:t>Real-time </a:t>
            </a:r>
            <a:r>
              <a:rPr dirty="0" sz="1800">
                <a:latin typeface="Arial MT"/>
                <a:cs typeface="Arial MT"/>
              </a:rPr>
              <a:t>application </a:t>
            </a:r>
            <a:r>
              <a:rPr dirty="0" sz="1800" spc="-10">
                <a:latin typeface="Arial MT"/>
                <a:cs typeface="Arial MT"/>
              </a:rPr>
              <a:t>scenarios </a:t>
            </a:r>
            <a:r>
              <a:rPr dirty="0" sz="1800" spc="20">
                <a:latin typeface="Arial MT"/>
                <a:cs typeface="Arial MT"/>
              </a:rPr>
              <a:t>include </a:t>
            </a:r>
            <a:r>
              <a:rPr dirty="0" sz="1800" spc="-10">
                <a:latin typeface="Arial MT"/>
                <a:cs typeface="Arial MT"/>
              </a:rPr>
              <a:t>access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control, attendance tracking, </a:t>
            </a:r>
            <a:r>
              <a:rPr dirty="0" sz="1800" spc="-5">
                <a:latin typeface="Arial MT"/>
                <a:cs typeface="Arial MT"/>
              </a:rPr>
              <a:t>surveillance, </a:t>
            </a:r>
            <a:r>
              <a:rPr dirty="0" sz="1800">
                <a:latin typeface="Arial MT"/>
                <a:cs typeface="Arial MT"/>
              </a:rPr>
              <a:t>personalization,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hu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5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-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45">
                <a:latin typeface="Arial MT"/>
                <a:cs typeface="Arial MT"/>
              </a:rPr>
              <a:t>p</a:t>
            </a:r>
            <a:r>
              <a:rPr dirty="0" sz="1800" spc="45">
                <a:latin typeface="Arial MT"/>
                <a:cs typeface="Arial MT"/>
              </a:rPr>
              <a:t>u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204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7234" y="815593"/>
            <a:ext cx="529082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52395" algn="l"/>
              </a:tabLst>
            </a:pPr>
            <a:r>
              <a:rPr dirty="0" sz="4250" spc="-20"/>
              <a:t>P</a:t>
            </a:r>
            <a:r>
              <a:rPr dirty="0" sz="4250" spc="15"/>
              <a:t>RO</a:t>
            </a:r>
            <a:r>
              <a:rPr dirty="0" sz="4250" spc="-10"/>
              <a:t>J</a:t>
            </a:r>
            <a:r>
              <a:rPr dirty="0" sz="4250" spc="-20"/>
              <a:t>E</a:t>
            </a:r>
            <a:r>
              <a:rPr dirty="0" sz="4250" spc="15"/>
              <a:t>CT</a:t>
            </a:r>
            <a:r>
              <a:rPr dirty="0" sz="4250"/>
              <a:t>	</a:t>
            </a:r>
            <a:r>
              <a:rPr dirty="0" sz="4250" spc="15"/>
              <a:t>O</a:t>
            </a:r>
            <a:r>
              <a:rPr dirty="0" sz="4250" spc="-30"/>
              <a:t>V</a:t>
            </a:r>
            <a:r>
              <a:rPr dirty="0" sz="4250" spc="-20"/>
              <a:t>E</a:t>
            </a:r>
            <a:r>
              <a:rPr dirty="0" sz="4250" spc="15"/>
              <a:t>R</a:t>
            </a:r>
            <a:r>
              <a:rPr dirty="0" sz="4250" spc="-10"/>
              <a:t>V</a:t>
            </a:r>
            <a:r>
              <a:rPr dirty="0" sz="4250"/>
              <a:t>I</a:t>
            </a:r>
            <a:r>
              <a:rPr dirty="0" sz="4250" spc="-10"/>
              <a:t>E</a:t>
            </a:r>
            <a:r>
              <a:rPr dirty="0" sz="4250" spc="25"/>
              <a:t>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7444" y="1523936"/>
            <a:ext cx="7420609" cy="46977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  <a:buSzPct val="94444"/>
              <a:buAutoNum type="arabicPeriod"/>
              <a:tabLst>
                <a:tab pos="185420" algn="l"/>
              </a:tabLst>
            </a:pPr>
            <a:r>
              <a:rPr dirty="0" sz="1800">
                <a:latin typeface="Calibri"/>
                <a:cs typeface="Calibri"/>
              </a:rPr>
              <a:t>Face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Detection: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Utilize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pre-trained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Haar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cascades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deep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learning-based</a:t>
            </a:r>
            <a:r>
              <a:rPr dirty="0" sz="1800" spc="-1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face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detectors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locate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faces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within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video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stream.</a:t>
            </a:r>
            <a:endParaRPr sz="1800">
              <a:latin typeface="Calibri"/>
              <a:cs typeface="Calibri"/>
            </a:endParaRPr>
          </a:p>
          <a:p>
            <a:pPr marL="12700" marR="237490">
              <a:lnSpc>
                <a:spcPct val="100800"/>
              </a:lnSpc>
              <a:buSzPct val="94444"/>
              <a:buAutoNum type="arabicPeriod"/>
              <a:tabLst>
                <a:tab pos="185420" algn="l"/>
              </a:tabLst>
            </a:pPr>
            <a:r>
              <a:rPr dirty="0" sz="1800">
                <a:latin typeface="Calibri"/>
                <a:cs typeface="Calibri"/>
              </a:rPr>
              <a:t>Face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Alignment: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Apply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techniques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align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detected </a:t>
            </a:r>
            <a:r>
              <a:rPr dirty="0" sz="1800" spc="-5">
                <a:latin typeface="Calibri"/>
                <a:cs typeface="Calibri"/>
              </a:rPr>
              <a:t>faces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standardized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position,</a:t>
            </a:r>
            <a:r>
              <a:rPr dirty="0" sz="1800" spc="-18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improving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recognition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accuracy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despite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variations</a:t>
            </a:r>
            <a:r>
              <a:rPr dirty="0" sz="1800" spc="-2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facial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dirty="0" sz="1800" spc="10">
                <a:latin typeface="Calibri"/>
                <a:cs typeface="Calibri"/>
              </a:rPr>
              <a:t>orientation.</a:t>
            </a:r>
            <a:endParaRPr sz="1800">
              <a:latin typeface="Calibri"/>
              <a:cs typeface="Calibri"/>
            </a:endParaRPr>
          </a:p>
          <a:p>
            <a:pPr marL="12700" marR="448309">
              <a:lnSpc>
                <a:spcPts val="2180"/>
              </a:lnSpc>
              <a:spcBef>
                <a:spcPts val="25"/>
              </a:spcBef>
              <a:buSzPct val="94444"/>
              <a:buAutoNum type="arabicPeriod" startAt="3"/>
              <a:tabLst>
                <a:tab pos="185420" algn="l"/>
              </a:tabLst>
            </a:pPr>
            <a:r>
              <a:rPr dirty="0" sz="1800">
                <a:latin typeface="Calibri"/>
                <a:cs typeface="Calibri"/>
              </a:rPr>
              <a:t>Feature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Extraction: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Extract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discriminative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features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aligned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faces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using </a:t>
            </a:r>
            <a:r>
              <a:rPr dirty="0" sz="1800" spc="5">
                <a:latin typeface="Calibri"/>
                <a:cs typeface="Calibri"/>
              </a:rPr>
              <a:t>methods </a:t>
            </a:r>
            <a:r>
              <a:rPr dirty="0" sz="1800" spc="-10">
                <a:latin typeface="Calibri"/>
                <a:cs typeface="Calibri"/>
              </a:rPr>
              <a:t>such </a:t>
            </a:r>
            <a:r>
              <a:rPr dirty="0" sz="1800" spc="15">
                <a:latin typeface="Calibri"/>
                <a:cs typeface="Calibri"/>
              </a:rPr>
              <a:t>as </a:t>
            </a:r>
            <a:r>
              <a:rPr dirty="0" sz="1800" spc="5">
                <a:latin typeface="Calibri"/>
                <a:cs typeface="Calibri"/>
              </a:rPr>
              <a:t>Local Binary </a:t>
            </a:r>
            <a:r>
              <a:rPr dirty="0" sz="1800" spc="-5">
                <a:latin typeface="Calibri"/>
                <a:cs typeface="Calibri"/>
              </a:rPr>
              <a:t>Patterns </a:t>
            </a:r>
            <a:r>
              <a:rPr dirty="0" sz="1800" spc="-20">
                <a:latin typeface="Calibri"/>
                <a:cs typeface="Calibri"/>
              </a:rPr>
              <a:t>(LBP), </a:t>
            </a:r>
            <a:r>
              <a:rPr dirty="0" sz="1800" spc="-5">
                <a:latin typeface="Calibri"/>
                <a:cs typeface="Calibri"/>
              </a:rPr>
              <a:t>Histogram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5">
                <a:latin typeface="Calibri"/>
                <a:cs typeface="Calibri"/>
              </a:rPr>
              <a:t>Oriented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Gradients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(HOG),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Convolutional</a:t>
            </a:r>
            <a:r>
              <a:rPr dirty="0" sz="1800" spc="-15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Neural</a:t>
            </a:r>
            <a:r>
              <a:rPr dirty="0" sz="1800" spc="-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Networks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(CNNs).</a:t>
            </a:r>
            <a:endParaRPr sz="1800">
              <a:latin typeface="Calibri"/>
              <a:cs typeface="Calibri"/>
            </a:endParaRPr>
          </a:p>
          <a:p>
            <a:pPr marL="185420" indent="-172720">
              <a:lnSpc>
                <a:spcPts val="2095"/>
              </a:lnSpc>
              <a:buSzPct val="94444"/>
              <a:buAutoNum type="arabicPeriod" startAt="3"/>
              <a:tabLst>
                <a:tab pos="185420" algn="l"/>
              </a:tabLst>
            </a:pPr>
            <a:r>
              <a:rPr dirty="0" sz="1800">
                <a:latin typeface="Calibri"/>
                <a:cs typeface="Calibri"/>
              </a:rPr>
              <a:t>Face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Recognition: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Employ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machine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learning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algorithms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such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Support</a:t>
            </a:r>
            <a:endParaRPr sz="1800">
              <a:latin typeface="Calibri"/>
              <a:cs typeface="Calibri"/>
            </a:endParaRPr>
          </a:p>
          <a:p>
            <a:pPr marL="12700" marR="56515">
              <a:lnSpc>
                <a:spcPts val="2110"/>
              </a:lnSpc>
              <a:spcBef>
                <a:spcPts val="130"/>
              </a:spcBef>
            </a:pPr>
            <a:r>
              <a:rPr dirty="0" sz="1800" spc="5">
                <a:latin typeface="Calibri"/>
                <a:cs typeface="Calibri"/>
              </a:rPr>
              <a:t>Vector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Machines</a:t>
            </a:r>
            <a:r>
              <a:rPr dirty="0" sz="1800" spc="-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(SVM),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Principal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Component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Analysis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(PCA),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deep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learning-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b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25">
                <a:latin typeface="Calibri"/>
                <a:cs typeface="Calibri"/>
              </a:rPr>
              <a:t>g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-40">
                <a:latin typeface="Calibri"/>
                <a:cs typeface="Calibri"/>
              </a:rPr>
              <a:t>z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b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x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ted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u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216535">
              <a:lnSpc>
                <a:spcPts val="2180"/>
              </a:lnSpc>
              <a:spcBef>
                <a:spcPts val="5"/>
              </a:spcBef>
              <a:buSzPct val="94444"/>
              <a:buAutoNum type="arabicPeriod" startAt="5"/>
              <a:tabLst>
                <a:tab pos="185420" algn="l"/>
              </a:tabLst>
            </a:pPr>
            <a:r>
              <a:rPr dirty="0" sz="1800" spc="5">
                <a:latin typeface="Calibri"/>
                <a:cs typeface="Calibri"/>
              </a:rPr>
              <a:t>Real-Time </a:t>
            </a:r>
            <a:r>
              <a:rPr dirty="0" sz="1800" spc="10">
                <a:latin typeface="Calibri"/>
                <a:cs typeface="Calibri"/>
              </a:rPr>
              <a:t>Implementation: </a:t>
            </a:r>
            <a:r>
              <a:rPr dirty="0" sz="1800" spc="5">
                <a:latin typeface="Calibri"/>
                <a:cs typeface="Calibri"/>
              </a:rPr>
              <a:t>Implement the </a:t>
            </a:r>
            <a:r>
              <a:rPr dirty="0" sz="1800" spc="-5">
                <a:latin typeface="Calibri"/>
                <a:cs typeface="Calibri"/>
              </a:rPr>
              <a:t>face </a:t>
            </a:r>
            <a:r>
              <a:rPr dirty="0" sz="1800" spc="5">
                <a:latin typeface="Calibri"/>
                <a:cs typeface="Calibri"/>
              </a:rPr>
              <a:t>recognition </a:t>
            </a:r>
            <a:r>
              <a:rPr dirty="0" sz="1800" spc="20">
                <a:latin typeface="Calibri"/>
                <a:cs typeface="Calibri"/>
              </a:rPr>
              <a:t>pipeline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5">
                <a:latin typeface="Calibri"/>
                <a:cs typeface="Calibri"/>
              </a:rPr>
              <a:t> efficiently </a:t>
            </a:r>
            <a:r>
              <a:rPr dirty="0" sz="1800" spc="-5">
                <a:latin typeface="Calibri"/>
                <a:cs typeface="Calibri"/>
              </a:rPr>
              <a:t>process </a:t>
            </a:r>
            <a:r>
              <a:rPr dirty="0" sz="1800" spc="-10">
                <a:latin typeface="Calibri"/>
                <a:cs typeface="Calibri"/>
              </a:rPr>
              <a:t>frames from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10">
                <a:latin typeface="Calibri"/>
                <a:cs typeface="Calibri"/>
              </a:rPr>
              <a:t>video </a:t>
            </a:r>
            <a:r>
              <a:rPr dirty="0" sz="1800" spc="-10">
                <a:latin typeface="Calibri"/>
                <a:cs typeface="Calibri"/>
              </a:rPr>
              <a:t>stream, perform </a:t>
            </a:r>
            <a:r>
              <a:rPr dirty="0" sz="1800" spc="-5">
                <a:latin typeface="Calibri"/>
                <a:cs typeface="Calibri"/>
              </a:rPr>
              <a:t>face </a:t>
            </a:r>
            <a:r>
              <a:rPr dirty="0" sz="1800" spc="5">
                <a:latin typeface="Calibri"/>
                <a:cs typeface="Calibri"/>
              </a:rPr>
              <a:t>detection </a:t>
            </a:r>
            <a:r>
              <a:rPr dirty="0" sz="1800" spc="15">
                <a:latin typeface="Calibri"/>
                <a:cs typeface="Calibri"/>
              </a:rPr>
              <a:t>and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recognition,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display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results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real-time.</a:t>
            </a:r>
            <a:endParaRPr sz="1800">
              <a:latin typeface="Calibri"/>
              <a:cs typeface="Calibri"/>
            </a:endParaRPr>
          </a:p>
          <a:p>
            <a:pPr marL="12700" marR="133350">
              <a:lnSpc>
                <a:spcPts val="2100"/>
              </a:lnSpc>
              <a:spcBef>
                <a:spcPts val="60"/>
              </a:spcBef>
              <a:buSzPct val="94444"/>
              <a:buAutoNum type="arabicPeriod" startAt="5"/>
              <a:tabLst>
                <a:tab pos="185420" algn="l"/>
              </a:tabLst>
            </a:pPr>
            <a:r>
              <a:rPr dirty="0" sz="1800" spc="-20">
                <a:latin typeface="Calibri"/>
                <a:cs typeface="Calibri"/>
              </a:rPr>
              <a:t>User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Interface: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Develop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user-friendly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interface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interact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with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system,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allowing</a:t>
            </a:r>
            <a:r>
              <a:rPr dirty="0" sz="1800" spc="-204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users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start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stop face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recognition,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view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recognized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faces,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</a:pP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 spc="15">
                <a:latin typeface="Calibri"/>
                <a:cs typeface="Calibri"/>
              </a:rPr>
              <a:t>j</a:t>
            </a:r>
            <a:r>
              <a:rPr dirty="0" sz="1800" spc="25">
                <a:latin typeface="Calibri"/>
                <a:cs typeface="Calibri"/>
              </a:rPr>
              <a:t>u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ett</a:t>
            </a:r>
            <a:r>
              <a:rPr dirty="0" sz="1800" spc="25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g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ee</a:t>
            </a:r>
            <a:r>
              <a:rPr dirty="0" sz="1800" spc="30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817" y="989330"/>
            <a:ext cx="499935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15"/>
              <a:t>H</a:t>
            </a:r>
            <a:r>
              <a:rPr dirty="0" sz="3200" spc="20"/>
              <a:t>O</a:t>
            </a:r>
            <a:r>
              <a:rPr dirty="0" sz="3200" spc="-310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25"/>
              <a:t> </a:t>
            </a:r>
            <a:r>
              <a:rPr dirty="0" sz="3200" spc="-15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100"/>
              <a:t> </a:t>
            </a:r>
            <a:r>
              <a:rPr dirty="0" sz="3200" spc="-25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30"/>
              <a:t> </a:t>
            </a:r>
            <a:r>
              <a:rPr dirty="0" sz="3200" spc="5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7234" y="6466840"/>
            <a:ext cx="179641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7810" y="2353627"/>
            <a:ext cx="6306820" cy="14071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5">
                <a:latin typeface="Calibri"/>
                <a:cs typeface="Calibri"/>
              </a:rPr>
              <a:t>1.Educators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administrators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automated</a:t>
            </a:r>
            <a:r>
              <a:rPr dirty="0" sz="1800" spc="-1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attendance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tracking.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2.Retail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staff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Security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personnel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for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access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control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surveillance.</a:t>
            </a:r>
            <a:endParaRPr sz="180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spcBef>
                <a:spcPts val="15"/>
              </a:spcBef>
              <a:buAutoNum type="arabicPeriod" startAt="3"/>
              <a:tabLst>
                <a:tab pos="231775" algn="l"/>
              </a:tabLst>
            </a:pPr>
            <a:r>
              <a:rPr dirty="0" sz="1800" spc="-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personalized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customer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service.</a:t>
            </a:r>
            <a:endParaRPr sz="1800">
              <a:latin typeface="Calibri"/>
              <a:cs typeface="Calibri"/>
            </a:endParaRPr>
          </a:p>
          <a:p>
            <a:pPr marL="12700" marR="661670">
              <a:lnSpc>
                <a:spcPct val="100800"/>
              </a:lnSpc>
              <a:spcBef>
                <a:spcPts val="5"/>
              </a:spcBef>
              <a:buAutoNum type="arabicPeriod" startAt="3"/>
              <a:tabLst>
                <a:tab pos="185420" algn="l"/>
              </a:tabLst>
            </a:pPr>
            <a:r>
              <a:rPr dirty="0" sz="1800">
                <a:latin typeface="Calibri"/>
                <a:cs typeface="Calibri"/>
              </a:rPr>
              <a:t>General </a:t>
            </a:r>
            <a:r>
              <a:rPr dirty="0" sz="1800" spc="25">
                <a:latin typeface="Calibri"/>
                <a:cs typeface="Calibri"/>
              </a:rPr>
              <a:t>public </a:t>
            </a:r>
            <a:r>
              <a:rPr dirty="0" sz="1800" spc="-5">
                <a:latin typeface="Calibri"/>
                <a:cs typeface="Calibri"/>
              </a:rPr>
              <a:t>for </a:t>
            </a:r>
            <a:r>
              <a:rPr dirty="0" sz="1800" spc="10">
                <a:latin typeface="Calibri"/>
                <a:cs typeface="Calibri"/>
              </a:rPr>
              <a:t>enhanced </a:t>
            </a:r>
            <a:r>
              <a:rPr dirty="0" sz="1800" spc="25">
                <a:latin typeface="Calibri"/>
                <a:cs typeface="Calibri"/>
              </a:rPr>
              <a:t>public </a:t>
            </a:r>
            <a:r>
              <a:rPr dirty="0" sz="1800" spc="-5">
                <a:latin typeface="Calibri"/>
                <a:cs typeface="Calibri"/>
              </a:rPr>
              <a:t>safety </a:t>
            </a:r>
            <a:r>
              <a:rPr dirty="0" sz="1800" spc="15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security.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5.Individuals</a:t>
            </a:r>
            <a:r>
              <a:rPr dirty="0" sz="1800" spc="-2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personal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device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access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control.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866899" cy="34004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8150" y="50387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4019" y="474980"/>
            <a:ext cx="914463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30"/>
              <a:t>MY</a:t>
            </a:r>
            <a:r>
              <a:rPr dirty="0" sz="3600" spc="-220"/>
              <a:t> </a:t>
            </a:r>
            <a:r>
              <a:rPr dirty="0" sz="3600" spc="5"/>
              <a:t>SOLUTION</a:t>
            </a:r>
            <a:r>
              <a:rPr dirty="0" sz="3600" spc="-470"/>
              <a:t> </a:t>
            </a:r>
            <a:r>
              <a:rPr dirty="0" sz="3600" spc="-15"/>
              <a:t>AND</a:t>
            </a:r>
            <a:r>
              <a:rPr dirty="0" sz="3600" spc="-25"/>
              <a:t> </a:t>
            </a:r>
            <a:r>
              <a:rPr dirty="0" sz="3600" spc="-20"/>
              <a:t>ITS</a:t>
            </a:r>
            <a:r>
              <a:rPr dirty="0" sz="3600" spc="80"/>
              <a:t> </a:t>
            </a:r>
            <a:r>
              <a:rPr dirty="0" sz="3600" spc="5"/>
              <a:t>VALUE</a:t>
            </a:r>
            <a:r>
              <a:rPr dirty="0" sz="3600" spc="-280"/>
              <a:t> </a:t>
            </a:r>
            <a:r>
              <a:rPr dirty="0" sz="3600" spc="-10"/>
              <a:t>PROPOSITION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9830" y="1278191"/>
            <a:ext cx="5846445" cy="525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Arial"/>
                <a:cs typeface="Arial"/>
              </a:rPr>
              <a:t>Solution:</a:t>
            </a:r>
            <a:endParaRPr sz="1800">
              <a:latin typeface="Arial"/>
              <a:cs typeface="Arial"/>
            </a:endParaRPr>
          </a:p>
          <a:p>
            <a:pPr marL="12700" marR="5080" indent="915035">
              <a:lnSpc>
                <a:spcPct val="100800"/>
              </a:lnSpc>
              <a:spcBef>
                <a:spcPts val="5"/>
              </a:spcBef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Real-Time</a:t>
            </a:r>
            <a:r>
              <a:rPr dirty="0" sz="1800" spc="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Face</a:t>
            </a:r>
            <a:r>
              <a:rPr dirty="0" sz="1800" spc="-5">
                <a:latin typeface="Arial MT"/>
                <a:cs typeface="Arial MT"/>
              </a:rPr>
              <a:t> Recognition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System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45">
                <a:latin typeface="Arial MT"/>
                <a:cs typeface="Arial MT"/>
              </a:rPr>
              <a:t>p</a:t>
            </a:r>
            <a:r>
              <a:rPr dirty="0" sz="1800" spc="45">
                <a:latin typeface="Arial MT"/>
                <a:cs typeface="Arial MT"/>
              </a:rPr>
              <a:t>l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ys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d</a:t>
            </a:r>
            <a:r>
              <a:rPr dirty="0" sz="1800" spc="-80">
                <a:latin typeface="Arial MT"/>
                <a:cs typeface="Arial MT"/>
              </a:rPr>
              <a:t>v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45">
                <a:latin typeface="Arial MT"/>
                <a:cs typeface="Arial MT"/>
              </a:rPr>
              <a:t>p</a:t>
            </a:r>
            <a:r>
              <a:rPr dirty="0" sz="1800" spc="45">
                <a:latin typeface="Arial MT"/>
                <a:cs typeface="Arial MT"/>
              </a:rPr>
              <a:t>u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3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v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30">
                <a:latin typeface="Arial MT"/>
                <a:cs typeface="Arial MT"/>
              </a:rPr>
              <a:t>io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14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45">
                <a:latin typeface="Arial MT"/>
                <a:cs typeface="Arial MT"/>
              </a:rPr>
              <a:t>h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l</a:t>
            </a:r>
            <a:r>
              <a:rPr dirty="0" sz="1800" spc="-30">
                <a:latin typeface="Arial MT"/>
                <a:cs typeface="Arial MT"/>
              </a:rPr>
              <a:t>ea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g  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45">
                <a:latin typeface="Arial MT"/>
                <a:cs typeface="Arial MT"/>
              </a:rPr>
              <a:t>h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qu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130">
                <a:latin typeface="Arial MT"/>
                <a:cs typeface="Arial MT"/>
              </a:rPr>
              <a:t> </a:t>
            </a:r>
            <a:r>
              <a:rPr dirty="0" sz="1800" spc="20">
                <a:latin typeface="Arial MT"/>
                <a:cs typeface="Arial MT"/>
              </a:rPr>
              <a:t>f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cc</a:t>
            </a:r>
            <a:r>
              <a:rPr dirty="0" sz="1800" spc="40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 spc="20">
                <a:latin typeface="Arial MT"/>
                <a:cs typeface="Arial MT"/>
              </a:rPr>
              <a:t>ff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30">
                <a:latin typeface="Arial MT"/>
                <a:cs typeface="Arial MT"/>
              </a:rPr>
              <a:t>ie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20">
                <a:latin typeface="Arial MT"/>
                <a:cs typeface="Arial MT"/>
              </a:rPr>
              <a:t>f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ce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d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, 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l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gn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8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 spc="45">
                <a:latin typeface="Arial MT"/>
                <a:cs typeface="Arial MT"/>
              </a:rPr>
              <a:t>gn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l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-80">
                <a:latin typeface="Arial MT"/>
                <a:cs typeface="Arial MT"/>
              </a:rPr>
              <a:t>v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v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d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30">
                <a:latin typeface="Arial MT"/>
                <a:cs typeface="Arial MT"/>
              </a:rPr>
              <a:t>ea</a:t>
            </a:r>
            <a:r>
              <a:rPr dirty="0" sz="1800">
                <a:latin typeface="Arial MT"/>
                <a:cs typeface="Arial MT"/>
              </a:rPr>
              <a:t>ms.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5"/>
              </a:lnSpc>
            </a:pPr>
            <a:r>
              <a:rPr dirty="0" sz="1800" b="1">
                <a:latin typeface="Arial"/>
                <a:cs typeface="Arial"/>
              </a:rPr>
              <a:t>Value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Proposition:</a:t>
            </a:r>
            <a:endParaRPr sz="1800">
              <a:latin typeface="Arial"/>
              <a:cs typeface="Arial"/>
            </a:endParaRPr>
          </a:p>
          <a:p>
            <a:pPr marL="12700" marR="222885" indent="915035">
              <a:lnSpc>
                <a:spcPts val="2180"/>
              </a:lnSpc>
              <a:spcBef>
                <a:spcPts val="75"/>
              </a:spcBef>
            </a:pPr>
            <a:r>
              <a:rPr dirty="0" sz="1800" spc="-10">
                <a:latin typeface="Arial MT"/>
                <a:cs typeface="Arial MT"/>
              </a:rPr>
              <a:t>Accuracy: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High accuracy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in</a:t>
            </a:r>
            <a:r>
              <a:rPr dirty="0" sz="1800" spc="-5">
                <a:latin typeface="Arial MT"/>
                <a:cs typeface="Arial MT"/>
              </a:rPr>
              <a:t> face detection </a:t>
            </a:r>
            <a:r>
              <a:rPr dirty="0" sz="1800" spc="5">
                <a:latin typeface="Arial MT"/>
                <a:cs typeface="Arial MT"/>
              </a:rPr>
              <a:t>and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recognition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ensures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reliable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results.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Arial MT"/>
              <a:cs typeface="Arial MT"/>
            </a:endParaRPr>
          </a:p>
          <a:p>
            <a:pPr marL="12700" marR="164465" indent="915035">
              <a:lnSpc>
                <a:spcPts val="2100"/>
              </a:lnSpc>
            </a:pPr>
            <a:r>
              <a:rPr dirty="0" sz="1800">
                <a:latin typeface="Arial MT"/>
                <a:cs typeface="Arial MT"/>
              </a:rPr>
              <a:t>Efficiency: </a:t>
            </a:r>
            <a:r>
              <a:rPr dirty="0" sz="1800" spc="-5">
                <a:latin typeface="Arial MT"/>
                <a:cs typeface="Arial MT"/>
              </a:rPr>
              <a:t>Real-time </a:t>
            </a:r>
            <a:r>
              <a:rPr dirty="0" sz="1800">
                <a:latin typeface="Arial MT"/>
                <a:cs typeface="Arial MT"/>
              </a:rPr>
              <a:t>performance </a:t>
            </a:r>
            <a:r>
              <a:rPr dirty="0" sz="1800" spc="-10">
                <a:latin typeface="Arial MT"/>
                <a:cs typeface="Arial MT"/>
              </a:rPr>
              <a:t>with minimal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latency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enables</a:t>
            </a:r>
            <a:r>
              <a:rPr dirty="0" sz="1800" spc="-1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swift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decision-making.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Arial MT"/>
              <a:cs typeface="Arial MT"/>
            </a:endParaRPr>
          </a:p>
          <a:p>
            <a:pPr marL="12700" marR="139065" indent="915035">
              <a:lnSpc>
                <a:spcPct val="100800"/>
              </a:lnSpc>
            </a:pPr>
            <a:r>
              <a:rPr dirty="0" sz="1800" spc="-10">
                <a:latin typeface="Arial MT"/>
                <a:cs typeface="Arial MT"/>
              </a:rPr>
              <a:t>Automation: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Automates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processes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like </a:t>
            </a:r>
            <a:r>
              <a:rPr dirty="0" sz="1800" spc="5">
                <a:latin typeface="Arial MT"/>
                <a:cs typeface="Arial MT"/>
              </a:rPr>
              <a:t> attendance</a:t>
            </a:r>
            <a:r>
              <a:rPr dirty="0" sz="1800" spc="-1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tracking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and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access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control,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saving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time </a:t>
            </a:r>
            <a:r>
              <a:rPr dirty="0" sz="1800" spc="5">
                <a:latin typeface="Arial MT"/>
                <a:cs typeface="Arial MT"/>
              </a:rPr>
              <a:t>and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reducing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administrative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15">
                <a:latin typeface="Arial MT"/>
                <a:cs typeface="Arial MT"/>
              </a:rPr>
              <a:t>burdens.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 MT"/>
              <a:cs typeface="Arial MT"/>
            </a:endParaRPr>
          </a:p>
          <a:p>
            <a:pPr marL="12700" marR="35560" indent="915035">
              <a:lnSpc>
                <a:spcPct val="100899"/>
              </a:lnSpc>
            </a:pPr>
            <a:r>
              <a:rPr dirty="0" sz="1800" spc="-5">
                <a:latin typeface="Arial MT"/>
                <a:cs typeface="Arial MT"/>
              </a:rPr>
              <a:t>Personalization: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Enables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personalized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customer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experiences</a:t>
            </a:r>
            <a:r>
              <a:rPr dirty="0" sz="1800" spc="10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in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retail</a:t>
            </a:r>
            <a:r>
              <a:rPr dirty="0" sz="1800" spc="7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settings,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enhancing</a:t>
            </a:r>
            <a:r>
              <a:rPr dirty="0" sz="1800" spc="-1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satisfaction</a:t>
            </a:r>
            <a:r>
              <a:rPr dirty="0" sz="1800" spc="7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and 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loyalty.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7101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62925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6600" y="640715"/>
            <a:ext cx="683133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-50"/>
              <a:t> </a:t>
            </a:r>
            <a:r>
              <a:rPr dirty="0" sz="4250" spc="10"/>
              <a:t>WOW</a:t>
            </a:r>
            <a:r>
              <a:rPr dirty="0" sz="4250" spc="15"/>
              <a:t> </a:t>
            </a:r>
            <a:r>
              <a:rPr dirty="0" sz="4250" spc="10"/>
              <a:t>IN</a:t>
            </a:r>
            <a:r>
              <a:rPr dirty="0" sz="4250" spc="-95"/>
              <a:t> </a:t>
            </a:r>
            <a:r>
              <a:rPr dirty="0" sz="4250"/>
              <a:t>MY</a:t>
            </a:r>
            <a:r>
              <a:rPr dirty="0" sz="4250" spc="-20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675" y="1806003"/>
            <a:ext cx="5788025" cy="3876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 spc="10">
                <a:latin typeface="Arial MT"/>
                <a:cs typeface="Arial MT"/>
              </a:rPr>
              <a:t>“WOW"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factors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of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our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project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15">
                <a:latin typeface="Arial MT"/>
                <a:cs typeface="Arial MT"/>
              </a:rPr>
              <a:t>include: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12700" marR="434975">
              <a:lnSpc>
                <a:spcPct val="101000"/>
              </a:lnSpc>
              <a:buAutoNum type="arabicPeriod"/>
              <a:tabLst>
                <a:tab pos="270510" algn="l"/>
              </a:tabLst>
            </a:pPr>
            <a:r>
              <a:rPr dirty="0" sz="1800" spc="-10">
                <a:latin typeface="Arial MT"/>
                <a:cs typeface="Arial MT"/>
              </a:rPr>
              <a:t>Real-time </a:t>
            </a:r>
            <a:r>
              <a:rPr dirty="0" sz="1800">
                <a:latin typeface="Arial MT"/>
                <a:cs typeface="Arial MT"/>
              </a:rPr>
              <a:t>performance: Instant </a:t>
            </a:r>
            <a:r>
              <a:rPr dirty="0" sz="1800" spc="-5">
                <a:latin typeface="Arial MT"/>
                <a:cs typeface="Arial MT"/>
              </a:rPr>
              <a:t>face detection </a:t>
            </a:r>
            <a:r>
              <a:rPr dirty="0" sz="1800" spc="5">
                <a:latin typeface="Arial MT"/>
                <a:cs typeface="Arial MT"/>
              </a:rPr>
              <a:t>and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recognition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swift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decision-making.</a:t>
            </a:r>
            <a:endParaRPr sz="1800">
              <a:latin typeface="Arial MT"/>
              <a:cs typeface="Arial MT"/>
            </a:endParaRPr>
          </a:p>
          <a:p>
            <a:pPr marL="12700" marR="92583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70510" algn="l"/>
              </a:tabLst>
            </a:pPr>
            <a:r>
              <a:rPr dirty="0" sz="1800" spc="-5">
                <a:latin typeface="Arial MT"/>
                <a:cs typeface="Arial MT"/>
              </a:rPr>
              <a:t>High </a:t>
            </a:r>
            <a:r>
              <a:rPr dirty="0" sz="1800">
                <a:latin typeface="Arial MT"/>
                <a:cs typeface="Arial MT"/>
              </a:rPr>
              <a:t>accuracy: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Reliable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results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20">
                <a:latin typeface="Arial MT"/>
                <a:cs typeface="Arial MT"/>
              </a:rPr>
              <a:t>under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varying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conditions,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ensuring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precision.</a:t>
            </a:r>
            <a:endParaRPr sz="1800">
              <a:latin typeface="Arial MT"/>
              <a:cs typeface="Arial MT"/>
            </a:endParaRPr>
          </a:p>
          <a:p>
            <a:pPr marL="12700" marR="276860">
              <a:lnSpc>
                <a:spcPts val="2180"/>
              </a:lnSpc>
              <a:spcBef>
                <a:spcPts val="15"/>
              </a:spcBef>
              <a:buAutoNum type="arabicPeriod"/>
              <a:tabLst>
                <a:tab pos="270510" algn="l"/>
              </a:tabLst>
            </a:pPr>
            <a:r>
              <a:rPr dirty="0" sz="1800" spc="-5">
                <a:latin typeface="Arial MT"/>
                <a:cs typeface="Arial MT"/>
              </a:rPr>
              <a:t>Automation: </a:t>
            </a:r>
            <a:r>
              <a:rPr dirty="0" sz="1800">
                <a:latin typeface="Arial MT"/>
                <a:cs typeface="Arial MT"/>
              </a:rPr>
              <a:t>Streamlined </a:t>
            </a:r>
            <a:r>
              <a:rPr dirty="0" sz="1800" spc="-5">
                <a:latin typeface="Arial MT"/>
                <a:cs typeface="Arial MT"/>
              </a:rPr>
              <a:t>processes </a:t>
            </a:r>
            <a:r>
              <a:rPr dirty="0" sz="1800">
                <a:latin typeface="Arial MT"/>
                <a:cs typeface="Arial MT"/>
              </a:rPr>
              <a:t>like </a:t>
            </a:r>
            <a:r>
              <a:rPr dirty="0" sz="1800" spc="10">
                <a:latin typeface="Arial MT"/>
                <a:cs typeface="Arial MT"/>
              </a:rPr>
              <a:t>attendance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tracking,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saving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time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and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effort.</a:t>
            </a:r>
            <a:endParaRPr sz="1800">
              <a:latin typeface="Arial MT"/>
              <a:cs typeface="Arial MT"/>
            </a:endParaRPr>
          </a:p>
          <a:p>
            <a:pPr marL="269875" indent="-257810">
              <a:lnSpc>
                <a:spcPts val="2100"/>
              </a:lnSpc>
              <a:buAutoNum type="arabicPeriod"/>
              <a:tabLst>
                <a:tab pos="270510" algn="l"/>
              </a:tabLst>
            </a:pPr>
            <a:r>
              <a:rPr dirty="0" sz="1800" spc="-5">
                <a:latin typeface="Arial MT"/>
                <a:cs typeface="Arial MT"/>
              </a:rPr>
              <a:t>Personalization: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Tailored</a:t>
            </a:r>
            <a:r>
              <a:rPr dirty="0" sz="1800" spc="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customer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experiences</a:t>
            </a:r>
            <a:r>
              <a:rPr dirty="0" sz="1800" spc="1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dirty="0" sz="1800" spc="-5">
                <a:latin typeface="Arial MT"/>
                <a:cs typeface="Arial MT"/>
              </a:rPr>
              <a:t>retail,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enhancing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satisfaction.</a:t>
            </a:r>
            <a:endParaRPr sz="1800">
              <a:latin typeface="Arial MT"/>
              <a:cs typeface="Arial MT"/>
            </a:endParaRPr>
          </a:p>
          <a:p>
            <a:pPr marL="12700" marR="737870">
              <a:lnSpc>
                <a:spcPts val="2180"/>
              </a:lnSpc>
              <a:spcBef>
                <a:spcPts val="30"/>
              </a:spcBef>
              <a:buAutoNum type="arabicPeriod" startAt="5"/>
              <a:tabLst>
                <a:tab pos="270510" algn="l"/>
              </a:tabLst>
            </a:pPr>
            <a:r>
              <a:rPr dirty="0" sz="1800" spc="-15">
                <a:latin typeface="Arial MT"/>
                <a:cs typeface="Arial MT"/>
              </a:rPr>
              <a:t>Advanced</a:t>
            </a:r>
            <a:r>
              <a:rPr dirty="0" sz="1800" spc="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security: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Biometric</a:t>
            </a:r>
            <a:r>
              <a:rPr dirty="0" sz="1800" spc="1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authentication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enhanced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protection </a:t>
            </a:r>
            <a:r>
              <a:rPr dirty="0" sz="1800">
                <a:latin typeface="Arial MT"/>
                <a:cs typeface="Arial MT"/>
              </a:rPr>
              <a:t>against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15">
                <a:latin typeface="Arial MT"/>
                <a:cs typeface="Arial MT"/>
              </a:rPr>
              <a:t>fraud.</a:t>
            </a:r>
            <a:endParaRPr sz="1800">
              <a:latin typeface="Arial MT"/>
              <a:cs typeface="Arial MT"/>
            </a:endParaRPr>
          </a:p>
          <a:p>
            <a:pPr marL="269875" indent="-257810">
              <a:lnSpc>
                <a:spcPts val="2100"/>
              </a:lnSpc>
              <a:buAutoNum type="arabicPeriod" startAt="5"/>
              <a:tabLst>
                <a:tab pos="270510" algn="l"/>
              </a:tabLst>
            </a:pPr>
            <a:r>
              <a:rPr dirty="0" sz="1800">
                <a:latin typeface="Arial MT"/>
                <a:cs typeface="Arial MT"/>
              </a:rPr>
              <a:t>User-friendly</a:t>
            </a:r>
            <a:r>
              <a:rPr dirty="0" sz="1800" spc="-11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interface: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Intuitive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design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accessibility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latin typeface="Arial MT"/>
                <a:cs typeface="Arial MT"/>
              </a:rPr>
              <a:t>across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all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skill</a:t>
            </a:r>
            <a:r>
              <a:rPr dirty="0" sz="1800" spc="-10">
                <a:latin typeface="Arial MT"/>
                <a:cs typeface="Arial MT"/>
              </a:rPr>
              <a:t> levels.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7234" y="273113"/>
            <a:ext cx="3303904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/>
              <a:t>M</a:t>
            </a:r>
            <a:r>
              <a:rPr dirty="0"/>
              <a:t>O</a:t>
            </a:r>
            <a:r>
              <a:rPr dirty="0" spc="-15"/>
              <a:t>D</a:t>
            </a:r>
            <a:r>
              <a:rPr dirty="0" spc="-35"/>
              <a:t>E</a:t>
            </a:r>
            <a:r>
              <a:rPr dirty="0" spc="-30"/>
              <a:t>LL</a:t>
            </a:r>
            <a:r>
              <a:rPr dirty="0" spc="-5"/>
              <a:t>I</a:t>
            </a:r>
            <a:r>
              <a:rPr dirty="0" spc="30"/>
              <a:t>N</a:t>
            </a:r>
            <a:r>
              <a:rPr dirty="0" spc="5"/>
              <a:t>G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3048000"/>
            <a:ext cx="2952750" cy="2724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1200" y="561975"/>
            <a:ext cx="2924175" cy="2324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" y="1724025"/>
            <a:ext cx="4819650" cy="2800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2024-04-24T08:02:12Z</dcterms:created>
  <dcterms:modified xsi:type="dcterms:W3CDTF">2024-04-24T08:02:12Z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LastSaved">
    <vt:filetime>2024-04-24T00:00:00Z</vt:filetime>
  </property>
</Properties>
</file>