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9144000" cy="5143500" type="screen16x9"/>
  <p:notesSz cx="6858000" cy="9144000"/>
  <p:embeddedFontLst>
    <p:embeddedFont>
      <p:font typeface="Baloo Thambi 2" panose="020B0604020202020204" charset="0"/>
      <p:regular r:id="rId15"/>
      <p:bold r:id="rId16"/>
    </p:embeddedFont>
    <p:embeddedFont>
      <p:font typeface="Poppins ExtraBold" panose="00000900000000000000" pitchFamily="2"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FA45D8-9269-49FD-A6F7-DC6009A948A4}">
  <a:tblStyle styleId="{8EFA45D8-9269-49FD-A6F7-DC6009A948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84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45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2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82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31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957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30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037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46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625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rot="10800000" flipH="1">
            <a:off x="129925" y="102775"/>
            <a:ext cx="2916550" cy="1865200"/>
          </a:xfrm>
          <a:prstGeom prst="rect">
            <a:avLst/>
          </a:prstGeom>
          <a:noFill/>
          <a:ln>
            <a:noFill/>
          </a:ln>
        </p:spPr>
      </p:pic>
      <p:pic>
        <p:nvPicPr>
          <p:cNvPr id="11" name="Google Shape;11;p2"/>
          <p:cNvPicPr preferRelativeResize="0"/>
          <p:nvPr/>
        </p:nvPicPr>
        <p:blipFill>
          <a:blip r:embed="rId3">
            <a:alphaModFix/>
          </a:blip>
          <a:stretch>
            <a:fillRect/>
          </a:stretch>
        </p:blipFill>
        <p:spPr>
          <a:xfrm>
            <a:off x="6203750" y="2802200"/>
            <a:ext cx="2834599" cy="2214551"/>
          </a:xfrm>
          <a:prstGeom prst="rect">
            <a:avLst/>
          </a:prstGeom>
          <a:noFill/>
          <a:ln>
            <a:noFill/>
          </a:ln>
        </p:spPr>
      </p:pic>
      <p:pic>
        <p:nvPicPr>
          <p:cNvPr id="12" name="Google Shape;12;p2"/>
          <p:cNvPicPr preferRelativeResize="0"/>
          <p:nvPr/>
        </p:nvPicPr>
        <p:blipFill>
          <a:blip r:embed="rId4">
            <a:alphaModFix/>
          </a:blip>
          <a:stretch>
            <a:fillRect/>
          </a:stretch>
        </p:blipFill>
        <p:spPr>
          <a:xfrm>
            <a:off x="6295725" y="102775"/>
            <a:ext cx="2742625" cy="1750300"/>
          </a:xfrm>
          <a:prstGeom prst="rect">
            <a:avLst/>
          </a:prstGeom>
          <a:noFill/>
          <a:ln>
            <a:noFill/>
          </a:ln>
        </p:spPr>
      </p:pic>
      <p:pic>
        <p:nvPicPr>
          <p:cNvPr id="13" name="Google Shape;13;p2"/>
          <p:cNvPicPr preferRelativeResize="0"/>
          <p:nvPr/>
        </p:nvPicPr>
        <p:blipFill>
          <a:blip r:embed="rId2">
            <a:alphaModFix/>
          </a:blip>
          <a:stretch>
            <a:fillRect/>
          </a:stretch>
        </p:blipFill>
        <p:spPr>
          <a:xfrm>
            <a:off x="129925" y="3235075"/>
            <a:ext cx="2785945" cy="1781675"/>
          </a:xfrm>
          <a:prstGeom prst="rect">
            <a:avLst/>
          </a:prstGeom>
          <a:noFill/>
          <a:ln>
            <a:noFill/>
          </a:ln>
        </p:spPr>
      </p:pic>
      <p:sp>
        <p:nvSpPr>
          <p:cNvPr id="14" name="Google Shape;14;p2"/>
          <p:cNvSpPr/>
          <p:nvPr/>
        </p:nvSpPr>
        <p:spPr>
          <a:xfrm>
            <a:off x="720000"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419838"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6400"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050"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96400"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13450"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19025"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2"/>
          <p:cNvPicPr preferRelativeResize="0"/>
          <p:nvPr/>
        </p:nvPicPr>
        <p:blipFill>
          <a:blip r:embed="rId5">
            <a:alphaModFix/>
          </a:blip>
          <a:stretch>
            <a:fillRect/>
          </a:stretch>
        </p:blipFill>
        <p:spPr>
          <a:xfrm flipH="1">
            <a:off x="7302392" y="-33725"/>
            <a:ext cx="1955210" cy="2033974"/>
          </a:xfrm>
          <a:prstGeom prst="rect">
            <a:avLst/>
          </a:prstGeom>
          <a:noFill/>
          <a:ln>
            <a:noFill/>
          </a:ln>
        </p:spPr>
      </p:pic>
      <p:pic>
        <p:nvPicPr>
          <p:cNvPr id="22" name="Google Shape;22;p2"/>
          <p:cNvPicPr preferRelativeResize="0"/>
          <p:nvPr/>
        </p:nvPicPr>
        <p:blipFill>
          <a:blip r:embed="rId5">
            <a:alphaModFix/>
          </a:blip>
          <a:stretch>
            <a:fillRect/>
          </a:stretch>
        </p:blipFill>
        <p:spPr>
          <a:xfrm rot="-5400000">
            <a:off x="-7833" y="3261125"/>
            <a:ext cx="1955210" cy="2033974"/>
          </a:xfrm>
          <a:prstGeom prst="rect">
            <a:avLst/>
          </a:prstGeom>
          <a:noFill/>
          <a:ln>
            <a:noFill/>
          </a:ln>
        </p:spPr>
      </p:pic>
      <p:sp>
        <p:nvSpPr>
          <p:cNvPr id="23" name="Google Shape;23;p2"/>
          <p:cNvSpPr/>
          <p:nvPr/>
        </p:nvSpPr>
        <p:spPr>
          <a:xfrm>
            <a:off x="2643500"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1375750" y="3392875"/>
            <a:ext cx="6392400" cy="4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pic>
        <p:nvPicPr>
          <p:cNvPr id="38" name="Google Shape;38;p4"/>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39" name="Google Shape;39;p4"/>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40" name="Google Shape;40;p4"/>
          <p:cNvPicPr preferRelativeResize="0"/>
          <p:nvPr/>
        </p:nvPicPr>
        <p:blipFill>
          <a:blip r:embed="rId2">
            <a:alphaModFix/>
          </a:blip>
          <a:stretch>
            <a:fillRect/>
          </a:stretch>
        </p:blipFill>
        <p:spPr>
          <a:xfrm>
            <a:off x="7174850" y="3560879"/>
            <a:ext cx="1863500" cy="1455871"/>
          </a:xfrm>
          <a:prstGeom prst="rect">
            <a:avLst/>
          </a:prstGeom>
          <a:noFill/>
          <a:ln>
            <a:noFill/>
          </a:ln>
        </p:spPr>
      </p:pic>
      <p:cxnSp>
        <p:nvCxnSpPr>
          <p:cNvPr id="41" name="Google Shape;41;p4"/>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42" name="Google Shape;42;p4"/>
          <p:cNvPicPr preferRelativeResize="0"/>
          <p:nvPr/>
        </p:nvPicPr>
        <p:blipFill>
          <a:blip r:embed="rId4">
            <a:alphaModFix/>
          </a:blip>
          <a:stretch>
            <a:fillRect/>
          </a:stretch>
        </p:blipFill>
        <p:spPr>
          <a:xfrm flipH="1">
            <a:off x="7742012" y="-54037"/>
            <a:ext cx="1509976" cy="1570824"/>
          </a:xfrm>
          <a:prstGeom prst="rect">
            <a:avLst/>
          </a:prstGeom>
          <a:noFill/>
          <a:ln>
            <a:noFill/>
          </a:ln>
        </p:spPr>
      </p:pic>
      <p:pic>
        <p:nvPicPr>
          <p:cNvPr id="43" name="Google Shape;43;p4"/>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TITLE_1_1">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10800000">
            <a:off x="6130750" y="102775"/>
            <a:ext cx="2916550" cy="1865200"/>
          </a:xfrm>
          <a:prstGeom prst="rect">
            <a:avLst/>
          </a:prstGeom>
          <a:noFill/>
          <a:ln>
            <a:noFill/>
          </a:ln>
        </p:spPr>
      </p:pic>
      <p:pic>
        <p:nvPicPr>
          <p:cNvPr id="238" name="Google Shape;238;p22"/>
          <p:cNvPicPr preferRelativeResize="0"/>
          <p:nvPr/>
        </p:nvPicPr>
        <p:blipFill>
          <a:blip r:embed="rId3">
            <a:alphaModFix/>
          </a:blip>
          <a:stretch>
            <a:fillRect/>
          </a:stretch>
        </p:blipFill>
        <p:spPr>
          <a:xfrm flipH="1">
            <a:off x="138876" y="2802200"/>
            <a:ext cx="2834599" cy="2214551"/>
          </a:xfrm>
          <a:prstGeom prst="rect">
            <a:avLst/>
          </a:prstGeom>
          <a:noFill/>
          <a:ln>
            <a:noFill/>
          </a:ln>
        </p:spPr>
      </p:pic>
      <p:pic>
        <p:nvPicPr>
          <p:cNvPr id="239" name="Google Shape;239;p22"/>
          <p:cNvPicPr preferRelativeResize="0"/>
          <p:nvPr/>
        </p:nvPicPr>
        <p:blipFill>
          <a:blip r:embed="rId4">
            <a:alphaModFix/>
          </a:blip>
          <a:stretch>
            <a:fillRect/>
          </a:stretch>
        </p:blipFill>
        <p:spPr>
          <a:xfrm flipH="1">
            <a:off x="138876" y="102775"/>
            <a:ext cx="2742625" cy="1750300"/>
          </a:xfrm>
          <a:prstGeom prst="rect">
            <a:avLst/>
          </a:prstGeom>
          <a:noFill/>
          <a:ln>
            <a:noFill/>
          </a:ln>
        </p:spPr>
      </p:pic>
      <p:pic>
        <p:nvPicPr>
          <p:cNvPr id="240" name="Google Shape;240;p22"/>
          <p:cNvPicPr preferRelativeResize="0"/>
          <p:nvPr/>
        </p:nvPicPr>
        <p:blipFill>
          <a:blip r:embed="rId2">
            <a:alphaModFix/>
          </a:blip>
          <a:stretch>
            <a:fillRect/>
          </a:stretch>
        </p:blipFill>
        <p:spPr>
          <a:xfrm flipH="1">
            <a:off x="6261355" y="3235075"/>
            <a:ext cx="2785945" cy="1781675"/>
          </a:xfrm>
          <a:prstGeom prst="rect">
            <a:avLst/>
          </a:prstGeom>
          <a:noFill/>
          <a:ln>
            <a:noFill/>
          </a:ln>
        </p:spPr>
      </p:pic>
      <p:sp>
        <p:nvSpPr>
          <p:cNvPr id="241" name="Google Shape;241;p22"/>
          <p:cNvSpPr/>
          <p:nvPr/>
        </p:nvSpPr>
        <p:spPr>
          <a:xfrm flipH="1">
            <a:off x="7452701"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rot="10800000" flipH="1">
            <a:off x="753225"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flipH="1">
            <a:off x="2995078"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flipH="1">
            <a:off x="8698417"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flipH="1">
            <a:off x="2995067"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flipH="1">
            <a:off x="278017"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flipH="1">
            <a:off x="6472442"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8" name="Google Shape;248;p22"/>
          <p:cNvPicPr preferRelativeResize="0"/>
          <p:nvPr/>
        </p:nvPicPr>
        <p:blipFill>
          <a:blip r:embed="rId5">
            <a:alphaModFix/>
          </a:blip>
          <a:stretch>
            <a:fillRect/>
          </a:stretch>
        </p:blipFill>
        <p:spPr>
          <a:xfrm>
            <a:off x="-80377" y="-33725"/>
            <a:ext cx="1955210" cy="2033974"/>
          </a:xfrm>
          <a:prstGeom prst="rect">
            <a:avLst/>
          </a:prstGeom>
          <a:noFill/>
          <a:ln>
            <a:noFill/>
          </a:ln>
        </p:spPr>
      </p:pic>
      <p:pic>
        <p:nvPicPr>
          <p:cNvPr id="249" name="Google Shape;249;p22"/>
          <p:cNvPicPr preferRelativeResize="0"/>
          <p:nvPr/>
        </p:nvPicPr>
        <p:blipFill>
          <a:blip r:embed="rId5">
            <a:alphaModFix/>
          </a:blip>
          <a:stretch>
            <a:fillRect/>
          </a:stretch>
        </p:blipFill>
        <p:spPr>
          <a:xfrm rot="5400000" flipH="1">
            <a:off x="7229848" y="3261125"/>
            <a:ext cx="1955210" cy="2033974"/>
          </a:xfrm>
          <a:prstGeom prst="rect">
            <a:avLst/>
          </a:prstGeom>
          <a:noFill/>
          <a:ln>
            <a:noFill/>
          </a:ln>
        </p:spPr>
      </p:pic>
      <p:sp>
        <p:nvSpPr>
          <p:cNvPr id="250" name="Google Shape;250;p22"/>
          <p:cNvSpPr/>
          <p:nvPr/>
        </p:nvSpPr>
        <p:spPr>
          <a:xfrm flipH="1">
            <a:off x="6347978"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
    <p:spTree>
      <p:nvGrpSpPr>
        <p:cNvPr id="1" name="Shape 251"/>
        <p:cNvGrpSpPr/>
        <p:nvPr/>
      </p:nvGrpSpPr>
      <p:grpSpPr>
        <a:xfrm>
          <a:off x="0" y="0"/>
          <a:ext cx="0" cy="0"/>
          <a:chOff x="0" y="0"/>
          <a:chExt cx="0" cy="0"/>
        </a:xfrm>
      </p:grpSpPr>
      <p:pic>
        <p:nvPicPr>
          <p:cNvPr id="252" name="Google Shape;252;p2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253" name="Google Shape;253;p2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254" name="Google Shape;254;p23"/>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255" name="Google Shape;255;p23"/>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256" name="Google Shape;256;p2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257" name="Google Shape;257;p23"/>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E295A"/>
            </a:gs>
            <a:gs pos="100000">
              <a:schemeClr val="dk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1pPr>
            <a:lvl2pPr lvl="1">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1pPr>
            <a:lvl2pPr marL="914400" lvl="1"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2pPr>
            <a:lvl3pPr marL="1371600" lvl="2"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3pPr>
            <a:lvl4pPr marL="1828800" lvl="3"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4pPr>
            <a:lvl5pPr marL="2286000" lvl="4"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5pPr>
            <a:lvl6pPr marL="2743200" lvl="5"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6pPr>
            <a:lvl7pPr marL="3200400" lvl="6"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7pPr>
            <a:lvl8pPr marL="3657600" lvl="7"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8pPr>
            <a:lvl9pPr marL="4114800" lvl="8"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8" r:id="rId4"/>
    <p:sldLayoutId id="214748366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ctrTitle"/>
          </p:nvPr>
        </p:nvSpPr>
        <p:spPr>
          <a:xfrm>
            <a:off x="1395325" y="612141"/>
            <a:ext cx="6392400" cy="10461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sz="4000" dirty="0">
                <a:latin typeface="Poppins ExtraBold" panose="00000900000000000000" pitchFamily="2" charset="0"/>
                <a:ea typeface="Poppins Thin"/>
                <a:cs typeface="Poppins ExtraBold" panose="00000900000000000000" pitchFamily="2" charset="0"/>
                <a:sym typeface="Poppins Thin"/>
              </a:rPr>
              <a:t>IMAGE RECOGNITION </a:t>
            </a:r>
            <a:endParaRPr sz="4000" dirty="0">
              <a:latin typeface="Poppins ExtraBold" panose="00000900000000000000" pitchFamily="2" charset="0"/>
              <a:ea typeface="Poppins Thin"/>
              <a:cs typeface="Poppins ExtraBold" panose="00000900000000000000" pitchFamily="2" charset="0"/>
              <a:sym typeface="Poppins Thin"/>
            </a:endParaRPr>
          </a:p>
        </p:txBody>
      </p:sp>
      <p:sp>
        <p:nvSpPr>
          <p:cNvPr id="267" name="Google Shape;267;p26"/>
          <p:cNvSpPr txBox="1">
            <a:spLocks noGrp="1"/>
          </p:cNvSpPr>
          <p:nvPr>
            <p:ph type="subTitle" idx="1"/>
          </p:nvPr>
        </p:nvSpPr>
        <p:spPr>
          <a:xfrm>
            <a:off x="1568255" y="2834127"/>
            <a:ext cx="6392400" cy="179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Dr SV. Shri Bharathi – Assistant Professor</a:t>
            </a:r>
          </a:p>
          <a:p>
            <a:pPr marL="0" lvl="0" indent="0" algn="l" rtl="0">
              <a:spcBef>
                <a:spcPts val="0"/>
              </a:spcBef>
              <a:spcAft>
                <a:spcPts val="0"/>
              </a:spcAft>
              <a:buNone/>
            </a:pPr>
            <a:r>
              <a:rPr lang="en-IN" dirty="0"/>
              <a:t>Department of Data Science and Business System</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Sanjay K                    (RA2112704010013)</a:t>
            </a:r>
          </a:p>
          <a:p>
            <a:pPr marL="0" lvl="0" indent="0" algn="l" rtl="0">
              <a:spcBef>
                <a:spcPts val="0"/>
              </a:spcBef>
              <a:spcAft>
                <a:spcPts val="0"/>
              </a:spcAft>
              <a:buNone/>
            </a:pPr>
            <a:r>
              <a:rPr lang="en-IN" dirty="0"/>
              <a:t>Maithraanand R    (RA2112704010013  </a:t>
            </a:r>
          </a:p>
          <a:p>
            <a:pPr marL="0" lvl="0" indent="0" algn="l" rtl="0">
              <a:spcBef>
                <a:spcPts val="0"/>
              </a:spcBef>
              <a:spcAft>
                <a:spcPts val="0"/>
              </a:spcAft>
              <a:buNone/>
            </a:pPr>
            <a:endParaRPr dirty="0"/>
          </a:p>
        </p:txBody>
      </p:sp>
      <p:cxnSp>
        <p:nvCxnSpPr>
          <p:cNvPr id="268" name="Google Shape;268;p26"/>
          <p:cNvCxnSpPr/>
          <p:nvPr/>
        </p:nvCxnSpPr>
        <p:spPr>
          <a:xfrm>
            <a:off x="2140825" y="2484175"/>
            <a:ext cx="49014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
        <p:nvSpPr>
          <p:cNvPr id="2" name="Google Shape;266;p26">
            <a:extLst>
              <a:ext uri="{FF2B5EF4-FFF2-40B4-BE49-F238E27FC236}">
                <a16:creationId xmlns:a16="http://schemas.microsoft.com/office/drawing/2014/main" id="{19383BFF-23D6-0CC9-143C-433960641FFA}"/>
              </a:ext>
            </a:extLst>
          </p:cNvPr>
          <p:cNvSpPr txBox="1">
            <a:spLocks/>
          </p:cNvSpPr>
          <p:nvPr/>
        </p:nvSpPr>
        <p:spPr>
          <a:xfrm>
            <a:off x="1395325" y="1525574"/>
            <a:ext cx="6392400" cy="10461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Poppins ExtraBold"/>
              <a:buNone/>
              <a:defRPr sz="52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5200"/>
              <a:buFont typeface="Poppins ExtraBold"/>
              <a:buNone/>
              <a:defRPr sz="52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5200"/>
              <a:buFont typeface="Poppins ExtraBold"/>
              <a:buNone/>
              <a:defRPr sz="52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5200"/>
              <a:buFont typeface="Poppins ExtraBold"/>
              <a:buNone/>
              <a:defRPr sz="52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5200"/>
              <a:buFont typeface="Poppins ExtraBold"/>
              <a:buNone/>
              <a:defRPr sz="52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5200"/>
              <a:buFont typeface="Poppins ExtraBold"/>
              <a:buNone/>
              <a:defRPr sz="52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5200"/>
              <a:buFont typeface="Poppins ExtraBold"/>
              <a:buNone/>
              <a:defRPr sz="52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5200"/>
              <a:buFont typeface="Poppins ExtraBold"/>
              <a:buNone/>
              <a:defRPr sz="52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5200"/>
              <a:buFont typeface="Poppins ExtraBold"/>
              <a:buNone/>
              <a:defRPr sz="5200" b="0" i="0" u="none" strike="noStrike" cap="none">
                <a:solidFill>
                  <a:schemeClr val="lt1"/>
                </a:solidFill>
                <a:latin typeface="Poppins ExtraBold"/>
                <a:ea typeface="Poppins ExtraBold"/>
                <a:cs typeface="Poppins ExtraBold"/>
                <a:sym typeface="Poppins ExtraBold"/>
              </a:defRPr>
            </a:lvl9pPr>
          </a:lstStyle>
          <a:p>
            <a:r>
              <a:rPr lang="en-IN" sz="4000" dirty="0">
                <a:latin typeface="Poppins ExtraBold" panose="00000900000000000000" pitchFamily="2" charset="0"/>
                <a:ea typeface="Poppins Thin"/>
                <a:cs typeface="Poppins ExtraBold" panose="00000900000000000000" pitchFamily="2" charset="0"/>
                <a:sym typeface="Poppins Thin"/>
              </a:rPr>
              <a:t>USING LCS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anim calcmode="lin" valueType="num">
                                      <p:cBhvr>
                                        <p:cTn id="8" dur="1000" fill="hold"/>
                                        <p:tgtEl>
                                          <p:spTgt spid="266"/>
                                        </p:tgtEl>
                                        <p:attrNameLst>
                                          <p:attrName>ppt_x</p:attrName>
                                        </p:attrNameLst>
                                      </p:cBhvr>
                                      <p:tavLst>
                                        <p:tav tm="0">
                                          <p:val>
                                            <p:strVal val="#ppt_x"/>
                                          </p:val>
                                        </p:tav>
                                        <p:tav tm="100000">
                                          <p:val>
                                            <p:strVal val="#ppt_x"/>
                                          </p:val>
                                        </p:tav>
                                      </p:tavLst>
                                    </p:anim>
                                    <p:anim calcmode="lin" valueType="num">
                                      <p:cBhvr>
                                        <p:cTn id="9" dur="1000" fill="hold"/>
                                        <p:tgtEl>
                                          <p:spTgt spid="2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7">
                                            <p:txEl>
                                              <p:pRg st="0" end="0"/>
                                            </p:txEl>
                                          </p:spTgt>
                                        </p:tgtEl>
                                        <p:attrNameLst>
                                          <p:attrName>style.visibility</p:attrName>
                                        </p:attrNameLst>
                                      </p:cBhvr>
                                      <p:to>
                                        <p:strVal val="visible"/>
                                      </p:to>
                                    </p:set>
                                    <p:animEffect transition="in" filter="fade">
                                      <p:cBhvr>
                                        <p:cTn id="21" dur="1000"/>
                                        <p:tgtEl>
                                          <p:spTgt spid="267">
                                            <p:txEl>
                                              <p:pRg st="0" end="0"/>
                                            </p:txEl>
                                          </p:spTgt>
                                        </p:tgtEl>
                                      </p:cBhvr>
                                    </p:animEffect>
                                    <p:anim calcmode="lin" valueType="num">
                                      <p:cBhvr>
                                        <p:cTn id="22" dur="1000" fill="hold"/>
                                        <p:tgtEl>
                                          <p:spTgt spid="26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67">
                                            <p:txEl>
                                              <p:pRg st="1" end="1"/>
                                            </p:txEl>
                                          </p:spTgt>
                                        </p:tgtEl>
                                        <p:attrNameLst>
                                          <p:attrName>style.visibility</p:attrName>
                                        </p:attrNameLst>
                                      </p:cBhvr>
                                      <p:to>
                                        <p:strVal val="visible"/>
                                      </p:to>
                                    </p:set>
                                    <p:animEffect transition="in" filter="fade">
                                      <p:cBhvr>
                                        <p:cTn id="28" dur="1000"/>
                                        <p:tgtEl>
                                          <p:spTgt spid="267">
                                            <p:txEl>
                                              <p:pRg st="1" end="1"/>
                                            </p:txEl>
                                          </p:spTgt>
                                        </p:tgtEl>
                                      </p:cBhvr>
                                    </p:animEffect>
                                    <p:anim calcmode="lin" valueType="num">
                                      <p:cBhvr>
                                        <p:cTn id="29" dur="1000" fill="hold"/>
                                        <p:tgtEl>
                                          <p:spTgt spid="267">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67">
                                            <p:txEl>
                                              <p:pRg st="4" end="4"/>
                                            </p:txEl>
                                          </p:spTgt>
                                        </p:tgtEl>
                                        <p:attrNameLst>
                                          <p:attrName>style.visibility</p:attrName>
                                        </p:attrNameLst>
                                      </p:cBhvr>
                                      <p:to>
                                        <p:strVal val="visible"/>
                                      </p:to>
                                    </p:set>
                                    <p:animEffect transition="in" filter="fade">
                                      <p:cBhvr>
                                        <p:cTn id="35" dur="1000"/>
                                        <p:tgtEl>
                                          <p:spTgt spid="267">
                                            <p:txEl>
                                              <p:pRg st="4" end="4"/>
                                            </p:txEl>
                                          </p:spTgt>
                                        </p:tgtEl>
                                      </p:cBhvr>
                                    </p:animEffect>
                                    <p:anim calcmode="lin" valueType="num">
                                      <p:cBhvr>
                                        <p:cTn id="36" dur="1000" fill="hold"/>
                                        <p:tgtEl>
                                          <p:spTgt spid="26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67">
                                            <p:txEl>
                                              <p:pRg st="5" end="5"/>
                                            </p:txEl>
                                          </p:spTgt>
                                        </p:tgtEl>
                                        <p:attrNameLst>
                                          <p:attrName>style.visibility</p:attrName>
                                        </p:attrNameLst>
                                      </p:cBhvr>
                                      <p:to>
                                        <p:strVal val="visible"/>
                                      </p:to>
                                    </p:set>
                                    <p:animEffect transition="in" filter="fade">
                                      <p:cBhvr>
                                        <p:cTn id="42" dur="1000"/>
                                        <p:tgtEl>
                                          <p:spTgt spid="267">
                                            <p:txEl>
                                              <p:pRg st="5" end="5"/>
                                            </p:txEl>
                                          </p:spTgt>
                                        </p:tgtEl>
                                      </p:cBhvr>
                                    </p:animEffect>
                                    <p:anim calcmode="lin" valueType="num">
                                      <p:cBhvr>
                                        <p:cTn id="43" dur="1000" fill="hold"/>
                                        <p:tgtEl>
                                          <p:spTgt spid="26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6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P spid="267"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RESULT</a:t>
            </a:r>
            <a:endParaRPr dirty="0"/>
          </a:p>
        </p:txBody>
      </p:sp>
      <p:sp>
        <p:nvSpPr>
          <p:cNvPr id="274" name="Google Shape;274;p27"/>
          <p:cNvSpPr txBox="1">
            <a:spLocks noGrp="1"/>
          </p:cNvSpPr>
          <p:nvPr>
            <p:ph type="body" idx="1"/>
          </p:nvPr>
        </p:nvSpPr>
        <p:spPr>
          <a:xfrm>
            <a:off x="720001" y="1152474"/>
            <a:ext cx="7703999" cy="399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results of Image recognition using LCS-based feature extraction depend on various factors such as the size and quality of the dataset, the choice of sub image size, the choice of machine learning algorithm, and the performance metrics used to evaluate the model.</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In general, the LCS-based feature extraction method can achieve high accuracy for image recognition tasks, especially for images with structural or repetitive patterns. However, it may not be the most suitable approach for images with complex or abstract features.</a:t>
            </a:r>
          </a:p>
        </p:txBody>
      </p:sp>
    </p:spTree>
    <p:extLst>
      <p:ext uri="{BB962C8B-B14F-4D97-AF65-F5344CB8AC3E}">
        <p14:creationId xmlns:p14="http://schemas.microsoft.com/office/powerpoint/2010/main" val="335143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sp>
        <p:nvSpPr>
          <p:cNvPr id="274" name="Google Shape;274;p27"/>
          <p:cNvSpPr txBox="1">
            <a:spLocks noGrp="1"/>
          </p:cNvSpPr>
          <p:nvPr>
            <p:ph type="body" idx="1"/>
          </p:nvPr>
        </p:nvSpPr>
        <p:spPr>
          <a:xfrm>
            <a:off x="720001" y="1152474"/>
            <a:ext cx="7703999" cy="399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Soybean is a globally consumed food and it is available in the form of variety of tertiary products. Food industries manufacturing or processing Soybean are more concerned about the procurement of clean, uncontaminated and good quality Soybean. To fulfill this requirement, in commercial market, while farmers bring fresh farm produced Soybean for trading, it is graded on the basis of certain standards defined for physical quality assessment of Soybean by regional authority or government. Few of such standards can be the US standard, and Canadian standard.</a:t>
            </a:r>
          </a:p>
        </p:txBody>
      </p:sp>
    </p:spTree>
    <p:extLst>
      <p:ext uri="{BB962C8B-B14F-4D97-AF65-F5344CB8AC3E}">
        <p14:creationId xmlns:p14="http://schemas.microsoft.com/office/powerpoint/2010/main" val="65976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REFERENCE</a:t>
            </a:r>
            <a:endParaRPr dirty="0"/>
          </a:p>
        </p:txBody>
      </p:sp>
      <p:sp>
        <p:nvSpPr>
          <p:cNvPr id="274" name="Google Shape;274;p27"/>
          <p:cNvSpPr txBox="1">
            <a:spLocks noGrp="1"/>
          </p:cNvSpPr>
          <p:nvPr>
            <p:ph type="body" idx="1"/>
          </p:nvPr>
        </p:nvSpPr>
        <p:spPr>
          <a:xfrm>
            <a:off x="720001" y="1152474"/>
            <a:ext cx="7703999" cy="399102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en-US" sz="1400" dirty="0"/>
              <a:t>Mr. Sachin Sonawane, Dr. Mohan Awasthy, Dr. Nitin Choubey(2014) "A Literature Survey on image recognition".</a:t>
            </a:r>
          </a:p>
          <a:p>
            <a:pPr marL="285750" lvl="0" indent="-285750" algn="l" rtl="0">
              <a:spcBef>
                <a:spcPts val="0"/>
              </a:spcBef>
              <a:spcAft>
                <a:spcPts val="0"/>
              </a:spcAft>
              <a:buFont typeface="Wingdings" panose="05000000000000000000" pitchFamily="2" charset="2"/>
              <a:buChar char="v"/>
            </a:pPr>
            <a:r>
              <a:rPr lang="en-US" sz="1400" dirty="0"/>
              <a:t>L. </a:t>
            </a:r>
            <a:r>
              <a:rPr lang="en-US" sz="1400" dirty="0" err="1"/>
              <a:t>Bergroth</a:t>
            </a:r>
            <a:r>
              <a:rPr lang="en-US" sz="1400" dirty="0"/>
              <a:t>, H. </a:t>
            </a:r>
            <a:r>
              <a:rPr lang="en-US" sz="1400" dirty="0" err="1"/>
              <a:t>Hakonen</a:t>
            </a:r>
            <a:r>
              <a:rPr lang="en-US" sz="1400" dirty="0"/>
              <a:t>, T. Raita (2019)"A Literature Survey on Longest common subsequence algorithm (LCS)".</a:t>
            </a:r>
          </a:p>
        </p:txBody>
      </p:sp>
    </p:spTree>
    <p:extLst>
      <p:ext uri="{BB962C8B-B14F-4D97-AF65-F5344CB8AC3E}">
        <p14:creationId xmlns:p14="http://schemas.microsoft.com/office/powerpoint/2010/main" val="3995813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OBJECTIVE</a:t>
            </a:r>
            <a:endParaRPr dirty="0"/>
          </a:p>
        </p:txBody>
      </p:sp>
      <p:sp>
        <p:nvSpPr>
          <p:cNvPr id="274" name="Google Shape;274;p27"/>
          <p:cNvSpPr txBox="1">
            <a:spLocks noGrp="1"/>
          </p:cNvSpPr>
          <p:nvPr>
            <p:ph type="body" idx="1"/>
          </p:nvPr>
        </p:nvSpPr>
        <p:spPr>
          <a:xfrm>
            <a:off x="794084" y="1152475"/>
            <a:ext cx="7629916"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objective of using LCS-based feature extraction for image recognition is to develop an efficient and accurate method for classifying images based on their content. The LCS algorithm allows us to extract relevant features from images by identifying the longest common subsequence of pixels between pairs of sub images. By using these features as input to a machine learning model, we can train the model to recognize patterns in the data and classify new images with a high degree of accuracy.</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ultimate goal of this project is to demonstrate the effectiveness of LCS-based feature extraction for image recognition and to explore its potential applications in areas such as computer vision, robotics, and machine learning. By developing an understanding of how the LCS algorithm can be applied to image analysis, we can pave the way for more sophisticated techniques for image recognition and other related tasks.</a:t>
            </a:r>
            <a:endParaRPr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ALGORITHM</a:t>
            </a:r>
            <a:endParaRPr dirty="0"/>
          </a:p>
        </p:txBody>
      </p:sp>
      <p:sp>
        <p:nvSpPr>
          <p:cNvPr id="274" name="Google Shape;274;p27"/>
          <p:cNvSpPr txBox="1">
            <a:spLocks noGrp="1"/>
          </p:cNvSpPr>
          <p:nvPr>
            <p:ph type="body" idx="1"/>
          </p:nvPr>
        </p:nvSpPr>
        <p:spPr>
          <a:xfrm>
            <a:off x="794084" y="1152475"/>
            <a:ext cx="7629916"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Longest Common Subsequence (LCS) algorithm is a dynamic programming algorithm used to find the longest subsequence common to two or more sequences. A subsequence is a sequence that can be derived from another sequence by deleting some elements without changing the order of the remaining elements.</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LCS algorithm works by comparing the characters of two sequences and identifying the longest sequence of characters that appear in the same order in both sequences. It does this by building a matrix that stores the lengths of the LCS for each pair of characters in the sequences. The matrix is constructed iteratively, starting with the first pair of characters in each sequence and working its way through the remaining pairs.</a:t>
            </a:r>
            <a:endParaRPr sz="1400" dirty="0"/>
          </a:p>
        </p:txBody>
      </p:sp>
    </p:spTree>
    <p:extLst>
      <p:ext uri="{BB962C8B-B14F-4D97-AF65-F5344CB8AC3E}">
        <p14:creationId xmlns:p14="http://schemas.microsoft.com/office/powerpoint/2010/main" val="3305121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PROPOSED WORK</a:t>
            </a:r>
            <a:endParaRPr dirty="0"/>
          </a:p>
        </p:txBody>
      </p:sp>
      <p:sp>
        <p:nvSpPr>
          <p:cNvPr id="274" name="Google Shape;274;p27"/>
          <p:cNvSpPr txBox="1">
            <a:spLocks noGrp="1"/>
          </p:cNvSpPr>
          <p:nvPr>
            <p:ph type="body" idx="1"/>
          </p:nvPr>
        </p:nvSpPr>
        <p:spPr>
          <a:xfrm>
            <a:off x="794084" y="1152475"/>
            <a:ext cx="7629916"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285750" lvl="0" indent="-285750" algn="l" rtl="0">
              <a:spcBef>
                <a:spcPts val="0"/>
              </a:spcBef>
              <a:spcAft>
                <a:spcPts val="0"/>
              </a:spcAft>
              <a:buFont typeface="Wingdings" panose="05000000000000000000" pitchFamily="2" charset="2"/>
              <a:buChar char="Ø"/>
            </a:pPr>
            <a:r>
              <a:rPr lang="en-US" sz="1400" dirty="0"/>
              <a:t>Data Collection:   Collect a dataset of images that represent the categories you want to classify. Ensure that the images are of similar sizes, and the background is consistent across all images.</a:t>
            </a:r>
          </a:p>
          <a:p>
            <a:pPr marL="285750" lvl="0" indent="-285750" algn="l" rtl="0">
              <a:spcBef>
                <a:spcPts val="0"/>
              </a:spcBef>
              <a:spcAft>
                <a:spcPts val="0"/>
              </a:spcAft>
              <a:buFont typeface="Wingdings" panose="05000000000000000000" pitchFamily="2" charset="2"/>
              <a:buChar char="Ø"/>
            </a:pPr>
            <a:endParaRPr lang="en-US" sz="1400" dirty="0"/>
          </a:p>
          <a:p>
            <a:pPr marL="285750" lvl="0" indent="-285750" algn="l" rtl="0">
              <a:spcBef>
                <a:spcPts val="0"/>
              </a:spcBef>
              <a:spcAft>
                <a:spcPts val="0"/>
              </a:spcAft>
              <a:buFont typeface="Wingdings" panose="05000000000000000000" pitchFamily="2" charset="2"/>
              <a:buChar char="Ø"/>
            </a:pPr>
            <a:r>
              <a:rPr lang="en-US" sz="1400" dirty="0"/>
              <a:t>Pre-processing: Pre-process the images by resizing them to a standard size and converting them to grayscale to reduce computational complexity. </a:t>
            </a:r>
          </a:p>
          <a:p>
            <a:pPr marL="285750" lvl="0" indent="-285750" algn="l" rtl="0">
              <a:spcBef>
                <a:spcPts val="0"/>
              </a:spcBef>
              <a:spcAft>
                <a:spcPts val="0"/>
              </a:spcAft>
              <a:buFont typeface="Wingdings" panose="05000000000000000000" pitchFamily="2" charset="2"/>
              <a:buChar char="Ø"/>
            </a:pPr>
            <a:endParaRPr lang="en-US" sz="1400" dirty="0"/>
          </a:p>
          <a:p>
            <a:pPr marL="285750" lvl="0" indent="-285750" algn="l" rtl="0">
              <a:spcBef>
                <a:spcPts val="0"/>
              </a:spcBef>
              <a:spcAft>
                <a:spcPts val="0"/>
              </a:spcAft>
              <a:buFont typeface="Wingdings" panose="05000000000000000000" pitchFamily="2" charset="2"/>
              <a:buChar char="Ø"/>
            </a:pPr>
            <a:r>
              <a:rPr lang="en-US" sz="1400" dirty="0"/>
              <a:t>Sub image extraction: Divide each image into sub images of equal size. Each sub image will be used to extract features using the LCS algorithm.</a:t>
            </a:r>
          </a:p>
          <a:p>
            <a:pPr marL="285750" lvl="0" indent="-285750" algn="l" rtl="0">
              <a:spcBef>
                <a:spcPts val="0"/>
              </a:spcBef>
              <a:spcAft>
                <a:spcPts val="0"/>
              </a:spcAft>
              <a:buFont typeface="Wingdings" panose="05000000000000000000" pitchFamily="2" charset="2"/>
              <a:buChar char="Ø"/>
            </a:pPr>
            <a:endParaRPr lang="en-US" sz="1400" dirty="0"/>
          </a:p>
          <a:p>
            <a:pPr marL="285750" lvl="0" indent="-285750" algn="l" rtl="0">
              <a:spcBef>
                <a:spcPts val="0"/>
              </a:spcBef>
              <a:spcAft>
                <a:spcPts val="0"/>
              </a:spcAft>
              <a:buFont typeface="Wingdings" panose="05000000000000000000" pitchFamily="2" charset="2"/>
              <a:buChar char="Ø"/>
            </a:pPr>
            <a:r>
              <a:rPr lang="en-US" sz="1400" dirty="0"/>
              <a:t>LCS-based feature extraction: Extract features from each sub image using the LCS algorithm. Compare each sub image against all other sub images in the dataset and store the length of the longest common subsequence in a feature vector.</a:t>
            </a:r>
          </a:p>
        </p:txBody>
      </p:sp>
    </p:spTree>
    <p:extLst>
      <p:ext uri="{BB962C8B-B14F-4D97-AF65-F5344CB8AC3E}">
        <p14:creationId xmlns:p14="http://schemas.microsoft.com/office/powerpoint/2010/main" val="3867323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LITERATURE SURVEY PAPER</a:t>
            </a:r>
            <a:endParaRPr dirty="0"/>
          </a:p>
        </p:txBody>
      </p:sp>
      <p:sp>
        <p:nvSpPr>
          <p:cNvPr id="274" name="Google Shape;274;p27"/>
          <p:cNvSpPr txBox="1">
            <a:spLocks noGrp="1"/>
          </p:cNvSpPr>
          <p:nvPr>
            <p:ph type="body" idx="1"/>
          </p:nvPr>
        </p:nvSpPr>
        <p:spPr>
          <a:xfrm>
            <a:off x="720001" y="1152475"/>
            <a:ext cx="770399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Title : literature Survey on image recognition. </a:t>
            </a:r>
          </a:p>
          <a:p>
            <a:pPr marL="0" lvl="0" indent="0" algn="l" rtl="0">
              <a:spcBef>
                <a:spcPts val="0"/>
              </a:spcBef>
              <a:spcAft>
                <a:spcPts val="0"/>
              </a:spcAft>
              <a:buNone/>
            </a:pPr>
            <a:r>
              <a:rPr lang="en-US" sz="1400" dirty="0"/>
              <a:t>Authors : Mr. Sachin Sonawane, Dr. Mohan Awasthy, , Dr. Nitin Choubey.</a:t>
            </a:r>
          </a:p>
          <a:p>
            <a:pPr marL="0" lvl="0" indent="0" algn="l" rtl="0">
              <a:spcBef>
                <a:spcPts val="0"/>
              </a:spcBef>
              <a:spcAft>
                <a:spcPts val="0"/>
              </a:spcAft>
              <a:buNone/>
            </a:pPr>
            <a:r>
              <a:rPr lang="en-US" sz="1400" dirty="0"/>
              <a:t>Year : 2014</a:t>
            </a:r>
          </a:p>
          <a:p>
            <a:pPr marL="0" lvl="0" indent="0" algn="l" rtl="0">
              <a:spcBef>
                <a:spcPts val="0"/>
              </a:spcBef>
              <a:spcAft>
                <a:spcPts val="0"/>
              </a:spcAft>
              <a:buNone/>
            </a:pPr>
            <a:r>
              <a:rPr lang="en-US" sz="1400" dirty="0"/>
              <a:t>Abstract: Soybean, the most popular golden bean of America, is widely known for its fat free food products. Richness in Protein makes it one of the best suggested meals which can be consumed in the form of pulses, oil, food for animals etc. The quality of such products is mainly dependent on the quality of Soybean procured as fresh farm produce. Governments and regional authorities have already defined the standards for quality assessment and grading of Soybean, which are meant to be followed in the commercial market while trading. Presently, visual inspection is the preferred way to conduct physical quality assessment of Soybean and it is performed by an expert person, at the time of procurement of Soybean based on the standards recommended by the buying authority Keywords: Quality Assessment, Visual Inspection, International Standard, Automated System.</a:t>
            </a:r>
          </a:p>
          <a:p>
            <a:pPr marL="0" lvl="0" indent="0" algn="l" rtl="0">
              <a:spcBef>
                <a:spcPts val="0"/>
              </a:spcBef>
              <a:spcAft>
                <a:spcPts val="0"/>
              </a:spcAft>
              <a:buNone/>
            </a:pPr>
            <a:endParaRPr lang="en-US" sz="1400" dirty="0"/>
          </a:p>
        </p:txBody>
      </p:sp>
    </p:spTree>
    <p:extLst>
      <p:ext uri="{BB962C8B-B14F-4D97-AF65-F5344CB8AC3E}">
        <p14:creationId xmlns:p14="http://schemas.microsoft.com/office/powerpoint/2010/main" val="3115967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LITERATURE SURVEY 2</a:t>
            </a:r>
            <a:endParaRPr dirty="0"/>
          </a:p>
        </p:txBody>
      </p:sp>
      <p:sp>
        <p:nvSpPr>
          <p:cNvPr id="274" name="Google Shape;274;p27"/>
          <p:cNvSpPr txBox="1">
            <a:spLocks noGrp="1"/>
          </p:cNvSpPr>
          <p:nvPr>
            <p:ph type="body" idx="1"/>
          </p:nvPr>
        </p:nvSpPr>
        <p:spPr>
          <a:xfrm>
            <a:off x="720001" y="1152475"/>
            <a:ext cx="770399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Title : A Literature Survey on Longest common subsequence (LCS) algorithm.</a:t>
            </a:r>
          </a:p>
          <a:p>
            <a:pPr marL="0" lvl="0" indent="0" algn="l" rtl="0">
              <a:spcBef>
                <a:spcPts val="0"/>
              </a:spcBef>
              <a:spcAft>
                <a:spcPts val="0"/>
              </a:spcAft>
              <a:buNone/>
            </a:pPr>
            <a:r>
              <a:rPr lang="en-US" sz="1400" dirty="0"/>
              <a:t>Author : L. </a:t>
            </a:r>
            <a:r>
              <a:rPr lang="en-US" sz="1400" dirty="0" err="1"/>
              <a:t>Bergroth</a:t>
            </a:r>
            <a:r>
              <a:rPr lang="en-US" sz="1400" dirty="0"/>
              <a:t>, H. </a:t>
            </a:r>
            <a:r>
              <a:rPr lang="en-US" sz="1400" dirty="0" err="1"/>
              <a:t>Hakonen</a:t>
            </a:r>
            <a:r>
              <a:rPr lang="en-US" sz="1400" dirty="0"/>
              <a:t>, T. Raita</a:t>
            </a:r>
          </a:p>
          <a:p>
            <a:pPr marL="0" lvl="0" indent="0" algn="l" rtl="0">
              <a:spcBef>
                <a:spcPts val="0"/>
              </a:spcBef>
              <a:spcAft>
                <a:spcPts val="0"/>
              </a:spcAft>
              <a:buNone/>
            </a:pPr>
            <a:r>
              <a:rPr lang="en-US" sz="1400" dirty="0"/>
              <a:t>Year : 2019</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Abstract : </a:t>
            </a:r>
            <a:r>
              <a:rPr lang="en-US" sz="1400" dirty="0" err="1"/>
              <a:t>Abstract:The</a:t>
            </a:r>
            <a:r>
              <a:rPr lang="en-US" sz="1400" dirty="0"/>
              <a:t> aim of this paper is to give a comprehensive comparison of well-known longest common subsequence algorithms (for two input strings) and study their </a:t>
            </a:r>
            <a:r>
              <a:rPr lang="en-US" sz="1400" dirty="0" err="1"/>
              <a:t>behaviour</a:t>
            </a:r>
            <a:r>
              <a:rPr lang="en-US" sz="1400" dirty="0"/>
              <a:t> in various application environments. The performance of the methods depends heavily on the properties of the problem instance as well as the supporting data structures used in the implementation. We want to make also a clear distinction between methods that determine the actual lcs and those calculating only its length, since the execution time and more importantly, the space demand depends crucially on the type of the task. To our knowledge, this is the first time this kind of survey has been done. Due to the page limits, the paper gives only a coarse overview of the performance of the algorithms; more detailed studies are reported </a:t>
            </a:r>
            <a:r>
              <a:rPr lang="en-US" sz="1400" dirty="0" err="1"/>
              <a:t>elsewhere.Keywords</a:t>
            </a:r>
            <a:r>
              <a:rPr lang="en-US" sz="1400" dirty="0"/>
              <a:t> : sequence matching, DNA sequence, Dynamic programming, Longest common subsequence, Pattern matching</a:t>
            </a:r>
          </a:p>
        </p:txBody>
      </p:sp>
    </p:spTree>
    <p:extLst>
      <p:ext uri="{BB962C8B-B14F-4D97-AF65-F5344CB8AC3E}">
        <p14:creationId xmlns:p14="http://schemas.microsoft.com/office/powerpoint/2010/main" val="3354525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PSEUDO CODE</a:t>
            </a:r>
            <a:endParaRPr dirty="0"/>
          </a:p>
        </p:txBody>
      </p:sp>
      <p:sp>
        <p:nvSpPr>
          <p:cNvPr id="274" name="Google Shape;274;p27"/>
          <p:cNvSpPr txBox="1">
            <a:spLocks noGrp="1"/>
          </p:cNvSpPr>
          <p:nvPr>
            <p:ph type="body" idx="1"/>
          </p:nvPr>
        </p:nvSpPr>
        <p:spPr>
          <a:xfrm>
            <a:off x="720001" y="1152474"/>
            <a:ext cx="7703999" cy="399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 Data Collection</a:t>
            </a:r>
          </a:p>
          <a:p>
            <a:pPr marL="0" lvl="0" indent="0" algn="l" rtl="0">
              <a:spcBef>
                <a:spcPts val="0"/>
              </a:spcBef>
              <a:spcAft>
                <a:spcPts val="0"/>
              </a:spcAft>
              <a:buNone/>
            </a:pPr>
            <a:r>
              <a:rPr lang="en-US" sz="1400" dirty="0"/>
              <a:t>image_dataset = load_images(dataset_path);</a:t>
            </a:r>
          </a:p>
          <a:p>
            <a:pPr marL="0" lvl="0" indent="0" algn="l" rtl="0">
              <a:spcBef>
                <a:spcPts val="0"/>
              </a:spcBef>
              <a:spcAft>
                <a:spcPts val="0"/>
              </a:spcAft>
              <a:buNone/>
            </a:pPr>
            <a:r>
              <a:rPr lang="en-US" sz="1400" dirty="0"/>
              <a:t>// Pre-processing</a:t>
            </a:r>
          </a:p>
          <a:p>
            <a:pPr marL="0" lvl="0" indent="0" algn="l" rtl="0">
              <a:spcBef>
                <a:spcPts val="0"/>
              </a:spcBef>
              <a:spcAft>
                <a:spcPts val="0"/>
              </a:spcAft>
              <a:buNone/>
            </a:pPr>
            <a:r>
              <a:rPr lang="en-US" sz="1400" dirty="0"/>
              <a:t>image_dataset = preprocess_images(image_dataset);</a:t>
            </a:r>
          </a:p>
          <a:p>
            <a:pPr marL="0" lvl="0" indent="0" algn="l" rtl="0">
              <a:spcBef>
                <a:spcPts val="0"/>
              </a:spcBef>
              <a:spcAft>
                <a:spcPts val="0"/>
              </a:spcAft>
              <a:buNone/>
            </a:pPr>
            <a:r>
              <a:rPr lang="fr-FR" sz="1400" dirty="0"/>
              <a:t>// Subimage extraction</a:t>
            </a:r>
          </a:p>
          <a:p>
            <a:pPr marL="0" lvl="0" indent="0" algn="l" rtl="0">
              <a:spcBef>
                <a:spcPts val="0"/>
              </a:spcBef>
              <a:spcAft>
                <a:spcPts val="0"/>
              </a:spcAft>
              <a:buNone/>
            </a:pPr>
            <a:r>
              <a:rPr lang="fr-FR" sz="1400" dirty="0"/>
              <a:t>subimages_dataset = extract_subimages(image_dataset, subimage_size);</a:t>
            </a:r>
          </a:p>
          <a:p>
            <a:pPr marL="0" lvl="0" indent="0" algn="l" rtl="0">
              <a:spcBef>
                <a:spcPts val="0"/>
              </a:spcBef>
              <a:spcAft>
                <a:spcPts val="0"/>
              </a:spcAft>
              <a:buNone/>
            </a:pPr>
            <a:r>
              <a:rPr lang="en-US" sz="1400" dirty="0"/>
              <a:t>// LCS-based feature extraction</a:t>
            </a:r>
          </a:p>
          <a:p>
            <a:pPr marL="0" lvl="0" indent="0" algn="l" rtl="0">
              <a:spcBef>
                <a:spcPts val="0"/>
              </a:spcBef>
              <a:spcAft>
                <a:spcPts val="0"/>
              </a:spcAft>
              <a:buNone/>
            </a:pPr>
            <a:r>
              <a:rPr lang="en-US" sz="1400" dirty="0"/>
              <a:t>int num_subimages = subimages_dataset.size();int feature_vectors[num_subimages][num_subimages];</a:t>
            </a:r>
          </a:p>
          <a:p>
            <a:pPr marL="0" lvl="0" indent="0" algn="l" rtl="0">
              <a:spcBef>
                <a:spcPts val="0"/>
              </a:spcBef>
              <a:spcAft>
                <a:spcPts val="0"/>
              </a:spcAft>
              <a:buNone/>
            </a:pPr>
            <a:r>
              <a:rPr lang="en-US" sz="1400" dirty="0"/>
              <a:t>for(int </a:t>
            </a:r>
            <a:r>
              <a:rPr lang="en-US" sz="1400" dirty="0" err="1"/>
              <a:t>i</a:t>
            </a:r>
            <a:r>
              <a:rPr lang="en-US" sz="1400" dirty="0"/>
              <a:t>=0; </a:t>
            </a:r>
            <a:r>
              <a:rPr lang="en-US" sz="1400" dirty="0" err="1"/>
              <a:t>i</a:t>
            </a:r>
            <a:r>
              <a:rPr lang="en-US" sz="1400" dirty="0"/>
              <a:t>&lt;num_subimages; </a:t>
            </a:r>
            <a:r>
              <a:rPr lang="en-US" sz="1400" dirty="0" err="1"/>
              <a:t>i</a:t>
            </a:r>
            <a:r>
              <a:rPr lang="en-US" sz="1400" dirty="0"/>
              <a:t>++) {    </a:t>
            </a:r>
          </a:p>
          <a:p>
            <a:pPr marL="0" lvl="0" indent="0" algn="l" rtl="0">
              <a:spcBef>
                <a:spcPts val="0"/>
              </a:spcBef>
              <a:spcAft>
                <a:spcPts val="0"/>
              </a:spcAft>
              <a:buNone/>
            </a:pPr>
            <a:r>
              <a:rPr lang="en-US" sz="1400" dirty="0"/>
              <a:t>      for(int j=0; j&lt;num_subimages; </a:t>
            </a:r>
            <a:r>
              <a:rPr lang="en-US" sz="1400" dirty="0" err="1"/>
              <a:t>j++</a:t>
            </a:r>
            <a:r>
              <a:rPr lang="en-US" sz="1400" dirty="0"/>
              <a:t>) {        </a:t>
            </a:r>
          </a:p>
          <a:p>
            <a:pPr marL="0" lvl="0" indent="0" algn="l" rtl="0">
              <a:spcBef>
                <a:spcPts val="0"/>
              </a:spcBef>
              <a:spcAft>
                <a:spcPts val="0"/>
              </a:spcAft>
              <a:buNone/>
            </a:pPr>
            <a:r>
              <a:rPr lang="en-US" sz="1400" dirty="0"/>
              <a:t>             char* seq1 = </a:t>
            </a:r>
            <a:r>
              <a:rPr lang="en-US" sz="1400" dirty="0" err="1"/>
              <a:t>subimages_dataset</a:t>
            </a:r>
            <a:r>
              <a:rPr lang="en-US" sz="1400" dirty="0"/>
              <a:t>[</a:t>
            </a:r>
            <a:r>
              <a:rPr lang="en-US" sz="1400" dirty="0" err="1"/>
              <a:t>i</a:t>
            </a:r>
            <a:r>
              <a:rPr lang="en-US" sz="1400" dirty="0"/>
              <a:t>];         </a:t>
            </a:r>
          </a:p>
          <a:p>
            <a:pPr marL="0" lvl="0" indent="0" algn="l" rtl="0">
              <a:spcBef>
                <a:spcPts val="0"/>
              </a:spcBef>
              <a:spcAft>
                <a:spcPts val="0"/>
              </a:spcAft>
              <a:buNone/>
            </a:pPr>
            <a:r>
              <a:rPr lang="en-US" sz="1400" dirty="0"/>
              <a:t>             char* seq2 = </a:t>
            </a:r>
            <a:r>
              <a:rPr lang="en-US" sz="1400" dirty="0" err="1"/>
              <a:t>subimages_dataset</a:t>
            </a:r>
            <a:r>
              <a:rPr lang="en-US" sz="1400" dirty="0"/>
              <a:t>[j];        </a:t>
            </a:r>
          </a:p>
          <a:p>
            <a:pPr marL="0" lvl="0" indent="0" algn="l" rtl="0">
              <a:spcBef>
                <a:spcPts val="0"/>
              </a:spcBef>
              <a:spcAft>
                <a:spcPts val="0"/>
              </a:spcAft>
              <a:buNone/>
            </a:pPr>
            <a:r>
              <a:rPr lang="en-US" sz="1400" dirty="0"/>
              <a:t>            int m = </a:t>
            </a:r>
            <a:r>
              <a:rPr lang="en-US" sz="1400" dirty="0" err="1"/>
              <a:t>strlen</a:t>
            </a:r>
            <a:r>
              <a:rPr lang="en-US" sz="1400" dirty="0"/>
              <a:t>(seq1);        </a:t>
            </a:r>
          </a:p>
          <a:p>
            <a:pPr marL="0" lvl="0" indent="0" algn="l" rtl="0">
              <a:spcBef>
                <a:spcPts val="0"/>
              </a:spcBef>
              <a:spcAft>
                <a:spcPts val="0"/>
              </a:spcAft>
              <a:buNone/>
            </a:pPr>
            <a:r>
              <a:rPr lang="en-US" sz="1400" dirty="0"/>
              <a:t>            int n = </a:t>
            </a:r>
            <a:r>
              <a:rPr lang="en-US" sz="1400" dirty="0" err="1"/>
              <a:t>strlen</a:t>
            </a:r>
            <a:r>
              <a:rPr lang="en-US" sz="1400" dirty="0"/>
              <a:t>(seq2);        </a:t>
            </a:r>
          </a:p>
          <a:p>
            <a:pPr marL="0" lvl="0" indent="0" algn="l" rtl="0">
              <a:spcBef>
                <a:spcPts val="0"/>
              </a:spcBef>
              <a:spcAft>
                <a:spcPts val="0"/>
              </a:spcAft>
              <a:buNone/>
            </a:pPr>
            <a:r>
              <a:rPr lang="en-US" sz="1400" dirty="0"/>
              <a:t>            int lcs[m+1][n+1];        </a:t>
            </a:r>
          </a:p>
          <a:p>
            <a:pPr marL="0" lvl="0" indent="0" algn="l" rtl="0">
              <a:spcBef>
                <a:spcPts val="0"/>
              </a:spcBef>
              <a:spcAft>
                <a:spcPts val="0"/>
              </a:spcAft>
              <a:buNone/>
            </a:pPr>
            <a:r>
              <a:rPr lang="en-US" sz="1400" dirty="0"/>
              <a:t>            for(int k=0; k&lt;=m; k++) {</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p:txBody>
      </p:sp>
    </p:spTree>
    <p:extLst>
      <p:ext uri="{BB962C8B-B14F-4D97-AF65-F5344CB8AC3E}">
        <p14:creationId xmlns:p14="http://schemas.microsoft.com/office/powerpoint/2010/main" val="516777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PSEUDO CODE</a:t>
            </a:r>
            <a:endParaRPr dirty="0"/>
          </a:p>
        </p:txBody>
      </p:sp>
      <p:sp>
        <p:nvSpPr>
          <p:cNvPr id="274" name="Google Shape;274;p27"/>
          <p:cNvSpPr txBox="1">
            <a:spLocks noGrp="1"/>
          </p:cNvSpPr>
          <p:nvPr>
            <p:ph type="body" idx="1"/>
          </p:nvPr>
        </p:nvSpPr>
        <p:spPr>
          <a:xfrm>
            <a:off x="720001" y="1152474"/>
            <a:ext cx="7703999" cy="399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                  for(int l=0; l&lt;=n; l++) {                </a:t>
            </a:r>
          </a:p>
          <a:p>
            <a:pPr marL="0" lvl="0" indent="0" algn="l" rtl="0">
              <a:spcBef>
                <a:spcPts val="0"/>
              </a:spcBef>
              <a:spcAft>
                <a:spcPts val="0"/>
              </a:spcAft>
              <a:buNone/>
            </a:pPr>
            <a:r>
              <a:rPr lang="en-US" sz="1400" dirty="0"/>
              <a:t>                        if(k == 0 || l == 0) {                    </a:t>
            </a:r>
          </a:p>
          <a:p>
            <a:pPr marL="0" lvl="0" indent="0" algn="l" rtl="0">
              <a:spcBef>
                <a:spcPts val="0"/>
              </a:spcBef>
              <a:spcAft>
                <a:spcPts val="0"/>
              </a:spcAft>
              <a:buNone/>
            </a:pPr>
            <a:r>
              <a:rPr lang="en-US" sz="1400" dirty="0"/>
              <a:t>                             lcs[k][l] = 0;                </a:t>
            </a:r>
          </a:p>
          <a:p>
            <a:pPr marL="0" lvl="0" indent="0" algn="l" rtl="0">
              <a:spcBef>
                <a:spcPts val="0"/>
              </a:spcBef>
              <a:spcAft>
                <a:spcPts val="0"/>
              </a:spcAft>
              <a:buNone/>
            </a:pPr>
            <a:r>
              <a:rPr lang="en-US" sz="1400" dirty="0"/>
              <a:t>                         } else if(seq1[k-1] == seq2[l-1]) {                    </a:t>
            </a:r>
          </a:p>
          <a:p>
            <a:pPr marL="0" lvl="0" indent="0" algn="l" rtl="0">
              <a:spcBef>
                <a:spcPts val="0"/>
              </a:spcBef>
              <a:spcAft>
                <a:spcPts val="0"/>
              </a:spcAft>
              <a:buNone/>
            </a:pPr>
            <a:r>
              <a:rPr lang="en-US" sz="1400" dirty="0"/>
              <a:t>                          lcs[k][l] = lcs[k-1][l-1] + 1;                </a:t>
            </a:r>
          </a:p>
          <a:p>
            <a:pPr marL="0" lvl="0" indent="0" algn="l" rtl="0">
              <a:spcBef>
                <a:spcPts val="0"/>
              </a:spcBef>
              <a:spcAft>
                <a:spcPts val="0"/>
              </a:spcAft>
              <a:buNone/>
            </a:pPr>
            <a:r>
              <a:rPr lang="en-US" sz="1400" dirty="0"/>
              <a:t>                          } else {                    </a:t>
            </a:r>
          </a:p>
          <a:p>
            <a:pPr marL="0" lvl="0" indent="0" algn="l" rtl="0">
              <a:spcBef>
                <a:spcPts val="0"/>
              </a:spcBef>
              <a:spcAft>
                <a:spcPts val="0"/>
              </a:spcAft>
              <a:buNone/>
            </a:pPr>
            <a:r>
              <a:rPr lang="en-US" sz="1400" dirty="0"/>
              <a:t>                             lcs[k][l] = max(lcs[k-1][l], lcs[k][l-1]);                </a:t>
            </a:r>
          </a:p>
          <a:p>
            <a:pPr marL="0" lvl="0" indent="0" algn="l" rtl="0">
              <a:spcBef>
                <a:spcPts val="0"/>
              </a:spcBef>
              <a:spcAft>
                <a:spcPts val="0"/>
              </a:spcAft>
              <a:buNone/>
            </a:pPr>
            <a:r>
              <a:rPr lang="en-US" sz="1400" dirty="0"/>
              <a:t>                          }            </a:t>
            </a:r>
          </a:p>
          <a:p>
            <a:pPr marL="0" lvl="0" indent="0" algn="l" rtl="0">
              <a:spcBef>
                <a:spcPts val="0"/>
              </a:spcBef>
              <a:spcAft>
                <a:spcPts val="0"/>
              </a:spcAft>
              <a:buNone/>
            </a:pPr>
            <a:r>
              <a:rPr lang="en-US" sz="1400" dirty="0"/>
              <a:t>                    }        </a:t>
            </a:r>
          </a:p>
          <a:p>
            <a:pPr marL="0" lvl="0" indent="0" algn="l" rtl="0">
              <a:spcBef>
                <a:spcPts val="0"/>
              </a:spcBef>
              <a:spcAft>
                <a:spcPts val="0"/>
              </a:spcAft>
              <a:buNone/>
            </a:pPr>
            <a:r>
              <a:rPr lang="en-US" sz="1400" dirty="0"/>
              <a:t>               }        </a:t>
            </a:r>
          </a:p>
          <a:p>
            <a:pPr marL="0" lvl="0" indent="0" algn="l" rtl="0">
              <a:spcBef>
                <a:spcPts val="0"/>
              </a:spcBef>
              <a:spcAft>
                <a:spcPts val="0"/>
              </a:spcAft>
              <a:buNone/>
            </a:pPr>
            <a:r>
              <a:rPr lang="en-US" sz="1400" dirty="0"/>
              <a:t>               feature_vectors[</a:t>
            </a:r>
            <a:r>
              <a:rPr lang="en-US" sz="1400" dirty="0" err="1"/>
              <a:t>i</a:t>
            </a:r>
            <a:r>
              <a:rPr lang="en-US" sz="1400" dirty="0"/>
              <a:t>][j] = lcs[m][n];    </a:t>
            </a:r>
          </a:p>
          <a:p>
            <a:pPr marL="0" lvl="0" indent="0" algn="l" rtl="0">
              <a:spcBef>
                <a:spcPts val="0"/>
              </a:spcBef>
              <a:spcAft>
                <a:spcPts val="0"/>
              </a:spcAft>
              <a:buNone/>
            </a:pPr>
            <a:r>
              <a:rPr lang="en-US" sz="1400" dirty="0"/>
              <a:t>           }</a:t>
            </a:r>
          </a:p>
          <a:p>
            <a:pPr marL="0" lvl="0" indent="0" algn="l" rtl="0">
              <a:spcBef>
                <a:spcPts val="0"/>
              </a:spcBef>
              <a:spcAft>
                <a:spcPts val="0"/>
              </a:spcAft>
              <a:buNone/>
            </a:pPr>
            <a:r>
              <a:rPr lang="en-US" sz="1400" dirty="0"/>
              <a:t>      }</a:t>
            </a:r>
          </a:p>
          <a:p>
            <a:pPr marL="0" lvl="0" indent="0" algn="l" rtl="0">
              <a:spcBef>
                <a:spcPts val="0"/>
              </a:spcBef>
              <a:spcAft>
                <a:spcPts val="0"/>
              </a:spcAft>
              <a:buNone/>
            </a:pPr>
            <a:r>
              <a:rPr lang="en-US" sz="1400" dirty="0"/>
              <a:t>// Feature vector construction</a:t>
            </a:r>
          </a:p>
          <a:p>
            <a:pPr marL="0" lvl="0" indent="0" algn="l" rtl="0">
              <a:spcBef>
                <a:spcPts val="0"/>
              </a:spcBef>
              <a:spcAft>
                <a:spcPts val="0"/>
              </a:spcAft>
              <a:buNone/>
            </a:pPr>
            <a:r>
              <a:rPr lang="en-US" sz="1400" dirty="0"/>
              <a:t>int </a:t>
            </a:r>
            <a:r>
              <a:rPr lang="en-US" sz="1400" dirty="0" err="1"/>
              <a:t>num_images</a:t>
            </a:r>
            <a:r>
              <a:rPr lang="en-US" sz="1400" dirty="0"/>
              <a:t> = </a:t>
            </a:r>
            <a:r>
              <a:rPr lang="en-US" sz="1400" dirty="0" err="1"/>
              <a:t>image_dataset.size</a:t>
            </a:r>
            <a:r>
              <a:rPr lang="en-US" sz="1400" dirty="0"/>
              <a:t>();int </a:t>
            </a:r>
            <a:r>
              <a:rPr lang="en-US" sz="1400" dirty="0" err="1"/>
              <a:t>image_feature_vectors</a:t>
            </a:r>
            <a:r>
              <a:rPr lang="en-US" sz="1400" dirty="0"/>
              <a:t>[</a:t>
            </a:r>
            <a:r>
              <a:rPr lang="en-US" sz="1400" dirty="0" err="1"/>
              <a:t>num_images</a:t>
            </a:r>
            <a:r>
              <a:rPr lang="en-US" sz="1400" dirty="0"/>
              <a:t>][num_subimages];</a:t>
            </a:r>
          </a:p>
          <a:p>
            <a:pPr marL="0" lvl="0" indent="0" algn="l" rtl="0">
              <a:spcBef>
                <a:spcPts val="0"/>
              </a:spcBef>
              <a:spcAft>
                <a:spcPts val="0"/>
              </a:spcAft>
              <a:buNone/>
            </a:pPr>
            <a:r>
              <a:rPr lang="en-US" sz="1400" dirty="0"/>
              <a:t>for(int </a:t>
            </a:r>
            <a:r>
              <a:rPr lang="en-US" sz="1400" dirty="0" err="1"/>
              <a:t>i</a:t>
            </a:r>
            <a:r>
              <a:rPr lang="en-US" sz="1400" dirty="0"/>
              <a:t>=0; </a:t>
            </a:r>
            <a:r>
              <a:rPr lang="en-US" sz="1400" dirty="0" err="1"/>
              <a:t>i</a:t>
            </a:r>
            <a:r>
              <a:rPr lang="en-US" sz="1400" dirty="0"/>
              <a:t>&lt;</a:t>
            </a:r>
            <a:r>
              <a:rPr lang="en-US" sz="1400" dirty="0" err="1"/>
              <a:t>num_images</a:t>
            </a:r>
            <a:r>
              <a:rPr lang="en-US" sz="1400" dirty="0"/>
              <a:t>; </a:t>
            </a:r>
            <a:r>
              <a:rPr lang="en-US" sz="1400" dirty="0" err="1"/>
              <a:t>i</a:t>
            </a:r>
            <a:r>
              <a:rPr lang="en-US" sz="1400" dirty="0"/>
              <a:t>++) {</a:t>
            </a:r>
          </a:p>
          <a:p>
            <a:pPr marL="0" lvl="0" indent="0" algn="l" rtl="0">
              <a:spcBef>
                <a:spcPts val="0"/>
              </a:spcBef>
              <a:spcAft>
                <a:spcPts val="0"/>
              </a:spcAft>
              <a:buNone/>
            </a:pPr>
            <a:r>
              <a:rPr lang="en-US" sz="1400" dirty="0"/>
              <a:t>        int index = 0;</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p:txBody>
      </p:sp>
    </p:spTree>
    <p:extLst>
      <p:ext uri="{BB962C8B-B14F-4D97-AF65-F5344CB8AC3E}">
        <p14:creationId xmlns:p14="http://schemas.microsoft.com/office/powerpoint/2010/main" val="288592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PSEUDO CODE</a:t>
            </a:r>
            <a:endParaRPr dirty="0"/>
          </a:p>
        </p:txBody>
      </p:sp>
      <p:sp>
        <p:nvSpPr>
          <p:cNvPr id="274" name="Google Shape;274;p27"/>
          <p:cNvSpPr txBox="1">
            <a:spLocks noGrp="1"/>
          </p:cNvSpPr>
          <p:nvPr>
            <p:ph type="body" idx="1"/>
          </p:nvPr>
        </p:nvSpPr>
        <p:spPr>
          <a:xfrm>
            <a:off x="720001" y="1152474"/>
            <a:ext cx="7703999" cy="399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        for(int j=0; j&lt;num_subimages; </a:t>
            </a:r>
            <a:r>
              <a:rPr lang="en-US" sz="1400" dirty="0" err="1"/>
              <a:t>j++</a:t>
            </a:r>
            <a:r>
              <a:rPr lang="en-US" sz="1400" dirty="0"/>
              <a:t>) {        </a:t>
            </a:r>
          </a:p>
          <a:p>
            <a:pPr marL="0" lvl="0" indent="0" algn="l" rtl="0">
              <a:spcBef>
                <a:spcPts val="0"/>
              </a:spcBef>
              <a:spcAft>
                <a:spcPts val="0"/>
              </a:spcAft>
              <a:buNone/>
            </a:pPr>
            <a:r>
              <a:rPr lang="en-US" sz="1400" dirty="0"/>
              <a:t>             if(j % </a:t>
            </a:r>
            <a:r>
              <a:rPr lang="en-US" sz="1400" dirty="0" err="1"/>
              <a:t>subimages_per_image</a:t>
            </a:r>
            <a:r>
              <a:rPr lang="en-US" sz="1400" dirty="0"/>
              <a:t> == 0 &amp;&amp; j != 0) {     index++;       </a:t>
            </a:r>
          </a:p>
          <a:p>
            <a:pPr marL="0" lvl="0" indent="0" algn="l" rtl="0">
              <a:spcBef>
                <a:spcPts val="0"/>
              </a:spcBef>
              <a:spcAft>
                <a:spcPts val="0"/>
              </a:spcAft>
              <a:buNone/>
            </a:pPr>
            <a:r>
              <a:rPr lang="en-US" sz="1400" dirty="0"/>
              <a:t>             }        </a:t>
            </a:r>
          </a:p>
          <a:p>
            <a:pPr marL="0" lvl="0" indent="0" algn="l" rtl="0">
              <a:spcBef>
                <a:spcPts val="0"/>
              </a:spcBef>
              <a:spcAft>
                <a:spcPts val="0"/>
              </a:spcAft>
              <a:buNone/>
            </a:pPr>
            <a:r>
              <a:rPr lang="en-US" sz="1400" dirty="0"/>
              <a:t>            </a:t>
            </a:r>
            <a:r>
              <a:rPr lang="en-US" sz="1400" dirty="0" err="1"/>
              <a:t>image_feature_vectors</a:t>
            </a:r>
            <a:r>
              <a:rPr lang="en-US" sz="1400" dirty="0"/>
              <a:t>[</a:t>
            </a:r>
            <a:r>
              <a:rPr lang="en-US" sz="1400" dirty="0" err="1"/>
              <a:t>i</a:t>
            </a:r>
            <a:r>
              <a:rPr lang="en-US" sz="1400" dirty="0"/>
              <a:t>][j] = feature_vectors[index][j];    </a:t>
            </a:r>
          </a:p>
          <a:p>
            <a:pPr marL="0" lvl="0" indent="0" algn="l" rtl="0">
              <a:spcBef>
                <a:spcPts val="0"/>
              </a:spcBef>
              <a:spcAft>
                <a:spcPts val="0"/>
              </a:spcAft>
              <a:buNone/>
            </a:pPr>
            <a:r>
              <a:rPr lang="en-US" sz="1400" dirty="0"/>
              <a:t>       }</a:t>
            </a:r>
          </a:p>
          <a:p>
            <a:pPr marL="0" lvl="0" indent="0" algn="l" rtl="0">
              <a:spcBef>
                <a:spcPts val="0"/>
              </a:spcBef>
              <a:spcAft>
                <a:spcPts val="0"/>
              </a:spcAft>
              <a:buNone/>
            </a:pPr>
            <a:r>
              <a:rPr lang="en-US" sz="1400" dirty="0"/>
              <a:t>}</a:t>
            </a:r>
          </a:p>
          <a:p>
            <a:pPr marL="0" lvl="0" indent="0" algn="l" rtl="0">
              <a:spcBef>
                <a:spcPts val="0"/>
              </a:spcBef>
              <a:spcAft>
                <a:spcPts val="0"/>
              </a:spcAft>
              <a:buNone/>
            </a:pPr>
            <a:r>
              <a:rPr lang="en-US" sz="1400" dirty="0"/>
              <a:t>// Classification</a:t>
            </a:r>
          </a:p>
          <a:p>
            <a:pPr marL="0" lvl="0" indent="0" algn="l" rtl="0">
              <a:spcBef>
                <a:spcPts val="0"/>
              </a:spcBef>
              <a:spcAft>
                <a:spcPts val="0"/>
              </a:spcAft>
              <a:buNone/>
            </a:pPr>
            <a:r>
              <a:rPr lang="en-US" sz="1400" dirty="0" err="1"/>
              <a:t>train_and_evaluate_model</a:t>
            </a:r>
            <a:r>
              <a:rPr lang="en-US" sz="1400" dirty="0"/>
              <a:t>(</a:t>
            </a:r>
            <a:r>
              <a:rPr lang="en-US" sz="1400" dirty="0" err="1"/>
              <a:t>image_feature_vectors</a:t>
            </a:r>
            <a:r>
              <a:rPr lang="en-US" sz="1400" dirty="0"/>
              <a:t>, labels);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Fine-tuning</a:t>
            </a:r>
          </a:p>
          <a:p>
            <a:pPr marL="0" lvl="0" indent="0" algn="l" rtl="0">
              <a:spcBef>
                <a:spcPts val="0"/>
              </a:spcBef>
              <a:spcAft>
                <a:spcPts val="0"/>
              </a:spcAft>
              <a:buNone/>
            </a:pPr>
            <a:r>
              <a:rPr lang="en-US" sz="1400" dirty="0" err="1"/>
              <a:t>fine_tune_parameters</a:t>
            </a:r>
            <a:r>
              <a:rPr lang="en-US" sz="1400" dirty="0"/>
              <a:t>(feature_vectors, </a:t>
            </a:r>
            <a:r>
              <a:rPr lang="en-US" sz="1400" dirty="0" err="1"/>
              <a:t>image_feature_vectors</a:t>
            </a:r>
            <a:r>
              <a:rPr lang="en-US" sz="1400" dirty="0"/>
              <a:t>, labels);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Performance evaluation</a:t>
            </a:r>
          </a:p>
          <a:p>
            <a:pPr marL="0" lvl="0" indent="0" algn="l" rtl="0">
              <a:spcBef>
                <a:spcPts val="0"/>
              </a:spcBef>
              <a:spcAft>
                <a:spcPts val="0"/>
              </a:spcAft>
              <a:buNone/>
            </a:pPr>
            <a:r>
              <a:rPr lang="en-US" sz="1400" dirty="0" err="1"/>
              <a:t>evaluate_performance_on_test_set</a:t>
            </a:r>
            <a:r>
              <a:rPr lang="en-US" sz="1400" dirty="0"/>
              <a:t>(</a:t>
            </a:r>
            <a:r>
              <a:rPr lang="en-US" sz="1400" dirty="0" err="1"/>
              <a:t>test_image_dataset</a:t>
            </a:r>
            <a:r>
              <a:rPr lang="en-US" sz="1400" dirty="0"/>
              <a:t>);</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Deployment</a:t>
            </a:r>
          </a:p>
          <a:p>
            <a:pPr marL="0" lvl="0" indent="0" algn="l" rtl="0">
              <a:spcBef>
                <a:spcPts val="0"/>
              </a:spcBef>
              <a:spcAft>
                <a:spcPts val="0"/>
              </a:spcAft>
              <a:buNone/>
            </a:pPr>
            <a:r>
              <a:rPr lang="en-US" sz="1400" dirty="0" err="1"/>
              <a:t>deploy_trained_model</a:t>
            </a:r>
            <a:r>
              <a:rPr lang="en-US" sz="1400" dirty="0"/>
              <a:t>(</a:t>
            </a:r>
            <a:r>
              <a:rPr lang="en-US" sz="1400" dirty="0" err="1"/>
              <a:t>trained_model</a:t>
            </a:r>
            <a:r>
              <a:rPr lang="en-US" sz="1400" dirty="0"/>
              <a:t>);</a:t>
            </a:r>
          </a:p>
        </p:txBody>
      </p:sp>
    </p:spTree>
    <p:extLst>
      <p:ext uri="{BB962C8B-B14F-4D97-AF65-F5344CB8AC3E}">
        <p14:creationId xmlns:p14="http://schemas.microsoft.com/office/powerpoint/2010/main" val="301219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uturistisches Portfolio by Slidesgo">
  <a:themeElements>
    <a:clrScheme name="Simple Light">
      <a:dk1>
        <a:srgbClr val="151329"/>
      </a:dk1>
      <a:lt1>
        <a:srgbClr val="FFFFFF"/>
      </a:lt1>
      <a:dk2>
        <a:srgbClr val="E500FA"/>
      </a:dk2>
      <a:lt2>
        <a:srgbClr val="5729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1546</Words>
  <Application>Microsoft Office PowerPoint</Application>
  <PresentationFormat>On-screen Show (16:9)</PresentationFormat>
  <Paragraphs>112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Wingdings</vt:lpstr>
      <vt:lpstr>Baloo Thambi 2</vt:lpstr>
      <vt:lpstr>Arial</vt:lpstr>
      <vt:lpstr>Poppins ExtraBold</vt:lpstr>
      <vt:lpstr>Futuristisches Portfolio by Slidesgo</vt:lpstr>
      <vt:lpstr>IMAGE RECOGNITION </vt:lpstr>
      <vt:lpstr>OBJECTIVE</vt:lpstr>
      <vt:lpstr>ALGORITHM</vt:lpstr>
      <vt:lpstr>PROPOSED WORK</vt:lpstr>
      <vt:lpstr>LITERATURE SURVEY PAPER</vt:lpstr>
      <vt:lpstr>LITERATURE SURVEY 2</vt:lpstr>
      <vt:lpstr>PSEUDO CODE</vt:lpstr>
      <vt:lpstr>PSEUDO CODE</vt:lpstr>
      <vt:lpstr>PSEUDO CODE</vt:lpstr>
      <vt:lpstr>RESULT</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dc:title>
  <dc:creator>Maithraanand Ramesh</dc:creator>
  <cp:lastModifiedBy>Maithraanand Ramesh</cp:lastModifiedBy>
  <cp:revision>6</cp:revision>
  <dcterms:modified xsi:type="dcterms:W3CDTF">2023-04-27T07:28:10Z</dcterms:modified>
</cp:coreProperties>
</file>