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21"/>
  </p:notesMasterIdLst>
  <p:handoutMasterIdLst>
    <p:handoutMasterId r:id="rId22"/>
  </p:handoutMasterIdLst>
  <p:sldIdLst>
    <p:sldId id="266" r:id="rId5"/>
    <p:sldId id="310" r:id="rId6"/>
    <p:sldId id="321" r:id="rId7"/>
    <p:sldId id="315" r:id="rId8"/>
    <p:sldId id="318" r:id="rId9"/>
    <p:sldId id="317" r:id="rId10"/>
    <p:sldId id="319" r:id="rId11"/>
    <p:sldId id="326" r:id="rId12"/>
    <p:sldId id="320" r:id="rId13"/>
    <p:sldId id="323" r:id="rId14"/>
    <p:sldId id="324" r:id="rId15"/>
    <p:sldId id="325" r:id="rId16"/>
    <p:sldId id="322" r:id="rId17"/>
    <p:sldId id="314" r:id="rId18"/>
    <p:sldId id="327" r:id="rId19"/>
    <p:sldId id="328"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67" d="100"/>
          <a:sy n="67" d="100"/>
        </p:scale>
        <p:origin x="85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B93665F-5BF9-6E3D-D3BD-0DB767BC68F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64725432-7BD1-3AA6-1108-5050F27EA43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CEE4208-04F0-4DFC-BB69-0D537F08C62D}" type="datetimeFigureOut">
              <a:rPr lang="en-IN" smtClean="0"/>
              <a:t>04-07-2023</a:t>
            </a:fld>
            <a:endParaRPr lang="en-IN"/>
          </a:p>
        </p:txBody>
      </p:sp>
      <p:sp>
        <p:nvSpPr>
          <p:cNvPr id="4" name="Footer Placeholder 3">
            <a:extLst>
              <a:ext uri="{FF2B5EF4-FFF2-40B4-BE49-F238E27FC236}">
                <a16:creationId xmlns:a16="http://schemas.microsoft.com/office/drawing/2014/main" id="{DD7D8CA1-F876-5959-0D07-F06FF84D3C3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4B47AE8F-09E1-F977-C57E-DE88B3E0C98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7FACA8E-C319-4CE4-818C-17BEF8E4D380}" type="slidenum">
              <a:rPr lang="en-IN" smtClean="0"/>
              <a:t>‹#›</a:t>
            </a:fld>
            <a:endParaRPr lang="en-IN"/>
          </a:p>
        </p:txBody>
      </p:sp>
    </p:spTree>
    <p:extLst>
      <p:ext uri="{BB962C8B-B14F-4D97-AF65-F5344CB8AC3E}">
        <p14:creationId xmlns:p14="http://schemas.microsoft.com/office/powerpoint/2010/main" val="24808650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6A62B5-3910-417B-81A9-7C96696D249B}" type="datetimeFigureOut">
              <a:rPr lang="en-IN" smtClean="0"/>
              <a:t>04-07-2023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83D619-0B40-4910-B532-2317B5FD81EF}" type="slidenum">
              <a:rPr lang="en-IN" smtClean="0"/>
              <a:t>‹#›</a:t>
            </a:fld>
            <a:endParaRPr lang="en-IN"/>
          </a:p>
        </p:txBody>
      </p:sp>
    </p:spTree>
    <p:extLst>
      <p:ext uri="{BB962C8B-B14F-4D97-AF65-F5344CB8AC3E}">
        <p14:creationId xmlns:p14="http://schemas.microsoft.com/office/powerpoint/2010/main" val="6767783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C99BA4E9-0F27-45DF-9FE1-580451E0C609}" type="datetime1">
              <a:rPr lang="en-US" smtClean="0"/>
              <a:t>7/4/2023</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r>
              <a:rPr lang="en-US"/>
              <a:t>Dept of ISE, RNSIT</a:t>
            </a:r>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8729323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DB212C2-B569-4469-89A9-6FBEC52A9397}" type="datetime1">
              <a:rPr lang="en-US" smtClean="0"/>
              <a:t>7/4/2023</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r>
              <a:rPr lang="en-US"/>
              <a:t>Dept of ISE, RNSIT</a:t>
            </a:r>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389807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7E0976CC-1608-43AF-A0F0-AE453CD780B1}" type="datetime1">
              <a:rPr lang="en-US" smtClean="0"/>
              <a:t>7/4/2023</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r>
              <a:rPr lang="en-US"/>
              <a:t>Dept of ISE, RNSIT</a:t>
            </a:r>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2233144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57E3E475-9C1F-40E8-A178-FE52F379B0FD}" type="datetime1">
              <a:rPr lang="en-US" smtClean="0"/>
              <a:t>7/4/2023</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r>
              <a:rPr lang="en-US"/>
              <a:t>Dept of ISE, RNSIT</a:t>
            </a:r>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5761185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F3F136B5-22AE-4212-9A54-9F9EB72F9F6B}" type="datetime1">
              <a:rPr lang="en-US" smtClean="0"/>
              <a:t>7/4/2023</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r>
              <a:rPr lang="en-US"/>
              <a:t>Dept of ISE, RNSIT</a:t>
            </a:r>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028083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92E5BB29-22A6-4C76-A6D9-3DF8191533E0}" type="datetime1">
              <a:rPr lang="en-US" smtClean="0"/>
              <a:t>7/4/2023</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r>
              <a:rPr lang="en-US"/>
              <a:t>Dept of ISE, RNSIT</a:t>
            </a:r>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017711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292E203B-6333-46C3-A02C-82FD30B12A33}" type="datetime1">
              <a:rPr lang="en-US" smtClean="0"/>
              <a:t>7/4/2023</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r>
              <a:rPr lang="en-US"/>
              <a:t>Dept of ISE, RNSIT</a:t>
            </a:r>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07016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B6B56C2E-E9D6-4FDA-ABB5-D26AC5B6D7D7}" type="datetime1">
              <a:rPr lang="en-US" smtClean="0"/>
              <a:t>7/4/2023</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r>
              <a:rPr lang="en-US"/>
              <a:t>Dept of ISE, RNSIT</a:t>
            </a:r>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0130204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54E6019E-742E-4626-9CEF-1BC4E5526A9A}" type="datetime1">
              <a:rPr lang="en-US" smtClean="0"/>
              <a:t>7/4/2023</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r>
              <a:rPr lang="en-US"/>
              <a:t>Dept of ISE, RNSIT</a:t>
            </a:r>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588268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12D56ADB-A9D6-4A4B-B8A2-49F335E373A9}" type="datetime1">
              <a:rPr lang="en-US" smtClean="0"/>
              <a:t>7/4/2023</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r>
              <a:rPr lang="en-US"/>
              <a:t>Dept of ISE, RNSIT</a:t>
            </a:r>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9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60147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hf sldNum="0" hdr="0" dt="0"/>
  <p:txStyles>
    <p:titleStyle>
      <a:lvl1pPr algn="l" defTabSz="914400" rtl="0" eaLnBrk="1" latinLnBrk="0" hangingPunct="1">
        <a:lnSpc>
          <a:spcPct val="90000"/>
        </a:lnSpc>
        <a:spcBef>
          <a:spcPct val="0"/>
        </a:spcBef>
        <a:buNone/>
        <a:defRPr sz="46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8.xml"/><Relationship Id="rId5" Type="http://schemas.openxmlformats.org/officeDocument/2006/relationships/image" Target="../media/image8.sv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8.xml"/><Relationship Id="rId5" Type="http://schemas.openxmlformats.org/officeDocument/2006/relationships/image" Target="../media/image15.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8.xml"/><Relationship Id="rId5" Type="http://schemas.openxmlformats.org/officeDocument/2006/relationships/image" Target="../media/image8.sv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hyperlink" Target="https://tobreatheistowrite.com/2017/04/03/questions-and-answers-3/" TargetMode="External"/><Relationship Id="rId2" Type="http://schemas.openxmlformats.org/officeDocument/2006/relationships/image" Target="../media/image18.jpg"/><Relationship Id="rId1" Type="http://schemas.openxmlformats.org/officeDocument/2006/relationships/slideLayout" Target="../slideLayouts/slideLayout7.xml"/><Relationship Id="rId5" Type="http://schemas.openxmlformats.org/officeDocument/2006/relationships/image" Target="../media/image19.svg"/><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hyperlink" Target="https://pixabay.com/en/thank-you-note-thank-thank-you-note-1428147/" TargetMode="External"/><Relationship Id="rId2" Type="http://schemas.openxmlformats.org/officeDocument/2006/relationships/image" Target="../media/image20.png"/><Relationship Id="rId1" Type="http://schemas.openxmlformats.org/officeDocument/2006/relationships/slideLayout" Target="../slideLayouts/slideLayout7.xml"/><Relationship Id="rId5" Type="http://schemas.openxmlformats.org/officeDocument/2006/relationships/image" Target="../media/image19.svg"/><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8.xml"/><Relationship Id="rId6" Type="http://schemas.openxmlformats.org/officeDocument/2006/relationships/hyperlink" Target="https://creativecommons.org/licenses/by-sa/3.0/" TargetMode="External"/><Relationship Id="rId5" Type="http://schemas.openxmlformats.org/officeDocument/2006/relationships/hyperlink" Target="https://www.thebluediamondgallery.com/wooden-tile/r/results.html" TargetMode="External"/><Relationship Id="rId4" Type="http://schemas.openxmlformats.org/officeDocument/2006/relationships/image" Target="../media/image9.jpg"/></Relationships>
</file>

<file path=ppt/slides/_rels/slide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8.xml"/><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F452A527-3631-41ED-858D-3777A7D149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peak Pro" panose="020F0502020204030204"/>
              <a:ea typeface="+mn-ea"/>
              <a:cs typeface="+mn-cs"/>
            </a:endParaRPr>
          </a:p>
        </p:txBody>
      </p:sp>
      <p:pic>
        <p:nvPicPr>
          <p:cNvPr id="5" name="Picture 4">
            <a:extLst>
              <a:ext uri="{FF2B5EF4-FFF2-40B4-BE49-F238E27FC236}">
                <a16:creationId xmlns:a16="http://schemas.microsoft.com/office/drawing/2014/main" id="{DD120108-8E3E-CE02-9B04-04F7680B61F9}"/>
              </a:ext>
            </a:extLst>
          </p:cNvPr>
          <p:cNvPicPr>
            <a:picLocks noChangeAspect="1"/>
          </p:cNvPicPr>
          <p:nvPr/>
        </p:nvPicPr>
        <p:blipFill>
          <a:blip r:embed="rId3"/>
          <a:stretch>
            <a:fillRect/>
          </a:stretch>
        </p:blipFill>
        <p:spPr>
          <a:xfrm flipH="1">
            <a:off x="0" y="12167"/>
            <a:ext cx="12192000" cy="6882119"/>
          </a:xfrm>
          <a:prstGeom prst="rect">
            <a:avLst/>
          </a:prstGeom>
          <a:ln>
            <a:noFill/>
          </a:ln>
          <a:effectLst>
            <a:outerShdw blurRad="184150" dist="241300" dir="11520000" sx="110000" sy="110000" algn="ctr">
              <a:srgbClr val="000000">
                <a:alpha val="18000"/>
              </a:srgbClr>
            </a:outerShdw>
          </a:effectLst>
        </p:spPr>
      </p:pic>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406400" y="3067020"/>
            <a:ext cx="7794172" cy="2568762"/>
          </a:xfrm>
        </p:spPr>
        <p:txBody>
          <a:bodyPr anchor="ctr">
            <a:noAutofit/>
          </a:bodyPr>
          <a:lstStyle/>
          <a:p>
            <a:r>
              <a:rPr lang="en-US" sz="5400" b="1" dirty="0">
                <a:solidFill>
                  <a:srgbClr val="FF0000"/>
                </a:solidFill>
                <a:latin typeface="Colonna MT" panose="04020805060202030203" pitchFamily="82" charset="0"/>
              </a:rPr>
              <a:t>PRISON MANAGEMENT SYSTEM USING CHAINING</a:t>
            </a:r>
          </a:p>
        </p:txBody>
      </p:sp>
      <p:cxnSp>
        <p:nvCxnSpPr>
          <p:cNvPr id="26" name="Straight Connector 25">
            <a:extLst>
              <a:ext uri="{FF2B5EF4-FFF2-40B4-BE49-F238E27FC236}">
                <a16:creationId xmlns:a16="http://schemas.microsoft.com/office/drawing/2014/main" id="{D28A9C89-B313-458F-9C85-515930A51A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805053" y="4294754"/>
            <a:ext cx="43891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Rectangle 4">
            <a:extLst>
              <a:ext uri="{FF2B5EF4-FFF2-40B4-BE49-F238E27FC236}">
                <a16:creationId xmlns:a16="http://schemas.microsoft.com/office/drawing/2014/main" id="{A0831F1F-B576-8693-9902-0CB3CF57608D}"/>
              </a:ext>
            </a:extLst>
          </p:cNvPr>
          <p:cNvSpPr>
            <a:spLocks noChangeArrowheads="1"/>
          </p:cNvSpPr>
          <p:nvPr/>
        </p:nvSpPr>
        <p:spPr bwMode="auto">
          <a:xfrm>
            <a:off x="2590800" y="92154"/>
            <a:ext cx="7010400" cy="126188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a:ln>
                  <a:noFill/>
                </a:ln>
                <a:solidFill>
                  <a:schemeClr val="bg1"/>
                </a:solidFill>
                <a:effectLst/>
                <a:latin typeface="Times New Roman" pitchFamily="18" charset="0"/>
                <a:ea typeface="Calibri" pitchFamily="34" charset="0"/>
                <a:cs typeface="Times New Roman" pitchFamily="18" charset="0"/>
              </a:rPr>
              <a:t>          </a:t>
            </a:r>
            <a:r>
              <a:rPr kumimoji="0" lang="en-US" sz="3200" b="1" i="0" u="none" strike="noStrike" cap="none" normalizeH="0" baseline="0" dirty="0">
                <a:ln>
                  <a:noFill/>
                </a:ln>
                <a:solidFill>
                  <a:schemeClr val="bg1"/>
                </a:solidFill>
                <a:effectLst/>
                <a:latin typeface="Times New Roman" pitchFamily="18" charset="0"/>
                <a:ea typeface="Calibri" pitchFamily="34" charset="0"/>
                <a:cs typeface="Times New Roman" pitchFamily="18" charset="0"/>
              </a:rPr>
              <a:t>RNS Institute Of</a:t>
            </a:r>
            <a:r>
              <a:rPr kumimoji="0" lang="en-US" sz="3200" b="1" i="0" u="none" strike="noStrike" cap="none" normalizeH="0" dirty="0">
                <a:ln>
                  <a:noFill/>
                </a:ln>
                <a:solidFill>
                  <a:schemeClr val="bg1"/>
                </a:solidFill>
                <a:effectLst/>
                <a:latin typeface="Times New Roman" pitchFamily="18" charset="0"/>
                <a:ea typeface="Calibri" pitchFamily="34" charset="0"/>
                <a:cs typeface="Times New Roman" pitchFamily="18" charset="0"/>
              </a:rPr>
              <a:t> </a:t>
            </a:r>
            <a:r>
              <a:rPr kumimoji="0" lang="en-US" sz="3200" b="1" i="0" u="none" strike="noStrike" cap="none" normalizeH="0" baseline="0" dirty="0">
                <a:ln>
                  <a:noFill/>
                </a:ln>
                <a:solidFill>
                  <a:schemeClr val="bg1"/>
                </a:solidFill>
                <a:effectLst/>
                <a:latin typeface="Times New Roman" pitchFamily="18" charset="0"/>
                <a:ea typeface="Calibri" pitchFamily="34" charset="0"/>
                <a:cs typeface="Times New Roman" pitchFamily="18" charset="0"/>
              </a:rPr>
              <a:t>Technology</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err="1">
                <a:ln>
                  <a:noFill/>
                </a:ln>
                <a:solidFill>
                  <a:schemeClr val="bg1"/>
                </a:solidFill>
                <a:effectLst/>
                <a:latin typeface="Times New Roman" pitchFamily="18" charset="0"/>
                <a:ea typeface="Calibri" pitchFamily="34" charset="0"/>
                <a:cs typeface="Times New Roman" pitchFamily="18" charset="0"/>
              </a:rPr>
              <a:t>Channasandra</a:t>
            </a:r>
            <a:r>
              <a:rPr kumimoji="0" lang="en-US" sz="2000" b="1" i="0" u="none" strike="noStrike" cap="none" normalizeH="0" baseline="0" dirty="0">
                <a:ln>
                  <a:noFill/>
                </a:ln>
                <a:solidFill>
                  <a:schemeClr val="bg1"/>
                </a:solidFill>
                <a:effectLst/>
                <a:latin typeface="Times New Roman" pitchFamily="18" charset="0"/>
                <a:ea typeface="Calibri" pitchFamily="34" charset="0"/>
                <a:cs typeface="Times New Roman" pitchFamily="18" charset="0"/>
              </a:rPr>
              <a:t>, Dr. </a:t>
            </a:r>
            <a:r>
              <a:rPr kumimoji="0" lang="en-US" sz="2000" b="1" i="0" u="none" strike="noStrike" cap="none" normalizeH="0" baseline="0" dirty="0" err="1">
                <a:ln>
                  <a:noFill/>
                </a:ln>
                <a:solidFill>
                  <a:schemeClr val="bg1"/>
                </a:solidFill>
                <a:effectLst/>
                <a:latin typeface="Times New Roman" pitchFamily="18" charset="0"/>
                <a:ea typeface="Calibri" pitchFamily="34" charset="0"/>
                <a:cs typeface="Times New Roman" pitchFamily="18" charset="0"/>
              </a:rPr>
              <a:t>Vishnuvardana</a:t>
            </a:r>
            <a:r>
              <a:rPr kumimoji="0" lang="en-US" sz="2000" b="1" i="0" u="none" strike="noStrike" cap="none" normalizeH="0" baseline="0" dirty="0">
                <a:ln>
                  <a:noFill/>
                </a:ln>
                <a:solidFill>
                  <a:schemeClr val="bg1"/>
                </a:solidFill>
                <a:effectLst/>
                <a:latin typeface="Times New Roman" pitchFamily="18" charset="0"/>
                <a:ea typeface="Calibri" pitchFamily="34" charset="0"/>
                <a:cs typeface="Times New Roman" pitchFamily="18" charset="0"/>
              </a:rPr>
              <a:t> Road</a:t>
            </a:r>
            <a:r>
              <a:rPr kumimoji="0" lang="en-US" sz="2000" b="1" i="0" u="none" strike="noStrike" cap="none" normalizeH="0" dirty="0">
                <a:ln>
                  <a:noFill/>
                </a:ln>
                <a:solidFill>
                  <a:schemeClr val="bg1"/>
                </a:solidFill>
                <a:effectLst/>
                <a:latin typeface="Times New Roman" pitchFamily="18" charset="0"/>
                <a:ea typeface="Calibri" pitchFamily="34" charset="0"/>
                <a:cs typeface="Times New Roman" pitchFamily="18" charset="0"/>
              </a:rPr>
              <a:t> </a:t>
            </a:r>
            <a:r>
              <a:rPr kumimoji="0" lang="en-US" sz="2000" b="1" i="0" u="none" strike="noStrike" cap="none" normalizeH="0" baseline="0" dirty="0">
                <a:ln>
                  <a:noFill/>
                </a:ln>
                <a:solidFill>
                  <a:schemeClr val="bg1"/>
                </a:solidFill>
                <a:effectLst/>
                <a:latin typeface="Times New Roman" pitchFamily="18" charset="0"/>
                <a:ea typeface="Calibri" pitchFamily="34" charset="0"/>
                <a:cs typeface="Times New Roman" pitchFamily="18" charset="0"/>
              </a:rPr>
              <a:t>Bengaluru-560 098</a:t>
            </a:r>
          </a:p>
          <a:p>
            <a:pPr marL="0" marR="0" lvl="0" indent="0" algn="ctr" defTabSz="914400" rtl="0" eaLnBrk="1" fontAlgn="base" latinLnBrk="0" hangingPunct="1">
              <a:lnSpc>
                <a:spcPct val="100000"/>
              </a:lnSpc>
              <a:spcBef>
                <a:spcPct val="0"/>
              </a:spcBef>
              <a:spcAft>
                <a:spcPct val="0"/>
              </a:spcAft>
              <a:buClrTx/>
              <a:buSzTx/>
              <a:buFontTx/>
              <a:buNone/>
              <a:tabLst/>
            </a:pPr>
            <a:r>
              <a:rPr lang="en-US" sz="2400" b="1" dirty="0">
                <a:solidFill>
                  <a:schemeClr val="bg1"/>
                </a:solidFill>
                <a:latin typeface="Times New Roman" pitchFamily="18" charset="0"/>
                <a:ea typeface="Calibri" pitchFamily="34" charset="0"/>
                <a:cs typeface="Times New Roman" pitchFamily="18" charset="0"/>
              </a:rPr>
              <a:t>Department of Information science </a:t>
            </a:r>
            <a:endParaRPr kumimoji="0" lang="en-US" sz="2400" b="1" i="0" u="none" strike="noStrike" cap="none" normalizeH="0" baseline="0" dirty="0">
              <a:ln>
                <a:noFill/>
              </a:ln>
              <a:solidFill>
                <a:schemeClr val="bg1"/>
              </a:solidFill>
              <a:effectLst/>
              <a:latin typeface="Times New Roman" pitchFamily="18" charset="0"/>
              <a:ea typeface="Calibri" pitchFamily="34" charset="0"/>
              <a:cs typeface="Times New Roman" pitchFamily="18" charset="0"/>
            </a:endParaRPr>
          </a:p>
        </p:txBody>
      </p:sp>
      <p:pic>
        <p:nvPicPr>
          <p:cNvPr id="8" name="Picture 7" descr="Logo, company name&#10;&#10;Description automatically generated">
            <a:extLst>
              <a:ext uri="{FF2B5EF4-FFF2-40B4-BE49-F238E27FC236}">
                <a16:creationId xmlns:a16="http://schemas.microsoft.com/office/drawing/2014/main" id="{8DA105FD-D1A3-23F3-BB00-BD4EF2EACAC6}"/>
              </a:ext>
            </a:extLst>
          </p:cNvPr>
          <p:cNvPicPr>
            <a:picLocks noChangeAspect="1"/>
          </p:cNvPicPr>
          <p:nvPr/>
        </p:nvPicPr>
        <p:blipFill>
          <a:blip r:embed="rId4" cstate="print"/>
          <a:srcRect/>
          <a:stretch>
            <a:fillRect/>
          </a:stretch>
        </p:blipFill>
        <p:spPr bwMode="auto">
          <a:xfrm>
            <a:off x="9982" y="28501"/>
            <a:ext cx="850900" cy="953770"/>
          </a:xfrm>
          <a:prstGeom prst="rect">
            <a:avLst/>
          </a:prstGeom>
          <a:noFill/>
          <a:ln w="9525">
            <a:noFill/>
            <a:miter lim="800000"/>
            <a:headEnd/>
            <a:tailEnd/>
          </a:ln>
        </p:spPr>
      </p:pic>
      <p:sp>
        <p:nvSpPr>
          <p:cNvPr id="11" name="TextBox 10">
            <a:extLst>
              <a:ext uri="{FF2B5EF4-FFF2-40B4-BE49-F238E27FC236}">
                <a16:creationId xmlns:a16="http://schemas.microsoft.com/office/drawing/2014/main" id="{C32C5D24-345D-6140-BCFC-55DFBE7FEAEE}"/>
              </a:ext>
            </a:extLst>
          </p:cNvPr>
          <p:cNvSpPr txBox="1"/>
          <p:nvPr/>
        </p:nvSpPr>
        <p:spPr>
          <a:xfrm>
            <a:off x="2989943" y="1610888"/>
            <a:ext cx="6255657" cy="707886"/>
          </a:xfrm>
          <a:prstGeom prst="rect">
            <a:avLst/>
          </a:prstGeom>
          <a:noFill/>
        </p:spPr>
        <p:txBody>
          <a:bodyPr wrap="square" rtlCol="0">
            <a:spAutoFit/>
          </a:bodyPr>
          <a:lstStyle/>
          <a:p>
            <a:pPr algn="ctr"/>
            <a:r>
              <a:rPr lang="en-US" sz="4000" dirty="0">
                <a:solidFill>
                  <a:schemeClr val="bg1"/>
                </a:solidFill>
                <a:latin typeface="Arial Black" panose="020B0A04020102020204" pitchFamily="34" charset="0"/>
              </a:rPr>
              <a:t>FS MINI PROJECT</a:t>
            </a:r>
            <a:endParaRPr lang="en-IN" sz="4000" dirty="0">
              <a:solidFill>
                <a:schemeClr val="bg1"/>
              </a:solidFill>
              <a:latin typeface="Arial Black" panose="020B0A04020102020204" pitchFamily="34" charset="0"/>
            </a:endParaRPr>
          </a:p>
        </p:txBody>
      </p:sp>
      <p:sp>
        <p:nvSpPr>
          <p:cNvPr id="13" name="TextBox 12">
            <a:extLst>
              <a:ext uri="{FF2B5EF4-FFF2-40B4-BE49-F238E27FC236}">
                <a16:creationId xmlns:a16="http://schemas.microsoft.com/office/drawing/2014/main" id="{9E8FCE6F-B599-9B0C-AFA5-F1F377DDD0C1}"/>
              </a:ext>
            </a:extLst>
          </p:cNvPr>
          <p:cNvSpPr txBox="1"/>
          <p:nvPr/>
        </p:nvSpPr>
        <p:spPr>
          <a:xfrm>
            <a:off x="4876800" y="2491746"/>
            <a:ext cx="2278744" cy="369332"/>
          </a:xfrm>
          <a:prstGeom prst="rect">
            <a:avLst/>
          </a:prstGeom>
          <a:noFill/>
        </p:spPr>
        <p:txBody>
          <a:bodyPr wrap="square">
            <a:spAutoFit/>
          </a:bodyPr>
          <a:lstStyle/>
          <a:p>
            <a:pPr algn="ctr"/>
            <a:r>
              <a:rPr lang="en-US" sz="1200" dirty="0">
                <a:solidFill>
                  <a:schemeClr val="bg1"/>
                </a:solidFill>
              </a:rPr>
              <a:t> </a:t>
            </a:r>
            <a:r>
              <a:rPr lang="en-US" sz="1800" dirty="0">
                <a:solidFill>
                  <a:schemeClr val="bg1"/>
                </a:solidFill>
              </a:rPr>
              <a:t>SUBCODE : 18ISL67                                                   </a:t>
            </a:r>
          </a:p>
        </p:txBody>
      </p:sp>
      <p:sp>
        <p:nvSpPr>
          <p:cNvPr id="14" name="TextBox 13">
            <a:extLst>
              <a:ext uri="{FF2B5EF4-FFF2-40B4-BE49-F238E27FC236}">
                <a16:creationId xmlns:a16="http://schemas.microsoft.com/office/drawing/2014/main" id="{B4B98EF1-13C8-974F-4BDF-CCC7999ED75F}"/>
              </a:ext>
            </a:extLst>
          </p:cNvPr>
          <p:cNvSpPr txBox="1"/>
          <p:nvPr/>
        </p:nvSpPr>
        <p:spPr>
          <a:xfrm>
            <a:off x="8461829" y="5390949"/>
            <a:ext cx="3468914" cy="923330"/>
          </a:xfrm>
          <a:prstGeom prst="rect">
            <a:avLst/>
          </a:prstGeom>
          <a:noFill/>
        </p:spPr>
        <p:txBody>
          <a:bodyPr wrap="square" rtlCol="0">
            <a:spAutoFit/>
          </a:bodyPr>
          <a:lstStyle/>
          <a:p>
            <a:r>
              <a:rPr lang="en-US" dirty="0">
                <a:solidFill>
                  <a:schemeClr val="bg1"/>
                </a:solidFill>
                <a:latin typeface="Arial" panose="020B0604020202020204" pitchFamily="34" charset="0"/>
                <a:cs typeface="Arial" panose="020B0604020202020204" pitchFamily="34" charset="0"/>
              </a:rPr>
              <a:t>Submitted by,</a:t>
            </a:r>
          </a:p>
          <a:p>
            <a:r>
              <a:rPr lang="en-US" dirty="0">
                <a:solidFill>
                  <a:schemeClr val="bg1"/>
                </a:solidFill>
                <a:latin typeface="Arial" panose="020B0604020202020204" pitchFamily="34" charset="0"/>
                <a:cs typeface="Arial" panose="020B0604020202020204" pitchFamily="34" charset="0"/>
              </a:rPr>
              <a:t>1RN20IS064 – JEEVAN NY</a:t>
            </a:r>
          </a:p>
          <a:p>
            <a:r>
              <a:rPr lang="en-US" dirty="0">
                <a:solidFill>
                  <a:schemeClr val="bg1"/>
                </a:solidFill>
                <a:latin typeface="Arial" panose="020B0604020202020204" pitchFamily="34" charset="0"/>
                <a:cs typeface="Arial" panose="020B0604020202020204" pitchFamily="34" charset="0"/>
              </a:rPr>
              <a:t>1RN20IS083 – MAITHREYA TM</a:t>
            </a:r>
            <a:endParaRPr lang="en-IN" dirty="0">
              <a:solidFill>
                <a:schemeClr val="bg1"/>
              </a:solidFill>
              <a:latin typeface="Arial" panose="020B0604020202020204" pitchFamily="34" charset="0"/>
              <a:cs typeface="Arial" panose="020B0604020202020204" pitchFamily="34" charset="0"/>
            </a:endParaRPr>
          </a:p>
        </p:txBody>
      </p:sp>
      <p:sp>
        <p:nvSpPr>
          <p:cNvPr id="15" name="TextBox 14">
            <a:extLst>
              <a:ext uri="{FF2B5EF4-FFF2-40B4-BE49-F238E27FC236}">
                <a16:creationId xmlns:a16="http://schemas.microsoft.com/office/drawing/2014/main" id="{8A5AF5C9-6FCA-F260-84A5-229DDF608440}"/>
              </a:ext>
            </a:extLst>
          </p:cNvPr>
          <p:cNvSpPr txBox="1"/>
          <p:nvPr/>
        </p:nvSpPr>
        <p:spPr>
          <a:xfrm>
            <a:off x="5428342" y="5347405"/>
            <a:ext cx="3251200" cy="1477328"/>
          </a:xfrm>
          <a:prstGeom prst="rect">
            <a:avLst/>
          </a:prstGeom>
          <a:noFill/>
        </p:spPr>
        <p:txBody>
          <a:bodyPr wrap="square" rtlCol="0">
            <a:spAutoFit/>
          </a:bodyPr>
          <a:lstStyle/>
          <a:p>
            <a:r>
              <a:rPr lang="en-US" dirty="0">
                <a:solidFill>
                  <a:schemeClr val="bg1"/>
                </a:solidFill>
                <a:latin typeface="Arial" panose="020B0604020202020204" pitchFamily="34" charset="0"/>
                <a:cs typeface="Arial" panose="020B0604020202020204" pitchFamily="34" charset="0"/>
              </a:rPr>
              <a:t>Faculty Incharge,</a:t>
            </a:r>
          </a:p>
          <a:p>
            <a:r>
              <a:rPr lang="en-US" dirty="0">
                <a:solidFill>
                  <a:schemeClr val="bg1"/>
                </a:solidFill>
                <a:latin typeface="Arial" panose="020B0604020202020204" pitchFamily="34" charset="0"/>
                <a:cs typeface="Arial" panose="020B0604020202020204" pitchFamily="34" charset="0"/>
              </a:rPr>
              <a:t>Vinutha G K</a:t>
            </a:r>
          </a:p>
          <a:p>
            <a:r>
              <a:rPr lang="en-US" dirty="0">
                <a:solidFill>
                  <a:schemeClr val="bg1"/>
                </a:solidFill>
                <a:latin typeface="Arial" panose="020B0604020202020204" pitchFamily="34" charset="0"/>
                <a:cs typeface="Arial" panose="020B0604020202020204" pitchFamily="34" charset="0"/>
              </a:rPr>
              <a:t>Assistant Professor</a:t>
            </a:r>
          </a:p>
          <a:p>
            <a:r>
              <a:rPr lang="en-US" dirty="0">
                <a:solidFill>
                  <a:schemeClr val="bg1"/>
                </a:solidFill>
                <a:latin typeface="Arial" panose="020B0604020202020204" pitchFamily="34" charset="0"/>
                <a:cs typeface="Arial" panose="020B0604020202020204" pitchFamily="34" charset="0"/>
              </a:rPr>
              <a:t>Dept. of ISE, RNSIT</a:t>
            </a:r>
          </a:p>
          <a:p>
            <a:endParaRPr lang="en-IN" dirty="0">
              <a:solidFill>
                <a:schemeClr val="bg1"/>
              </a:solidFill>
              <a:latin typeface="Arial" panose="020B0604020202020204" pitchFamily="34" charset="0"/>
              <a:cs typeface="Arial" panose="020B0604020202020204" pitchFamily="34" charset="0"/>
            </a:endParaRPr>
          </a:p>
        </p:txBody>
      </p:sp>
      <p:pic>
        <p:nvPicPr>
          <p:cNvPr id="20" name="Graphic 19" descr="Court">
            <a:extLst>
              <a:ext uri="{FF2B5EF4-FFF2-40B4-BE49-F238E27FC236}">
                <a16:creationId xmlns:a16="http://schemas.microsoft.com/office/drawing/2014/main" id="{47A75B33-2281-ACF4-5331-B7D39B14654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1244034" y="-90032"/>
            <a:ext cx="1043275" cy="1043275"/>
          </a:xfrm>
          <a:prstGeom prst="rect">
            <a:avLst/>
          </a:prstGeom>
        </p:spPr>
      </p:pic>
      <p:sp>
        <p:nvSpPr>
          <p:cNvPr id="4" name="Footer Placeholder 3">
            <a:extLst>
              <a:ext uri="{FF2B5EF4-FFF2-40B4-BE49-F238E27FC236}">
                <a16:creationId xmlns:a16="http://schemas.microsoft.com/office/drawing/2014/main" id="{92CC7363-729F-ED62-FB5F-03958A323861}"/>
              </a:ext>
            </a:extLst>
          </p:cNvPr>
          <p:cNvSpPr>
            <a:spLocks noGrp="1"/>
          </p:cNvSpPr>
          <p:nvPr>
            <p:ph type="ftr" sz="quarter" idx="11"/>
          </p:nvPr>
        </p:nvSpPr>
        <p:spPr/>
        <p:txBody>
          <a:bodyPr/>
          <a:lstStyle/>
          <a:p>
            <a:r>
              <a:rPr lang="en-US"/>
              <a:t>Dept of ISE, RNSIT</a:t>
            </a:r>
            <a:endParaRPr lang="en-US" dirty="0"/>
          </a:p>
        </p:txBody>
      </p:sp>
    </p:spTree>
    <p:extLst>
      <p:ext uri="{BB962C8B-B14F-4D97-AF65-F5344CB8AC3E}">
        <p14:creationId xmlns:p14="http://schemas.microsoft.com/office/powerpoint/2010/main" val="8959158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Char"/>
      </p:transition>
    </mc:Choice>
    <mc:Fallback xmlns="">
      <p:transition spd="slow" advClick="0">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DEDDCEF-A884-66DC-8AA1-5446FC609330}"/>
              </a:ext>
            </a:extLst>
          </p:cNvPr>
          <p:cNvSpPr>
            <a:spLocks noGrp="1"/>
          </p:cNvSpPr>
          <p:nvPr>
            <p:ph type="title"/>
          </p:nvPr>
        </p:nvSpPr>
        <p:spPr>
          <a:xfrm>
            <a:off x="290286" y="3084468"/>
            <a:ext cx="3788227" cy="689065"/>
          </a:xfrm>
        </p:spPr>
        <p:txBody>
          <a:bodyPr anchor="ctr">
            <a:normAutofit/>
          </a:bodyPr>
          <a:lstStyle/>
          <a:p>
            <a:pPr algn="ctr"/>
            <a:r>
              <a:rPr lang="en-US" sz="3600" b="1" dirty="0">
                <a:latin typeface="Arial" panose="020B0604020202020204" pitchFamily="34" charset="0"/>
                <a:cs typeface="Arial" panose="020B0604020202020204" pitchFamily="34" charset="0"/>
              </a:rPr>
              <a:t>Search function</a:t>
            </a:r>
            <a:endParaRPr lang="en-IN" dirty="0"/>
          </a:p>
        </p:txBody>
      </p:sp>
      <p:sp>
        <p:nvSpPr>
          <p:cNvPr id="9" name="TextBox 8">
            <a:extLst>
              <a:ext uri="{FF2B5EF4-FFF2-40B4-BE49-F238E27FC236}">
                <a16:creationId xmlns:a16="http://schemas.microsoft.com/office/drawing/2014/main" id="{4BC072D4-5548-F08C-4807-3DA8EC9B95ED}"/>
              </a:ext>
            </a:extLst>
          </p:cNvPr>
          <p:cNvSpPr txBox="1"/>
          <p:nvPr/>
        </p:nvSpPr>
        <p:spPr>
          <a:xfrm>
            <a:off x="4954251" y="3625028"/>
            <a:ext cx="2934000" cy="369332"/>
          </a:xfrm>
          <a:prstGeom prst="rect">
            <a:avLst/>
          </a:prstGeom>
          <a:noFill/>
        </p:spPr>
        <p:txBody>
          <a:bodyPr wrap="square" rtlCol="0">
            <a:spAutoFit/>
          </a:bodyPr>
          <a:lstStyle/>
          <a:p>
            <a:pPr algn="ctr"/>
            <a:r>
              <a:rPr lang="en-US" dirty="0">
                <a:latin typeface="Arial" panose="020B0604020202020204" pitchFamily="34" charset="0"/>
                <a:cs typeface="Arial" panose="020B0604020202020204" pitchFamily="34" charset="0"/>
              </a:rPr>
              <a:t>Search Prison</a:t>
            </a:r>
            <a:endParaRPr lang="en-IN" dirty="0">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03FABE35-1245-A325-2A4E-8C8522994028}"/>
              </a:ext>
            </a:extLst>
          </p:cNvPr>
          <p:cNvSpPr txBox="1"/>
          <p:nvPr/>
        </p:nvSpPr>
        <p:spPr>
          <a:xfrm>
            <a:off x="8924068" y="5805275"/>
            <a:ext cx="2934000" cy="369332"/>
          </a:xfrm>
          <a:prstGeom prst="rect">
            <a:avLst/>
          </a:prstGeom>
          <a:noFill/>
        </p:spPr>
        <p:txBody>
          <a:bodyPr wrap="square" rtlCol="0">
            <a:spAutoFit/>
          </a:bodyPr>
          <a:lstStyle/>
          <a:p>
            <a:pPr algn="ctr"/>
            <a:r>
              <a:rPr lang="en-US" dirty="0">
                <a:latin typeface="Arial" panose="020B0604020202020204" pitchFamily="34" charset="0"/>
                <a:cs typeface="Arial" panose="020B0604020202020204" pitchFamily="34" charset="0"/>
              </a:rPr>
              <a:t>Search Inmate</a:t>
            </a:r>
            <a:endParaRPr lang="en-IN" dirty="0">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73D3DA16-BE47-FDB3-EBB5-D3785E2467CF}"/>
              </a:ext>
            </a:extLst>
          </p:cNvPr>
          <p:cNvPicPr>
            <a:picLocks noChangeAspect="1"/>
          </p:cNvPicPr>
          <p:nvPr/>
        </p:nvPicPr>
        <p:blipFill>
          <a:blip r:embed="rId2"/>
          <a:stretch>
            <a:fillRect/>
          </a:stretch>
        </p:blipFill>
        <p:spPr>
          <a:xfrm>
            <a:off x="4954251" y="295949"/>
            <a:ext cx="2934000" cy="3323300"/>
          </a:xfrm>
          <a:prstGeom prst="rect">
            <a:avLst/>
          </a:prstGeom>
        </p:spPr>
      </p:pic>
      <p:pic>
        <p:nvPicPr>
          <p:cNvPr id="11" name="Picture 10">
            <a:extLst>
              <a:ext uri="{FF2B5EF4-FFF2-40B4-BE49-F238E27FC236}">
                <a16:creationId xmlns:a16="http://schemas.microsoft.com/office/drawing/2014/main" id="{DFCD8634-D53B-7191-F6FA-370E1F75E9DE}"/>
              </a:ext>
            </a:extLst>
          </p:cNvPr>
          <p:cNvPicPr>
            <a:picLocks noChangeAspect="1"/>
          </p:cNvPicPr>
          <p:nvPr/>
        </p:nvPicPr>
        <p:blipFill>
          <a:blip r:embed="rId3"/>
          <a:stretch>
            <a:fillRect/>
          </a:stretch>
        </p:blipFill>
        <p:spPr>
          <a:xfrm>
            <a:off x="8938128" y="2458353"/>
            <a:ext cx="2934000" cy="3338026"/>
          </a:xfrm>
          <a:prstGeom prst="rect">
            <a:avLst/>
          </a:prstGeom>
        </p:spPr>
      </p:pic>
      <p:pic>
        <p:nvPicPr>
          <p:cNvPr id="12" name="Graphic 11" descr="Court">
            <a:extLst>
              <a:ext uri="{FF2B5EF4-FFF2-40B4-BE49-F238E27FC236}">
                <a16:creationId xmlns:a16="http://schemas.microsoft.com/office/drawing/2014/main" id="{9429B264-8C61-8568-D22F-F4CFEA8AC7F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321141" y="-70758"/>
            <a:ext cx="914400" cy="914400"/>
          </a:xfrm>
          <a:prstGeom prst="rect">
            <a:avLst/>
          </a:prstGeom>
        </p:spPr>
      </p:pic>
      <p:sp>
        <p:nvSpPr>
          <p:cNvPr id="3" name="Footer Placeholder 2">
            <a:extLst>
              <a:ext uri="{FF2B5EF4-FFF2-40B4-BE49-F238E27FC236}">
                <a16:creationId xmlns:a16="http://schemas.microsoft.com/office/drawing/2014/main" id="{78E92057-68E8-313F-4C58-4BD0F738D661}"/>
              </a:ext>
            </a:extLst>
          </p:cNvPr>
          <p:cNvSpPr>
            <a:spLocks noGrp="1"/>
          </p:cNvSpPr>
          <p:nvPr>
            <p:ph type="ftr" sz="quarter" idx="11"/>
          </p:nvPr>
        </p:nvSpPr>
        <p:spPr/>
        <p:txBody>
          <a:bodyPr/>
          <a:lstStyle/>
          <a:p>
            <a:r>
              <a:rPr lang="en-US"/>
              <a:t>Dept of ISE, RNSIT</a:t>
            </a:r>
            <a:endParaRPr lang="en-US" dirty="0"/>
          </a:p>
        </p:txBody>
      </p:sp>
    </p:spTree>
    <p:extLst>
      <p:ext uri="{BB962C8B-B14F-4D97-AF65-F5344CB8AC3E}">
        <p14:creationId xmlns:p14="http://schemas.microsoft.com/office/powerpoint/2010/main" val="39149780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DEDDCEF-A884-66DC-8AA1-5446FC609330}"/>
              </a:ext>
            </a:extLst>
          </p:cNvPr>
          <p:cNvSpPr>
            <a:spLocks noGrp="1"/>
          </p:cNvSpPr>
          <p:nvPr>
            <p:ph type="title"/>
          </p:nvPr>
        </p:nvSpPr>
        <p:spPr>
          <a:xfrm>
            <a:off x="290286" y="3084468"/>
            <a:ext cx="3788227" cy="689065"/>
          </a:xfrm>
        </p:spPr>
        <p:txBody>
          <a:bodyPr anchor="ctr">
            <a:normAutofit/>
          </a:bodyPr>
          <a:lstStyle/>
          <a:p>
            <a:pPr algn="ctr"/>
            <a:r>
              <a:rPr lang="en-US" sz="3600" b="1" dirty="0">
                <a:latin typeface="Arial" panose="020B0604020202020204" pitchFamily="34" charset="0"/>
                <a:cs typeface="Arial" panose="020B0604020202020204" pitchFamily="34" charset="0"/>
              </a:rPr>
              <a:t>Display function</a:t>
            </a:r>
            <a:endParaRPr lang="en-IN" dirty="0"/>
          </a:p>
        </p:txBody>
      </p:sp>
      <p:pic>
        <p:nvPicPr>
          <p:cNvPr id="2" name="Graphic 1" descr="Court">
            <a:extLst>
              <a:ext uri="{FF2B5EF4-FFF2-40B4-BE49-F238E27FC236}">
                <a16:creationId xmlns:a16="http://schemas.microsoft.com/office/drawing/2014/main" id="{4D3FE6B0-A5E8-1D9E-A6D2-F4EF516725F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39914"/>
            <a:ext cx="914400" cy="914400"/>
          </a:xfrm>
          <a:prstGeom prst="rect">
            <a:avLst/>
          </a:prstGeom>
        </p:spPr>
      </p:pic>
      <p:sp>
        <p:nvSpPr>
          <p:cNvPr id="9" name="TextBox 8">
            <a:extLst>
              <a:ext uri="{FF2B5EF4-FFF2-40B4-BE49-F238E27FC236}">
                <a16:creationId xmlns:a16="http://schemas.microsoft.com/office/drawing/2014/main" id="{4BC072D4-5548-F08C-4807-3DA8EC9B95ED}"/>
              </a:ext>
            </a:extLst>
          </p:cNvPr>
          <p:cNvSpPr txBox="1"/>
          <p:nvPr/>
        </p:nvSpPr>
        <p:spPr>
          <a:xfrm>
            <a:off x="5026821" y="3625028"/>
            <a:ext cx="2934000" cy="369332"/>
          </a:xfrm>
          <a:prstGeom prst="rect">
            <a:avLst/>
          </a:prstGeom>
          <a:noFill/>
        </p:spPr>
        <p:txBody>
          <a:bodyPr wrap="square" rtlCol="0">
            <a:spAutoFit/>
          </a:bodyPr>
          <a:lstStyle/>
          <a:p>
            <a:pPr algn="ctr"/>
            <a:r>
              <a:rPr lang="en-US" dirty="0">
                <a:latin typeface="Arial" panose="020B0604020202020204" pitchFamily="34" charset="0"/>
                <a:cs typeface="Arial" panose="020B0604020202020204" pitchFamily="34" charset="0"/>
              </a:rPr>
              <a:t>Display Prison</a:t>
            </a:r>
            <a:endParaRPr lang="en-IN" dirty="0">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03FABE35-1245-A325-2A4E-8C8522994028}"/>
              </a:ext>
            </a:extLst>
          </p:cNvPr>
          <p:cNvSpPr txBox="1"/>
          <p:nvPr/>
        </p:nvSpPr>
        <p:spPr>
          <a:xfrm>
            <a:off x="8923643" y="5812006"/>
            <a:ext cx="2934000" cy="369332"/>
          </a:xfrm>
          <a:prstGeom prst="rect">
            <a:avLst/>
          </a:prstGeom>
          <a:noFill/>
        </p:spPr>
        <p:txBody>
          <a:bodyPr wrap="square" rtlCol="0">
            <a:spAutoFit/>
          </a:bodyPr>
          <a:lstStyle/>
          <a:p>
            <a:pPr algn="ctr"/>
            <a:r>
              <a:rPr lang="en-US" dirty="0">
                <a:latin typeface="Arial" panose="020B0604020202020204" pitchFamily="34" charset="0"/>
                <a:cs typeface="Arial" panose="020B0604020202020204" pitchFamily="34" charset="0"/>
              </a:rPr>
              <a:t>Display Inmate</a:t>
            </a:r>
            <a:endParaRPr lang="en-IN" dirty="0">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51FA3602-CBF2-CE1C-1585-53301B24B12B}"/>
              </a:ext>
            </a:extLst>
          </p:cNvPr>
          <p:cNvPicPr>
            <a:picLocks noChangeAspect="1"/>
          </p:cNvPicPr>
          <p:nvPr/>
        </p:nvPicPr>
        <p:blipFill>
          <a:blip r:embed="rId4"/>
          <a:stretch>
            <a:fillRect/>
          </a:stretch>
        </p:blipFill>
        <p:spPr>
          <a:xfrm>
            <a:off x="5026822" y="390101"/>
            <a:ext cx="2934000" cy="3234927"/>
          </a:xfrm>
          <a:prstGeom prst="rect">
            <a:avLst/>
          </a:prstGeom>
        </p:spPr>
      </p:pic>
      <p:pic>
        <p:nvPicPr>
          <p:cNvPr id="8" name="Picture 7">
            <a:extLst>
              <a:ext uri="{FF2B5EF4-FFF2-40B4-BE49-F238E27FC236}">
                <a16:creationId xmlns:a16="http://schemas.microsoft.com/office/drawing/2014/main" id="{AD7A7882-4E7F-AD8B-360E-F924C153603A}"/>
              </a:ext>
            </a:extLst>
          </p:cNvPr>
          <p:cNvPicPr>
            <a:picLocks noChangeAspect="1"/>
          </p:cNvPicPr>
          <p:nvPr/>
        </p:nvPicPr>
        <p:blipFill>
          <a:blip r:embed="rId5"/>
          <a:stretch>
            <a:fillRect/>
          </a:stretch>
        </p:blipFill>
        <p:spPr>
          <a:xfrm>
            <a:off x="8909129" y="2735290"/>
            <a:ext cx="2934000" cy="3059056"/>
          </a:xfrm>
          <a:prstGeom prst="rect">
            <a:avLst/>
          </a:prstGeom>
        </p:spPr>
      </p:pic>
      <p:sp>
        <p:nvSpPr>
          <p:cNvPr id="6" name="Footer Placeholder 5">
            <a:extLst>
              <a:ext uri="{FF2B5EF4-FFF2-40B4-BE49-F238E27FC236}">
                <a16:creationId xmlns:a16="http://schemas.microsoft.com/office/drawing/2014/main" id="{5F8E1ECE-777D-354D-CAF3-368DE40D25B2}"/>
              </a:ext>
            </a:extLst>
          </p:cNvPr>
          <p:cNvSpPr>
            <a:spLocks noGrp="1"/>
          </p:cNvSpPr>
          <p:nvPr>
            <p:ph type="ftr" sz="quarter" idx="11"/>
          </p:nvPr>
        </p:nvSpPr>
        <p:spPr/>
        <p:txBody>
          <a:bodyPr/>
          <a:lstStyle/>
          <a:p>
            <a:r>
              <a:rPr lang="en-US"/>
              <a:t>Dept of ISE, RNSIT</a:t>
            </a:r>
            <a:endParaRPr lang="en-US" dirty="0"/>
          </a:p>
        </p:txBody>
      </p:sp>
    </p:spTree>
    <p:extLst>
      <p:ext uri="{BB962C8B-B14F-4D97-AF65-F5344CB8AC3E}">
        <p14:creationId xmlns:p14="http://schemas.microsoft.com/office/powerpoint/2010/main" val="36715625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DEDDCEF-A884-66DC-8AA1-5446FC609330}"/>
              </a:ext>
            </a:extLst>
          </p:cNvPr>
          <p:cNvSpPr>
            <a:spLocks noGrp="1"/>
          </p:cNvSpPr>
          <p:nvPr>
            <p:ph type="title"/>
          </p:nvPr>
        </p:nvSpPr>
        <p:spPr>
          <a:xfrm>
            <a:off x="290286" y="3084468"/>
            <a:ext cx="3788227" cy="689065"/>
          </a:xfrm>
        </p:spPr>
        <p:txBody>
          <a:bodyPr anchor="ctr">
            <a:normAutofit/>
          </a:bodyPr>
          <a:lstStyle/>
          <a:p>
            <a:pPr algn="ctr"/>
            <a:r>
              <a:rPr lang="en-US" sz="3600" b="1" dirty="0">
                <a:latin typeface="Arial" panose="020B0604020202020204" pitchFamily="34" charset="0"/>
                <a:cs typeface="Arial" panose="020B0604020202020204" pitchFamily="34" charset="0"/>
              </a:rPr>
              <a:t>Delete function</a:t>
            </a:r>
            <a:endParaRPr lang="en-IN" dirty="0"/>
          </a:p>
        </p:txBody>
      </p:sp>
      <p:sp>
        <p:nvSpPr>
          <p:cNvPr id="9" name="TextBox 8">
            <a:extLst>
              <a:ext uri="{FF2B5EF4-FFF2-40B4-BE49-F238E27FC236}">
                <a16:creationId xmlns:a16="http://schemas.microsoft.com/office/drawing/2014/main" id="{4BC072D4-5548-F08C-4807-3DA8EC9B95ED}"/>
              </a:ext>
            </a:extLst>
          </p:cNvPr>
          <p:cNvSpPr txBox="1"/>
          <p:nvPr/>
        </p:nvSpPr>
        <p:spPr>
          <a:xfrm>
            <a:off x="5026821" y="3450859"/>
            <a:ext cx="2934000" cy="369332"/>
          </a:xfrm>
          <a:prstGeom prst="rect">
            <a:avLst/>
          </a:prstGeom>
          <a:noFill/>
        </p:spPr>
        <p:txBody>
          <a:bodyPr wrap="square" rtlCol="0">
            <a:spAutoFit/>
          </a:bodyPr>
          <a:lstStyle/>
          <a:p>
            <a:pPr algn="ctr"/>
            <a:r>
              <a:rPr lang="en-US" dirty="0">
                <a:latin typeface="Arial" panose="020B0604020202020204" pitchFamily="34" charset="0"/>
                <a:cs typeface="Arial" panose="020B0604020202020204" pitchFamily="34" charset="0"/>
              </a:rPr>
              <a:t>Delete Prison</a:t>
            </a:r>
            <a:endParaRPr lang="en-IN" dirty="0">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03FABE35-1245-A325-2A4E-8C8522994028}"/>
              </a:ext>
            </a:extLst>
          </p:cNvPr>
          <p:cNvSpPr txBox="1"/>
          <p:nvPr/>
        </p:nvSpPr>
        <p:spPr>
          <a:xfrm>
            <a:off x="8923643" y="5695894"/>
            <a:ext cx="2934000" cy="369332"/>
          </a:xfrm>
          <a:prstGeom prst="rect">
            <a:avLst/>
          </a:prstGeom>
          <a:noFill/>
        </p:spPr>
        <p:txBody>
          <a:bodyPr wrap="square" rtlCol="0">
            <a:spAutoFit/>
          </a:bodyPr>
          <a:lstStyle/>
          <a:p>
            <a:pPr algn="ctr"/>
            <a:r>
              <a:rPr lang="en-US" dirty="0">
                <a:latin typeface="Arial" panose="020B0604020202020204" pitchFamily="34" charset="0"/>
                <a:cs typeface="Arial" panose="020B0604020202020204" pitchFamily="34" charset="0"/>
              </a:rPr>
              <a:t>Delete Inmate</a:t>
            </a:r>
            <a:endParaRPr lang="en-IN" dirty="0">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716C1E40-2F80-5B95-4BBF-CA1ED87EFC6C}"/>
              </a:ext>
            </a:extLst>
          </p:cNvPr>
          <p:cNvPicPr>
            <a:picLocks noChangeAspect="1"/>
          </p:cNvPicPr>
          <p:nvPr/>
        </p:nvPicPr>
        <p:blipFill>
          <a:blip r:embed="rId2"/>
          <a:stretch>
            <a:fillRect/>
          </a:stretch>
        </p:blipFill>
        <p:spPr>
          <a:xfrm>
            <a:off x="8909129" y="2630277"/>
            <a:ext cx="2934000" cy="3039470"/>
          </a:xfrm>
          <a:prstGeom prst="rect">
            <a:avLst/>
          </a:prstGeom>
        </p:spPr>
      </p:pic>
      <p:pic>
        <p:nvPicPr>
          <p:cNvPr id="11" name="Picture 10">
            <a:extLst>
              <a:ext uri="{FF2B5EF4-FFF2-40B4-BE49-F238E27FC236}">
                <a16:creationId xmlns:a16="http://schemas.microsoft.com/office/drawing/2014/main" id="{037DBAE7-2991-BEED-0759-2589FBF24216}"/>
              </a:ext>
            </a:extLst>
          </p:cNvPr>
          <p:cNvPicPr>
            <a:picLocks noChangeAspect="1"/>
          </p:cNvPicPr>
          <p:nvPr/>
        </p:nvPicPr>
        <p:blipFill>
          <a:blip r:embed="rId3"/>
          <a:stretch>
            <a:fillRect/>
          </a:stretch>
        </p:blipFill>
        <p:spPr>
          <a:xfrm>
            <a:off x="5026821" y="417286"/>
            <a:ext cx="2934000" cy="3021728"/>
          </a:xfrm>
          <a:prstGeom prst="rect">
            <a:avLst/>
          </a:prstGeom>
        </p:spPr>
      </p:pic>
      <p:pic>
        <p:nvPicPr>
          <p:cNvPr id="12" name="Graphic 11" descr="Court">
            <a:extLst>
              <a:ext uri="{FF2B5EF4-FFF2-40B4-BE49-F238E27FC236}">
                <a16:creationId xmlns:a16="http://schemas.microsoft.com/office/drawing/2014/main" id="{5EEF3007-7F0E-C201-C0D3-48E29579F0F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335658" y="-70758"/>
            <a:ext cx="914400" cy="914400"/>
          </a:xfrm>
          <a:prstGeom prst="rect">
            <a:avLst/>
          </a:prstGeom>
        </p:spPr>
      </p:pic>
      <p:sp>
        <p:nvSpPr>
          <p:cNvPr id="3" name="Footer Placeholder 2">
            <a:extLst>
              <a:ext uri="{FF2B5EF4-FFF2-40B4-BE49-F238E27FC236}">
                <a16:creationId xmlns:a16="http://schemas.microsoft.com/office/drawing/2014/main" id="{052A1E71-E862-18E9-6FBD-AA00618E22CF}"/>
              </a:ext>
            </a:extLst>
          </p:cNvPr>
          <p:cNvSpPr>
            <a:spLocks noGrp="1"/>
          </p:cNvSpPr>
          <p:nvPr>
            <p:ph type="ftr" sz="quarter" idx="11"/>
          </p:nvPr>
        </p:nvSpPr>
        <p:spPr/>
        <p:txBody>
          <a:bodyPr/>
          <a:lstStyle/>
          <a:p>
            <a:r>
              <a:rPr lang="en-US"/>
              <a:t>Dept of ISE, RNSIT</a:t>
            </a:r>
            <a:endParaRPr lang="en-US" dirty="0"/>
          </a:p>
        </p:txBody>
      </p:sp>
    </p:spTree>
    <p:extLst>
      <p:ext uri="{BB962C8B-B14F-4D97-AF65-F5344CB8AC3E}">
        <p14:creationId xmlns:p14="http://schemas.microsoft.com/office/powerpoint/2010/main" val="36967922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DEDDCEF-A884-66DC-8AA1-5446FC609330}"/>
              </a:ext>
            </a:extLst>
          </p:cNvPr>
          <p:cNvSpPr>
            <a:spLocks noGrp="1"/>
          </p:cNvSpPr>
          <p:nvPr>
            <p:ph type="title"/>
          </p:nvPr>
        </p:nvSpPr>
        <p:spPr>
          <a:xfrm>
            <a:off x="290286" y="3084468"/>
            <a:ext cx="3788227" cy="689065"/>
          </a:xfrm>
        </p:spPr>
        <p:txBody>
          <a:bodyPr>
            <a:normAutofit/>
          </a:bodyPr>
          <a:lstStyle/>
          <a:p>
            <a:pPr algn="ctr"/>
            <a:r>
              <a:rPr lang="en-US" sz="3600" b="1" dirty="0">
                <a:latin typeface="Arial" panose="020B0604020202020204" pitchFamily="34" charset="0"/>
                <a:cs typeface="Arial" panose="020B0604020202020204" pitchFamily="34" charset="0"/>
              </a:rPr>
              <a:t>CONCLUSION</a:t>
            </a:r>
            <a:endParaRPr lang="en-IN" dirty="0"/>
          </a:p>
        </p:txBody>
      </p:sp>
      <p:sp>
        <p:nvSpPr>
          <p:cNvPr id="6" name="Content Placeholder 5">
            <a:extLst>
              <a:ext uri="{FF2B5EF4-FFF2-40B4-BE49-F238E27FC236}">
                <a16:creationId xmlns:a16="http://schemas.microsoft.com/office/drawing/2014/main" id="{8B2A389A-073A-640D-ED95-FF24557FD080}"/>
              </a:ext>
            </a:extLst>
          </p:cNvPr>
          <p:cNvSpPr>
            <a:spLocks noGrp="1"/>
          </p:cNvSpPr>
          <p:nvPr>
            <p:ph idx="1"/>
          </p:nvPr>
        </p:nvSpPr>
        <p:spPr>
          <a:xfrm>
            <a:off x="4789714" y="0"/>
            <a:ext cx="7112000" cy="6858000"/>
          </a:xfrm>
        </p:spPr>
        <p:txBody>
          <a:bodyPr anchor="ctr">
            <a:normAutofit/>
          </a:bodyPr>
          <a:lstStyle/>
          <a:p>
            <a:pPr algn="l">
              <a:lnSpc>
                <a:spcPct val="150000"/>
              </a:lnSpc>
              <a:buClrTx/>
              <a:buFont typeface="Wingdings" panose="05000000000000000000" pitchFamily="2" charset="2"/>
              <a:buChar char="Ø"/>
            </a:pPr>
            <a:r>
              <a:rPr lang="en-US" sz="1600" b="0" i="0" dirty="0">
                <a:solidFill>
                  <a:schemeClr val="tx1"/>
                </a:solidFill>
                <a:effectLst/>
                <a:latin typeface="Arial" panose="020B0604020202020204" pitchFamily="34" charset="0"/>
                <a:cs typeface="Arial" panose="020B0604020202020204" pitchFamily="34" charset="0"/>
              </a:rPr>
              <a:t>The code implements a Prison Management System using a hash table.</a:t>
            </a:r>
          </a:p>
          <a:p>
            <a:pPr algn="l">
              <a:lnSpc>
                <a:spcPct val="150000"/>
              </a:lnSpc>
              <a:buClrTx/>
              <a:buFont typeface="Wingdings" panose="05000000000000000000" pitchFamily="2" charset="2"/>
              <a:buChar char="Ø"/>
            </a:pPr>
            <a:r>
              <a:rPr lang="en-US" sz="1600" b="0" i="0" dirty="0">
                <a:solidFill>
                  <a:schemeClr val="tx1"/>
                </a:solidFill>
                <a:effectLst/>
                <a:latin typeface="Arial" panose="020B0604020202020204" pitchFamily="34" charset="0"/>
                <a:cs typeface="Arial" panose="020B0604020202020204" pitchFamily="34" charset="0"/>
              </a:rPr>
              <a:t>It allows adding, searching, and deleting of prisons and inmates.</a:t>
            </a:r>
          </a:p>
          <a:p>
            <a:pPr algn="l">
              <a:lnSpc>
                <a:spcPct val="150000"/>
              </a:lnSpc>
              <a:buClrTx/>
              <a:buFont typeface="Wingdings" panose="05000000000000000000" pitchFamily="2" charset="2"/>
              <a:buChar char="Ø"/>
            </a:pPr>
            <a:r>
              <a:rPr lang="en-US" sz="1600" b="0" i="0" dirty="0">
                <a:solidFill>
                  <a:schemeClr val="tx1"/>
                </a:solidFill>
                <a:effectLst/>
                <a:latin typeface="Arial" panose="020B0604020202020204" pitchFamily="34" charset="0"/>
                <a:cs typeface="Arial" panose="020B0604020202020204" pitchFamily="34" charset="0"/>
              </a:rPr>
              <a:t>Input validation ensures unique IDs for prisons and inmates.</a:t>
            </a:r>
          </a:p>
          <a:p>
            <a:pPr algn="l">
              <a:lnSpc>
                <a:spcPct val="150000"/>
              </a:lnSpc>
              <a:buClrTx/>
              <a:buFont typeface="Wingdings" panose="05000000000000000000" pitchFamily="2" charset="2"/>
              <a:buChar char="Ø"/>
            </a:pPr>
            <a:r>
              <a:rPr lang="en-US" sz="1600" b="0" i="0" dirty="0">
                <a:solidFill>
                  <a:schemeClr val="tx1"/>
                </a:solidFill>
                <a:effectLst/>
                <a:latin typeface="Arial" panose="020B0604020202020204" pitchFamily="34" charset="0"/>
                <a:cs typeface="Arial" panose="020B0604020202020204" pitchFamily="34" charset="0"/>
              </a:rPr>
              <a:t>The code sets limits for the hash table and linked list to prevent exceeding capacity.</a:t>
            </a:r>
          </a:p>
          <a:p>
            <a:pPr algn="l">
              <a:lnSpc>
                <a:spcPct val="150000"/>
              </a:lnSpc>
              <a:buClrTx/>
              <a:buFont typeface="Wingdings" panose="05000000000000000000" pitchFamily="2" charset="2"/>
              <a:buChar char="Ø"/>
            </a:pPr>
            <a:r>
              <a:rPr lang="en-US" sz="1600" b="0" i="0" dirty="0">
                <a:solidFill>
                  <a:schemeClr val="tx1"/>
                </a:solidFill>
                <a:effectLst/>
                <a:latin typeface="Arial" panose="020B0604020202020204" pitchFamily="34" charset="0"/>
                <a:cs typeface="Arial" panose="020B0604020202020204" pitchFamily="34" charset="0"/>
              </a:rPr>
              <a:t>File I/O functions save and load data to/from text files.</a:t>
            </a:r>
          </a:p>
          <a:p>
            <a:pPr algn="l">
              <a:lnSpc>
                <a:spcPct val="150000"/>
              </a:lnSpc>
              <a:buClrTx/>
              <a:buFont typeface="Wingdings" panose="05000000000000000000" pitchFamily="2" charset="2"/>
              <a:buChar char="Ø"/>
            </a:pPr>
            <a:r>
              <a:rPr lang="en-US" sz="1600" b="0" i="0" dirty="0">
                <a:solidFill>
                  <a:schemeClr val="tx1"/>
                </a:solidFill>
                <a:effectLst/>
                <a:latin typeface="Arial" panose="020B0604020202020204" pitchFamily="34" charset="0"/>
                <a:cs typeface="Arial" panose="020B0604020202020204" pitchFamily="34" charset="0"/>
              </a:rPr>
              <a:t>Deleting a prison automatically removes associated inmates.</a:t>
            </a:r>
          </a:p>
        </p:txBody>
      </p:sp>
      <p:pic>
        <p:nvPicPr>
          <p:cNvPr id="2" name="Graphic 1" descr="Court">
            <a:extLst>
              <a:ext uri="{FF2B5EF4-FFF2-40B4-BE49-F238E27FC236}">
                <a16:creationId xmlns:a16="http://schemas.microsoft.com/office/drawing/2014/main" id="{177A1A72-35E8-D515-2BCF-68FCEE35DFD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39914"/>
            <a:ext cx="914400" cy="914400"/>
          </a:xfrm>
          <a:prstGeom prst="rect">
            <a:avLst/>
          </a:prstGeom>
        </p:spPr>
      </p:pic>
      <p:sp>
        <p:nvSpPr>
          <p:cNvPr id="4" name="Footer Placeholder 3">
            <a:extLst>
              <a:ext uri="{FF2B5EF4-FFF2-40B4-BE49-F238E27FC236}">
                <a16:creationId xmlns:a16="http://schemas.microsoft.com/office/drawing/2014/main" id="{2A0CACB6-44AD-98BE-4473-C2C635F82511}"/>
              </a:ext>
            </a:extLst>
          </p:cNvPr>
          <p:cNvSpPr>
            <a:spLocks noGrp="1"/>
          </p:cNvSpPr>
          <p:nvPr>
            <p:ph type="ftr" sz="quarter" idx="11"/>
          </p:nvPr>
        </p:nvSpPr>
        <p:spPr/>
        <p:txBody>
          <a:bodyPr/>
          <a:lstStyle/>
          <a:p>
            <a:r>
              <a:rPr lang="en-US"/>
              <a:t>Dept of ISE, RNSIT</a:t>
            </a:r>
            <a:endParaRPr lang="en-US" dirty="0"/>
          </a:p>
        </p:txBody>
      </p:sp>
    </p:spTree>
    <p:extLst>
      <p:ext uri="{BB962C8B-B14F-4D97-AF65-F5344CB8AC3E}">
        <p14:creationId xmlns:p14="http://schemas.microsoft.com/office/powerpoint/2010/main" val="27667594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DEDDCEF-A884-66DC-8AA1-5446FC609330}"/>
              </a:ext>
            </a:extLst>
          </p:cNvPr>
          <p:cNvSpPr>
            <a:spLocks noGrp="1"/>
          </p:cNvSpPr>
          <p:nvPr>
            <p:ph type="title"/>
          </p:nvPr>
        </p:nvSpPr>
        <p:spPr>
          <a:xfrm>
            <a:off x="290286" y="3084468"/>
            <a:ext cx="3788227" cy="689065"/>
          </a:xfrm>
        </p:spPr>
        <p:txBody>
          <a:bodyPr>
            <a:normAutofit fontScale="90000"/>
          </a:bodyPr>
          <a:lstStyle/>
          <a:p>
            <a:pPr algn="ctr"/>
            <a:r>
              <a:rPr lang="en-US" b="1" dirty="0">
                <a:latin typeface="Arial" panose="020B0604020202020204" pitchFamily="34" charset="0"/>
                <a:cs typeface="Arial" panose="020B0604020202020204" pitchFamily="34" charset="0"/>
              </a:rPr>
              <a:t>FUTURE ENHANCEMENTS</a:t>
            </a:r>
            <a:endParaRPr lang="en-IN" dirty="0"/>
          </a:p>
        </p:txBody>
      </p:sp>
      <p:sp>
        <p:nvSpPr>
          <p:cNvPr id="6" name="Content Placeholder 5">
            <a:extLst>
              <a:ext uri="{FF2B5EF4-FFF2-40B4-BE49-F238E27FC236}">
                <a16:creationId xmlns:a16="http://schemas.microsoft.com/office/drawing/2014/main" id="{8B2A389A-073A-640D-ED95-FF24557FD080}"/>
              </a:ext>
            </a:extLst>
          </p:cNvPr>
          <p:cNvSpPr>
            <a:spLocks noGrp="1"/>
          </p:cNvSpPr>
          <p:nvPr>
            <p:ph idx="1"/>
          </p:nvPr>
        </p:nvSpPr>
        <p:spPr>
          <a:xfrm>
            <a:off x="4659085" y="0"/>
            <a:ext cx="7242629" cy="6858000"/>
          </a:xfrm>
        </p:spPr>
        <p:txBody>
          <a:bodyPr anchor="ctr">
            <a:normAutofit/>
          </a:bodyPr>
          <a:lstStyle/>
          <a:p>
            <a:pPr algn="just">
              <a:lnSpc>
                <a:spcPct val="150000"/>
              </a:lnSpc>
              <a:buClrTx/>
              <a:buFont typeface="Wingdings" panose="05000000000000000000" pitchFamily="2" charset="2"/>
              <a:buChar char="Ø"/>
            </a:pPr>
            <a:r>
              <a:rPr lang="en-US" sz="1800" b="1" dirty="0">
                <a:latin typeface="Arial" panose="020B0604020202020204" pitchFamily="34" charset="0"/>
                <a:cs typeface="Arial" panose="020B0604020202020204" pitchFamily="34" charset="0"/>
              </a:rPr>
              <a:t>User Authentication:</a:t>
            </a:r>
            <a:r>
              <a:rPr lang="en-US" sz="1800" dirty="0">
                <a:latin typeface="Arial" panose="020B0604020202020204" pitchFamily="34" charset="0"/>
                <a:cs typeface="Arial" panose="020B0604020202020204" pitchFamily="34" charset="0"/>
              </a:rPr>
              <a:t> Implement secure login system.</a:t>
            </a:r>
          </a:p>
          <a:p>
            <a:pPr algn="just">
              <a:lnSpc>
                <a:spcPct val="150000"/>
              </a:lnSpc>
              <a:buClrTx/>
              <a:buFont typeface="Wingdings" panose="05000000000000000000" pitchFamily="2" charset="2"/>
              <a:buChar char="Ø"/>
            </a:pPr>
            <a:r>
              <a:rPr lang="en-US" sz="1800" b="1" dirty="0">
                <a:latin typeface="Arial" panose="020B0604020202020204" pitchFamily="34" charset="0"/>
                <a:cs typeface="Arial" panose="020B0604020202020204" pitchFamily="34" charset="0"/>
              </a:rPr>
              <a:t>Role-Based Access Control:</a:t>
            </a:r>
            <a:r>
              <a:rPr lang="en-US" sz="1800" dirty="0">
                <a:latin typeface="Arial" panose="020B0604020202020204" pitchFamily="34" charset="0"/>
                <a:cs typeface="Arial" panose="020B0604020202020204" pitchFamily="34" charset="0"/>
              </a:rPr>
              <a:t> Control user access based on roles.</a:t>
            </a:r>
          </a:p>
          <a:p>
            <a:pPr algn="just">
              <a:lnSpc>
                <a:spcPct val="150000"/>
              </a:lnSpc>
              <a:buClrTx/>
              <a:buFont typeface="Wingdings" panose="05000000000000000000" pitchFamily="2" charset="2"/>
              <a:buChar char="Ø"/>
            </a:pPr>
            <a:r>
              <a:rPr lang="en-US" sz="1800" b="1" dirty="0">
                <a:latin typeface="Arial" panose="020B0604020202020204" pitchFamily="34" charset="0"/>
                <a:cs typeface="Arial" panose="020B0604020202020204" pitchFamily="34" charset="0"/>
              </a:rPr>
              <a:t>Enhanced Search Functionality:</a:t>
            </a:r>
            <a:r>
              <a:rPr lang="en-US" sz="1800" dirty="0">
                <a:latin typeface="Arial" panose="020B0604020202020204" pitchFamily="34" charset="0"/>
                <a:cs typeface="Arial" panose="020B0604020202020204" pitchFamily="34" charset="0"/>
              </a:rPr>
              <a:t> Improve search options for inmates and prisons.</a:t>
            </a:r>
          </a:p>
          <a:p>
            <a:pPr algn="just">
              <a:lnSpc>
                <a:spcPct val="150000"/>
              </a:lnSpc>
              <a:buClrTx/>
              <a:buFont typeface="Wingdings" panose="05000000000000000000" pitchFamily="2" charset="2"/>
              <a:buChar char="Ø"/>
            </a:pPr>
            <a:r>
              <a:rPr lang="en-US" sz="1800" b="1" dirty="0">
                <a:latin typeface="Arial" panose="020B0604020202020204" pitchFamily="34" charset="0"/>
                <a:cs typeface="Arial" panose="020B0604020202020204" pitchFamily="34" charset="0"/>
              </a:rPr>
              <a:t>Data Visualization:</a:t>
            </a:r>
            <a:r>
              <a:rPr lang="en-US" sz="1800" dirty="0">
                <a:latin typeface="Arial" panose="020B0604020202020204" pitchFamily="34" charset="0"/>
                <a:cs typeface="Arial" panose="020B0604020202020204" pitchFamily="34" charset="0"/>
              </a:rPr>
              <a:t> Present data in graphical form for better understanding.</a:t>
            </a:r>
          </a:p>
          <a:p>
            <a:pPr algn="just">
              <a:lnSpc>
                <a:spcPct val="150000"/>
              </a:lnSpc>
              <a:buClrTx/>
              <a:buFont typeface="Wingdings" panose="05000000000000000000" pitchFamily="2" charset="2"/>
              <a:buChar char="Ø"/>
            </a:pPr>
            <a:r>
              <a:rPr lang="en-US" sz="1800" b="1">
                <a:latin typeface="Arial" panose="020B0604020202020204" pitchFamily="34" charset="0"/>
                <a:cs typeface="Arial" panose="020B0604020202020204" pitchFamily="34" charset="0"/>
              </a:rPr>
              <a:t>Integration </a:t>
            </a:r>
            <a:r>
              <a:rPr lang="en-US" sz="1800" b="1" dirty="0">
                <a:latin typeface="Arial" panose="020B0604020202020204" pitchFamily="34" charset="0"/>
                <a:cs typeface="Arial" panose="020B0604020202020204" pitchFamily="34" charset="0"/>
              </a:rPr>
              <a:t>with External Systems:</a:t>
            </a:r>
            <a:r>
              <a:rPr lang="en-US" sz="1800" dirty="0">
                <a:latin typeface="Arial" panose="020B0604020202020204" pitchFamily="34" charset="0"/>
                <a:cs typeface="Arial" panose="020B0604020202020204" pitchFamily="34" charset="0"/>
              </a:rPr>
              <a:t> Connect with other relevant systems.</a:t>
            </a:r>
          </a:p>
          <a:p>
            <a:pPr algn="just">
              <a:lnSpc>
                <a:spcPct val="150000"/>
              </a:lnSpc>
              <a:buClrTx/>
              <a:buFont typeface="Wingdings" panose="05000000000000000000" pitchFamily="2" charset="2"/>
              <a:buChar char="Ø"/>
            </a:pPr>
            <a:r>
              <a:rPr lang="en-US" sz="1800" b="1" dirty="0">
                <a:latin typeface="Arial" panose="020B0604020202020204" pitchFamily="34" charset="0"/>
                <a:cs typeface="Arial" panose="020B0604020202020204" pitchFamily="34" charset="0"/>
              </a:rPr>
              <a:t>Modification Function</a:t>
            </a:r>
            <a:r>
              <a:rPr lang="en-US" sz="1800" dirty="0">
                <a:latin typeface="Arial" panose="020B0604020202020204" pitchFamily="34" charset="0"/>
                <a:cs typeface="Arial" panose="020B0604020202020204" pitchFamily="34" charset="0"/>
              </a:rPr>
              <a:t>: Currently, there is no modification function implemented in the system. Adding a modify function would enable users to update prison and inmate details easily.</a:t>
            </a:r>
          </a:p>
        </p:txBody>
      </p:sp>
      <p:pic>
        <p:nvPicPr>
          <p:cNvPr id="7" name="Graphic 6" descr="Court">
            <a:extLst>
              <a:ext uri="{FF2B5EF4-FFF2-40B4-BE49-F238E27FC236}">
                <a16:creationId xmlns:a16="http://schemas.microsoft.com/office/drawing/2014/main" id="{C54ED349-7CBD-5DE6-B3E6-E3E59580E4A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321140" y="-41730"/>
            <a:ext cx="914400" cy="914400"/>
          </a:xfrm>
          <a:prstGeom prst="rect">
            <a:avLst/>
          </a:prstGeom>
        </p:spPr>
      </p:pic>
      <p:sp>
        <p:nvSpPr>
          <p:cNvPr id="3" name="Footer Placeholder 2">
            <a:extLst>
              <a:ext uri="{FF2B5EF4-FFF2-40B4-BE49-F238E27FC236}">
                <a16:creationId xmlns:a16="http://schemas.microsoft.com/office/drawing/2014/main" id="{7BAD339A-9400-1CF0-F1EF-44ADBEA94CEE}"/>
              </a:ext>
            </a:extLst>
          </p:cNvPr>
          <p:cNvSpPr>
            <a:spLocks noGrp="1"/>
          </p:cNvSpPr>
          <p:nvPr>
            <p:ph type="ftr" sz="quarter" idx="11"/>
          </p:nvPr>
        </p:nvSpPr>
        <p:spPr/>
        <p:txBody>
          <a:bodyPr/>
          <a:lstStyle/>
          <a:p>
            <a:r>
              <a:rPr lang="en-US"/>
              <a:t>Dept of ISE, RNSIT</a:t>
            </a:r>
            <a:endParaRPr lang="en-US" dirty="0"/>
          </a:p>
        </p:txBody>
      </p:sp>
    </p:spTree>
    <p:extLst>
      <p:ext uri="{BB962C8B-B14F-4D97-AF65-F5344CB8AC3E}">
        <p14:creationId xmlns:p14="http://schemas.microsoft.com/office/powerpoint/2010/main" val="326195333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208FB8A0-A836-5DB5-2916-28C30C52B877}"/>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2423885" y="800100"/>
            <a:ext cx="7344230" cy="5257801"/>
          </a:xfrm>
          <a:prstGeom prst="rect">
            <a:avLst/>
          </a:prstGeom>
        </p:spPr>
      </p:pic>
      <p:pic>
        <p:nvPicPr>
          <p:cNvPr id="9" name="Graphic 8" descr="Court">
            <a:extLst>
              <a:ext uri="{FF2B5EF4-FFF2-40B4-BE49-F238E27FC236}">
                <a16:creationId xmlns:a16="http://schemas.microsoft.com/office/drawing/2014/main" id="{39448A89-D784-9533-E191-745A767160E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7098" y="-99786"/>
            <a:ext cx="914400" cy="914400"/>
          </a:xfrm>
          <a:prstGeom prst="rect">
            <a:avLst/>
          </a:prstGeom>
        </p:spPr>
      </p:pic>
      <p:sp>
        <p:nvSpPr>
          <p:cNvPr id="3" name="Footer Placeholder 2">
            <a:extLst>
              <a:ext uri="{FF2B5EF4-FFF2-40B4-BE49-F238E27FC236}">
                <a16:creationId xmlns:a16="http://schemas.microsoft.com/office/drawing/2014/main" id="{165A066B-35D3-AA35-00B1-832E20E4638D}"/>
              </a:ext>
            </a:extLst>
          </p:cNvPr>
          <p:cNvSpPr>
            <a:spLocks noGrp="1"/>
          </p:cNvSpPr>
          <p:nvPr>
            <p:ph type="ftr" sz="quarter" idx="11"/>
          </p:nvPr>
        </p:nvSpPr>
        <p:spPr/>
        <p:txBody>
          <a:bodyPr/>
          <a:lstStyle/>
          <a:p>
            <a:r>
              <a:rPr lang="en-US"/>
              <a:t>Dept of ISE, RNSIT</a:t>
            </a:r>
            <a:endParaRPr lang="en-US" dirty="0"/>
          </a:p>
        </p:txBody>
      </p:sp>
    </p:spTree>
    <p:extLst>
      <p:ext uri="{BB962C8B-B14F-4D97-AF65-F5344CB8AC3E}">
        <p14:creationId xmlns:p14="http://schemas.microsoft.com/office/powerpoint/2010/main" val="2984728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Char"/>
      </p:transition>
    </mc:Choice>
    <mc:Fallback xmlns="">
      <p:transition spd="slow" advClick="0">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68F03EF-3E09-8754-0F1E-72BF8B7B88E1}"/>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2815090" y="-112484"/>
            <a:ext cx="6619875" cy="6560457"/>
          </a:xfrm>
          <a:prstGeom prst="rect">
            <a:avLst/>
          </a:prstGeom>
        </p:spPr>
      </p:pic>
      <p:pic>
        <p:nvPicPr>
          <p:cNvPr id="4" name="Graphic 3" descr="Court">
            <a:extLst>
              <a:ext uri="{FF2B5EF4-FFF2-40B4-BE49-F238E27FC236}">
                <a16:creationId xmlns:a16="http://schemas.microsoft.com/office/drawing/2014/main" id="{4A1D939B-6C32-EE6C-2B15-FD8916DA9A3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350179" y="-72570"/>
            <a:ext cx="914400" cy="914400"/>
          </a:xfrm>
          <a:prstGeom prst="rect">
            <a:avLst/>
          </a:prstGeom>
        </p:spPr>
      </p:pic>
      <p:sp>
        <p:nvSpPr>
          <p:cNvPr id="5" name="Footer Placeholder 4">
            <a:extLst>
              <a:ext uri="{FF2B5EF4-FFF2-40B4-BE49-F238E27FC236}">
                <a16:creationId xmlns:a16="http://schemas.microsoft.com/office/drawing/2014/main" id="{5C427D91-B255-D2AF-1A37-FDA09519E01D}"/>
              </a:ext>
            </a:extLst>
          </p:cNvPr>
          <p:cNvSpPr>
            <a:spLocks noGrp="1"/>
          </p:cNvSpPr>
          <p:nvPr>
            <p:ph type="ftr" sz="quarter" idx="11"/>
          </p:nvPr>
        </p:nvSpPr>
        <p:spPr/>
        <p:txBody>
          <a:bodyPr/>
          <a:lstStyle/>
          <a:p>
            <a:r>
              <a:rPr lang="en-US"/>
              <a:t>Dept of ISE, RNSIT</a:t>
            </a:r>
            <a:endParaRPr lang="en-US" dirty="0"/>
          </a:p>
        </p:txBody>
      </p:sp>
    </p:spTree>
    <p:extLst>
      <p:ext uri="{BB962C8B-B14F-4D97-AF65-F5344CB8AC3E}">
        <p14:creationId xmlns:p14="http://schemas.microsoft.com/office/powerpoint/2010/main" val="35330999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Char"/>
      </p:transition>
    </mc:Choice>
    <mc:Fallback xmlns="">
      <p:transition spd="slow" advClick="0">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DEDDCEF-A884-66DC-8AA1-5446FC609330}"/>
              </a:ext>
            </a:extLst>
          </p:cNvPr>
          <p:cNvSpPr>
            <a:spLocks noGrp="1"/>
          </p:cNvSpPr>
          <p:nvPr>
            <p:ph type="title"/>
          </p:nvPr>
        </p:nvSpPr>
        <p:spPr>
          <a:xfrm>
            <a:off x="348344" y="2714171"/>
            <a:ext cx="3536919" cy="1197065"/>
          </a:xfrm>
        </p:spPr>
        <p:txBody>
          <a:bodyPr>
            <a:normAutofit/>
          </a:bodyPr>
          <a:lstStyle/>
          <a:p>
            <a:pPr algn="ctr"/>
            <a:r>
              <a:rPr lang="en-US" sz="3600" b="1" dirty="0">
                <a:latin typeface="Arial" panose="020B0604020202020204" pitchFamily="34" charset="0"/>
                <a:cs typeface="Arial" panose="020B0604020202020204" pitchFamily="34" charset="0"/>
              </a:rPr>
              <a:t>CONTENTS</a:t>
            </a:r>
            <a:br>
              <a:rPr lang="en-IN" sz="3600" b="1" dirty="0">
                <a:latin typeface="Arial" panose="020B0604020202020204" pitchFamily="34" charset="0"/>
                <a:cs typeface="Arial" panose="020B0604020202020204" pitchFamily="34" charset="0"/>
              </a:rPr>
            </a:br>
            <a:endParaRPr lang="en-IN" dirty="0"/>
          </a:p>
        </p:txBody>
      </p:sp>
      <p:sp>
        <p:nvSpPr>
          <p:cNvPr id="6" name="Content Placeholder 5">
            <a:extLst>
              <a:ext uri="{FF2B5EF4-FFF2-40B4-BE49-F238E27FC236}">
                <a16:creationId xmlns:a16="http://schemas.microsoft.com/office/drawing/2014/main" id="{8B2A389A-073A-640D-ED95-FF24557FD080}"/>
              </a:ext>
            </a:extLst>
          </p:cNvPr>
          <p:cNvSpPr>
            <a:spLocks noGrp="1"/>
          </p:cNvSpPr>
          <p:nvPr>
            <p:ph idx="1"/>
          </p:nvPr>
        </p:nvSpPr>
        <p:spPr>
          <a:xfrm>
            <a:off x="5458984" y="1364340"/>
            <a:ext cx="5928344" cy="5294757"/>
          </a:xfrm>
        </p:spPr>
        <p:txBody>
          <a:bodyPr/>
          <a:lstStyle/>
          <a:p>
            <a:pPr>
              <a:buClrTx/>
              <a:buFont typeface="Wingdings" panose="05000000000000000000" pitchFamily="2" charset="2"/>
              <a:buChar char="Ø"/>
            </a:pPr>
            <a:r>
              <a:rPr lang="en-US" dirty="0">
                <a:latin typeface="Arial" panose="020B0604020202020204" pitchFamily="34" charset="0"/>
                <a:cs typeface="Arial" panose="020B0604020202020204" pitchFamily="34" charset="0"/>
              </a:rPr>
              <a:t> Abstract</a:t>
            </a:r>
          </a:p>
          <a:p>
            <a:pPr>
              <a:buClrTx/>
              <a:buFont typeface="Wingdings" panose="05000000000000000000" pitchFamily="2" charset="2"/>
              <a:buChar char="Ø"/>
            </a:pPr>
            <a:r>
              <a:rPr lang="en-US" dirty="0">
                <a:latin typeface="Arial" panose="020B0604020202020204" pitchFamily="34" charset="0"/>
                <a:cs typeface="Arial" panose="020B0604020202020204" pitchFamily="34" charset="0"/>
              </a:rPr>
              <a:t> Introduction</a:t>
            </a:r>
          </a:p>
          <a:p>
            <a:pPr>
              <a:buClrTx/>
              <a:buFont typeface="Wingdings" panose="05000000000000000000" pitchFamily="2" charset="2"/>
              <a:buChar char="Ø"/>
            </a:pPr>
            <a:r>
              <a:rPr lang="en-US" dirty="0">
                <a:latin typeface="Arial" panose="020B0604020202020204" pitchFamily="34" charset="0"/>
                <a:cs typeface="Arial" panose="020B0604020202020204" pitchFamily="34" charset="0"/>
              </a:rPr>
              <a:t> Functionalities used </a:t>
            </a:r>
          </a:p>
          <a:p>
            <a:pPr>
              <a:buClrTx/>
              <a:buFont typeface="Wingdings" panose="05000000000000000000" pitchFamily="2" charset="2"/>
              <a:buChar char="Ø"/>
            </a:pPr>
            <a:r>
              <a:rPr lang="en-US" dirty="0">
                <a:latin typeface="Arial" panose="020B0604020202020204" pitchFamily="34" charset="0"/>
                <a:cs typeface="Arial" panose="020B0604020202020204" pitchFamily="34" charset="0"/>
              </a:rPr>
              <a:t> Indexing </a:t>
            </a:r>
          </a:p>
          <a:p>
            <a:pPr>
              <a:buClrTx/>
              <a:buFont typeface="Wingdings" panose="05000000000000000000" pitchFamily="2" charset="2"/>
              <a:buChar char="Ø"/>
            </a:pPr>
            <a:r>
              <a:rPr lang="en-US" dirty="0">
                <a:latin typeface="Arial" panose="020B0604020202020204" pitchFamily="34" charset="0"/>
                <a:cs typeface="Arial" panose="020B0604020202020204" pitchFamily="34" charset="0"/>
              </a:rPr>
              <a:t> Results</a:t>
            </a:r>
          </a:p>
          <a:p>
            <a:pPr>
              <a:buClrTx/>
              <a:buFont typeface="Wingdings" panose="05000000000000000000" pitchFamily="2" charset="2"/>
              <a:buChar char="Ø"/>
            </a:pPr>
            <a:r>
              <a:rPr lang="en-US" dirty="0">
                <a:latin typeface="Arial" panose="020B0604020202020204" pitchFamily="34" charset="0"/>
                <a:cs typeface="Arial" panose="020B0604020202020204" pitchFamily="34" charset="0"/>
              </a:rPr>
              <a:t> conclusions</a:t>
            </a:r>
          </a:p>
          <a:p>
            <a:pPr>
              <a:buClrTx/>
              <a:buFont typeface="Wingdings" panose="05000000000000000000" pitchFamily="2" charset="2"/>
              <a:buChar char="Ø"/>
            </a:pPr>
            <a:r>
              <a:rPr lang="en-US" dirty="0">
                <a:latin typeface="Arial" panose="020B0604020202020204" pitchFamily="34" charset="0"/>
                <a:cs typeface="Arial" panose="020B0604020202020204" pitchFamily="34" charset="0"/>
              </a:rPr>
              <a:t> Future Enhancement </a:t>
            </a:r>
          </a:p>
        </p:txBody>
      </p:sp>
      <p:pic>
        <p:nvPicPr>
          <p:cNvPr id="9" name="Graphic 8" descr="Court">
            <a:extLst>
              <a:ext uri="{FF2B5EF4-FFF2-40B4-BE49-F238E27FC236}">
                <a16:creationId xmlns:a16="http://schemas.microsoft.com/office/drawing/2014/main" id="{96C5E4D5-5FA3-615F-4C11-D74B7A9DF32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39914"/>
            <a:ext cx="914400" cy="914400"/>
          </a:xfrm>
          <a:prstGeom prst="rect">
            <a:avLst/>
          </a:prstGeom>
        </p:spPr>
      </p:pic>
      <p:sp>
        <p:nvSpPr>
          <p:cNvPr id="3" name="Footer Placeholder 2">
            <a:extLst>
              <a:ext uri="{FF2B5EF4-FFF2-40B4-BE49-F238E27FC236}">
                <a16:creationId xmlns:a16="http://schemas.microsoft.com/office/drawing/2014/main" id="{7C708FB4-E17E-959C-0054-71666E1CAFB6}"/>
              </a:ext>
            </a:extLst>
          </p:cNvPr>
          <p:cNvSpPr>
            <a:spLocks noGrp="1"/>
          </p:cNvSpPr>
          <p:nvPr>
            <p:ph type="ftr" sz="quarter" idx="11"/>
          </p:nvPr>
        </p:nvSpPr>
        <p:spPr/>
        <p:txBody>
          <a:bodyPr/>
          <a:lstStyle/>
          <a:p>
            <a:r>
              <a:rPr lang="en-US"/>
              <a:t>Dept of ISE, RNSIT</a:t>
            </a:r>
            <a:endParaRPr lang="en-US" dirty="0"/>
          </a:p>
        </p:txBody>
      </p:sp>
    </p:spTree>
    <p:extLst>
      <p:ext uri="{BB962C8B-B14F-4D97-AF65-F5344CB8AC3E}">
        <p14:creationId xmlns:p14="http://schemas.microsoft.com/office/powerpoint/2010/main" val="30790487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Char"/>
      </p:transition>
    </mc:Choice>
    <mc:Fallback xmlns="">
      <p:transition spd="slow" advClick="0">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DEDDCEF-A884-66DC-8AA1-5446FC609330}"/>
              </a:ext>
            </a:extLst>
          </p:cNvPr>
          <p:cNvSpPr>
            <a:spLocks noGrp="1"/>
          </p:cNvSpPr>
          <p:nvPr>
            <p:ph type="title"/>
          </p:nvPr>
        </p:nvSpPr>
        <p:spPr>
          <a:xfrm>
            <a:off x="290286" y="2739935"/>
            <a:ext cx="3788227" cy="689065"/>
          </a:xfrm>
        </p:spPr>
        <p:txBody>
          <a:bodyPr>
            <a:normAutofit/>
          </a:bodyPr>
          <a:lstStyle/>
          <a:p>
            <a:pPr algn="ctr"/>
            <a:r>
              <a:rPr lang="en-US" sz="3600" b="1" dirty="0">
                <a:latin typeface="Arial" panose="020B0604020202020204" pitchFamily="34" charset="0"/>
                <a:cs typeface="Arial" panose="020B0604020202020204" pitchFamily="34" charset="0"/>
              </a:rPr>
              <a:t>ABSTRACT</a:t>
            </a:r>
            <a:endParaRPr lang="en-IN" dirty="0"/>
          </a:p>
        </p:txBody>
      </p:sp>
      <p:sp>
        <p:nvSpPr>
          <p:cNvPr id="6" name="Content Placeholder 5">
            <a:extLst>
              <a:ext uri="{FF2B5EF4-FFF2-40B4-BE49-F238E27FC236}">
                <a16:creationId xmlns:a16="http://schemas.microsoft.com/office/drawing/2014/main" id="{8B2A389A-073A-640D-ED95-FF24557FD080}"/>
              </a:ext>
            </a:extLst>
          </p:cNvPr>
          <p:cNvSpPr>
            <a:spLocks noGrp="1"/>
          </p:cNvSpPr>
          <p:nvPr>
            <p:ph idx="1"/>
          </p:nvPr>
        </p:nvSpPr>
        <p:spPr>
          <a:xfrm>
            <a:off x="4775200" y="0"/>
            <a:ext cx="7126514" cy="6858000"/>
          </a:xfrm>
        </p:spPr>
        <p:txBody>
          <a:bodyPr anchor="ctr">
            <a:normAutofit/>
          </a:bodyPr>
          <a:lstStyle/>
          <a:p>
            <a:pPr algn="just">
              <a:lnSpc>
                <a:spcPct val="150000"/>
              </a:lnSpc>
              <a:buClrTx/>
              <a:buFont typeface="Wingdings" panose="05000000000000000000" pitchFamily="2" charset="2"/>
              <a:buChar char="Ø"/>
            </a:pPr>
            <a:r>
              <a:rPr lang="en-US" sz="1800" dirty="0">
                <a:latin typeface="Arial" panose="020B0604020202020204" pitchFamily="34" charset="0"/>
                <a:cs typeface="Arial" panose="020B0604020202020204" pitchFamily="34" charset="0"/>
              </a:rPr>
              <a:t>The Prison Management System is a program designed to manage prison and inmate data using hash tables and linked lists. </a:t>
            </a:r>
          </a:p>
          <a:p>
            <a:pPr algn="just">
              <a:lnSpc>
                <a:spcPct val="150000"/>
              </a:lnSpc>
              <a:buClrTx/>
              <a:buFont typeface="Wingdings" panose="05000000000000000000" pitchFamily="2" charset="2"/>
              <a:buChar char="Ø"/>
            </a:pPr>
            <a:r>
              <a:rPr lang="en-US" sz="1800" dirty="0">
                <a:latin typeface="Arial" panose="020B0604020202020204" pitchFamily="34" charset="0"/>
                <a:cs typeface="Arial" panose="020B0604020202020204" pitchFamily="34" charset="0"/>
              </a:rPr>
              <a:t>This system allows users to perform various operations such as adding prisons and inmates, searching for prisons and inmates, and deleting prisons and inmates. </a:t>
            </a:r>
          </a:p>
          <a:p>
            <a:pPr algn="just">
              <a:lnSpc>
                <a:spcPct val="150000"/>
              </a:lnSpc>
              <a:buClrTx/>
              <a:buFont typeface="Wingdings" panose="05000000000000000000" pitchFamily="2" charset="2"/>
              <a:buChar char="Ø"/>
            </a:pPr>
            <a:r>
              <a:rPr lang="en-US" sz="1800" dirty="0">
                <a:latin typeface="Arial" panose="020B0604020202020204" pitchFamily="34" charset="0"/>
                <a:cs typeface="Arial" panose="020B0604020202020204" pitchFamily="34" charset="0"/>
              </a:rPr>
              <a:t>The system ensures data integrity and provides efficient retrieval and storage of information.</a:t>
            </a:r>
          </a:p>
          <a:p>
            <a:pPr algn="just">
              <a:lnSpc>
                <a:spcPct val="150000"/>
              </a:lnSpc>
              <a:buClrTx/>
              <a:buFont typeface="Wingdings" panose="05000000000000000000" pitchFamily="2" charset="2"/>
              <a:buChar char="Ø"/>
            </a:pPr>
            <a:r>
              <a:rPr lang="en-US" sz="1800" dirty="0">
                <a:latin typeface="Arial" panose="020B0604020202020204" pitchFamily="34" charset="0"/>
                <a:cs typeface="Arial" panose="020B0604020202020204" pitchFamily="34" charset="0"/>
              </a:rPr>
              <a:t>Data integrity is ensured through input validation mechanisms that prevent duplicate IDs from being entered. </a:t>
            </a:r>
          </a:p>
          <a:p>
            <a:pPr algn="just">
              <a:lnSpc>
                <a:spcPct val="150000"/>
              </a:lnSpc>
              <a:buClrTx/>
              <a:buFont typeface="Wingdings" panose="05000000000000000000" pitchFamily="2" charset="2"/>
              <a:buChar char="Ø"/>
            </a:pPr>
            <a:r>
              <a:rPr lang="en-US" sz="1800" dirty="0">
                <a:latin typeface="Arial" panose="020B0604020202020204" pitchFamily="34" charset="0"/>
                <a:cs typeface="Arial" panose="020B0604020202020204" pitchFamily="34" charset="0"/>
              </a:rPr>
              <a:t>Additionally, the system automatically removes associated inmates when a prison is deleted, simplifying administrative tasks.</a:t>
            </a:r>
          </a:p>
        </p:txBody>
      </p:sp>
      <p:pic>
        <p:nvPicPr>
          <p:cNvPr id="3" name="Graphic 2" descr="Court">
            <a:extLst>
              <a:ext uri="{FF2B5EF4-FFF2-40B4-BE49-F238E27FC236}">
                <a16:creationId xmlns:a16="http://schemas.microsoft.com/office/drawing/2014/main" id="{BA022252-E300-519D-3069-97EE04198B6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263084" y="-56244"/>
            <a:ext cx="914400" cy="914400"/>
          </a:xfrm>
          <a:prstGeom prst="rect">
            <a:avLst/>
          </a:prstGeom>
        </p:spPr>
      </p:pic>
      <p:sp>
        <p:nvSpPr>
          <p:cNvPr id="4" name="Footer Placeholder 3">
            <a:extLst>
              <a:ext uri="{FF2B5EF4-FFF2-40B4-BE49-F238E27FC236}">
                <a16:creationId xmlns:a16="http://schemas.microsoft.com/office/drawing/2014/main" id="{F5D438DF-D0BE-FF10-6F63-E6BC81A172C7}"/>
              </a:ext>
            </a:extLst>
          </p:cNvPr>
          <p:cNvSpPr>
            <a:spLocks noGrp="1"/>
          </p:cNvSpPr>
          <p:nvPr>
            <p:ph type="ftr" sz="quarter" idx="11"/>
          </p:nvPr>
        </p:nvSpPr>
        <p:spPr/>
        <p:txBody>
          <a:bodyPr/>
          <a:lstStyle/>
          <a:p>
            <a:r>
              <a:rPr lang="en-US"/>
              <a:t>Dept of ISE, RNSIT</a:t>
            </a:r>
            <a:endParaRPr lang="en-US" dirty="0"/>
          </a:p>
        </p:txBody>
      </p:sp>
    </p:spTree>
    <p:extLst>
      <p:ext uri="{BB962C8B-B14F-4D97-AF65-F5344CB8AC3E}">
        <p14:creationId xmlns:p14="http://schemas.microsoft.com/office/powerpoint/2010/main" val="116584300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DEDDCEF-A884-66DC-8AA1-5446FC609330}"/>
              </a:ext>
            </a:extLst>
          </p:cNvPr>
          <p:cNvSpPr>
            <a:spLocks noGrp="1"/>
          </p:cNvSpPr>
          <p:nvPr>
            <p:ph type="title"/>
          </p:nvPr>
        </p:nvSpPr>
        <p:spPr>
          <a:xfrm>
            <a:off x="290286" y="2739935"/>
            <a:ext cx="3788227" cy="689065"/>
          </a:xfrm>
        </p:spPr>
        <p:txBody>
          <a:bodyPr>
            <a:normAutofit/>
          </a:bodyPr>
          <a:lstStyle/>
          <a:p>
            <a:pPr algn="ctr"/>
            <a:r>
              <a:rPr lang="en-US" b="1" dirty="0">
                <a:latin typeface="Arial" panose="020B0604020202020204" pitchFamily="34" charset="0"/>
                <a:cs typeface="Arial" panose="020B0604020202020204" pitchFamily="34" charset="0"/>
              </a:rPr>
              <a:t>INTRODUCTION </a:t>
            </a:r>
            <a:endParaRPr lang="en-IN" dirty="0"/>
          </a:p>
        </p:txBody>
      </p:sp>
      <p:sp>
        <p:nvSpPr>
          <p:cNvPr id="6" name="Content Placeholder 5">
            <a:extLst>
              <a:ext uri="{FF2B5EF4-FFF2-40B4-BE49-F238E27FC236}">
                <a16:creationId xmlns:a16="http://schemas.microsoft.com/office/drawing/2014/main" id="{8B2A389A-073A-640D-ED95-FF24557FD080}"/>
              </a:ext>
            </a:extLst>
          </p:cNvPr>
          <p:cNvSpPr>
            <a:spLocks noGrp="1"/>
          </p:cNvSpPr>
          <p:nvPr>
            <p:ph idx="1"/>
          </p:nvPr>
        </p:nvSpPr>
        <p:spPr>
          <a:xfrm>
            <a:off x="4775200" y="0"/>
            <a:ext cx="7126514" cy="6858000"/>
          </a:xfrm>
        </p:spPr>
        <p:txBody>
          <a:bodyPr anchor="ctr">
            <a:normAutofit/>
          </a:bodyPr>
          <a:lstStyle/>
          <a:p>
            <a:pPr algn="just">
              <a:lnSpc>
                <a:spcPct val="150000"/>
              </a:lnSpc>
              <a:buClrTx/>
              <a:buFont typeface="Wingdings" panose="05000000000000000000" pitchFamily="2" charset="2"/>
              <a:buChar char="Ø"/>
            </a:pPr>
            <a:r>
              <a:rPr lang="en-US" sz="1800" dirty="0">
                <a:latin typeface="Arial" panose="020B0604020202020204" pitchFamily="34" charset="0"/>
                <a:cs typeface="Arial" panose="020B0604020202020204" pitchFamily="34" charset="0"/>
              </a:rPr>
              <a:t>The Prison Management System is a File Structure application designed to streamline and automate the management of prisons and inmates.</a:t>
            </a:r>
          </a:p>
          <a:p>
            <a:pPr algn="just">
              <a:lnSpc>
                <a:spcPct val="150000"/>
              </a:lnSpc>
              <a:buClrTx/>
              <a:buFont typeface="Wingdings" panose="05000000000000000000" pitchFamily="2" charset="2"/>
              <a:buChar char="Ø"/>
            </a:pPr>
            <a:r>
              <a:rPr lang="en-US" sz="1800" dirty="0">
                <a:latin typeface="Arial" panose="020B0604020202020204" pitchFamily="34" charset="0"/>
                <a:cs typeface="Arial" panose="020B0604020202020204" pitchFamily="34" charset="0"/>
              </a:rPr>
              <a:t>It provides a convenient and efficient way to add, search, and delete prison and inmate records, ensuring accurate and up-to-date information.</a:t>
            </a:r>
          </a:p>
          <a:p>
            <a:pPr algn="just">
              <a:lnSpc>
                <a:spcPct val="150000"/>
              </a:lnSpc>
              <a:buClrTx/>
              <a:buFont typeface="Wingdings" panose="05000000000000000000" pitchFamily="2" charset="2"/>
              <a:buChar char="Ø"/>
            </a:pPr>
            <a:r>
              <a:rPr lang="en-US" sz="1800" dirty="0">
                <a:latin typeface="Arial" panose="020B0604020202020204" pitchFamily="34" charset="0"/>
                <a:cs typeface="Arial" panose="020B0604020202020204" pitchFamily="34" charset="0"/>
              </a:rPr>
              <a:t>The system utilizes hash tables for fast retrieval and storage of data, optimizing performance and scalability.</a:t>
            </a:r>
          </a:p>
          <a:p>
            <a:pPr algn="just">
              <a:lnSpc>
                <a:spcPct val="150000"/>
              </a:lnSpc>
              <a:buClrTx/>
              <a:buFont typeface="Wingdings" panose="05000000000000000000" pitchFamily="2" charset="2"/>
              <a:buChar char="Ø"/>
            </a:pPr>
            <a:r>
              <a:rPr lang="en-US" sz="1800" dirty="0">
                <a:latin typeface="Arial" panose="020B0604020202020204" pitchFamily="34" charset="0"/>
                <a:cs typeface="Arial" panose="020B0604020202020204" pitchFamily="34" charset="0"/>
              </a:rPr>
              <a:t>This project aims to enhance the overall management process of prisons, improving the efficiency and accuracy of record-keeping and facilitating better decision-making.</a:t>
            </a:r>
          </a:p>
        </p:txBody>
      </p:sp>
      <p:pic>
        <p:nvPicPr>
          <p:cNvPr id="2" name="Graphic 1" descr="Court">
            <a:extLst>
              <a:ext uri="{FF2B5EF4-FFF2-40B4-BE49-F238E27FC236}">
                <a16:creationId xmlns:a16="http://schemas.microsoft.com/office/drawing/2014/main" id="{4D3FE6B0-A5E8-1D9E-A6D2-F4EF516725F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39914"/>
            <a:ext cx="914400" cy="914400"/>
          </a:xfrm>
          <a:prstGeom prst="rect">
            <a:avLst/>
          </a:prstGeom>
        </p:spPr>
      </p:pic>
      <p:sp>
        <p:nvSpPr>
          <p:cNvPr id="4" name="Footer Placeholder 3">
            <a:extLst>
              <a:ext uri="{FF2B5EF4-FFF2-40B4-BE49-F238E27FC236}">
                <a16:creationId xmlns:a16="http://schemas.microsoft.com/office/drawing/2014/main" id="{4A4318FE-E80D-3887-F37F-15EBEFDE41DB}"/>
              </a:ext>
            </a:extLst>
          </p:cNvPr>
          <p:cNvSpPr>
            <a:spLocks noGrp="1"/>
          </p:cNvSpPr>
          <p:nvPr>
            <p:ph type="ftr" sz="quarter" idx="11"/>
          </p:nvPr>
        </p:nvSpPr>
        <p:spPr/>
        <p:txBody>
          <a:bodyPr/>
          <a:lstStyle/>
          <a:p>
            <a:r>
              <a:rPr lang="en-US"/>
              <a:t>Dept of ISE, RNSIT</a:t>
            </a:r>
            <a:endParaRPr lang="en-US" dirty="0"/>
          </a:p>
        </p:txBody>
      </p:sp>
    </p:spTree>
    <p:extLst>
      <p:ext uri="{BB962C8B-B14F-4D97-AF65-F5344CB8AC3E}">
        <p14:creationId xmlns:p14="http://schemas.microsoft.com/office/powerpoint/2010/main" val="13361516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DEDDCEF-A884-66DC-8AA1-5446FC609330}"/>
              </a:ext>
            </a:extLst>
          </p:cNvPr>
          <p:cNvSpPr>
            <a:spLocks noGrp="1"/>
          </p:cNvSpPr>
          <p:nvPr>
            <p:ph type="title"/>
          </p:nvPr>
        </p:nvSpPr>
        <p:spPr>
          <a:xfrm>
            <a:off x="261257" y="3084468"/>
            <a:ext cx="3788227" cy="689065"/>
          </a:xfrm>
        </p:spPr>
        <p:txBody>
          <a:bodyPr anchor="ctr">
            <a:normAutofit fontScale="90000"/>
          </a:bodyPr>
          <a:lstStyle/>
          <a:p>
            <a:pPr algn="ctr"/>
            <a:r>
              <a:rPr lang="en-US" sz="3600" b="1" dirty="0">
                <a:latin typeface="Arial" panose="020B0604020202020204" pitchFamily="34" charset="0"/>
                <a:cs typeface="Arial" panose="020B0604020202020204" pitchFamily="34" charset="0"/>
              </a:rPr>
              <a:t>FUNTIONALITIES USED</a:t>
            </a:r>
            <a:endParaRPr lang="en-IN" dirty="0"/>
          </a:p>
        </p:txBody>
      </p:sp>
      <p:sp>
        <p:nvSpPr>
          <p:cNvPr id="7" name="Content Placeholder 6">
            <a:extLst>
              <a:ext uri="{FF2B5EF4-FFF2-40B4-BE49-F238E27FC236}">
                <a16:creationId xmlns:a16="http://schemas.microsoft.com/office/drawing/2014/main" id="{301E72CC-89AB-4C0A-B283-12318EC26CD5}"/>
              </a:ext>
            </a:extLst>
          </p:cNvPr>
          <p:cNvSpPr>
            <a:spLocks noGrp="1"/>
          </p:cNvSpPr>
          <p:nvPr>
            <p:ph idx="1"/>
          </p:nvPr>
        </p:nvSpPr>
        <p:spPr>
          <a:xfrm>
            <a:off x="4717144" y="1"/>
            <a:ext cx="7213600" cy="6857999"/>
          </a:xfrm>
        </p:spPr>
        <p:txBody>
          <a:bodyPr anchor="ctr">
            <a:normAutofit/>
          </a:bodyPr>
          <a:lstStyle/>
          <a:p>
            <a:pPr marL="0" indent="0">
              <a:lnSpc>
                <a:spcPct val="150000"/>
              </a:lnSpc>
              <a:buClrTx/>
              <a:buNone/>
            </a:pPr>
            <a:r>
              <a:rPr lang="en-IN" sz="2400" b="1" dirty="0">
                <a:solidFill>
                  <a:schemeClr val="tx1"/>
                </a:solidFill>
                <a:latin typeface="Arial" panose="020B0604020202020204" pitchFamily="34" charset="0"/>
                <a:cs typeface="Arial" panose="020B0604020202020204" pitchFamily="34" charset="0"/>
              </a:rPr>
              <a:t>Prison Functions:</a:t>
            </a:r>
            <a:endParaRPr lang="en-IN" sz="1800" b="1" dirty="0">
              <a:solidFill>
                <a:schemeClr val="tx1"/>
              </a:solidFill>
              <a:latin typeface="Arial" panose="020B0604020202020204" pitchFamily="34" charset="0"/>
              <a:cs typeface="Arial" panose="020B0604020202020204" pitchFamily="34" charset="0"/>
            </a:endParaRPr>
          </a:p>
          <a:p>
            <a:pPr algn="just">
              <a:lnSpc>
                <a:spcPct val="150000"/>
              </a:lnSpc>
              <a:buClrTx/>
              <a:buFont typeface="Arial" panose="020B0604020202020204" pitchFamily="34" charset="0"/>
              <a:buChar char="•"/>
            </a:pPr>
            <a:r>
              <a:rPr lang="en-IN" sz="1800" b="1" dirty="0" err="1">
                <a:solidFill>
                  <a:schemeClr val="tx1"/>
                </a:solidFill>
                <a:latin typeface="Arial" panose="020B0604020202020204" pitchFamily="34" charset="0"/>
                <a:cs typeface="Arial" panose="020B0604020202020204" pitchFamily="34" charset="0"/>
              </a:rPr>
              <a:t>addPrison:</a:t>
            </a:r>
            <a:r>
              <a:rPr lang="en-IN" sz="1800" dirty="0" err="1">
                <a:solidFill>
                  <a:schemeClr val="tx1"/>
                </a:solidFill>
                <a:latin typeface="Arial" panose="020B0604020202020204" pitchFamily="34" charset="0"/>
                <a:cs typeface="Arial" panose="020B0604020202020204" pitchFamily="34" charset="0"/>
              </a:rPr>
              <a:t>Allows</a:t>
            </a:r>
            <a:r>
              <a:rPr lang="en-IN" sz="1800" dirty="0">
                <a:solidFill>
                  <a:schemeClr val="tx1"/>
                </a:solidFill>
                <a:latin typeface="Arial" panose="020B0604020202020204" pitchFamily="34" charset="0"/>
                <a:cs typeface="Arial" panose="020B0604020202020204" pitchFamily="34" charset="0"/>
              </a:rPr>
              <a:t> the user to add a new prison by providing the ID, name, and location. It checks for duplicate prison IDs and maximum linked list length limit before adding the prison.</a:t>
            </a:r>
          </a:p>
          <a:p>
            <a:pPr algn="just">
              <a:lnSpc>
                <a:spcPct val="150000"/>
              </a:lnSpc>
              <a:buClrTx/>
              <a:buFont typeface="Arial" panose="020B0604020202020204" pitchFamily="34" charset="0"/>
              <a:buChar char="•"/>
            </a:pPr>
            <a:r>
              <a:rPr lang="en-IN" sz="1800" b="1" dirty="0" err="1">
                <a:solidFill>
                  <a:schemeClr val="tx1"/>
                </a:solidFill>
                <a:latin typeface="Arial" panose="020B0604020202020204" pitchFamily="34" charset="0"/>
                <a:cs typeface="Arial" panose="020B0604020202020204" pitchFamily="34" charset="0"/>
              </a:rPr>
              <a:t>displayPrisons</a:t>
            </a:r>
            <a:r>
              <a:rPr lang="en-IN" sz="1800" b="1" dirty="0">
                <a:solidFill>
                  <a:schemeClr val="tx1"/>
                </a:solidFill>
                <a:latin typeface="Arial" panose="020B0604020202020204" pitchFamily="34" charset="0"/>
                <a:cs typeface="Arial" panose="020B0604020202020204" pitchFamily="34" charset="0"/>
              </a:rPr>
              <a:t>: </a:t>
            </a:r>
            <a:r>
              <a:rPr lang="en-IN" sz="1800" dirty="0">
                <a:solidFill>
                  <a:schemeClr val="tx1"/>
                </a:solidFill>
                <a:latin typeface="Arial" panose="020B0604020202020204" pitchFamily="34" charset="0"/>
                <a:cs typeface="Arial" panose="020B0604020202020204" pitchFamily="34" charset="0"/>
              </a:rPr>
              <a:t>Displays the details of all prisons in the hash table.</a:t>
            </a:r>
          </a:p>
          <a:p>
            <a:pPr algn="just">
              <a:lnSpc>
                <a:spcPct val="150000"/>
              </a:lnSpc>
              <a:buClrTx/>
              <a:buFont typeface="Arial" panose="020B0604020202020204" pitchFamily="34" charset="0"/>
              <a:buChar char="•"/>
            </a:pPr>
            <a:r>
              <a:rPr lang="en-IN" sz="1800" b="1" dirty="0" err="1">
                <a:solidFill>
                  <a:schemeClr val="tx1"/>
                </a:solidFill>
                <a:latin typeface="Arial" panose="020B0604020202020204" pitchFamily="34" charset="0"/>
                <a:cs typeface="Arial" panose="020B0604020202020204" pitchFamily="34" charset="0"/>
              </a:rPr>
              <a:t>searchPrison</a:t>
            </a:r>
            <a:r>
              <a:rPr lang="en-IN" sz="1800" b="1" dirty="0">
                <a:solidFill>
                  <a:schemeClr val="tx1"/>
                </a:solidFill>
                <a:latin typeface="Arial" panose="020B0604020202020204" pitchFamily="34" charset="0"/>
                <a:cs typeface="Arial" panose="020B0604020202020204" pitchFamily="34" charset="0"/>
              </a:rPr>
              <a:t>:</a:t>
            </a:r>
            <a:r>
              <a:rPr lang="en-IN" sz="1800" dirty="0">
                <a:solidFill>
                  <a:schemeClr val="tx1"/>
                </a:solidFill>
                <a:latin typeface="Arial" panose="020B0604020202020204" pitchFamily="34" charset="0"/>
                <a:cs typeface="Arial" panose="020B0604020202020204" pitchFamily="34" charset="0"/>
              </a:rPr>
              <a:t> Allows the user to search for a prison by its ID and displays its details if found.</a:t>
            </a:r>
          </a:p>
          <a:p>
            <a:pPr algn="just">
              <a:lnSpc>
                <a:spcPct val="150000"/>
              </a:lnSpc>
              <a:buClrTx/>
              <a:buFont typeface="Arial" panose="020B0604020202020204" pitchFamily="34" charset="0"/>
              <a:buChar char="•"/>
            </a:pPr>
            <a:r>
              <a:rPr lang="en-IN" sz="1800" b="1" dirty="0" err="1">
                <a:solidFill>
                  <a:schemeClr val="tx1"/>
                </a:solidFill>
                <a:latin typeface="Arial" panose="020B0604020202020204" pitchFamily="34" charset="0"/>
                <a:cs typeface="Arial" panose="020B0604020202020204" pitchFamily="34" charset="0"/>
              </a:rPr>
              <a:t>deletePrison</a:t>
            </a:r>
            <a:r>
              <a:rPr lang="en-IN" sz="1800" b="1" dirty="0">
                <a:solidFill>
                  <a:schemeClr val="tx1"/>
                </a:solidFill>
                <a:latin typeface="Arial" panose="020B0604020202020204" pitchFamily="34" charset="0"/>
                <a:cs typeface="Arial" panose="020B0604020202020204" pitchFamily="34" charset="0"/>
              </a:rPr>
              <a:t>: </a:t>
            </a:r>
            <a:r>
              <a:rPr lang="en-IN" sz="1800" dirty="0">
                <a:solidFill>
                  <a:schemeClr val="tx1"/>
                </a:solidFill>
                <a:latin typeface="Arial" panose="020B0604020202020204" pitchFamily="34" charset="0"/>
                <a:cs typeface="Arial" panose="020B0604020202020204" pitchFamily="34" charset="0"/>
              </a:rPr>
              <a:t>Allows the user to delete a prison by its ID. It deletes the associated inmates and updates the hash tables and files accordingly.</a:t>
            </a:r>
          </a:p>
        </p:txBody>
      </p:sp>
      <p:pic>
        <p:nvPicPr>
          <p:cNvPr id="3" name="Graphic 2" descr="Court">
            <a:extLst>
              <a:ext uri="{FF2B5EF4-FFF2-40B4-BE49-F238E27FC236}">
                <a16:creationId xmlns:a16="http://schemas.microsoft.com/office/drawing/2014/main" id="{DD0154FD-7B34-5080-E75C-56C25580C2C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350170" y="-70758"/>
            <a:ext cx="914400" cy="914400"/>
          </a:xfrm>
          <a:prstGeom prst="rect">
            <a:avLst/>
          </a:prstGeom>
        </p:spPr>
      </p:pic>
      <p:sp>
        <p:nvSpPr>
          <p:cNvPr id="4" name="Footer Placeholder 3">
            <a:extLst>
              <a:ext uri="{FF2B5EF4-FFF2-40B4-BE49-F238E27FC236}">
                <a16:creationId xmlns:a16="http://schemas.microsoft.com/office/drawing/2014/main" id="{4DD6FE7D-D24C-C40A-35E9-3A9CE9B437FE}"/>
              </a:ext>
            </a:extLst>
          </p:cNvPr>
          <p:cNvSpPr>
            <a:spLocks noGrp="1"/>
          </p:cNvSpPr>
          <p:nvPr>
            <p:ph type="ftr" sz="quarter" idx="11"/>
          </p:nvPr>
        </p:nvSpPr>
        <p:spPr/>
        <p:txBody>
          <a:bodyPr/>
          <a:lstStyle/>
          <a:p>
            <a:r>
              <a:rPr lang="en-US"/>
              <a:t>Dept of ISE, RNSIT</a:t>
            </a:r>
            <a:endParaRPr lang="en-US" dirty="0"/>
          </a:p>
        </p:txBody>
      </p:sp>
    </p:spTree>
    <p:extLst>
      <p:ext uri="{BB962C8B-B14F-4D97-AF65-F5344CB8AC3E}">
        <p14:creationId xmlns:p14="http://schemas.microsoft.com/office/powerpoint/2010/main" val="35082138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DEDDCEF-A884-66DC-8AA1-5446FC609330}"/>
              </a:ext>
            </a:extLst>
          </p:cNvPr>
          <p:cNvSpPr>
            <a:spLocks noGrp="1"/>
          </p:cNvSpPr>
          <p:nvPr>
            <p:ph type="title"/>
          </p:nvPr>
        </p:nvSpPr>
        <p:spPr>
          <a:xfrm>
            <a:off x="261258" y="3084468"/>
            <a:ext cx="3788227" cy="689065"/>
          </a:xfrm>
        </p:spPr>
        <p:txBody>
          <a:bodyPr anchor="ctr">
            <a:normAutofit fontScale="90000"/>
          </a:bodyPr>
          <a:lstStyle/>
          <a:p>
            <a:pPr algn="ctr"/>
            <a:r>
              <a:rPr lang="en-US" sz="3600" b="1" dirty="0">
                <a:latin typeface="Arial" panose="020B0604020202020204" pitchFamily="34" charset="0"/>
                <a:cs typeface="Arial" panose="020B0604020202020204" pitchFamily="34" charset="0"/>
              </a:rPr>
              <a:t>FUNTIONALITIES USED</a:t>
            </a:r>
            <a:endParaRPr lang="en-IN" dirty="0"/>
          </a:p>
        </p:txBody>
      </p:sp>
      <p:pic>
        <p:nvPicPr>
          <p:cNvPr id="2" name="Graphic 1" descr="Court">
            <a:extLst>
              <a:ext uri="{FF2B5EF4-FFF2-40B4-BE49-F238E27FC236}">
                <a16:creationId xmlns:a16="http://schemas.microsoft.com/office/drawing/2014/main" id="{4D3FE6B0-A5E8-1D9E-A6D2-F4EF516725F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39914"/>
            <a:ext cx="914400" cy="914400"/>
          </a:xfrm>
          <a:prstGeom prst="rect">
            <a:avLst/>
          </a:prstGeom>
        </p:spPr>
      </p:pic>
      <p:sp>
        <p:nvSpPr>
          <p:cNvPr id="7" name="Content Placeholder 6">
            <a:extLst>
              <a:ext uri="{FF2B5EF4-FFF2-40B4-BE49-F238E27FC236}">
                <a16:creationId xmlns:a16="http://schemas.microsoft.com/office/drawing/2014/main" id="{301E72CC-89AB-4C0A-B283-12318EC26CD5}"/>
              </a:ext>
            </a:extLst>
          </p:cNvPr>
          <p:cNvSpPr>
            <a:spLocks noGrp="1"/>
          </p:cNvSpPr>
          <p:nvPr>
            <p:ph idx="1"/>
          </p:nvPr>
        </p:nvSpPr>
        <p:spPr>
          <a:xfrm>
            <a:off x="4760686" y="1"/>
            <a:ext cx="7271657" cy="6857999"/>
          </a:xfrm>
        </p:spPr>
        <p:txBody>
          <a:bodyPr anchor="ctr">
            <a:normAutofit/>
          </a:bodyPr>
          <a:lstStyle/>
          <a:p>
            <a:pPr marL="0" indent="0">
              <a:buClrTx/>
              <a:buNone/>
            </a:pPr>
            <a:r>
              <a:rPr lang="en-IN" sz="2400" b="1" dirty="0">
                <a:solidFill>
                  <a:schemeClr val="tx1"/>
                </a:solidFill>
                <a:latin typeface="Arial" panose="020B0604020202020204" pitchFamily="34" charset="0"/>
                <a:cs typeface="Arial" panose="020B0604020202020204" pitchFamily="34" charset="0"/>
              </a:rPr>
              <a:t>Inmate Functions:</a:t>
            </a:r>
          </a:p>
          <a:p>
            <a:pPr algn="just">
              <a:lnSpc>
                <a:spcPct val="150000"/>
              </a:lnSpc>
              <a:buClrTx/>
              <a:buFont typeface="Arial" panose="020B0604020202020204" pitchFamily="34" charset="0"/>
              <a:buChar char="•"/>
            </a:pPr>
            <a:r>
              <a:rPr lang="en-IN" sz="1800" b="1" dirty="0" err="1">
                <a:solidFill>
                  <a:schemeClr val="tx1"/>
                </a:solidFill>
                <a:latin typeface="Arial" panose="020B0604020202020204" pitchFamily="34" charset="0"/>
                <a:cs typeface="Arial" panose="020B0604020202020204" pitchFamily="34" charset="0"/>
              </a:rPr>
              <a:t>addInmate</a:t>
            </a:r>
            <a:r>
              <a:rPr lang="en-IN" sz="1800" b="1" dirty="0">
                <a:solidFill>
                  <a:schemeClr val="tx1"/>
                </a:solidFill>
                <a:latin typeface="Arial" panose="020B0604020202020204" pitchFamily="34" charset="0"/>
                <a:cs typeface="Arial" panose="020B0604020202020204" pitchFamily="34" charset="0"/>
              </a:rPr>
              <a:t>:</a:t>
            </a:r>
            <a:r>
              <a:rPr lang="en-IN" sz="1800" dirty="0">
                <a:solidFill>
                  <a:schemeClr val="tx1"/>
                </a:solidFill>
                <a:latin typeface="Arial" panose="020B0604020202020204" pitchFamily="34" charset="0"/>
                <a:cs typeface="Arial" panose="020B0604020202020204" pitchFamily="34" charset="0"/>
              </a:rPr>
              <a:t> Allows the user to add a new inmate by providing the ID, name, and the ID of the prison they belong to. It checks for duplicate inmate IDs, existing prison ID, and maximum linked list length limit before adding the inmate.</a:t>
            </a:r>
          </a:p>
          <a:p>
            <a:pPr algn="just">
              <a:lnSpc>
                <a:spcPct val="150000"/>
              </a:lnSpc>
              <a:buClrTx/>
              <a:buFont typeface="Arial" panose="020B0604020202020204" pitchFamily="34" charset="0"/>
              <a:buChar char="•"/>
            </a:pPr>
            <a:r>
              <a:rPr lang="en-IN" sz="1800" b="1" dirty="0" err="1">
                <a:solidFill>
                  <a:schemeClr val="tx1"/>
                </a:solidFill>
                <a:latin typeface="Arial" panose="020B0604020202020204" pitchFamily="34" charset="0"/>
                <a:cs typeface="Arial" panose="020B0604020202020204" pitchFamily="34" charset="0"/>
              </a:rPr>
              <a:t>displayInmates</a:t>
            </a:r>
            <a:r>
              <a:rPr lang="en-IN" sz="1800" b="1" dirty="0">
                <a:solidFill>
                  <a:schemeClr val="tx1"/>
                </a:solidFill>
                <a:latin typeface="Arial" panose="020B0604020202020204" pitchFamily="34" charset="0"/>
                <a:cs typeface="Arial" panose="020B0604020202020204" pitchFamily="34" charset="0"/>
              </a:rPr>
              <a:t>:</a:t>
            </a:r>
            <a:r>
              <a:rPr lang="en-IN" sz="1800" dirty="0">
                <a:solidFill>
                  <a:schemeClr val="tx1"/>
                </a:solidFill>
                <a:latin typeface="Arial" panose="020B0604020202020204" pitchFamily="34" charset="0"/>
                <a:cs typeface="Arial" panose="020B0604020202020204" pitchFamily="34" charset="0"/>
              </a:rPr>
              <a:t> Displays the details of all inmates in the hash table.</a:t>
            </a:r>
          </a:p>
          <a:p>
            <a:pPr algn="just">
              <a:lnSpc>
                <a:spcPct val="150000"/>
              </a:lnSpc>
              <a:buClrTx/>
              <a:buFont typeface="Arial" panose="020B0604020202020204" pitchFamily="34" charset="0"/>
              <a:buChar char="•"/>
            </a:pPr>
            <a:r>
              <a:rPr lang="en-IN" sz="1800" b="1" dirty="0" err="1">
                <a:solidFill>
                  <a:schemeClr val="tx1"/>
                </a:solidFill>
                <a:latin typeface="Arial" panose="020B0604020202020204" pitchFamily="34" charset="0"/>
                <a:cs typeface="Arial" panose="020B0604020202020204" pitchFamily="34" charset="0"/>
              </a:rPr>
              <a:t>searchInmate</a:t>
            </a:r>
            <a:r>
              <a:rPr lang="en-IN" sz="1800" b="1" dirty="0">
                <a:solidFill>
                  <a:schemeClr val="tx1"/>
                </a:solidFill>
                <a:latin typeface="Arial" panose="020B0604020202020204" pitchFamily="34" charset="0"/>
                <a:cs typeface="Arial" panose="020B0604020202020204" pitchFamily="34" charset="0"/>
              </a:rPr>
              <a:t>:</a:t>
            </a:r>
            <a:r>
              <a:rPr lang="en-IN" sz="1800" dirty="0">
                <a:solidFill>
                  <a:schemeClr val="tx1"/>
                </a:solidFill>
                <a:latin typeface="Arial" panose="020B0604020202020204" pitchFamily="34" charset="0"/>
                <a:cs typeface="Arial" panose="020B0604020202020204" pitchFamily="34" charset="0"/>
              </a:rPr>
              <a:t> Allows the user to search for an inmate by their ID and displays their details if found.</a:t>
            </a:r>
          </a:p>
          <a:p>
            <a:pPr algn="just">
              <a:lnSpc>
                <a:spcPct val="150000"/>
              </a:lnSpc>
              <a:buClrTx/>
              <a:buFont typeface="Arial" panose="020B0604020202020204" pitchFamily="34" charset="0"/>
              <a:buChar char="•"/>
            </a:pPr>
            <a:r>
              <a:rPr lang="en-IN" sz="1800" b="1" dirty="0" err="1">
                <a:solidFill>
                  <a:schemeClr val="tx1"/>
                </a:solidFill>
                <a:latin typeface="Arial" panose="020B0604020202020204" pitchFamily="34" charset="0"/>
                <a:cs typeface="Arial" panose="020B0604020202020204" pitchFamily="34" charset="0"/>
              </a:rPr>
              <a:t>deleteInmate</a:t>
            </a:r>
            <a:r>
              <a:rPr lang="en-IN" sz="1800" b="1" dirty="0">
                <a:solidFill>
                  <a:schemeClr val="tx1"/>
                </a:solidFill>
                <a:latin typeface="Arial" panose="020B0604020202020204" pitchFamily="34" charset="0"/>
                <a:cs typeface="Arial" panose="020B0604020202020204" pitchFamily="34" charset="0"/>
              </a:rPr>
              <a:t>:</a:t>
            </a:r>
            <a:r>
              <a:rPr lang="en-IN" sz="1800" dirty="0">
                <a:solidFill>
                  <a:schemeClr val="tx1"/>
                </a:solidFill>
                <a:latin typeface="Arial" panose="020B0604020202020204" pitchFamily="34" charset="0"/>
                <a:cs typeface="Arial" panose="020B0604020202020204" pitchFamily="34" charset="0"/>
              </a:rPr>
              <a:t> Allows the user to delete an inmate by their ID and updates the hash tables and files accordingly.</a:t>
            </a:r>
          </a:p>
          <a:p>
            <a:pPr algn="just">
              <a:lnSpc>
                <a:spcPct val="150000"/>
              </a:lnSpc>
              <a:buClrTx/>
              <a:buFont typeface="Arial" panose="020B0604020202020204" pitchFamily="34" charset="0"/>
              <a:buChar char="•"/>
            </a:pPr>
            <a:r>
              <a:rPr lang="en-IN" sz="1800" b="1" dirty="0" err="1">
                <a:solidFill>
                  <a:schemeClr val="tx1"/>
                </a:solidFill>
                <a:latin typeface="Arial" panose="020B0604020202020204" pitchFamily="34" charset="0"/>
                <a:cs typeface="Arial" panose="020B0604020202020204" pitchFamily="34" charset="0"/>
              </a:rPr>
              <a:t>countEntriesInFile</a:t>
            </a:r>
            <a:r>
              <a:rPr lang="en-IN" sz="1800" b="1" dirty="0">
                <a:solidFill>
                  <a:schemeClr val="tx1"/>
                </a:solidFill>
                <a:latin typeface="Arial" panose="020B0604020202020204" pitchFamily="34" charset="0"/>
                <a:cs typeface="Arial" panose="020B0604020202020204" pitchFamily="34" charset="0"/>
              </a:rPr>
              <a:t>:</a:t>
            </a:r>
            <a:r>
              <a:rPr lang="en-IN" sz="1800" dirty="0">
                <a:solidFill>
                  <a:schemeClr val="tx1"/>
                </a:solidFill>
                <a:latin typeface="Arial" panose="020B0604020202020204" pitchFamily="34" charset="0"/>
                <a:cs typeface="Arial" panose="020B0604020202020204" pitchFamily="34" charset="0"/>
              </a:rPr>
              <a:t> Helper function to count the number of entries in a file.</a:t>
            </a:r>
          </a:p>
        </p:txBody>
      </p:sp>
      <p:sp>
        <p:nvSpPr>
          <p:cNvPr id="4" name="Footer Placeholder 3">
            <a:extLst>
              <a:ext uri="{FF2B5EF4-FFF2-40B4-BE49-F238E27FC236}">
                <a16:creationId xmlns:a16="http://schemas.microsoft.com/office/drawing/2014/main" id="{1603E9B1-B23D-FF1E-87A2-ED83AF222696}"/>
              </a:ext>
            </a:extLst>
          </p:cNvPr>
          <p:cNvSpPr>
            <a:spLocks noGrp="1"/>
          </p:cNvSpPr>
          <p:nvPr>
            <p:ph type="ftr" sz="quarter" idx="11"/>
          </p:nvPr>
        </p:nvSpPr>
        <p:spPr/>
        <p:txBody>
          <a:bodyPr/>
          <a:lstStyle/>
          <a:p>
            <a:r>
              <a:rPr lang="en-US"/>
              <a:t>Dept of ISE, RNSIT</a:t>
            </a:r>
            <a:endParaRPr lang="en-US" dirty="0"/>
          </a:p>
        </p:txBody>
      </p:sp>
    </p:spTree>
    <p:extLst>
      <p:ext uri="{BB962C8B-B14F-4D97-AF65-F5344CB8AC3E}">
        <p14:creationId xmlns:p14="http://schemas.microsoft.com/office/powerpoint/2010/main" val="6731165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DEDDCEF-A884-66DC-8AA1-5446FC609330}"/>
              </a:ext>
            </a:extLst>
          </p:cNvPr>
          <p:cNvSpPr>
            <a:spLocks noGrp="1"/>
          </p:cNvSpPr>
          <p:nvPr>
            <p:ph type="title"/>
          </p:nvPr>
        </p:nvSpPr>
        <p:spPr>
          <a:xfrm>
            <a:off x="290286" y="3084468"/>
            <a:ext cx="3788227" cy="689065"/>
          </a:xfrm>
        </p:spPr>
        <p:txBody>
          <a:bodyPr anchor="ctr">
            <a:normAutofit/>
          </a:bodyPr>
          <a:lstStyle/>
          <a:p>
            <a:pPr algn="ctr"/>
            <a:r>
              <a:rPr lang="en-US" sz="3600" b="1" dirty="0">
                <a:latin typeface="Arial" panose="020B0604020202020204" pitchFamily="34" charset="0"/>
                <a:cs typeface="Arial" panose="020B0604020202020204" pitchFamily="34" charset="0"/>
              </a:rPr>
              <a:t>INDEXING USED</a:t>
            </a:r>
            <a:endParaRPr lang="en-IN" dirty="0"/>
          </a:p>
        </p:txBody>
      </p:sp>
      <p:sp>
        <p:nvSpPr>
          <p:cNvPr id="7" name="Content Placeholder 6">
            <a:extLst>
              <a:ext uri="{FF2B5EF4-FFF2-40B4-BE49-F238E27FC236}">
                <a16:creationId xmlns:a16="http://schemas.microsoft.com/office/drawing/2014/main" id="{301E72CC-89AB-4C0A-B283-12318EC26CD5}"/>
              </a:ext>
            </a:extLst>
          </p:cNvPr>
          <p:cNvSpPr>
            <a:spLocks noGrp="1"/>
          </p:cNvSpPr>
          <p:nvPr>
            <p:ph idx="1"/>
          </p:nvPr>
        </p:nvSpPr>
        <p:spPr>
          <a:xfrm>
            <a:off x="4760686" y="0"/>
            <a:ext cx="7315200" cy="6857999"/>
          </a:xfrm>
        </p:spPr>
        <p:txBody>
          <a:bodyPr anchor="ctr">
            <a:normAutofit/>
          </a:bodyPr>
          <a:lstStyle/>
          <a:p>
            <a:pPr marL="0" indent="0">
              <a:buClrTx/>
              <a:buNone/>
            </a:pPr>
            <a:r>
              <a:rPr lang="en-IN" sz="2400" b="1" dirty="0">
                <a:solidFill>
                  <a:schemeClr val="tx1"/>
                </a:solidFill>
                <a:latin typeface="Arial" panose="020B0604020202020204" pitchFamily="34" charset="0"/>
                <a:cs typeface="Arial" panose="020B0604020202020204" pitchFamily="34" charset="0"/>
              </a:rPr>
              <a:t>Chained Progressive Overflow:</a:t>
            </a:r>
          </a:p>
          <a:p>
            <a:pPr algn="just">
              <a:lnSpc>
                <a:spcPct val="150000"/>
              </a:lnSpc>
              <a:buClrTx/>
              <a:buFont typeface="Wingdings" panose="05000000000000000000" pitchFamily="2" charset="2"/>
              <a:buChar char="Ø"/>
            </a:pPr>
            <a:r>
              <a:rPr lang="en-US" sz="1800" dirty="0">
                <a:solidFill>
                  <a:schemeClr val="tx1"/>
                </a:solidFill>
                <a:latin typeface="Arial" panose="020B0604020202020204" pitchFamily="34" charset="0"/>
                <a:cs typeface="Arial" panose="020B0604020202020204" pitchFamily="34" charset="0"/>
              </a:rPr>
              <a:t>Chaining is a popular technique used to handle collisions in hash tables. When two or more keys map to the same hash value, collisions occur. To resolve these collisions, chaining utilizes linked lists.</a:t>
            </a:r>
          </a:p>
          <a:p>
            <a:pPr algn="just">
              <a:lnSpc>
                <a:spcPct val="150000"/>
              </a:lnSpc>
              <a:buClrTx/>
              <a:buFont typeface="Wingdings" panose="05000000000000000000" pitchFamily="2" charset="2"/>
              <a:buChar char="Ø"/>
            </a:pPr>
            <a:r>
              <a:rPr lang="en-US" sz="1800" dirty="0">
                <a:solidFill>
                  <a:schemeClr val="tx1"/>
                </a:solidFill>
                <a:latin typeface="Arial" panose="020B0604020202020204" pitchFamily="34" charset="0"/>
                <a:cs typeface="Arial" panose="020B0604020202020204" pitchFamily="34" charset="0"/>
              </a:rPr>
              <a:t>In chaining, each slot in the hash table contains a linked list of elements that have the same hash value. When a collision occurs, the new element is appended to the linked list associated with the corresponding slot. This allows multiple elements to be stored in the same slot, maintaining a separate chain for each hash value.</a:t>
            </a:r>
          </a:p>
          <a:p>
            <a:pPr algn="just">
              <a:lnSpc>
                <a:spcPct val="150000"/>
              </a:lnSpc>
              <a:buClrTx/>
              <a:buFont typeface="Wingdings" panose="05000000000000000000" pitchFamily="2" charset="2"/>
              <a:buChar char="Ø"/>
            </a:pPr>
            <a:r>
              <a:rPr lang="en-US" sz="1800" dirty="0">
                <a:solidFill>
                  <a:schemeClr val="tx1"/>
                </a:solidFill>
                <a:latin typeface="Arial" panose="020B0604020202020204" pitchFamily="34" charset="0"/>
                <a:cs typeface="Arial" panose="020B0604020202020204" pitchFamily="34" charset="0"/>
              </a:rPr>
              <a:t>Chaining provides a flexible and efficient way to handle collisions because it allows an arbitrary number of elements to be stored in each </a:t>
            </a:r>
            <a:r>
              <a:rPr lang="en-US" sz="1800">
                <a:solidFill>
                  <a:schemeClr val="tx1"/>
                </a:solidFill>
                <a:latin typeface="Arial" panose="020B0604020202020204" pitchFamily="34" charset="0"/>
                <a:cs typeface="Arial" panose="020B0604020202020204" pitchFamily="34" charset="0"/>
              </a:rPr>
              <a:t>slot.</a:t>
            </a:r>
            <a:endParaRPr lang="en-IN" sz="1800" dirty="0">
              <a:solidFill>
                <a:schemeClr val="tx1"/>
              </a:solidFill>
              <a:latin typeface="Arial" panose="020B0604020202020204" pitchFamily="34" charset="0"/>
              <a:cs typeface="Arial" panose="020B0604020202020204" pitchFamily="34" charset="0"/>
            </a:endParaRPr>
          </a:p>
        </p:txBody>
      </p:sp>
      <p:pic>
        <p:nvPicPr>
          <p:cNvPr id="3" name="Graphic 2" descr="Court">
            <a:extLst>
              <a:ext uri="{FF2B5EF4-FFF2-40B4-BE49-F238E27FC236}">
                <a16:creationId xmlns:a16="http://schemas.microsoft.com/office/drawing/2014/main" id="{97548DF9-1F8B-03DA-C788-F373BB6CA3F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321143" y="-56244"/>
            <a:ext cx="914400" cy="914400"/>
          </a:xfrm>
          <a:prstGeom prst="rect">
            <a:avLst/>
          </a:prstGeom>
        </p:spPr>
      </p:pic>
      <p:sp>
        <p:nvSpPr>
          <p:cNvPr id="4" name="Footer Placeholder 3">
            <a:extLst>
              <a:ext uri="{FF2B5EF4-FFF2-40B4-BE49-F238E27FC236}">
                <a16:creationId xmlns:a16="http://schemas.microsoft.com/office/drawing/2014/main" id="{A5BBA289-0A59-FA43-28C8-7E7B54294860}"/>
              </a:ext>
            </a:extLst>
          </p:cNvPr>
          <p:cNvSpPr>
            <a:spLocks noGrp="1"/>
          </p:cNvSpPr>
          <p:nvPr>
            <p:ph type="ftr" sz="quarter" idx="11"/>
          </p:nvPr>
        </p:nvSpPr>
        <p:spPr/>
        <p:txBody>
          <a:bodyPr/>
          <a:lstStyle/>
          <a:p>
            <a:r>
              <a:rPr lang="en-US"/>
              <a:t>Dept of ISE, RNSIT</a:t>
            </a:r>
            <a:endParaRPr lang="en-US" dirty="0"/>
          </a:p>
        </p:txBody>
      </p:sp>
    </p:spTree>
    <p:extLst>
      <p:ext uri="{BB962C8B-B14F-4D97-AF65-F5344CB8AC3E}">
        <p14:creationId xmlns:p14="http://schemas.microsoft.com/office/powerpoint/2010/main" val="253412226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DEDDCEF-A884-66DC-8AA1-5446FC609330}"/>
              </a:ext>
            </a:extLst>
          </p:cNvPr>
          <p:cNvSpPr>
            <a:spLocks noGrp="1"/>
          </p:cNvSpPr>
          <p:nvPr>
            <p:ph type="title"/>
          </p:nvPr>
        </p:nvSpPr>
        <p:spPr>
          <a:xfrm>
            <a:off x="290286" y="3084468"/>
            <a:ext cx="3788227" cy="689065"/>
          </a:xfrm>
        </p:spPr>
        <p:txBody>
          <a:bodyPr anchor="ctr">
            <a:normAutofit/>
          </a:bodyPr>
          <a:lstStyle/>
          <a:p>
            <a:pPr algn="ctr"/>
            <a:r>
              <a:rPr lang="en-US" sz="3600" b="1" dirty="0">
                <a:latin typeface="Arial" panose="020B0604020202020204" pitchFamily="34" charset="0"/>
                <a:cs typeface="Arial" panose="020B0604020202020204" pitchFamily="34" charset="0"/>
              </a:rPr>
              <a:t>RESULTS</a:t>
            </a:r>
            <a:endParaRPr lang="en-IN" dirty="0"/>
          </a:p>
        </p:txBody>
      </p:sp>
      <p:pic>
        <p:nvPicPr>
          <p:cNvPr id="2" name="Graphic 1" descr="Court">
            <a:extLst>
              <a:ext uri="{FF2B5EF4-FFF2-40B4-BE49-F238E27FC236}">
                <a16:creationId xmlns:a16="http://schemas.microsoft.com/office/drawing/2014/main" id="{4D3FE6B0-A5E8-1D9E-A6D2-F4EF516725F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39914"/>
            <a:ext cx="914400" cy="914400"/>
          </a:xfrm>
          <a:prstGeom prst="rect">
            <a:avLst/>
          </a:prstGeom>
        </p:spPr>
      </p:pic>
      <p:pic>
        <p:nvPicPr>
          <p:cNvPr id="8" name="Picture 7">
            <a:extLst>
              <a:ext uri="{FF2B5EF4-FFF2-40B4-BE49-F238E27FC236}">
                <a16:creationId xmlns:a16="http://schemas.microsoft.com/office/drawing/2014/main" id="{63E50427-9E1E-9D37-73FA-DB866DACC94A}"/>
              </a:ext>
            </a:extLst>
          </p:cNvPr>
          <p:cNvPicPr>
            <a:picLocks noChangeAspect="1"/>
          </p:cNvPicPr>
          <p:nvPr/>
        </p:nvPicPr>
        <p:blipFill>
          <a:blip r:embed="rId4">
            <a:extLst>
              <a:ext uri="{837473B0-CC2E-450A-ABE3-18F120FF3D39}">
                <a1611:picAttrSrcUrl xmlns:a1611="http://schemas.microsoft.com/office/drawing/2016/11/main" r:id="rId5"/>
              </a:ext>
            </a:extLst>
          </a:blip>
          <a:stretch>
            <a:fillRect/>
          </a:stretch>
        </p:blipFill>
        <p:spPr>
          <a:xfrm>
            <a:off x="29028" y="0"/>
            <a:ext cx="12182928" cy="6858000"/>
          </a:xfrm>
          <a:prstGeom prst="rect">
            <a:avLst/>
          </a:prstGeom>
        </p:spPr>
      </p:pic>
      <p:sp>
        <p:nvSpPr>
          <p:cNvPr id="9" name="TextBox 8">
            <a:extLst>
              <a:ext uri="{FF2B5EF4-FFF2-40B4-BE49-F238E27FC236}">
                <a16:creationId xmlns:a16="http://schemas.microsoft.com/office/drawing/2014/main" id="{5CA8A987-C35C-0B57-99C3-6F0043FBEF26}"/>
              </a:ext>
            </a:extLst>
          </p:cNvPr>
          <p:cNvSpPr txBox="1"/>
          <p:nvPr/>
        </p:nvSpPr>
        <p:spPr>
          <a:xfrm>
            <a:off x="0" y="6858000"/>
            <a:ext cx="12182928" cy="230832"/>
          </a:xfrm>
          <a:prstGeom prst="rect">
            <a:avLst/>
          </a:prstGeom>
          <a:noFill/>
        </p:spPr>
        <p:txBody>
          <a:bodyPr wrap="square" rtlCol="0">
            <a:spAutoFit/>
          </a:bodyPr>
          <a:lstStyle/>
          <a:p>
            <a:r>
              <a:rPr lang="en-IN" sz="900">
                <a:hlinkClick r:id="rId5" tooltip="https://www.thebluediamondgallery.com/wooden-tile/r/results.html"/>
              </a:rPr>
              <a:t>This Photo</a:t>
            </a:r>
            <a:r>
              <a:rPr lang="en-IN" sz="900"/>
              <a:t> by Unknown Author is licensed under </a:t>
            </a:r>
            <a:r>
              <a:rPr lang="en-IN" sz="900">
                <a:hlinkClick r:id="rId6" tooltip="https://creativecommons.org/licenses/by-sa/3.0/"/>
              </a:rPr>
              <a:t>CC BY-SA</a:t>
            </a:r>
            <a:endParaRPr lang="en-IN" sz="900"/>
          </a:p>
        </p:txBody>
      </p:sp>
      <p:sp>
        <p:nvSpPr>
          <p:cNvPr id="4" name="Footer Placeholder 3">
            <a:extLst>
              <a:ext uri="{FF2B5EF4-FFF2-40B4-BE49-F238E27FC236}">
                <a16:creationId xmlns:a16="http://schemas.microsoft.com/office/drawing/2014/main" id="{9E45DB05-1F49-D5C2-C19C-31F45215469B}"/>
              </a:ext>
            </a:extLst>
          </p:cNvPr>
          <p:cNvSpPr>
            <a:spLocks noGrp="1"/>
          </p:cNvSpPr>
          <p:nvPr>
            <p:ph type="ftr" sz="quarter" idx="11"/>
          </p:nvPr>
        </p:nvSpPr>
        <p:spPr/>
        <p:txBody>
          <a:bodyPr/>
          <a:lstStyle/>
          <a:p>
            <a:r>
              <a:rPr lang="en-US"/>
              <a:t>Dept of ISE, RNSIT</a:t>
            </a:r>
            <a:endParaRPr lang="en-US" dirty="0"/>
          </a:p>
        </p:txBody>
      </p:sp>
    </p:spTree>
    <p:extLst>
      <p:ext uri="{BB962C8B-B14F-4D97-AF65-F5344CB8AC3E}">
        <p14:creationId xmlns:p14="http://schemas.microsoft.com/office/powerpoint/2010/main" val="339421005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DEDDCEF-A884-66DC-8AA1-5446FC609330}"/>
              </a:ext>
            </a:extLst>
          </p:cNvPr>
          <p:cNvSpPr>
            <a:spLocks noGrp="1"/>
          </p:cNvSpPr>
          <p:nvPr>
            <p:ph type="title"/>
          </p:nvPr>
        </p:nvSpPr>
        <p:spPr>
          <a:xfrm>
            <a:off x="290286" y="3084468"/>
            <a:ext cx="3788227" cy="689065"/>
          </a:xfrm>
        </p:spPr>
        <p:txBody>
          <a:bodyPr anchor="ctr">
            <a:normAutofit/>
          </a:bodyPr>
          <a:lstStyle/>
          <a:p>
            <a:pPr algn="ctr"/>
            <a:r>
              <a:rPr lang="en-US" sz="3600" b="1" dirty="0">
                <a:latin typeface="Arial" panose="020B0604020202020204" pitchFamily="34" charset="0"/>
                <a:cs typeface="Arial" panose="020B0604020202020204" pitchFamily="34" charset="0"/>
              </a:rPr>
              <a:t>Add function</a:t>
            </a:r>
            <a:endParaRPr lang="en-IN" dirty="0"/>
          </a:p>
        </p:txBody>
      </p:sp>
      <p:pic>
        <p:nvPicPr>
          <p:cNvPr id="2" name="Graphic 1" descr="Court">
            <a:extLst>
              <a:ext uri="{FF2B5EF4-FFF2-40B4-BE49-F238E27FC236}">
                <a16:creationId xmlns:a16="http://schemas.microsoft.com/office/drawing/2014/main" id="{4D3FE6B0-A5E8-1D9E-A6D2-F4EF516725F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39914"/>
            <a:ext cx="914400" cy="914400"/>
          </a:xfrm>
          <a:prstGeom prst="rect">
            <a:avLst/>
          </a:prstGeom>
        </p:spPr>
      </p:pic>
      <p:pic>
        <p:nvPicPr>
          <p:cNvPr id="4" name="Picture 3" descr="A screenshot of a prison management program&#10;&#10;Description automatically generated with low confidence">
            <a:extLst>
              <a:ext uri="{FF2B5EF4-FFF2-40B4-BE49-F238E27FC236}">
                <a16:creationId xmlns:a16="http://schemas.microsoft.com/office/drawing/2014/main" id="{A415E785-A5D5-6E4E-92E8-2B61A0D55212}"/>
              </a:ext>
              <a:ext uri="{C183D7F6-B498-43B3-948B-1728B52AA6E4}">
                <adec:decorative xmlns:adec="http://schemas.microsoft.com/office/drawing/2017/decorative" val="0"/>
              </a:ext>
            </a:extLst>
          </p:cNvPr>
          <p:cNvPicPr>
            <a:picLocks noChangeAspect="1"/>
          </p:cNvPicPr>
          <p:nvPr/>
        </p:nvPicPr>
        <p:blipFill>
          <a:blip r:embed="rId4"/>
          <a:stretch>
            <a:fillRect/>
          </a:stretch>
        </p:blipFill>
        <p:spPr>
          <a:xfrm>
            <a:off x="4961666" y="301171"/>
            <a:ext cx="2934109" cy="3686689"/>
          </a:xfrm>
          <a:prstGeom prst="rect">
            <a:avLst/>
          </a:prstGeom>
        </p:spPr>
      </p:pic>
      <p:pic>
        <p:nvPicPr>
          <p:cNvPr id="8" name="Picture 7">
            <a:extLst>
              <a:ext uri="{FF2B5EF4-FFF2-40B4-BE49-F238E27FC236}">
                <a16:creationId xmlns:a16="http://schemas.microsoft.com/office/drawing/2014/main" id="{45897E17-591F-1A5D-CBE7-E09A8C0CC0EC}"/>
              </a:ext>
            </a:extLst>
          </p:cNvPr>
          <p:cNvPicPr>
            <a:picLocks noChangeAspect="1"/>
          </p:cNvPicPr>
          <p:nvPr/>
        </p:nvPicPr>
        <p:blipFill>
          <a:blip r:embed="rId5"/>
          <a:stretch>
            <a:fillRect/>
          </a:stretch>
        </p:blipFill>
        <p:spPr>
          <a:xfrm>
            <a:off x="8778928" y="2213093"/>
            <a:ext cx="2934000" cy="3686689"/>
          </a:xfrm>
          <a:prstGeom prst="rect">
            <a:avLst/>
          </a:prstGeom>
        </p:spPr>
      </p:pic>
      <p:sp>
        <p:nvSpPr>
          <p:cNvPr id="9" name="TextBox 8">
            <a:extLst>
              <a:ext uri="{FF2B5EF4-FFF2-40B4-BE49-F238E27FC236}">
                <a16:creationId xmlns:a16="http://schemas.microsoft.com/office/drawing/2014/main" id="{4BC072D4-5548-F08C-4807-3DA8EC9B95ED}"/>
              </a:ext>
            </a:extLst>
          </p:cNvPr>
          <p:cNvSpPr txBox="1"/>
          <p:nvPr/>
        </p:nvSpPr>
        <p:spPr>
          <a:xfrm>
            <a:off x="4963887" y="4005947"/>
            <a:ext cx="2934000" cy="369332"/>
          </a:xfrm>
          <a:prstGeom prst="rect">
            <a:avLst/>
          </a:prstGeom>
          <a:noFill/>
        </p:spPr>
        <p:txBody>
          <a:bodyPr wrap="square" rtlCol="0">
            <a:spAutoFit/>
          </a:bodyPr>
          <a:lstStyle/>
          <a:p>
            <a:pPr algn="ctr"/>
            <a:r>
              <a:rPr lang="en-US" dirty="0">
                <a:latin typeface="Arial" panose="020B0604020202020204" pitchFamily="34" charset="0"/>
                <a:cs typeface="Arial" panose="020B0604020202020204" pitchFamily="34" charset="0"/>
              </a:rPr>
              <a:t>Add Prison</a:t>
            </a:r>
            <a:endParaRPr lang="en-IN" dirty="0">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03FABE35-1245-A325-2A4E-8C8522994028}"/>
              </a:ext>
            </a:extLst>
          </p:cNvPr>
          <p:cNvSpPr txBox="1"/>
          <p:nvPr/>
        </p:nvSpPr>
        <p:spPr>
          <a:xfrm>
            <a:off x="8778928" y="5906873"/>
            <a:ext cx="2934000" cy="369332"/>
          </a:xfrm>
          <a:prstGeom prst="rect">
            <a:avLst/>
          </a:prstGeom>
          <a:noFill/>
        </p:spPr>
        <p:txBody>
          <a:bodyPr wrap="square" rtlCol="0">
            <a:spAutoFit/>
          </a:bodyPr>
          <a:lstStyle/>
          <a:p>
            <a:pPr algn="ctr"/>
            <a:r>
              <a:rPr lang="en-US" dirty="0">
                <a:latin typeface="Arial" panose="020B0604020202020204" pitchFamily="34" charset="0"/>
                <a:cs typeface="Arial" panose="020B0604020202020204" pitchFamily="34" charset="0"/>
              </a:rPr>
              <a:t>Add Inmate</a:t>
            </a:r>
            <a:endParaRPr lang="en-IN" dirty="0">
              <a:latin typeface="Arial" panose="020B0604020202020204" pitchFamily="34" charset="0"/>
              <a:cs typeface="Arial" panose="020B0604020202020204" pitchFamily="34" charset="0"/>
            </a:endParaRPr>
          </a:p>
        </p:txBody>
      </p:sp>
      <p:pic>
        <p:nvPicPr>
          <p:cNvPr id="11" name="Picture 10" descr="A screenshot of a prison management program&#10;&#10;Description automatically generated with low confidence">
            <a:extLst>
              <a:ext uri="{FF2B5EF4-FFF2-40B4-BE49-F238E27FC236}">
                <a16:creationId xmlns:a16="http://schemas.microsoft.com/office/drawing/2014/main" id="{41742031-6FD1-8164-5E06-EA4F0E930CF9}"/>
              </a:ext>
              <a:ext uri="{C183D7F6-B498-43B3-948B-1728B52AA6E4}">
                <adec:decorative xmlns:adec="http://schemas.microsoft.com/office/drawing/2017/decorative" val="0"/>
              </a:ext>
            </a:extLst>
          </p:cNvPr>
          <p:cNvPicPr>
            <a:picLocks noChangeAspect="1"/>
          </p:cNvPicPr>
          <p:nvPr/>
        </p:nvPicPr>
        <p:blipFill>
          <a:blip r:embed="rId4"/>
          <a:stretch>
            <a:fillRect/>
          </a:stretch>
        </p:blipFill>
        <p:spPr>
          <a:xfrm>
            <a:off x="4961666" y="308262"/>
            <a:ext cx="2934109" cy="3686689"/>
          </a:xfrm>
          <a:prstGeom prst="rect">
            <a:avLst/>
          </a:prstGeom>
        </p:spPr>
      </p:pic>
      <p:pic>
        <p:nvPicPr>
          <p:cNvPr id="12" name="Picture 11">
            <a:extLst>
              <a:ext uri="{FF2B5EF4-FFF2-40B4-BE49-F238E27FC236}">
                <a16:creationId xmlns:a16="http://schemas.microsoft.com/office/drawing/2014/main" id="{27568A28-8CFE-0990-BDE9-F40E2304C92D}"/>
              </a:ext>
            </a:extLst>
          </p:cNvPr>
          <p:cNvPicPr>
            <a:picLocks noChangeAspect="1"/>
          </p:cNvPicPr>
          <p:nvPr/>
        </p:nvPicPr>
        <p:blipFill>
          <a:blip r:embed="rId5"/>
          <a:stretch>
            <a:fillRect/>
          </a:stretch>
        </p:blipFill>
        <p:spPr>
          <a:xfrm>
            <a:off x="8778928" y="2220184"/>
            <a:ext cx="2934000" cy="3686689"/>
          </a:xfrm>
          <a:prstGeom prst="rect">
            <a:avLst/>
          </a:prstGeom>
        </p:spPr>
      </p:pic>
      <p:sp>
        <p:nvSpPr>
          <p:cNvPr id="6" name="Footer Placeholder 5">
            <a:extLst>
              <a:ext uri="{FF2B5EF4-FFF2-40B4-BE49-F238E27FC236}">
                <a16:creationId xmlns:a16="http://schemas.microsoft.com/office/drawing/2014/main" id="{C467B064-AAEA-FECD-5CC5-45F1843113E0}"/>
              </a:ext>
            </a:extLst>
          </p:cNvPr>
          <p:cNvSpPr>
            <a:spLocks noGrp="1"/>
          </p:cNvSpPr>
          <p:nvPr>
            <p:ph type="ftr" sz="quarter" idx="11"/>
          </p:nvPr>
        </p:nvSpPr>
        <p:spPr/>
        <p:txBody>
          <a:bodyPr/>
          <a:lstStyle/>
          <a:p>
            <a:r>
              <a:rPr lang="en-US"/>
              <a:t>Dept of ISE, RNSIT</a:t>
            </a:r>
            <a:endParaRPr lang="en-US" dirty="0"/>
          </a:p>
        </p:txBody>
      </p:sp>
    </p:spTree>
    <p:extLst>
      <p:ext uri="{BB962C8B-B14F-4D97-AF65-F5344CB8AC3E}">
        <p14:creationId xmlns:p14="http://schemas.microsoft.com/office/powerpoint/2010/main" val="24694623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theme/theme1.xml><?xml version="1.0" encoding="utf-8"?>
<a:theme xmlns:a="http://schemas.openxmlformats.org/drawingml/2006/main" name="RetrospectVTI">
  <a:themeElements>
    <a:clrScheme name="">
      <a:dk1>
        <a:srgbClr val="000000"/>
      </a:dk1>
      <a:lt1>
        <a:srgbClr val="FFFFFF"/>
      </a:lt1>
      <a:dk2>
        <a:srgbClr val="243541"/>
      </a:dk2>
      <a:lt2>
        <a:srgbClr val="E2E5E8"/>
      </a:lt2>
      <a:accent1>
        <a:srgbClr val="E88B33"/>
      </a:accent1>
      <a:accent2>
        <a:srgbClr val="AEA33A"/>
      </a:accent2>
      <a:accent3>
        <a:srgbClr val="8CAB4A"/>
      </a:accent3>
      <a:accent4>
        <a:srgbClr val="57B636"/>
      </a:accent4>
      <a:accent5>
        <a:srgbClr val="2EBA43"/>
      </a:accent5>
      <a:accent6>
        <a:srgbClr val="33B67D"/>
      </a:accent6>
      <a:hlink>
        <a:srgbClr val="5F84A8"/>
      </a:hlink>
      <a:folHlink>
        <a:srgbClr val="7F7F7F"/>
      </a:folHlink>
    </a:clrScheme>
    <a:fontScheme name="Retrospect">
      <a:majorFont>
        <a:latin typeface="Georgia Pro Cond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Speak Pro"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ustom 40">
    <a:dk1>
      <a:sysClr val="windowText" lastClr="000000"/>
    </a:dk1>
    <a:lt1>
      <a:sysClr val="window" lastClr="FFFFFF"/>
    </a:lt1>
    <a:dk2>
      <a:srgbClr val="545D57"/>
    </a:dk2>
    <a:lt2>
      <a:srgbClr val="EBEBE8"/>
    </a:lt2>
    <a:accent1>
      <a:srgbClr val="579858"/>
    </a:accent1>
    <a:accent2>
      <a:srgbClr val="ED583E"/>
    </a:accent2>
    <a:accent3>
      <a:srgbClr val="D3BA59"/>
    </a:accent3>
    <a:accent4>
      <a:srgbClr val="4C94AC"/>
    </a:accent4>
    <a:accent5>
      <a:srgbClr val="A09E84"/>
    </a:accent5>
    <a:accent6>
      <a:srgbClr val="FC7D4A"/>
    </a:accent6>
    <a:hlink>
      <a:srgbClr val="04A2DA"/>
    </a:hlink>
    <a:folHlink>
      <a:srgbClr val="80808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F3CD65D-61A5-43C9-A837-6EC73C7DA8AB}">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31F006B4-A9E1-4F39-85C8-FB836F919348}">
  <ds:schemaRefs>
    <ds:schemaRef ds:uri="http://schemas.microsoft.com/sharepoint/v3/contenttype/forms"/>
  </ds:schemaRefs>
</ds:datastoreItem>
</file>

<file path=customXml/itemProps3.xml><?xml version="1.0" encoding="utf-8"?>
<ds:datastoreItem xmlns:ds="http://schemas.openxmlformats.org/officeDocument/2006/customXml" ds:itemID="{16377351-63A1-4C2E-8C9A-66CDD70F16A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Color swatch</Template>
  <TotalTime>243</TotalTime>
  <Words>890</Words>
  <Application>Microsoft Office PowerPoint</Application>
  <PresentationFormat>Widescreen</PresentationFormat>
  <Paragraphs>94</Paragraphs>
  <Slides>16</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Arial</vt:lpstr>
      <vt:lpstr>Arial Black</vt:lpstr>
      <vt:lpstr>Calibri</vt:lpstr>
      <vt:lpstr>Colonna MT</vt:lpstr>
      <vt:lpstr>Georgia Pro Cond Light</vt:lpstr>
      <vt:lpstr>Speak Pro</vt:lpstr>
      <vt:lpstr>Times New Roman</vt:lpstr>
      <vt:lpstr>Wingdings</vt:lpstr>
      <vt:lpstr>RetrospectVTI</vt:lpstr>
      <vt:lpstr>PRISON MANAGEMENT SYSTEM USING CHAINING</vt:lpstr>
      <vt:lpstr>CONTENTS </vt:lpstr>
      <vt:lpstr>ABSTRACT</vt:lpstr>
      <vt:lpstr>INTRODUCTION </vt:lpstr>
      <vt:lpstr>FUNTIONALITIES USED</vt:lpstr>
      <vt:lpstr>FUNTIONALITIES USED</vt:lpstr>
      <vt:lpstr>INDEXING USED</vt:lpstr>
      <vt:lpstr>RESULTS</vt:lpstr>
      <vt:lpstr>Add function</vt:lpstr>
      <vt:lpstr>Search function</vt:lpstr>
      <vt:lpstr>Display function</vt:lpstr>
      <vt:lpstr>Delete function</vt:lpstr>
      <vt:lpstr>CONCLUSION</vt:lpstr>
      <vt:lpstr>FUTURE ENHANCEMENTS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PRISON MANAGEMENT SYSTEM USING CHAINING</dc:title>
  <dc:creator>Maithreya TM</dc:creator>
  <cp:lastModifiedBy>Maithreya TM</cp:lastModifiedBy>
  <cp:revision>5</cp:revision>
  <dcterms:created xsi:type="dcterms:W3CDTF">2023-07-04T11:08:25Z</dcterms:created>
  <dcterms:modified xsi:type="dcterms:W3CDTF">2023-07-04T16:02:30Z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