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56" r:id="rId2"/>
    <p:sldId id="257" r:id="rId3"/>
    <p:sldId id="260"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61"/>
    <p:restoredTop sz="94671"/>
  </p:normalViewPr>
  <p:slideViewPr>
    <p:cSldViewPr snapToGrid="0" snapToObjects="1">
      <p:cViewPr>
        <p:scale>
          <a:sx n="88" d="100"/>
          <a:sy n="88" d="100"/>
        </p:scale>
        <p:origin x="1232"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B0C3A5-F1A1-3149-B75D-734A4ABA1D8F}" type="datetimeFigureOut">
              <a:rPr lang="en-US" smtClean="0"/>
              <a:t>11/3/16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10C787-04EA-304B-BF92-0144A32BA3E6}" type="slidenum">
              <a:rPr lang="en-US" smtClean="0"/>
              <a:t>‹#›</a:t>
            </a:fld>
            <a:endParaRPr lang="en-US"/>
          </a:p>
        </p:txBody>
      </p:sp>
    </p:spTree>
    <p:extLst>
      <p:ext uri="{BB962C8B-B14F-4D97-AF65-F5344CB8AC3E}">
        <p14:creationId xmlns:p14="http://schemas.microsoft.com/office/powerpoint/2010/main" val="3251598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5BA304-A52E-DD40-A383-2311559272F8}" type="datetimeFigureOut">
              <a:rPr lang="en-US" smtClean="0"/>
              <a:t>11/3/16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11FB07-814C-7949-A3BE-17A6E9347E55}" type="slidenum">
              <a:rPr lang="en-US" smtClean="0"/>
              <a:t>‹#›</a:t>
            </a:fld>
            <a:endParaRPr lang="en-US"/>
          </a:p>
        </p:txBody>
      </p:sp>
    </p:spTree>
    <p:extLst>
      <p:ext uri="{BB962C8B-B14F-4D97-AF65-F5344CB8AC3E}">
        <p14:creationId xmlns:p14="http://schemas.microsoft.com/office/powerpoint/2010/main" val="1801598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a:t>
            </a:r>
            <a:r>
              <a:rPr lang="en-US" dirty="0" err="1" smtClean="0"/>
              <a:t>www.att.com</a:t>
            </a:r>
            <a:r>
              <a:rPr lang="en-US" dirty="0" smtClean="0"/>
              <a:t>/Common/merger/files/pdf/</a:t>
            </a:r>
            <a:r>
              <a:rPr lang="en-US" dirty="0" err="1" smtClean="0"/>
              <a:t>Retail_from_ATT-FS.pdf</a:t>
            </a:r>
            <a:endParaRPr lang="en-US" dirty="0" smtClean="0"/>
          </a:p>
          <a:p>
            <a:endParaRPr lang="en-US" dirty="0"/>
          </a:p>
        </p:txBody>
      </p:sp>
      <p:sp>
        <p:nvSpPr>
          <p:cNvPr id="4" name="Slide Number Placeholder 3"/>
          <p:cNvSpPr>
            <a:spLocks noGrp="1"/>
          </p:cNvSpPr>
          <p:nvPr>
            <p:ph type="sldNum" sz="quarter" idx="10"/>
          </p:nvPr>
        </p:nvSpPr>
        <p:spPr/>
        <p:txBody>
          <a:bodyPr/>
          <a:lstStyle/>
          <a:p>
            <a:fld id="{3411FB07-814C-7949-A3BE-17A6E9347E55}" type="slidenum">
              <a:rPr lang="en-US" smtClean="0"/>
              <a:t>2</a:t>
            </a:fld>
            <a:endParaRPr lang="en-US"/>
          </a:p>
        </p:txBody>
      </p:sp>
    </p:spTree>
    <p:extLst>
      <p:ext uri="{BB962C8B-B14F-4D97-AF65-F5344CB8AC3E}">
        <p14:creationId xmlns:p14="http://schemas.microsoft.com/office/powerpoint/2010/main" val="2098000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a:t>
            </a:r>
            <a:r>
              <a:rPr lang="en-US" dirty="0" err="1" smtClean="0"/>
              <a:t>about.att.com</a:t>
            </a:r>
            <a:r>
              <a:rPr lang="en-US" dirty="0" smtClean="0"/>
              <a:t>/apps/</a:t>
            </a:r>
            <a:r>
              <a:rPr lang="en-US" dirty="0" err="1" smtClean="0"/>
              <a:t>csr</a:t>
            </a:r>
            <a:r>
              <a:rPr lang="en-US" dirty="0" smtClean="0"/>
              <a:t>/services/</a:t>
            </a:r>
            <a:r>
              <a:rPr lang="en-US" dirty="0" err="1" smtClean="0"/>
              <a:t>IssueBriefBuilder.pdf?download</a:t>
            </a:r>
            <a:r>
              <a:rPr lang="en-US" dirty="0" smtClean="0"/>
              <a:t>=people/customer-experience-and-satisfaction</a:t>
            </a:r>
            <a:endParaRPr lang="en-US" dirty="0"/>
          </a:p>
        </p:txBody>
      </p:sp>
      <p:sp>
        <p:nvSpPr>
          <p:cNvPr id="4" name="Slide Number Placeholder 3"/>
          <p:cNvSpPr>
            <a:spLocks noGrp="1"/>
          </p:cNvSpPr>
          <p:nvPr>
            <p:ph type="sldNum" sz="quarter" idx="10"/>
          </p:nvPr>
        </p:nvSpPr>
        <p:spPr/>
        <p:txBody>
          <a:bodyPr/>
          <a:lstStyle/>
          <a:p>
            <a:fld id="{3411FB07-814C-7949-A3BE-17A6E9347E55}" type="slidenum">
              <a:rPr lang="en-US" smtClean="0"/>
              <a:t>3</a:t>
            </a:fld>
            <a:endParaRPr lang="en-US"/>
          </a:p>
        </p:txBody>
      </p:sp>
    </p:spTree>
    <p:extLst>
      <p:ext uri="{BB962C8B-B14F-4D97-AF65-F5344CB8AC3E}">
        <p14:creationId xmlns:p14="http://schemas.microsoft.com/office/powerpoint/2010/main" val="1832301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about.att.com</a:t>
            </a:r>
            <a:r>
              <a:rPr lang="en-US" dirty="0" smtClean="0"/>
              <a:t>/content/</a:t>
            </a:r>
            <a:r>
              <a:rPr lang="en-US" dirty="0" err="1" smtClean="0"/>
              <a:t>csr</a:t>
            </a:r>
            <a:r>
              <a:rPr lang="en-US" dirty="0" smtClean="0"/>
              <a:t>/home/issue-brief-builder/people/customer-experience-and-</a:t>
            </a:r>
            <a:r>
              <a:rPr lang="en-US" dirty="0" err="1" smtClean="0"/>
              <a:t>satisfaction.html</a:t>
            </a:r>
            <a:endParaRPr lang="en-US" dirty="0"/>
          </a:p>
        </p:txBody>
      </p:sp>
      <p:sp>
        <p:nvSpPr>
          <p:cNvPr id="4" name="Slide Number Placeholder 3"/>
          <p:cNvSpPr>
            <a:spLocks noGrp="1"/>
          </p:cNvSpPr>
          <p:nvPr>
            <p:ph type="sldNum" sz="quarter" idx="10"/>
          </p:nvPr>
        </p:nvSpPr>
        <p:spPr/>
        <p:txBody>
          <a:bodyPr/>
          <a:lstStyle/>
          <a:p>
            <a:fld id="{3411FB07-814C-7949-A3BE-17A6E9347E55}" type="slidenum">
              <a:rPr lang="en-US" smtClean="0"/>
              <a:t>4</a:t>
            </a:fld>
            <a:endParaRPr lang="en-US"/>
          </a:p>
        </p:txBody>
      </p:sp>
    </p:spTree>
    <p:extLst>
      <p:ext uri="{BB962C8B-B14F-4D97-AF65-F5344CB8AC3E}">
        <p14:creationId xmlns:p14="http://schemas.microsoft.com/office/powerpoint/2010/main" val="1757680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Without sales numbers or benchmarks these</a:t>
            </a:r>
            <a:r>
              <a:rPr lang="en-US" baseline="0" dirty="0" smtClean="0"/>
              <a:t> stats are useless</a:t>
            </a:r>
          </a:p>
          <a:p>
            <a:endParaRPr lang="en-US" dirty="0"/>
          </a:p>
        </p:txBody>
      </p:sp>
      <p:sp>
        <p:nvSpPr>
          <p:cNvPr id="4" name="Slide Number Placeholder 3"/>
          <p:cNvSpPr>
            <a:spLocks noGrp="1"/>
          </p:cNvSpPr>
          <p:nvPr>
            <p:ph type="sldNum" sz="quarter" idx="10"/>
          </p:nvPr>
        </p:nvSpPr>
        <p:spPr/>
        <p:txBody>
          <a:bodyPr/>
          <a:lstStyle/>
          <a:p>
            <a:fld id="{3411FB07-814C-7949-A3BE-17A6E9347E55}" type="slidenum">
              <a:rPr lang="en-US" smtClean="0"/>
              <a:t>9</a:t>
            </a:fld>
            <a:endParaRPr lang="en-US"/>
          </a:p>
        </p:txBody>
      </p:sp>
    </p:spTree>
    <p:extLst>
      <p:ext uri="{BB962C8B-B14F-4D97-AF65-F5344CB8AC3E}">
        <p14:creationId xmlns:p14="http://schemas.microsoft.com/office/powerpoint/2010/main" val="488097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Without sales numbers or benchmarks these</a:t>
            </a:r>
            <a:r>
              <a:rPr lang="en-US" baseline="0" dirty="0" smtClean="0"/>
              <a:t> stats are useless</a:t>
            </a:r>
          </a:p>
          <a:p>
            <a:endParaRPr lang="en-US" dirty="0"/>
          </a:p>
        </p:txBody>
      </p:sp>
      <p:sp>
        <p:nvSpPr>
          <p:cNvPr id="4" name="Slide Number Placeholder 3"/>
          <p:cNvSpPr>
            <a:spLocks noGrp="1"/>
          </p:cNvSpPr>
          <p:nvPr>
            <p:ph type="sldNum" sz="quarter" idx="10"/>
          </p:nvPr>
        </p:nvSpPr>
        <p:spPr/>
        <p:txBody>
          <a:bodyPr/>
          <a:lstStyle/>
          <a:p>
            <a:fld id="{3411FB07-814C-7949-A3BE-17A6E9347E55}" type="slidenum">
              <a:rPr lang="en-US" smtClean="0"/>
              <a:t>11</a:t>
            </a:fld>
            <a:endParaRPr lang="en-US"/>
          </a:p>
        </p:txBody>
      </p:sp>
    </p:spTree>
    <p:extLst>
      <p:ext uri="{BB962C8B-B14F-4D97-AF65-F5344CB8AC3E}">
        <p14:creationId xmlns:p14="http://schemas.microsoft.com/office/powerpoint/2010/main" val="176228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Without sales numbers or benchmarks these</a:t>
            </a:r>
            <a:r>
              <a:rPr lang="en-US" baseline="0" dirty="0" smtClean="0"/>
              <a:t> stats are useless</a:t>
            </a:r>
          </a:p>
          <a:p>
            <a:endParaRPr lang="en-US" dirty="0"/>
          </a:p>
        </p:txBody>
      </p:sp>
      <p:sp>
        <p:nvSpPr>
          <p:cNvPr id="4" name="Slide Number Placeholder 3"/>
          <p:cNvSpPr>
            <a:spLocks noGrp="1"/>
          </p:cNvSpPr>
          <p:nvPr>
            <p:ph type="sldNum" sz="quarter" idx="10"/>
          </p:nvPr>
        </p:nvSpPr>
        <p:spPr/>
        <p:txBody>
          <a:bodyPr/>
          <a:lstStyle/>
          <a:p>
            <a:fld id="{3411FB07-814C-7949-A3BE-17A6E9347E55}" type="slidenum">
              <a:rPr lang="en-US" smtClean="0"/>
              <a:t>12</a:t>
            </a:fld>
            <a:endParaRPr lang="en-US"/>
          </a:p>
        </p:txBody>
      </p:sp>
    </p:spTree>
    <p:extLst>
      <p:ext uri="{BB962C8B-B14F-4D97-AF65-F5344CB8AC3E}">
        <p14:creationId xmlns:p14="http://schemas.microsoft.com/office/powerpoint/2010/main" val="1695876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11/3/16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11/3/16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11/3/16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11/3/16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11/3/16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11/3/16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11/3/16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11/3/16</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11/3/16</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AT&amp;T Case Competition</a:t>
            </a:r>
            <a:endParaRPr lang="en-US" dirty="0"/>
          </a:p>
        </p:txBody>
      </p:sp>
      <p:sp>
        <p:nvSpPr>
          <p:cNvPr id="3" name="Subtitle 2"/>
          <p:cNvSpPr>
            <a:spLocks noGrp="1"/>
          </p:cNvSpPr>
          <p:nvPr>
            <p:ph type="subTitle" idx="1"/>
          </p:nvPr>
        </p:nvSpPr>
        <p:spPr/>
        <p:txBody>
          <a:bodyPr>
            <a:noAutofit/>
          </a:bodyPr>
          <a:lstStyle/>
          <a:p>
            <a:r>
              <a:rPr lang="en-US" sz="2000" b="1" dirty="0" smtClean="0"/>
              <a:t>Social media reviews and retail performance correlation</a:t>
            </a:r>
            <a:endParaRPr lang="en-US" sz="2000" b="1" dirty="0"/>
          </a:p>
        </p:txBody>
      </p:sp>
      <p:sp>
        <p:nvSpPr>
          <p:cNvPr id="4" name="Rectangle 3"/>
          <p:cNvSpPr/>
          <p:nvPr/>
        </p:nvSpPr>
        <p:spPr>
          <a:xfrm>
            <a:off x="7953829" y="5715821"/>
            <a:ext cx="4238171" cy="1015663"/>
          </a:xfrm>
          <a:prstGeom prst="rect">
            <a:avLst/>
          </a:prstGeom>
        </p:spPr>
        <p:txBody>
          <a:bodyPr wrap="square">
            <a:spAutoFit/>
          </a:bodyPr>
          <a:lstStyle/>
          <a:p>
            <a:pPr algn="r"/>
            <a:r>
              <a:rPr lang="en-US" sz="2000" b="1" dirty="0" smtClean="0"/>
              <a:t>Maithreya Chakravarthula</a:t>
            </a:r>
          </a:p>
          <a:p>
            <a:pPr algn="r"/>
            <a:endParaRPr lang="en-US" sz="2000" b="1" dirty="0"/>
          </a:p>
          <a:p>
            <a:pPr algn="r"/>
            <a:r>
              <a:rPr lang="en-US" sz="2000" b="1" dirty="0" smtClean="0"/>
              <a:t>Phillip Watz</a:t>
            </a:r>
            <a:endParaRPr lang="en-US" sz="2000" b="1" dirty="0"/>
          </a:p>
        </p:txBody>
      </p:sp>
    </p:spTree>
    <p:extLst>
      <p:ext uri="{BB962C8B-B14F-4D97-AF65-F5344CB8AC3E}">
        <p14:creationId xmlns:p14="http://schemas.microsoft.com/office/powerpoint/2010/main" val="13154935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Sentiment Analysis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3072" y="2149929"/>
            <a:ext cx="8443303" cy="4410529"/>
          </a:xfrm>
        </p:spPr>
      </p:pic>
      <p:sp>
        <p:nvSpPr>
          <p:cNvPr id="5" name="TextBox 4"/>
          <p:cNvSpPr txBox="1"/>
          <p:nvPr/>
        </p:nvSpPr>
        <p:spPr>
          <a:xfrm>
            <a:off x="304799" y="2496457"/>
            <a:ext cx="2714171" cy="2308324"/>
          </a:xfrm>
          <a:prstGeom prst="rect">
            <a:avLst/>
          </a:prstGeom>
          <a:noFill/>
        </p:spPr>
        <p:txBody>
          <a:bodyPr wrap="square" rtlCol="0">
            <a:spAutoFit/>
          </a:bodyPr>
          <a:lstStyle/>
          <a:p>
            <a:r>
              <a:rPr lang="en-US" dirty="0" smtClean="0"/>
              <a:t>Anger + Sadness + Disgust + Fear = 1600</a:t>
            </a:r>
          </a:p>
          <a:p>
            <a:endParaRPr lang="en-US" dirty="0"/>
          </a:p>
          <a:p>
            <a:endParaRPr lang="en-US" dirty="0" smtClean="0"/>
          </a:p>
          <a:p>
            <a:r>
              <a:rPr lang="en-US" dirty="0" smtClean="0"/>
              <a:t>Anticipation = 1500</a:t>
            </a:r>
          </a:p>
          <a:p>
            <a:endParaRPr lang="en-US" dirty="0"/>
          </a:p>
          <a:p>
            <a:endParaRPr lang="en-US" dirty="0" smtClean="0"/>
          </a:p>
          <a:p>
            <a:r>
              <a:rPr lang="en-US" dirty="0" smtClean="0"/>
              <a:t>Trust = 900</a:t>
            </a:r>
            <a:endParaRPr lang="en-US" dirty="0"/>
          </a:p>
        </p:txBody>
      </p:sp>
      <p:sp>
        <p:nvSpPr>
          <p:cNvPr id="6" name="TextBox 5"/>
          <p:cNvSpPr txBox="1"/>
          <p:nvPr/>
        </p:nvSpPr>
        <p:spPr>
          <a:xfrm>
            <a:off x="304799" y="5050971"/>
            <a:ext cx="2452915" cy="1200329"/>
          </a:xfrm>
          <a:prstGeom prst="rect">
            <a:avLst/>
          </a:prstGeom>
          <a:noFill/>
        </p:spPr>
        <p:txBody>
          <a:bodyPr wrap="square" rtlCol="0">
            <a:spAutoFit/>
          </a:bodyPr>
          <a:lstStyle/>
          <a:p>
            <a:r>
              <a:rPr lang="en-US" dirty="0" smtClean="0"/>
              <a:t>Less than </a:t>
            </a:r>
            <a:r>
              <a:rPr lang="en-US" b="1" dirty="0" smtClean="0"/>
              <a:t>35 %</a:t>
            </a:r>
            <a:r>
              <a:rPr lang="en-US" dirty="0" smtClean="0"/>
              <a:t> of customers on Twitter are </a:t>
            </a:r>
            <a:r>
              <a:rPr lang="en-US" b="1" dirty="0" smtClean="0"/>
              <a:t>Positive</a:t>
            </a:r>
            <a:r>
              <a:rPr lang="en-US" dirty="0" smtClean="0"/>
              <a:t> about AT&amp;T’s Service!!</a:t>
            </a:r>
            <a:endParaRPr lang="en-US" dirty="0"/>
          </a:p>
        </p:txBody>
      </p:sp>
    </p:spTree>
    <p:extLst>
      <p:ext uri="{BB962C8B-B14F-4D97-AF65-F5344CB8AC3E}">
        <p14:creationId xmlns:p14="http://schemas.microsoft.com/office/powerpoint/2010/main" val="547861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Matrix: </a:t>
            </a:r>
            <a:r>
              <a:rPr lang="en-US" sz="3200" dirty="0" smtClean="0"/>
              <a:t>(AT&amp;T exp. vs Worst by city)</a:t>
            </a:r>
            <a:endParaRPr lang="en-US" sz="32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77013" y="2004785"/>
            <a:ext cx="5404985" cy="4714084"/>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085" y="2491014"/>
            <a:ext cx="4219397" cy="3808185"/>
          </a:xfrm>
          <a:prstGeom prst="rect">
            <a:avLst/>
          </a:prstGeom>
        </p:spPr>
      </p:pic>
    </p:spTree>
    <p:extLst>
      <p:ext uri="{BB962C8B-B14F-4D97-AF65-F5344CB8AC3E}">
        <p14:creationId xmlns:p14="http://schemas.microsoft.com/office/powerpoint/2010/main" val="1638507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33143" y="2019301"/>
            <a:ext cx="5648855" cy="4663282"/>
          </a:xfrm>
        </p:spPr>
      </p:pic>
      <p:sp>
        <p:nvSpPr>
          <p:cNvPr id="4" name="Title 1"/>
          <p:cNvSpPr>
            <a:spLocks noGrp="1"/>
          </p:cNvSpPr>
          <p:nvPr>
            <p:ph type="title"/>
          </p:nvPr>
        </p:nvSpPr>
        <p:spPr/>
        <p:txBody>
          <a:bodyPr/>
          <a:lstStyle/>
          <a:p>
            <a:r>
              <a:rPr lang="en-US" dirty="0" smtClean="0"/>
              <a:t>Correlation Matrix: </a:t>
            </a:r>
            <a:r>
              <a:rPr lang="en-US" sz="3200" dirty="0" smtClean="0"/>
              <a:t>(AT&amp;T exp. vs Best by city)</a:t>
            </a:r>
            <a:endParaRPr lang="en-US" sz="3200"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085" y="2491014"/>
            <a:ext cx="4219397" cy="3808185"/>
          </a:xfrm>
          <a:prstGeom prst="rect">
            <a:avLst/>
          </a:prstGeom>
        </p:spPr>
      </p:pic>
    </p:spTree>
    <p:extLst>
      <p:ext uri="{BB962C8B-B14F-4D97-AF65-F5344CB8AC3E}">
        <p14:creationId xmlns:p14="http://schemas.microsoft.com/office/powerpoint/2010/main" val="1220461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p:txBody>
          <a:bodyPr/>
          <a:lstStyle/>
          <a:p>
            <a:r>
              <a:rPr lang="en-US" dirty="0" smtClean="0"/>
              <a:t>Centrally monitored customer review system on a per retail store basis</a:t>
            </a:r>
          </a:p>
          <a:p>
            <a:pPr lvl="1"/>
            <a:r>
              <a:rPr lang="en-US" dirty="0" smtClean="0"/>
              <a:t>Example: Being a previous AT&amp;T Customer, I remember each time I walk into the store and get help, I would receive a call minutes later I walk out the store. On a scale of 9, I was asked to rate the experience in the store.</a:t>
            </a:r>
          </a:p>
          <a:p>
            <a:pPr lvl="1"/>
            <a:r>
              <a:rPr lang="en-US" dirty="0" smtClean="0"/>
              <a:t>When I do this, why would I want to use social media?</a:t>
            </a:r>
          </a:p>
          <a:p>
            <a:pPr lvl="1"/>
            <a:endParaRPr lang="en-US" dirty="0"/>
          </a:p>
          <a:p>
            <a:r>
              <a:rPr lang="en-US" dirty="0" smtClean="0"/>
              <a:t>Easy to manipulate the true reviews of customers coming in through this system.</a:t>
            </a:r>
          </a:p>
        </p:txBody>
      </p:sp>
    </p:spTree>
    <p:extLst>
      <p:ext uri="{BB962C8B-B14F-4D97-AF65-F5344CB8AC3E}">
        <p14:creationId xmlns:p14="http://schemas.microsoft.com/office/powerpoint/2010/main" val="63352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Individual Retailers running and actively responding to comments on social media</a:t>
            </a:r>
          </a:p>
          <a:p>
            <a:pPr lvl="1"/>
            <a:r>
              <a:rPr lang="en-US" dirty="0" smtClean="0"/>
              <a:t>Getting to know your customers</a:t>
            </a:r>
          </a:p>
          <a:p>
            <a:endParaRPr lang="en-US" dirty="0"/>
          </a:p>
          <a:p>
            <a:r>
              <a:rPr lang="en-US" dirty="0" smtClean="0"/>
              <a:t>Respond to customer complaints on Social Sites such as Google Reviews and Yelp!</a:t>
            </a:r>
          </a:p>
        </p:txBody>
      </p:sp>
      <p:sp>
        <p:nvSpPr>
          <p:cNvPr id="4" name="Title 1"/>
          <p:cNvSpPr>
            <a:spLocks noGrp="1"/>
          </p:cNvSpPr>
          <p:nvPr>
            <p:ph type="title"/>
          </p:nvPr>
        </p:nvSpPr>
        <p:spPr/>
        <p:txBody>
          <a:bodyPr/>
          <a:lstStyle/>
          <a:p>
            <a:r>
              <a:rPr lang="en-US" dirty="0" smtClean="0"/>
              <a:t>Recommendations:</a:t>
            </a:r>
            <a:endParaRPr lang="en-US" dirty="0"/>
          </a:p>
        </p:txBody>
      </p:sp>
    </p:spTree>
    <p:extLst>
      <p:ext uri="{BB962C8B-B14F-4D97-AF65-F5344CB8AC3E}">
        <p14:creationId xmlns:p14="http://schemas.microsoft.com/office/powerpoint/2010/main" val="1762373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447188"/>
            <a:ext cx="11193314" cy="970450"/>
          </a:xfrm>
        </p:spPr>
        <p:txBody>
          <a:bodyPr/>
          <a:lstStyle/>
          <a:p>
            <a:r>
              <a:rPr lang="en-US" sz="3600" dirty="0" smtClean="0"/>
              <a:t>If we had time, resources and </a:t>
            </a:r>
            <a:r>
              <a:rPr lang="en-US" sz="3600" smtClean="0"/>
              <a:t>the knowledge</a:t>
            </a:r>
            <a:r>
              <a:rPr lang="mr-IN" sz="3600" dirty="0" smtClean="0"/>
              <a:t>…</a:t>
            </a:r>
            <a:endParaRPr lang="en-US" sz="3600" dirty="0"/>
          </a:p>
        </p:txBody>
      </p:sp>
      <p:sp>
        <p:nvSpPr>
          <p:cNvPr id="3" name="Content Placeholder 2"/>
          <p:cNvSpPr>
            <a:spLocks noGrp="1"/>
          </p:cNvSpPr>
          <p:nvPr>
            <p:ph idx="1"/>
          </p:nvPr>
        </p:nvSpPr>
        <p:spPr>
          <a:xfrm>
            <a:off x="810000" y="2498058"/>
            <a:ext cx="10554574" cy="3636511"/>
          </a:xfrm>
        </p:spPr>
        <p:txBody>
          <a:bodyPr/>
          <a:lstStyle/>
          <a:p>
            <a:r>
              <a:rPr lang="en-US" dirty="0" smtClean="0"/>
              <a:t>We had access to some of the sales data of some of the top ten retail stores in DFW area, we could have tallied them and tied them up with ratings and responses to see how accurate their reviews were</a:t>
            </a:r>
          </a:p>
          <a:p>
            <a:endParaRPr lang="en-US" dirty="0"/>
          </a:p>
          <a:p>
            <a:r>
              <a:rPr lang="en-US" dirty="0" smtClean="0"/>
              <a:t>Go into the depths of understanding customer sentiments and give feedback based on demographics, rather than a generic recommendation</a:t>
            </a:r>
          </a:p>
          <a:p>
            <a:endParaRPr lang="en-US" dirty="0"/>
          </a:p>
          <a:p>
            <a:r>
              <a:rPr lang="en-US" dirty="0" smtClean="0"/>
              <a:t>Talk to customers and then provide insights, than just statistically validating them!</a:t>
            </a:r>
          </a:p>
          <a:p>
            <a:endParaRPr lang="en-US" dirty="0"/>
          </a:p>
          <a:p>
            <a:endParaRPr lang="en-US" dirty="0"/>
          </a:p>
        </p:txBody>
      </p:sp>
    </p:spTree>
    <p:extLst>
      <p:ext uri="{BB962C8B-B14F-4D97-AF65-F5344CB8AC3E}">
        <p14:creationId xmlns:p14="http://schemas.microsoft.com/office/powerpoint/2010/main" val="621790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1314" y="1971188"/>
            <a:ext cx="10571998" cy="4037726"/>
          </a:xfrm>
          <a:prstGeom prst="rect">
            <a:avLst/>
          </a:prstGeom>
        </p:spPr>
        <p:txBody>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smtClean="0"/>
              <a:t>Thank you!</a:t>
            </a:r>
          </a:p>
          <a:p>
            <a:pPr algn="ctr"/>
            <a:endParaRPr lang="en-US" dirty="0"/>
          </a:p>
          <a:p>
            <a:pPr algn="ctr"/>
            <a:endParaRPr lang="en-US" dirty="0" smtClean="0"/>
          </a:p>
          <a:p>
            <a:pPr algn="ctr"/>
            <a:r>
              <a:rPr lang="en-US" dirty="0" smtClean="0"/>
              <a:t>QUESTIONS?</a:t>
            </a:r>
            <a:endParaRPr lang="en-US" dirty="0"/>
          </a:p>
        </p:txBody>
      </p:sp>
    </p:spTree>
    <p:extLst>
      <p:ext uri="{BB962C8B-B14F-4D97-AF65-F5344CB8AC3E}">
        <p14:creationId xmlns:p14="http://schemas.microsoft.com/office/powerpoint/2010/main" val="372363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424" y="1009898"/>
            <a:ext cx="5893840" cy="2645912"/>
          </a:xfrm>
        </p:spPr>
        <p:txBody>
          <a:bodyPr/>
          <a:lstStyle/>
          <a:p>
            <a:r>
              <a:rPr lang="en-US" dirty="0" smtClean="0"/>
              <a:t>“Selling does n</a:t>
            </a:r>
            <a:r>
              <a:rPr lang="en-US" dirty="0"/>
              <a:t>o</a:t>
            </a:r>
            <a:r>
              <a:rPr lang="en-US" dirty="0" smtClean="0"/>
              <a:t>t lead to sales, Service does.”</a:t>
            </a:r>
            <a:endParaRPr lang="en-US" dirty="0"/>
          </a:p>
        </p:txBody>
      </p:sp>
      <p:sp>
        <p:nvSpPr>
          <p:cNvPr id="3" name="Text Placeholder 2"/>
          <p:cNvSpPr>
            <a:spLocks noGrp="1"/>
          </p:cNvSpPr>
          <p:nvPr>
            <p:ph type="body" idx="1"/>
          </p:nvPr>
        </p:nvSpPr>
        <p:spPr/>
        <p:txBody>
          <a:bodyPr/>
          <a:lstStyle/>
          <a:p>
            <a:r>
              <a:rPr lang="en-US" dirty="0" smtClean="0"/>
              <a:t>RETAIL STORES</a:t>
            </a:r>
            <a:endParaRPr lang="en-US" dirty="0"/>
          </a:p>
        </p:txBody>
      </p:sp>
      <p:sp>
        <p:nvSpPr>
          <p:cNvPr id="4" name="Text Placeholder 3"/>
          <p:cNvSpPr>
            <a:spLocks noGrp="1"/>
          </p:cNvSpPr>
          <p:nvPr>
            <p:ph type="body" sz="quarter" idx="16"/>
          </p:nvPr>
        </p:nvSpPr>
        <p:spPr/>
        <p:txBody>
          <a:bodyPr/>
          <a:lstStyle/>
          <a:p>
            <a:pPr marL="285750" indent="-285750">
              <a:buFont typeface="Arial" charset="0"/>
              <a:buChar char="•"/>
            </a:pPr>
            <a:r>
              <a:rPr lang="en-US" dirty="0" smtClean="0"/>
              <a:t>What is the aim of AT&amp;T retail stores?</a:t>
            </a:r>
          </a:p>
          <a:p>
            <a:pPr marL="285750" indent="-285750">
              <a:buFont typeface="Arial" charset="0"/>
              <a:buChar char="•"/>
            </a:pPr>
            <a:endParaRPr lang="en-US" dirty="0"/>
          </a:p>
          <a:p>
            <a:pPr marL="285750" indent="-285750">
              <a:buFont typeface="Arial" charset="0"/>
              <a:buChar char="•"/>
            </a:pPr>
            <a:r>
              <a:rPr lang="en-US" dirty="0" smtClean="0"/>
              <a:t>Facts collected about AT&amp;T retail stores.</a:t>
            </a:r>
          </a:p>
          <a:p>
            <a:pPr marL="1028700" lvl="1">
              <a:buFont typeface="Arial" charset="0"/>
              <a:buChar char="•"/>
            </a:pPr>
            <a:r>
              <a:rPr lang="en-US" dirty="0"/>
              <a:t>AT&amp;T has converted more than 700 of its stores nationwide to bilingual locations </a:t>
            </a:r>
            <a:endParaRPr lang="en-US" dirty="0"/>
          </a:p>
          <a:p>
            <a:pPr marL="1028700" lvl="1">
              <a:buFont typeface="Arial" charset="0"/>
              <a:buChar char="•"/>
            </a:pPr>
            <a:r>
              <a:rPr lang="en-US" dirty="0"/>
              <a:t>AT&amp;T has more than 16,000 retail locations in the U.S. </a:t>
            </a:r>
            <a:endParaRPr lang="en-US" dirty="0"/>
          </a:p>
        </p:txBody>
      </p:sp>
    </p:spTree>
    <p:extLst>
      <p:ext uri="{BB962C8B-B14F-4D97-AF65-F5344CB8AC3E}">
        <p14:creationId xmlns:p14="http://schemas.microsoft.com/office/powerpoint/2010/main" val="4273580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7" y="781414"/>
            <a:ext cx="6329363" cy="2976194"/>
          </a:xfrm>
        </p:spPr>
        <p:txBody>
          <a:bodyPr/>
          <a:lstStyle/>
          <a:p>
            <a:r>
              <a:rPr lang="en-US" sz="3600" dirty="0"/>
              <a:t>“Customers do not expect you to be perfect. They do expect you to fix things when they go wrong.”</a:t>
            </a:r>
          </a:p>
        </p:txBody>
      </p:sp>
      <p:sp>
        <p:nvSpPr>
          <p:cNvPr id="3" name="Text Placeholder 2"/>
          <p:cNvSpPr>
            <a:spLocks noGrp="1"/>
          </p:cNvSpPr>
          <p:nvPr>
            <p:ph type="body" idx="1"/>
          </p:nvPr>
        </p:nvSpPr>
        <p:spPr/>
        <p:txBody>
          <a:bodyPr/>
          <a:lstStyle/>
          <a:p>
            <a:r>
              <a:rPr lang="en-US" dirty="0" smtClean="0"/>
              <a:t>CUSTOMERS</a:t>
            </a:r>
            <a:endParaRPr lang="en-US" dirty="0"/>
          </a:p>
        </p:txBody>
      </p:sp>
      <p:sp>
        <p:nvSpPr>
          <p:cNvPr id="4" name="Text Placeholder 3"/>
          <p:cNvSpPr>
            <a:spLocks noGrp="1"/>
          </p:cNvSpPr>
          <p:nvPr>
            <p:ph type="body" sz="quarter" idx="16"/>
          </p:nvPr>
        </p:nvSpPr>
        <p:spPr/>
        <p:txBody>
          <a:bodyPr/>
          <a:lstStyle/>
          <a:p>
            <a:pPr marL="285750" indent="-285750">
              <a:buFont typeface="Arial" charset="0"/>
              <a:buChar char="•"/>
            </a:pPr>
            <a:r>
              <a:rPr lang="en-US" dirty="0" smtClean="0"/>
              <a:t>About the customers</a:t>
            </a:r>
          </a:p>
          <a:p>
            <a:pPr marL="285750" indent="-285750">
              <a:buFont typeface="Arial" charset="0"/>
              <a:buChar char="•"/>
            </a:pPr>
            <a:endParaRPr lang="en-US" dirty="0"/>
          </a:p>
          <a:p>
            <a:pPr marL="285750" indent="-285750">
              <a:buFont typeface="Arial" charset="0"/>
              <a:buChar char="•"/>
            </a:pPr>
            <a:r>
              <a:rPr lang="en-US" dirty="0" smtClean="0"/>
              <a:t>How does AT&amp;T measure satisfaction?</a:t>
            </a:r>
          </a:p>
          <a:p>
            <a:pPr marL="285750" indent="-285750">
              <a:buFont typeface="Arial" charset="0"/>
              <a:buChar char="•"/>
            </a:pPr>
            <a:endParaRPr lang="en-US" dirty="0"/>
          </a:p>
          <a:p>
            <a:pPr marL="285750">
              <a:buFont typeface="Arial" charset="0"/>
              <a:buChar char="•"/>
            </a:pPr>
            <a:r>
              <a:rPr lang="en-US" dirty="0" smtClean="0"/>
              <a:t>Relationship Satisfaction:</a:t>
            </a:r>
          </a:p>
          <a:p>
            <a:pPr marL="1028700" lvl="1">
              <a:buFont typeface="Arial" charset="0"/>
              <a:buChar char="•"/>
            </a:pPr>
            <a:r>
              <a:rPr lang="en-US" dirty="0" smtClean="0"/>
              <a:t>Net Promoter Score, NPS</a:t>
            </a:r>
          </a:p>
          <a:p>
            <a:pPr marL="1028700" lvl="1">
              <a:buFont typeface="Arial" charset="0"/>
              <a:buChar char="•"/>
            </a:pPr>
            <a:r>
              <a:rPr lang="en-US" dirty="0" smtClean="0"/>
              <a:t>Transactional Satisfaction</a:t>
            </a:r>
          </a:p>
          <a:p>
            <a:pPr marL="1028700" lvl="1">
              <a:buFont typeface="Arial" charset="0"/>
              <a:buChar char="•"/>
            </a:pPr>
            <a:r>
              <a:rPr lang="en-US" dirty="0" smtClean="0"/>
              <a:t>Behavioral Outcomes</a:t>
            </a:r>
            <a:endParaRPr lang="en-US" dirty="0"/>
          </a:p>
        </p:txBody>
      </p:sp>
    </p:spTree>
    <p:extLst>
      <p:ext uri="{BB962C8B-B14F-4D97-AF65-F5344CB8AC3E}">
        <p14:creationId xmlns:p14="http://schemas.microsoft.com/office/powerpoint/2010/main" val="288493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190" y="924177"/>
            <a:ext cx="5893840" cy="2645912"/>
          </a:xfrm>
        </p:spPr>
        <p:txBody>
          <a:bodyPr/>
          <a:lstStyle/>
          <a:p>
            <a:r>
              <a:rPr lang="en-US" sz="3200" dirty="0" smtClean="0"/>
              <a:t>“Social media is the ultimate equalizer. It gives a voice and a platform to anyone willing to engage.”</a:t>
            </a:r>
            <a:endParaRPr lang="en-US" sz="3200" dirty="0"/>
          </a:p>
        </p:txBody>
      </p:sp>
      <p:sp>
        <p:nvSpPr>
          <p:cNvPr id="3" name="Text Placeholder 2"/>
          <p:cNvSpPr>
            <a:spLocks noGrp="1"/>
          </p:cNvSpPr>
          <p:nvPr>
            <p:ph type="body" idx="1"/>
          </p:nvPr>
        </p:nvSpPr>
        <p:spPr/>
        <p:txBody>
          <a:bodyPr/>
          <a:lstStyle/>
          <a:p>
            <a:r>
              <a:rPr lang="en-US" dirty="0" smtClean="0"/>
              <a:t>SOCIAL MEDIA</a:t>
            </a:r>
            <a:endParaRPr lang="en-US" dirty="0"/>
          </a:p>
        </p:txBody>
      </p:sp>
      <p:sp>
        <p:nvSpPr>
          <p:cNvPr id="4" name="Text Placeholder 3"/>
          <p:cNvSpPr>
            <a:spLocks noGrp="1"/>
          </p:cNvSpPr>
          <p:nvPr>
            <p:ph type="body" sz="quarter" idx="16"/>
          </p:nvPr>
        </p:nvSpPr>
        <p:spPr/>
        <p:txBody>
          <a:bodyPr/>
          <a:lstStyle/>
          <a:p>
            <a:pPr marL="285750" indent="-285750">
              <a:buFont typeface="Arial" charset="0"/>
              <a:buChar char="•"/>
            </a:pPr>
            <a:r>
              <a:rPr lang="en-US" dirty="0" smtClean="0"/>
              <a:t>Currently on Twitter (</a:t>
            </a:r>
            <a:r>
              <a:rPr lang="en-US" dirty="0" err="1" smtClean="0"/>
              <a:t>ATTCares</a:t>
            </a:r>
            <a:r>
              <a:rPr lang="en-US" dirty="0" smtClean="0"/>
              <a:t>) and Facebook.</a:t>
            </a:r>
            <a:endParaRPr lang="en-US" dirty="0"/>
          </a:p>
          <a:p>
            <a:pPr marL="285750" indent="-285750">
              <a:buFont typeface="Arial" charset="0"/>
              <a:buChar char="•"/>
            </a:pPr>
            <a:r>
              <a:rPr lang="en-US" dirty="0" smtClean="0"/>
              <a:t>Through private chat on website and online forums.</a:t>
            </a:r>
            <a:endParaRPr lang="en-US" dirty="0"/>
          </a:p>
          <a:p>
            <a:pPr marL="285750" indent="-285750">
              <a:buFont typeface="Arial" charset="0"/>
              <a:buChar char="•"/>
            </a:pPr>
            <a:r>
              <a:rPr lang="en-US" dirty="0"/>
              <a:t>20 million online chat sessions in </a:t>
            </a:r>
            <a:r>
              <a:rPr lang="en-US" dirty="0" smtClean="0"/>
              <a:t>2015</a:t>
            </a:r>
          </a:p>
          <a:p>
            <a:pPr marL="285750" indent="-285750">
              <a:buFont typeface="Arial" charset="0"/>
              <a:buChar char="•"/>
            </a:pPr>
            <a:r>
              <a:rPr lang="en-US" dirty="0"/>
              <a:t>A</a:t>
            </a:r>
            <a:r>
              <a:rPr lang="en-US" dirty="0" smtClean="0"/>
              <a:t>pproximately </a:t>
            </a:r>
            <a:r>
              <a:rPr lang="en-US" dirty="0"/>
              <a:t>134,000 user-generated </a:t>
            </a:r>
            <a:r>
              <a:rPr lang="en-US" dirty="0" smtClean="0"/>
              <a:t>posts</a:t>
            </a:r>
          </a:p>
          <a:p>
            <a:pPr marL="285750" indent="-285750">
              <a:buFont typeface="Arial" charset="0"/>
              <a:buChar char="•"/>
            </a:pPr>
            <a:r>
              <a:rPr lang="en-US" dirty="0"/>
              <a:t>M</a:t>
            </a:r>
            <a:r>
              <a:rPr lang="en-US" dirty="0" smtClean="0"/>
              <a:t>ore </a:t>
            </a:r>
            <a:r>
              <a:rPr lang="en-US" dirty="0"/>
              <a:t>than 5,000 exclusive retail locations</a:t>
            </a:r>
            <a:endParaRPr lang="en-US" dirty="0"/>
          </a:p>
        </p:txBody>
      </p:sp>
    </p:spTree>
    <p:extLst>
      <p:ext uri="{BB962C8B-B14F-4D97-AF65-F5344CB8AC3E}">
        <p14:creationId xmlns:p14="http://schemas.microsoft.com/office/powerpoint/2010/main" val="519442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Used:</a:t>
            </a:r>
            <a:endParaRPr lang="en-US" dirty="0"/>
          </a:p>
        </p:txBody>
      </p:sp>
      <p:sp>
        <p:nvSpPr>
          <p:cNvPr id="3" name="Content Placeholder 2"/>
          <p:cNvSpPr>
            <a:spLocks noGrp="1"/>
          </p:cNvSpPr>
          <p:nvPr>
            <p:ph idx="1"/>
          </p:nvPr>
        </p:nvSpPr>
        <p:spPr/>
        <p:txBody>
          <a:bodyPr/>
          <a:lstStyle/>
          <a:p>
            <a:r>
              <a:rPr lang="en-US" dirty="0" smtClean="0"/>
              <a:t>Collected info. </a:t>
            </a:r>
            <a:r>
              <a:rPr lang="en-US" dirty="0"/>
              <a:t>t</a:t>
            </a:r>
            <a:r>
              <a:rPr lang="en-US" dirty="0" smtClean="0"/>
              <a:t>hrough forms and surveys</a:t>
            </a:r>
          </a:p>
          <a:p>
            <a:endParaRPr lang="en-US" dirty="0"/>
          </a:p>
          <a:p>
            <a:r>
              <a:rPr lang="en-US" dirty="0" smtClean="0"/>
              <a:t>Categorized them based off of Nationality</a:t>
            </a:r>
          </a:p>
          <a:p>
            <a:endParaRPr lang="en-US" dirty="0"/>
          </a:p>
          <a:p>
            <a:r>
              <a:rPr lang="en-US" dirty="0" smtClean="0"/>
              <a:t>Used the Hofstede’s Theory of Cultural Dimensions to understand customer sentiments</a:t>
            </a:r>
          </a:p>
          <a:p>
            <a:endParaRPr lang="en-US" dirty="0"/>
          </a:p>
          <a:p>
            <a:r>
              <a:rPr lang="en-US" dirty="0" smtClean="0"/>
              <a:t>Ran regression analysis: to find correlation amongst various factors collected through surveys</a:t>
            </a:r>
            <a:endParaRPr lang="en-US" dirty="0"/>
          </a:p>
        </p:txBody>
      </p:sp>
    </p:spTree>
    <p:extLst>
      <p:ext uri="{BB962C8B-B14F-4D97-AF65-F5344CB8AC3E}">
        <p14:creationId xmlns:p14="http://schemas.microsoft.com/office/powerpoint/2010/main" val="546493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2880" y="164043"/>
            <a:ext cx="2540000" cy="6438900"/>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44736"/>
          <a:stretch/>
        </p:blipFill>
        <p:spPr>
          <a:xfrm>
            <a:off x="2803975" y="965819"/>
            <a:ext cx="5334185" cy="5855110"/>
          </a:xfrm>
          <a:prstGeom prst="rect">
            <a:avLst/>
          </a:prstGeom>
        </p:spPr>
      </p:pic>
      <p:sp>
        <p:nvSpPr>
          <p:cNvPr id="4" name="Title 1"/>
          <p:cNvSpPr txBox="1">
            <a:spLocks/>
          </p:cNvSpPr>
          <p:nvPr/>
        </p:nvSpPr>
        <p:spPr>
          <a:xfrm>
            <a:off x="2639989" y="164043"/>
            <a:ext cx="7012011" cy="801776"/>
          </a:xfrm>
          <a:prstGeom prst="rect">
            <a:avLst/>
          </a:prstGeom>
        </p:spPr>
        <p:txBody>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Survey Results Sample</a:t>
            </a:r>
            <a:endParaRPr lang="en-US" dirty="0"/>
          </a:p>
        </p:txBody>
      </p:sp>
    </p:spTree>
    <p:extLst>
      <p:ext uri="{BB962C8B-B14F-4D97-AF65-F5344CB8AC3E}">
        <p14:creationId xmlns:p14="http://schemas.microsoft.com/office/powerpoint/2010/main" val="1277382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a:stretch>
            <a:fillRect/>
          </a:stretch>
        </p:blipFill>
        <p:spPr>
          <a:xfrm>
            <a:off x="144891" y="2297554"/>
            <a:ext cx="4352967" cy="4340312"/>
          </a:xfrm>
          <a:prstGeom prst="roundRect">
            <a:avLst>
              <a:gd name="adj" fmla="val 3876"/>
            </a:avLst>
          </a:prstGeom>
          <a:ln>
            <a:solidFill>
              <a:schemeClr val="accent1"/>
            </a:solidFill>
          </a:ln>
          <a:effectLst/>
        </p:spPr>
      </p:pic>
      <p:sp>
        <p:nvSpPr>
          <p:cNvPr id="2" name="Title 1"/>
          <p:cNvSpPr>
            <a:spLocks noGrp="1"/>
          </p:cNvSpPr>
          <p:nvPr>
            <p:ph type="title"/>
          </p:nvPr>
        </p:nvSpPr>
        <p:spPr>
          <a:xfrm>
            <a:off x="810000" y="447188"/>
            <a:ext cx="10571998" cy="970450"/>
          </a:xfrm>
        </p:spPr>
        <p:txBody>
          <a:bodyPr>
            <a:normAutofit/>
          </a:bodyPr>
          <a:lstStyle/>
          <a:p>
            <a:r>
              <a:rPr lang="en-US" dirty="0"/>
              <a:t>Survey Analysis:</a:t>
            </a:r>
          </a:p>
        </p:txBody>
      </p:sp>
      <p:sp>
        <p:nvSpPr>
          <p:cNvPr id="8" name="Content Placeholder 7"/>
          <p:cNvSpPr>
            <a:spLocks noGrp="1"/>
          </p:cNvSpPr>
          <p:nvPr>
            <p:ph idx="1"/>
          </p:nvPr>
        </p:nvSpPr>
        <p:spPr>
          <a:xfrm>
            <a:off x="4849682" y="2297554"/>
            <a:ext cx="7052733" cy="4340312"/>
          </a:xfrm>
        </p:spPr>
        <p:txBody>
          <a:bodyPr>
            <a:normAutofit/>
          </a:bodyPr>
          <a:lstStyle/>
          <a:p>
            <a:r>
              <a:rPr lang="en-US" dirty="0" smtClean="0"/>
              <a:t>Indulgence: </a:t>
            </a:r>
            <a:r>
              <a:rPr lang="en-US" dirty="0"/>
              <a:t>S</a:t>
            </a:r>
            <a:r>
              <a:rPr lang="en-US" dirty="0" smtClean="0"/>
              <a:t>ociety </a:t>
            </a:r>
            <a:r>
              <a:rPr lang="en-US" dirty="0"/>
              <a:t>that allows relatively free gratification of </a:t>
            </a:r>
            <a:r>
              <a:rPr lang="en-US" dirty="0" smtClean="0"/>
              <a:t>natural </a:t>
            </a:r>
            <a:r>
              <a:rPr lang="en-US" dirty="0"/>
              <a:t>human drives related to enjoying life and having fun. </a:t>
            </a:r>
            <a:endParaRPr lang="en-US" dirty="0" smtClean="0"/>
          </a:p>
          <a:p>
            <a:endParaRPr lang="en-US" dirty="0"/>
          </a:p>
          <a:p>
            <a:r>
              <a:rPr lang="en-US" dirty="0" smtClean="0"/>
              <a:t>An indulgence mean: </a:t>
            </a:r>
          </a:p>
          <a:p>
            <a:pPr lvl="1"/>
            <a:r>
              <a:rPr lang="en-US" dirty="0" smtClean="0"/>
              <a:t>Plano : 62</a:t>
            </a:r>
          </a:p>
          <a:p>
            <a:pPr lvl="1"/>
            <a:r>
              <a:rPr lang="en-US" dirty="0" smtClean="0"/>
              <a:t>Richardson : 64</a:t>
            </a:r>
          </a:p>
          <a:p>
            <a:pPr lvl="1"/>
            <a:r>
              <a:rPr lang="en-US" dirty="0" smtClean="0"/>
              <a:t>Frisco : 62</a:t>
            </a:r>
          </a:p>
          <a:p>
            <a:pPr lvl="1"/>
            <a:endParaRPr lang="en-US" dirty="0"/>
          </a:p>
          <a:p>
            <a:r>
              <a:rPr lang="en-US" dirty="0" smtClean="0"/>
              <a:t>Interesting Observation: Although the indulgence scores are around the same, the ATT Retail Experience varies drastically</a:t>
            </a:r>
            <a:endParaRPr lang="en-US" dirty="0"/>
          </a:p>
        </p:txBody>
      </p:sp>
    </p:spTree>
    <p:extLst>
      <p:ext uri="{BB962C8B-B14F-4D97-AF65-F5344CB8AC3E}">
        <p14:creationId xmlns:p14="http://schemas.microsoft.com/office/powerpoint/2010/main" val="28958220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Findings:</a:t>
            </a:r>
            <a:endParaRPr lang="en-US" dirty="0"/>
          </a:p>
        </p:txBody>
      </p:sp>
      <p:sp>
        <p:nvSpPr>
          <p:cNvPr id="3" name="Content Placeholder 2"/>
          <p:cNvSpPr>
            <a:spLocks noGrp="1"/>
          </p:cNvSpPr>
          <p:nvPr>
            <p:ph idx="1"/>
          </p:nvPr>
        </p:nvSpPr>
        <p:spPr/>
        <p:txBody>
          <a:bodyPr/>
          <a:lstStyle/>
          <a:p>
            <a:r>
              <a:rPr lang="en-US" dirty="0" smtClean="0"/>
              <a:t>AT&amp;T has presence in Twitter and Facebook</a:t>
            </a:r>
          </a:p>
          <a:p>
            <a:endParaRPr lang="en-US" dirty="0"/>
          </a:p>
          <a:p>
            <a:r>
              <a:rPr lang="en-US" dirty="0" smtClean="0"/>
              <a:t>Twitter Customer Service (</a:t>
            </a:r>
            <a:r>
              <a:rPr lang="en-US" dirty="0" err="1" smtClean="0"/>
              <a:t>ATTCares</a:t>
            </a:r>
            <a:r>
              <a:rPr lang="en-US" dirty="0" smtClean="0"/>
              <a:t>) &amp; Individual Retail FB pages</a:t>
            </a:r>
          </a:p>
          <a:p>
            <a:endParaRPr lang="en-US" dirty="0"/>
          </a:p>
          <a:p>
            <a:r>
              <a:rPr lang="en-US" dirty="0" smtClean="0"/>
              <a:t>Primarily used for posting news &amp; updates</a:t>
            </a:r>
          </a:p>
          <a:p>
            <a:endParaRPr lang="en-US" dirty="0"/>
          </a:p>
          <a:p>
            <a:r>
              <a:rPr lang="en-US" dirty="0" smtClean="0"/>
              <a:t>Low response rate to customers</a:t>
            </a:r>
          </a:p>
        </p:txBody>
      </p:sp>
    </p:spTree>
    <p:extLst>
      <p:ext uri="{BB962C8B-B14F-4D97-AF65-F5344CB8AC3E}">
        <p14:creationId xmlns:p14="http://schemas.microsoft.com/office/powerpoint/2010/main" val="1621093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Matrix:</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58903" y="2211860"/>
            <a:ext cx="6478901" cy="4361935"/>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085" y="2491014"/>
            <a:ext cx="4219397" cy="3808185"/>
          </a:xfrm>
          <a:prstGeom prst="rect">
            <a:avLst/>
          </a:prstGeom>
        </p:spPr>
      </p:pic>
    </p:spTree>
    <p:extLst>
      <p:ext uri="{BB962C8B-B14F-4D97-AF65-F5344CB8AC3E}">
        <p14:creationId xmlns:p14="http://schemas.microsoft.com/office/powerpoint/2010/main" val="6866856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85</TotalTime>
  <Words>610</Words>
  <Application>Microsoft Macintosh PowerPoint</Application>
  <PresentationFormat>Widescreen</PresentationFormat>
  <Paragraphs>100</Paragraphs>
  <Slides>16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Century Gothic</vt:lpstr>
      <vt:lpstr>Mangal</vt:lpstr>
      <vt:lpstr>Wingdings 2</vt:lpstr>
      <vt:lpstr>Arial</vt:lpstr>
      <vt:lpstr>Quotable</vt:lpstr>
      <vt:lpstr>AT&amp;T Case Competition</vt:lpstr>
      <vt:lpstr>“Selling does not lead to sales, Service does.”</vt:lpstr>
      <vt:lpstr>“Customers do not expect you to be perfect. They do expect you to fix things when they go wrong.”</vt:lpstr>
      <vt:lpstr>“Social media is the ultimate equalizer. It gives a voice and a platform to anyone willing to engage.”</vt:lpstr>
      <vt:lpstr>Methodology Used:</vt:lpstr>
      <vt:lpstr>PowerPoint Presentation</vt:lpstr>
      <vt:lpstr>Survey Analysis:</vt:lpstr>
      <vt:lpstr>Our Findings:</vt:lpstr>
      <vt:lpstr>Correlation Matrix:</vt:lpstr>
      <vt:lpstr>Customer Sentiment Analysis</vt:lpstr>
      <vt:lpstr>Correlation Matrix: (AT&amp;T exp. vs Worst by city)</vt:lpstr>
      <vt:lpstr>Correlation Matrix: (AT&amp;T exp. vs Best by city)</vt:lpstr>
      <vt:lpstr>Recommendations:</vt:lpstr>
      <vt:lpstr>Recommendations:</vt:lpstr>
      <vt:lpstr>If we had time, resources and the knowledge…</vt:lpstr>
      <vt:lpstr>PowerPoint Presentation</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AT&amp;T Case Competition</dc:title>
  <dc:creator>Sudershan C</dc:creator>
  <cp:lastModifiedBy>Sudershan C</cp:lastModifiedBy>
  <cp:revision>13</cp:revision>
  <dcterms:created xsi:type="dcterms:W3CDTF">2016-11-04T03:20:33Z</dcterms:created>
  <dcterms:modified xsi:type="dcterms:W3CDTF">2016-11-04T04:46:30Z</dcterms:modified>
</cp:coreProperties>
</file>