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65" r:id="rId2"/>
    <p:sldId id="273" r:id="rId3"/>
    <p:sldId id="274" r:id="rId4"/>
    <p:sldId id="275" r:id="rId5"/>
    <p:sldId id="259" r:id="rId6"/>
    <p:sldId id="260" r:id="rId7"/>
    <p:sldId id="267" r:id="rId8"/>
    <p:sldId id="261" r:id="rId9"/>
    <p:sldId id="277" r:id="rId10"/>
    <p:sldId id="263" r:id="rId11"/>
    <p:sldId id="268" r:id="rId12"/>
    <p:sldId id="269" r:id="rId13"/>
    <p:sldId id="270" r:id="rId14"/>
    <p:sldId id="271" r:id="rId15"/>
    <p:sldId id="262" r:id="rId16"/>
    <p:sldId id="276" r:id="rId17"/>
    <p:sldId id="278" r:id="rId18"/>
    <p:sldId id="281" r:id="rId19"/>
    <p:sldId id="280" r:id="rId20"/>
    <p:sldId id="284" r:id="rId21"/>
    <p:sldId id="279" r:id="rId22"/>
    <p:sldId id="285" r:id="rId23"/>
    <p:sldId id="264" r:id="rId24"/>
    <p:sldId id="282" r:id="rId25"/>
    <p:sldId id="286"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4381AC53-AFEA-4A0C-AF7B-F42B39C26D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3486F-A1CB-4A4F-AD40-B84C1C930B7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81AC53-AFEA-4A0C-AF7B-F42B39C26D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3486F-A1CB-4A4F-AD40-B84C1C930B7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81AC53-AFEA-4A0C-AF7B-F42B39C26D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3486F-A1CB-4A4F-AD40-B84C1C930B7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1AC53-AFEA-4A0C-AF7B-F42B39C26D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3486F-A1CB-4A4F-AD40-B84C1C930B7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4381AC53-AFEA-4A0C-AF7B-F42B39C26D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3486F-A1CB-4A4F-AD40-B84C1C930B7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81AC53-AFEA-4A0C-AF7B-F42B39C26D0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3486F-A1CB-4A4F-AD40-B84C1C930B7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1AC53-AFEA-4A0C-AF7B-F42B39C26D06}" type="datetimeFigureOut">
              <a:rPr lang="en-IN" smtClean="0"/>
              <a:t>29-06-2024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33486F-A1CB-4A4F-AD40-B84C1C930B7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81AC53-AFEA-4A0C-AF7B-F42B39C26D06}" type="datetimeFigureOut">
              <a:rPr lang="en-IN" smtClean="0"/>
              <a:t>29-06-2024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33486F-A1CB-4A4F-AD40-B84C1C930B7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1AC53-AFEA-4A0C-AF7B-F42B39C26D06}" type="datetimeFigureOut">
              <a:rPr lang="en-IN" smtClean="0"/>
              <a:t>29-06-2024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33486F-A1CB-4A4F-AD40-B84C1C930B7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4381AC53-AFEA-4A0C-AF7B-F42B39C26D06}" type="datetimeFigureOut">
              <a:rPr lang="en-IN" smtClean="0"/>
              <a:t>29-06-2024</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933486F-A1CB-4A4F-AD40-B84C1C930B7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1AC53-AFEA-4A0C-AF7B-F42B39C26D0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3486F-A1CB-4A4F-AD40-B84C1C930B7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1000"/>
          </a:schemeClr>
        </a:solidFill>
        <a:effectLst/>
      </p:bgPr>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4381AC53-AFEA-4A0C-AF7B-F42B39C26D06}" type="datetimeFigureOut">
              <a:rPr lang="en-IN" smtClean="0"/>
              <a:t>29-06-2024</a:t>
            </a:fld>
            <a:endParaRPr lang="en-IN"/>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933486F-A1CB-4A4F-AD40-B84C1C930B7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47515/inservice-presentation-01-by-anonymou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7.xml"/><Relationship Id="rId6" Type="http://schemas.openxmlformats.org/officeDocument/2006/relationships/hyperlink" Target="https://www.youtube.com/" TargetMode="External"/><Relationship Id="rId5" Type="http://schemas.openxmlformats.org/officeDocument/2006/relationships/hyperlink" Target="https://www.geeksforgeeks.org/" TargetMode="External"/><Relationship Id="rId4" Type="http://schemas.openxmlformats.org/officeDocument/2006/relationships/hyperlink" Target="https://github.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10.png"/><Relationship Id="rId18" Type="http://schemas.openxmlformats.org/officeDocument/2006/relationships/slide" Target="slide14.xm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slide" Target="slide9.xml"/><Relationship Id="rId17" Type="http://schemas.openxmlformats.org/officeDocument/2006/relationships/slide" Target="slide11.xml"/><Relationship Id="rId2" Type="http://schemas.openxmlformats.org/officeDocument/2006/relationships/slide" Target="slide4.xml"/><Relationship Id="rId16"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image" Target="../media/image8.png"/><Relationship Id="rId14" Type="http://schemas.openxmlformats.org/officeDocument/2006/relationships/slide" Target="slide2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7182" y="1278699"/>
            <a:ext cx="10027920" cy="755069"/>
          </a:xfrm>
        </p:spPr>
        <p:txBody>
          <a:bodyPr/>
          <a:lstStyle/>
          <a:p>
            <a:pPr algn="ctr"/>
            <a:r>
              <a:rPr lang="en-US" b="1" dirty="0">
                <a:latin typeface="Times New Roman" pitchFamily="18" charset="0"/>
                <a:cs typeface="Times New Roman" pitchFamily="18" charset="0"/>
                <a:hlinkClick r:id="rId2" action="ppaction://hlinksldjump"/>
              </a:rPr>
              <a:t>Summer Internship Report </a:t>
            </a:r>
            <a:br>
              <a:rPr lang="en-US" b="1" dirty="0">
                <a:latin typeface="Times New Roman" pitchFamily="18" charset="0"/>
                <a:cs typeface="Times New Roman" pitchFamily="18" charset="0"/>
                <a:hlinkClick r:id="rId2" action="ppaction://hlinksldjump"/>
              </a:rPr>
            </a:br>
            <a:r>
              <a:rPr lang="en-US" b="1" dirty="0">
                <a:latin typeface="Times New Roman" pitchFamily="18" charset="0"/>
                <a:cs typeface="Times New Roman" pitchFamily="18" charset="0"/>
                <a:hlinkClick r:id="rId2" action="ppaction://hlinksldjump"/>
              </a:rPr>
              <a:t>Presentation</a:t>
            </a:r>
            <a:endParaRPr lang="en-IN" b="1" dirty="0">
              <a:latin typeface="Times New Roman" pitchFamily="18" charset="0"/>
              <a:cs typeface="Times New Roman" pitchFamily="18" charset="0"/>
              <a:hlinkClick r:id="rId2" action="ppaction://hlinksldjump"/>
            </a:endParaRPr>
          </a:p>
        </p:txBody>
      </p:sp>
      <p:sp>
        <p:nvSpPr>
          <p:cNvPr id="3" name="Content Placeholder 2"/>
          <p:cNvSpPr>
            <a:spLocks noGrp="1"/>
          </p:cNvSpPr>
          <p:nvPr>
            <p:ph idx="1"/>
          </p:nvPr>
        </p:nvSpPr>
        <p:spPr>
          <a:xfrm>
            <a:off x="5035685" y="2237135"/>
            <a:ext cx="6459166" cy="2383729"/>
          </a:xfrm>
        </p:spPr>
        <p:txBody>
          <a:bodyPr>
            <a:normAutofit/>
          </a:bodyPr>
          <a:lstStyle/>
          <a:p>
            <a:pPr algn="ctr"/>
            <a:r>
              <a:rPr lang="en-US" sz="4800" b="0" dirty="0">
                <a:solidFill>
                  <a:srgbClr val="D00000"/>
                </a:solidFill>
                <a:latin typeface="Algerian" pitchFamily="82" charset="0"/>
              </a:rPr>
              <a:t>Calories burnt Prediction Using Machine Learning</a:t>
            </a:r>
            <a:endParaRPr lang="en-IN" sz="4800" b="0" dirty="0">
              <a:solidFill>
                <a:srgbClr val="D00000"/>
              </a:solidFill>
              <a:latin typeface="Algerian" pitchFamily="82" charset="0"/>
            </a:endParaRPr>
          </a:p>
        </p:txBody>
      </p:sp>
      <p:sp>
        <p:nvSpPr>
          <p:cNvPr id="4" name="Rectangle 3">
            <a:extLst>
              <a:ext uri="{FF2B5EF4-FFF2-40B4-BE49-F238E27FC236}">
                <a16:creationId xmlns:a16="http://schemas.microsoft.com/office/drawing/2014/main" id="{F4EEBF12-0FC2-AC74-40E5-25C39AC214D3}"/>
              </a:ext>
            </a:extLst>
          </p:cNvPr>
          <p:cNvSpPr/>
          <p:nvPr/>
        </p:nvSpPr>
        <p:spPr>
          <a:xfrm>
            <a:off x="1" y="0"/>
            <a:ext cx="12192000" cy="6858000"/>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11C750B-F877-E726-C49D-EC410CA84834}"/>
              </a:ext>
            </a:extLst>
          </p:cNvPr>
          <p:cNvPicPr>
            <a:picLocks noChangeAspect="1"/>
          </p:cNvPicPr>
          <p:nvPr/>
        </p:nvPicPr>
        <p:blipFill>
          <a:blip r:embed="rId3"/>
          <a:stretch>
            <a:fillRect/>
          </a:stretch>
        </p:blipFill>
        <p:spPr>
          <a:xfrm>
            <a:off x="97276" y="107004"/>
            <a:ext cx="4591455" cy="4902741"/>
          </a:xfrm>
          <a:prstGeom prst="rect">
            <a:avLst/>
          </a:prstGeom>
        </p:spPr>
      </p:pic>
    </p:spTree>
    <p:extLst>
      <p:ext uri="{BB962C8B-B14F-4D97-AF65-F5344CB8AC3E}">
        <p14:creationId xmlns:p14="http://schemas.microsoft.com/office/powerpoint/2010/main" val="3875350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ata:image/png;base64,iVBORw0KGgoAAAANSUhEUgAAAigAAAHFCAYAAADYPwJEAAAAOXRFWHRTb2Z0d2FyZQBNYXRwbG90bGliIHZlcnNpb24zLjguMCwgaHR0cHM6Ly9tYXRwbG90bGliLm9yZy81sbWrAAAACXBIWXMAAA9hAAAPYQGoP6dpAABzGUlEQVR4nO3de3hU1bk/8O/kfiH3kEwCIQRUIAZQ7olyUS4CCrRovT0oqEVA9JQftlb0tITWEvVUWw8oKMeKQBV7jqBSEUXuFMIdJAYsQsI1QyT3CyQks39/xBmZzF57r5k9yUzC9/M8eZ6y590zO5Op+5213vUuk6IoCoiIiIh8iJ+3L4CIiIioOSYoRERE5HOYoBAREZHPYYJCREREPocJChEREfkcJihERETkc5igEBERkc9hgkJEREQ+hwkKERER+RwmKEQe9s033+Cxxx5DWloaQkJC0KFDB/Tr1w+vvvoqSktLXX6+7OxsmEwmj1/niBEjMGLECI8/rzd17doVJpMJJpMJfn5+iIqKQq9evfDoo4/iq6++8vblYdeuXcjOzkZ5ebnTY+3x70FkRIC3L4CoPVm2bBmeeuop9OjRA7/5zW+Qnp6Oq1evYv/+/Vi6dCl2796NtWvXevsyAQBvvfWWty+hRdx2223485//DACorq7Gd999h9WrV+Ouu+7Cvffeiw8//BCBgYFeubZdu3ZhwYIFmDZtGqKjox0ea69/DyJ3MUEh8pDdu3dj1qxZGD16ND755BMEBwfbHxs9ejSeffZZbNiwwYtX2KS2thZhYWFIT0/39qW0iOjoaAwZMsT+71GjRmH27NnIzs7GggUL8J//+Z945ZVXPPJatvfSE9rr34PIXZziIfKQhQsXwmQy4Z133nFITmyCgoIwceJE+78/+ugjjBkzBklJSQgNDUWvXr3w/PPPo6amRve1rFYrXn31VfTs2RPBwcFISEjAo48+inPnzjnEjRgxAhkZGdi+fTuysrIQFhaGxx9/3P5Y8ymF+vp6vPTSS/bn7dixIx577DH88MMPDnGbN2/GiBEjEBcXh9DQUHTp0gX33nsvamtrhdf8s5/9DKmpqbBarU6PDR48GP369bP/+3//938xePBgREVFISwsDN26dbNft7uys7Nx8803Y/Hixbhy5QoAYOvWrTCZTNi6datDbGFhIUwmE5YvX24/Nm3aNHTo0AFHjx7FmDFjEBERgZEjRwIANm7ciEmTJqFz584ICQnBDTfcgBkzZuDSpUsOr/+b3/wGAJCWlmafirK9ttrfo7S0FE899RQ6deqEoKAgdOvWDS+++CLq6uoc4kwmE55++mmsXLkSvXr1QlhYGPr27Yt//vOfht4zIm/iCAqRBzQ2NmLz5s3o378/UlJSpM45ceIExo8fjzlz5iA8PBzHjx/HK6+8gr1792Lz5s2a586aNQvvvPMOnn76adxzzz0oLCzE7373O2zduhUHDx5EfHy8PbaoqAhTpkzBc889h4ULF8LPT/17idVqxaRJk7Bjxw4899xzyMrKwunTpzF//nyMGDEC+/fvR2hoKAoLC3H33Xdj6NCh+Nvf/obo6GicP38eGzZsQH19vXBE4fHHH8ekSZOwefNmjBo1yn78+PHj2Lt3L/77v/8bQNNI1AMPPIAHHngA2dnZCAkJwenTp3XfExkTJkzAyy+/jP379+P22293+fz6+npMnDgRM2bMwPPPP4+GhgYAwMmTJ5GZmYlf/vKXiIqKQmFhIV5//XXcfvvtOHr0KAIDA/HLX/4SpaWlWLRoEdasWYOkpCQA4pGTK1eu4I477sDJkyexYMEC9OnTBzt27EBOTg4OHz6Mzz//3CH+888/x759+/CHP/wBHTp0wKuvvoqf//zn+O6779CtWzeXf1cir1OIyDCLxaIAUB588EG3zrdarcrVq1eVbdu2KQCUI0eO2B+bP3++cu3/VY8dO6YAUJ566imH59izZ48CQHnhhRfsx4YPH64AUDZt2uT0msOHD1eGDx9u//eHH36oAFA+/vhjh7h9+/YpAJS33npLURRF+b//+z8FgHL48GGXfserV68qiYmJysMPP+xw/LnnnlOCgoKUS5cuKYqiKH/+858VAEp5eblLz68oipKamqrcfffdwseXLFmiAFA++ugjRVEUZcuWLQoAZcuWLQ5xBQUFCgDlvffesx+bOnWqAkD529/+pnkNtr/l6dOnFQDKp59+an/sv/7rvxQASkFBgdN5zf8eS5cuVQAo//jHPxziXnnlFQWA8tVXX9mPAVASExOVyspK+zGLxaL4+fkpOTk5mtdL5Ks4xUPkJadOncLDDz8Ms9kMf39/BAYGYvjw4QCAY8eOCc/bsmULgKYph2sNGjQIvXr1wqZNmxyOx8TE4M4779S9nn/+85+Ijo7GhAkT0NDQYP+55ZZbYDab7VMRt9xyC4KCgvDkk0/i/fffx6lTp6R+34CAAEyZMgVr1qxBRUUFgKaRp5UrV2LSpEmIi4sDAAwcOBAAcP/99+Mf//gHzp8/L/X8MhRFMfwc9957r9Ox4uJizJw5EykpKQgICEBgYCBSU1MBaP8ttWzevBnh4eG47777HI7b/u7N/8533HEHIiIi7P9OTExEQkICTp8+7dbrE3kbExQiD4iPj0dYWBgKCgqk4qurqzF06FDs2bMHL730ErZu3Yp9+/ZhzZo1AIDLly8Lzy0pKQEA+xTBtZKTk+2P26jFqbl48SLKy8sRFBSEwMBAhx+LxWKvp+jevTu+/vprJCQkYPbs2ejevTu6d++ON954Q/c1Hn/8cVy5cgWrV68GAHz55ZcoKirCY489Zo8ZNmwYPvnkEzQ0NODRRx9F586dkZGRgQ8//FDq99Biu1knJye7dX5YWBgiIyMdjlmtVowZMwZr1qzBc889h02bNmHv3r3Izc0FoP231FJSUgKz2ey0xDwhIQEBAQFOf2dbgnet4OBgt1+fyNtYg0LkAf7+/hg5ciS++OILnDt3Dp07d9aM37x5My5cuICtW7faR00AqPbHaM52IyoqKnJ6nQsXLjjUnwCQ7qESHx+PuLg44Uqja7+dDx06FEOHDkVjYyP279+PRYsWYc6cOUhMTMSDDz4ofI309HQMGjQI7733HmbMmIH33nsPycnJGDNmjEPcpEmTMGnSJNTV1SE3Nxc5OTl4+OGH0bVrV2RmZkr9Ps0pioJ169YhPDwcAwYMAACEhIQAgFPR6bXFrddSey/z8vJw5MgRLF++HFOnTrUf//777926Tpu4uDjs2bMHiqI4vG5xcTEaGhqc/s5E7Q1HUIg8ZN68eVAUBdOnT0d9fb3T41evXsW6desA/HSja77a5+2339Z9Hdt0zapVqxyO79u3D8eOHbOvLHHVPffcg5KSEjQ2NmLAgAFOPz169HA6x9/fH4MHD8abb74JADh48KDu6zz22GPYs2cPdu7ciXXr1mHq1Knw9/dXjQ0ODsbw4cPty4IPHTrk1u8GAAsWLEB+fj5+9atf2ROTrl27Amhqrnetzz77TPp5Xflb2mJkRjVGjhyJ6upqfPLJJw7HV6xYYX+cqD3jCAqRh2RmZmLJkiV46qmn0L9/f8yaNQs333wzrl69ikOHDuGdd95BRkYGJkyYgKysLMTExGDmzJmYP38+AgMD8fe//x1HjhzRfZ0ePXrgySefxKJFi+Dn54dx48bZV/GkpKTg//2//+fW9T/44IP4+9//jvHjx+NXv/oVBg0ahMDAQJw7dw5btmzBpEmT8POf/xxLly7F5s2bcffdd6NLly64cuUK/va3vwGAw+ockYceeghz587FQw89hLq6Oqdamt///vc4d+4cRo4cic6dO6O8vBxvvPGGQ42OlvLycvv0Sk1Njb1R244dO3D//fdjwYIF9liz2YxRo0YhJycHMTExSE1NxaZNm+xTbTJ69uyJ7t274/nnn4eiKIiNjcW6deuwceNGp9jevXsDAN544w1MnToVgYGB6NGjh8PolM2jjz6KN998E1OnTkVhYSF69+6NnTt3YuHChRg/frzUe03Upnm1RJeoHTp8+LAydepUpUuXLkpQUJASHh6u3Hrrrcrvf/97pbi42B63a9cuJTMzUwkLC1M6duyo/PKXv1QOHjzotHqk+SoeRVGUxsZG5ZVXXlFuuukmJTAwUImPj1emTJminD171iFu+PDhys0336x6nc1XjShK00qbP//5z0rfvn2VkJAQpUOHDkrPnj2VGTNmKCdOnFAURVF2796t/PznP1dSU1OV4OBgJS4uThk+fLjy2WefSb9HDz/8sAJAue2225we++c//6mMGzdO6dSpkxIUFKQkJCQo48ePV3bs2KH7vKmpqQoABYBiMpmUDh06KD169FAeeeQR5csvv1Q9p6ioSLnvvvuU2NhYJSoqSpkyZYqyf/9+1VU84eHhqs+Rn5+vjB49WomIiFBiYmKUX/ziF8qZM2cUAMr8+fMdYufNm6ckJycrfn5+DiuI1P4eJSUlysyZM5WkpCQlICBASU1NVebNm6dcuXLFIQ6AMnv2bNX3Y+rUqZrvGZGvMimKB8raiYiIiDyINShERETkc5igEBERkc9hgkJEREQ+hwkKERER+RwmKERERORzmKAQERGRz2mTjdqsVisuXLiAiIgI6TbeRERE5F2KoqCqqgrJycnw89MeI2mTCcqFCxeQkpLi7csgIiIiN5w9e1Z3z7I2maDY2kKfPXvWaWdRIiIi8k2VlZVISUlR3d6huTaZoNimdSIjI5mgEBERtTEy5RkskiUiIiKfwwSFiIiIfA4TFCIiIvI5TFCIiIjI5zBBISIiIp/DBIWIiIh8DhMUIiIi8jlMUIiIiMjnMEEhIiIin9MmO8kSERG1Z41WBXsLSlFcdQUJESEYlBYLf7/ra3NcJihEREQ+ZENeERasy0dRxRX7saSoEMyfkI6xGUlevLLWxSkeIiIiH7EhrwizVh10SE4AwFJxBbNWHcSGvCIvXVnrY4JCRETkAxqtChasy4ei8pjt2IJ1+Wi0qkW0P0xQiIiIfMDeglKnkZNrKQCKKq5gb0Fp612UFzFBISIi8gHFVeLkxJ24to4JChERkQ9IiAjxaFxbxwSFiIjIBwxKi0VSVAhEi4lNaFrNMygttjUvy2uYoBAREfkAfz8T5k9IBwCnJMX27/kT0q+bfihMUIiIiHzE2IwkLJnSD+Yox2kcc1QIlkzpd131QWGjNiIiIh8yNiMJo9PN7CTr7QsgIiIiR/5+JmR2j/P2ZXgVp3iIiIjI5zBBISIiIp/DBIWIiIh8DhMUIiIi8jkuJShLlixBnz59EBkZicjISGRmZuKLL76wP64oCrKzs5GcnIzQ0FCMGDEC3377rcNz1NXV4ZlnnkF8fDzCw8MxceJEnDt3zjO/DREREbULLiUonTt3xssvv4z9+/dj//79uPPOOzFp0iR7EvLqq6/i9ddfx+LFi7Fv3z6YzWaMHj0aVVVV9ueYM2cO1q5di9WrV2Pnzp2orq7GPffcg8bGRs/+ZkRERNRmmRRFMbRvc2xsLP7rv/4Ljz/+OJKTkzFnzhz89re/BdA0WpKYmIhXXnkFM2bMQEVFBTp27IiVK1figQceAABcuHABKSkpWL9+Pe666y6p16ysrERUVBQqKioQGRlp5PKJiIiolbhy/3a7BqWxsRGrV69GTU0NMjMzUVBQAIvFgjFjxthjgoODMXz4cOzatQsAcODAAVy9etUhJjk5GRkZGfYYNXV1daisrHT4ISIiovbL5QTl6NGj6NChA4KDgzFz5kysXbsW6enpsFgsAIDExESH+MTERPtjFosFQUFBiImJEcaoycnJQVRUlP0nJSXF1csmIiKiNsTlBKVHjx44fPgwcnNzMWvWLEydOhX5+fn2x00mx1a8iqI4HWtOL2bevHmoqKiw/5w9e9bVyyYiIqI2xOUEJSgoCDfccAMGDBiAnJwc9O3bF2+88QbMZjMAOI2EFBcX20dVzGYz6uvrUVZWJoxRExwcbF85ZPshIiKi9stwHxRFUVBXV4e0tDSYzWZs3LjR/lh9fT22bduGrKwsAED//v0RGBjoEFNUVIS8vDx7DBEREZFLmwW+8MILGDduHFJSUlBVVYXVq1dj69at2LBhA0wmE+bMmYOFCxfixhtvxI033oiFCxciLCwMDz/8MAAgKioKTzzxBJ599lnExcUhNjYWv/71r9G7d2+MGjWqRX5BIiIiantcSlAuXryIRx55BEVFRYiKikKfPn2wYcMGjB49GgDw3HPP4fLly3jqqadQVlaGwYMH46uvvkJERIT9Of7yl78gICAA999/Py5fvoyRI0di+fLl8Pf39+xvRkRERG2W4T4o3sA+KERERG1Pq/RBISIiImopTFCIiIjI5zBBISIiIp/DBIWIiIh8DhMUIiIi8jlMUIiIiMjnMEEhIiIin8MEhYiIiHwOExQiIiLyOUxQiIiIyOcwQSEiIiKfwwSFiIiIfA4TFCIiIvI5TFCIiIjI5zBBISIiIp/DBIWIiIh8DhMUIiIi8jlMUIiIiMjnMEEhIiIin8MEhYiIiHwOExQiIiLyOUxQiIiIyOcwQSEiIiKfwwSFiIiIfA4TFCIiIvI5TFCIiIjI5zBBISIiIp/DBIWIiIh8DhMUIiIi8jlMUIiIiMjnMEEhIiIin8MEhYiIiHwOExQiIiLyOUxQiIiIyOcEePsCiIiIyHMarQr2FpSiuOoKEiJCMCgtFv5+Jm9flsuYoBAREbUTG/KKsGBdPooqrtiPJUWFYP6EdIzNSPLilbmOUzxERETtwIa8IsxaddAhOQEAS8UVzFp1EBvyirx0Ze5hgkJERNTGNVoVLFiXD0XlMduxBevy0WhVi/BNTFCIiIjauL0FpU4jJ9dSABRVXMHegtLWuyiDmKAQERG1ccVV4uTEnThfwASFiIiojUuICPFonC9ggkJERNTGDUqLRVJUCESLiU1oWs0zKC22NS/LEJcSlJycHAwcOBARERFISEjAz372M3z33XcOMdOmTYPJZHL4GTJkiENMXV0dnnnmGcTHxyM8PBwTJ07EuXPnjP82RERE1yF/PxPmT0gHAKckxfbv+RPS21Q/FJcSlG3btmH27NnIzc3Fxo0b0dDQgDFjxqCmpsYhbuzYsSgqKrL/rF+/3uHxOXPmYO3atVi9ejV27tyJ6upq3HPPPWhsbDT+GxEREV2HxmYkYcmUfjBHOU7jmKNCsGRKvzbXB8WkKIrba45++OEHJCQkYNu2bRg2bBiAphGU8vJyfPLJJ6rnVFRUoGPHjli5ciUeeOABAMCFCxeQkpKC9evX46677tJ93crKSkRFRaGiogKRkZHuXj4REVG748udZF25fxvqJFtRUQEAiI11nNPaunUrEhISEB0djeHDh+NPf/oTEhISAAAHDhzA1atXMWbMGHt8cnIyMjIysGvXLqkEhYiIiNT5+5mQ2T3O7fMv1zdi4fp8FJbUomtcGF4Yn47QIH8PXqEctxMURVEwd+5c3H777cjIyLAfHzduHH7xi18gNTUVBQUF+N3vfoc777wTBw4cQHBwMCwWC4KCghATE+PwfImJibBYLKqvVVdXh7q6Ovu/Kysr3b1sIiIiEpi+Yh825hfb/73jBLAy9wxGpydg2aMDW/Va3F7F8/TTT+Obb77Bhx9+6HD8gQcewN13342MjAxMmDABX3zxBf7973/j888/13w+RVFgMqkPQeXk5CAqKsr+k5KS4u5lExERkYrmycm1NuYXY/qKfa16PW4lKM888ww+++wzbNmyBZ07d9aMTUpKQmpqKk6cOAEAMJvNqK+vR1lZmUNccXExEhMTVZ9j3rx5qKiosP+cPXvWncsmIiIiFZfrG4XJic3G/GJcrm+9xSwuJSiKouDpp5/GmjVrsHnzZqSlpemeU1JSgrNnzyIpqal6uH///ggMDMTGjRvtMUVFRcjLy0NWVpbqcwQHByMyMtLhh4iIiJw1WhXsPlmCTw+fx+6TJVL77yxcny/13LJxnuBSDcrs2bPxwQcf4NNPP0VERIS9ZiQqKgqhoaGorq5GdnY27r33XiQlJaGwsBAvvPAC4uPj8fOf/9we+8QTT+DZZ59FXFwcYmNj8etf/xq9e/fGqFGjPP8bEhERucGXV8OIbMgrwoJ1+Q778iRFhWD+hHTNZcaFJbVSzy8b5wkuJShLliwBAIwYMcLh+HvvvYdp06bB398fR48exYoVK1BeXo6kpCTccccd+OijjxAREWGP/8tf/oKAgADcf//9uHz5MkaOHInly5fD37/1q4SJiIiac/dG7ynuJEcb8oowa9VBpx2NLRVXMGvVQc1eKF3jwrDjhP51dY0Lk/wNjDPUB8Vb2AeFiIhaiuhGb0sPWrrpmTvJUaNVwe2vbBbuaGxCU8O2nb+9UzXRuVzfiF6/36B7bcf+MNbQkmNX7t/ci4eIiOhHjVYFC9blOyUnAOzHFqzLl6rrcIctOWqeaNhGQTbkFamet7egVJicAE3XXlRxBXsLSlUfDw3yR5/O2glDn86RrdoPhQkKERHRj4ze6I0wkhwVV4mvWSau0argh6p6zXN/qKpvscRMDRMUIiKiHxm90du4s5LGSHIUGxqk+/xacXqvDY3XbimGWt0TERG1JwkRIfpBOnHuFtgaSY6OX6ySOvf4xSoM7dHR6bilUu61ZeM8gSMoREREPxqUFoukqBCI1suY0JRsDEqLVX3c3RoSwFhydLZMbvmvKK60uk71uLtxnsAEhYiI6Ef+fibMn5AOAE5Jiu3f8yekq66E0ashUaBdYGskOUqNlVv+K4qLDZecIpKM8wQmKERERNcYm5GEJVP6wRzlOFJhjgrRXGJstI7DSHL0SGZX6PWQ8zM1xakxR4Vqn+xinCewBoWIiKiZsRlJGJ1udqlZmifqOGzJUfMaFrNODUtQgB+mD03D29sLhM89fWgaggLUxyVsozdaCZbW1FZLYIJCRESkwt/PhMzucdLxnqrjGJuRhDt7JmLl7kKcLq1FamwYHsnsKkwubOaNbxp9WbajANfOIvmZmpIT2+NqbKM3ag3qgKYRHNHoTUthgkJEROQBnqrjUFsF9D87C6Ta7M8bn445o3pg4fp8FJbUomtcGF4Yny7VYE00etOaLf6vxQSFiIjIAzxRx2FkPx3b+dcmGDtOAF8fK5ZOMNyZ2mopLJIlIiLyAFsdhxatOg6jbfaNLHG+lm1qa9ItnZDZPc5rOzgzQSEiIvIAWx2H1jJhrToOI51kvb2HUEtggkJEROQhtjqO5iMpSTpLlAFjnWS9uYdQS2ENChERkQe5W8dhpJOsp/YQ8iVMUIiIiDzM1SXKgLFeJJ7YQ8jXcIqHiIjIB/j7mTCxr/ZKm4l9k1RHYozuIeSLmKAQERH5gEargs+OaK+0+exIkWqhq5E2+b6KCQoREZGKRquC3SdL8Onh89h9sqTFV8AY3cvH3T2EfBVrUIiIiJpR6+ba0h1VPVHo6kuN1oziCAoREdE1PNXwzFXtsdDVCI6gEBER/Uiv4ZkJTQ3PRqebPT4qYSt0tVRcEW7YZ9YpdPXGyE9L4QgKERHRj7zZ8OzaQlcRrUJXb438tBQmKERERD/ydsOzsRlJeHJYGprnIH4m4MlhacJRELa6JyIiase8XQeyIa8I72wvQPM8wqoA72wvEI6CtMdW90xQiIiIfuTNhmdaoyBAU5IhGgXx5MhPay+vFmGRLBER0Y9sdSCzVh2ECXBIFlq64ZkrfVCat9H31MjPhrwiZH+WD0vlT9dhjgxB9sTWL7LlCAoREdE1vNXwzFJx2e24/qkxUudqxW3IK8LMVQcdkhMAsFRewUwvFNlyBIWIiKgZbzQ8u1Rd73bcnpMlUufuOVmCoT06Oh1vtCp4fs1RzXPnrTnaIsurRZigEBFRu9RoVQwlGO7sSGxT32DFyt2FOF1ai9TYMDyS2RVBAdqTFuW1cgmKWtzHh85JnfvxoXOqCUruqRKU117VPLes9ipyT5XgthvipV7LKCYoRETU7jTVUnwLS2Wd/Zg5MhjZE29u8VqKnPX5WLbDcSXOn9Yfw/ShaZg3XtznRBGWx+rH1dY3Sp0ritstOQKz+2TrJSisQSEionblp1qKOofjlsq6Fq+lyFmfj7cFy4Tf3l6AnPX5wnNjwoKlXkMtbmBXuVVF4jjZlTqtt6KHCQoREbUbMrUUz6852iJLZ+sbrFi2o0AzZtmOAtQ3WFUfi4+QS1DU4qZmdRUujbYx/RinJrOb3KiIbJwnMEEhIqJ2I/ekfi1Fee1V5EpOabhi5e5Cp5GT5qxKU5wac6TcUmG1OH8/E0KD/DXPCwvyF9bgDOkeh+iwQM3zo8MCMcTNmhx3MEEhIqJ2Y/epSx6Nc8Xp0lpDcbYmcVpETeL2FpTq1qHU1DcKO8n6+5nw8uTemue/PLl3q63gAZigEBFRuyJ7A/X8jTY1NsxQnJHNAj3RSXZsRhKWTukHc6TjFJI5MhhLW7D/iwhX8RARUbuR2T0Oi7d8LxXnaY9kdsWf1h/TnObxMzXFeZqnOsl6o/+LCEdQiIio3RjSTb+WIiYsEEO6eT5BCQrww/ShaZox04emCfuh2Pbi0SLai8cTnWRtbP1fJt3SCZnd47ySnABMUIiIqB2RqaXIacFainnj0zFjWBqaP72fCZgxTLsPiit78TS355RkJ1nJOF/AKR4iImpXbLUUzTe9S4oKwfwJLb/p3bzx6Xh2TE+XO8k23wPHlbiPD0p2kj14DkNvcu4k64uYoBARUbvj7VqKoAA/PDG0m0vnXKqq0w8SxNXWN0idKxvnC5igEBFRu2RkLx2j3NkHqExyLx61uAFdYvFVfrHuuQO66HecNbqHkacwQSEiIp9l5GbprRtt0z5AjtNL5sgQZE/Unl6SvTS1uF7JkVLn6sVtyCvCgnX5DrUwrTU11pxLRbI5OTkYOHAgIiIikJCQgJ/97Gf47rvvHGIURUF2djaSk5MRGhqKESNG4Ntvv3WIqaurwzPPPIP4+HiEh4dj4sSJOHdObv6MiIiuDxvyinD7K5vx0LJc/Gr1YTy0LBe3v7JZai8dI+caveamfYAc60QslVd09wEamCq5n45KXKnk6ItW3Ia8IsxaddCpUNdScQWzWngPIzUuJSjbtm3D7NmzkZubi40bN6KhoQFjxoxBTU2NPebVV1/F66+/jsWLF2Pfvn0wm80YPXo0qqqq7DFz5szB2rVrsXr1auzcuRPV1dW455570NgotxsjERG1b0Zult660crsAzRPYx+gfxdXqR6XiYsO0V5arRdnW+KsdmW2Y6Ilzi3FpQRlw4YNmDZtGm6++Wb07dsX7733Hs6cOYMDBw4AaBo9+etf/4oXX3wRkydPRkZGBt5//33U1tbigw8+AABUVFTg3XffxWuvvYZRo0bh1ltvxapVq3D06FF8/fXXnv8NiYioTTFys/TmjTb3lP4+QGW1V5ErWOp7tuyy1OuoxX2Zb5E6VxSnt8RZgXiJc0sx1AeloqICABAb2zTcVFBQAIvFgjFjxthjgoODMXz4cOzatQsAcODAAVy9etUhJjk5GRkZGfaY5urq6lBZWenwQ0RE7ZORm6U3b7T/+l5ufx9RnJFW+d+cq5A6VxTniVb5nuZ2gqIoCubOnYvbb78dGRkZAACLpSkzS0xMdIhNTEy0P2axWBAUFISYmBhhTHM5OTmIioqy/6SkpLh72URE1IoarQp2nyzBp4fPY/fJEqmRCyM3S2/eaC+Uy42AiOIeyeyqWyjr663yPcntVTxPP/00vvnmG+zcudPpMZPJ8R1WFMXpWHNaMfPmzcPcuXPt/66srGSSQkTk49xdEWLkZunNG22n6FBDcUEBfsjoFIlvzolnCTI6Rao2fMu6IQ55F/RnF7JuUF92PSgtFtFhgZpTVDFhgao7KbcUt0ZQnnnmGXz22WfYsmULOnfubD9uNpsBwGkkpLi42D6qYjabUV9fj7KyMmFMc8HBwYiMjHT4ISIi32WkUHVQWiySokKE+w2b0JToqN0s+6fG6O5TbIL83jWukN3fRxRX32BF3nntJCPvfCXqG6xOx4feINcdVitO7XmvVafzuKe5lKAoioKnn34aa9aswebNm5GW5rgpUlpaGsxmMzZu3Gg/Vl9fj23btiErKwsA0L9/fwQGBjrEFBUVIS8vzx5DRERtl9FCVX8/E+ZPaNqzpnmyYfv3/Anpqj1N9hWUqr5u82vY1wI1KH46MwV6cSt3F2ruhAwAVqUpzuk5JZuoiOJyT5agtl57JW1tfSNyT7beXj4uJSizZ8/GqlWr8MEHHyAiIgIWiwUWiwWXLzfNp5lMJsyZMwcLFy7E2rVrkZeXh2nTpiEsLAwPP/wwACAqKgpPPPEEnn32WWzatAmHDh3ClClT0Lt3b4waNcrzvyEREbUqTxSqjs1IwpIp/WCOcpyKMUeFYMmUfsIpon+d/EHqGmXiXK2fKa6Wa1UviissqVE9LhN3UWeTQb243afkCnxl4zzBpRqUJUuWAABGjBjhcPy9997DtGnTAADPPfccLl++jKeeegplZWUYPHgwvvrqK0RERNjj//KXvyAgIAD3338/Ll++jJEjR2L58uXw9/c39tsQEZHXeapQ1Z39dC6Uy722Xpw79TOXJH9v2ThXHDpbph/0Y9zk/p1VHpHtsNt6Le9dSlAURb/62mQyITs7G9nZ2cKYkJAQLFq0CIsWLXLl5YmIqA3wZKGqq/vpdIqRLFTViLPVzzS/49nqZ0QjOHo9UPTi+naOxkqc0T2/b+dop2NWifuzVlxm9zgs3vK97vmtubeRoT4oRETUvrmzTNhIkatRQ9IkC1UFcXr1Mwo06mcMDkIY2SzQJPniorgh3eIQHabdjTYmLFC6ENgTuFkgERGpcneZsK3IddaqgzABDjd7vSJXo4wWqurVzwA/1c80H02IDg2Sem1RnJERmIhQudu5KM7fz4QHBnTG29sLhOfeP6Bzq+5qzBEUIiJyYnQ/G3eLXJtzdQSn+SZ9rsYZOT9aMkkQxck231eLM1pB0mhV8NkR7b/pZ0eKWnUvHo6gEBGRA71pDhOapjlGp5s1v1G7U+R6LXdGcA6ekVs+fPBMKe5VKRYtlVyJoxZ3RLLd/JFzFfjFQOfjMWFyIzBqcTFhwZLnqscZGTlqKRxBISIiB57cz8ZW5Drplk7I7B7nUnLizghOcaXkUl9BXHSo5K7AKnEXJUdfRHHxEXJJhlpcXLhcciOKa1d78RARUfvkyZuVO0W2Rhq9dQiWmxgQxZVflqwDUYkLD5J7bVFcgmSCohZnpMC26Tnb0V48RETUPnnqZuVuka0rIzjNpxsm9+uMtYcv6F775H5qvUCAKMkRFLW4HkkRwBH9c3skRag/YKAIJVZyBEUUZ1t5Zam4IqxxMbfQyisRjqAQEZEDTywTNlJka2QEZ3C3OKm9eAYLlssePlsu9dpqcRWSq3BEcUZ+b6NJpZHtBVoKExQiInJg9GZldC8eIzfbA6fLpPbiOXBavfOqkTqSo+flimRFcaU1ctM0qnEeaATrqZVXnsIpHiIicmK7WTWfojG38BQNYGy6wWj9TLhkDYtaXFiQ3HYtorjYDnI1KGpxlyRXH+nFGV155UlMUIiISJW7NyujSYKRRm/x4ZIrYQRx997aGZ9I1LDce6tzDUv/LjHYeKxY99z+XWJUjxspkvXm9gIthQkKEREJuXOz8sTN0jaCk/1ZvkNTNN0RHINTHYMlf1e1OJPkKIMwzkCRbP/UGPiZAK1FUn6mpri2gjUoREQk5P29eBxfT2/TWqNTHaLaFJm4c2WXpc4VxRkZeTpwukwzOQGakhfZ388XcASFiIhUeXMvHtGOwhcr6zR3FDY6emOk1b1VsUqdK4ozklz5YqM1oziCQkRETjy1F09ipOsrQoysAuqfGgO9/QJNGlMdRlrdRwbL9VARxZVKNltTizNae+OLmKAQEZEDo8uE1c/48V86UzSAsVb7+wpKofcSitIUp8ZIq3s/f8mdlAVxReVyoxuqcR5YZuxrmKAQEZEDT+zFYxuBsTTb88Y2RdNSjdp2n7okda4ozkir++hQuW6usnGu8NQyY1/CBIWIiBwYrWfwZqM2o0MJ0ZI7CqvFxXeQO1cUlxQp93urxfniXjpGMUEhIiIHRm92RkdgBqXFIjpMe6olOixQdRWQ7JJoUVy5ZB2IWpzR9y1WMsFRi7MtM9bCZcZERNSmGV0m3BorSkTXNqRbnG5yExMWiCGCvXhiJEdQVOMM1oHESyY4anHtcZkxExQiInJgdC+eWMmbvChub0EpynU23iurvao6AuPvZ8LLk3trnpszubfw2sskR1DU4oqr5Oo7RHEJkq3u1eK4zJiIiK4LRjaOO26pknoNUZzRm+3YjCQsndIP5ma1GklRIViqc+1GalCMLFEGgAarXB8Vtbj2WIPCRm1ERO1co1Vxa/M3d/fiOVtWK3VdojjP3WxdX+JcIplkqMXFhkuOHAni1h46L3X+2kPnMbxHgsMxIxss+iomKERE7Zi73WBt3NmLJzU2zFCc0Zutu11oASD/QoXUtavFmaNCpc4VxRlple+J7r2+hlM8RETtlNFusO56eHCqoTgjNTBGlzjX1DfqX7ggrn9qjG6drAnilTSdouVGjkRxRqblfBFHUIiI2iG9G7UJTTfq0elmzW/V7kwPHT5bLnWNh8+WC0dn3N3N2JUlzmqvnRgpV6iqFrevoFR3Q2Llx7jbbox3eqxnQgQ+hX7S2DMhQviYu9NyvogJChFRO2T0Rg24Pz3k2RUlrtWRGH3tW1JisGrPWd3zb0lxHgVxpYutWoJyvFiyuFgyzl3u1ix5GhMUIqJ2yOiNWlTHUfTj9JDWlIEnilzdrSOJl1yqK4qrkGx1rx5nrBHK5atyq3i04ozWHBk935NYg0JE1A4ZSRK0poeApjENrToOo43eDNWRyOxfqBEXGSL3vV0tbrDkChlR3MCucueL4ozWHHmrZkmECQoRUTtkJEnQmx4CtFvVG230ZqRVvtGRoyPn5FbxqMVZpXZ3FsdNzeoKk84gjMnUFNec0eJgz+5g7RlMUIiIfFyjVcHukyX49PB57D5ZInWTsCUJWqMgoiTBUiG33FUrzlbkmhjp+ooSI0mG0V19L1bKvbZa3NrDkn1MBHFBAX4Y1StB9TGbUb0SEBTgfOs2uv+RJ3aw9jTWoBAR+TBv1ASU1si1e9eLO3SmzOlGbqm4gkNnyjSvPT5cso5EJa6sRq6GRBRXK7nMWC2utr5B8lz1uEargrzzlZrn5p2vRKNVcUosjY4c+WKrfI6gEBH5KCM1AbYhexHbMmO10ZhYyUJTrbic9fl4e3uB0wiOAuDt7QXIWS++NqtEx1dRXJHk6I8o7uZOkVLnq8UN6CJXQyKKMzK1ZrQw2Rdb5TNBISLyQUZrAowM2Tffw0ZEFFffYMWyHQWa5y7bUYD6BvXVKLmnSqReXy3O6LUbGb3pYRb3J5GJMzKKYbQw2ej5LYEJChGRDzJaE+CJm50WrZvVyt2F0CuTsSpNcWqMtHyP7SC5H44gzsgy432n5eozRHFGRjGMFiYbPb8lMEEhIvJBRmsCjPQDufZmJaJ1szpdKrdZoCjuhyq5BEUtLkZyN2LZONcY64NidBTDaKt7X2uVzyJZIqJW4Gp3TqMNx4z2AzHC6GaBdQ1yF6UWd+RcudS5R86V474BKU7Ho8MCpc5Xixso2GNHNs4TG/4ZbXXvS63ymaAQEbUwt1biGEwwjIzAyBbYivbxeSSzK/60/pjmNI+fqSlOTUpMKA6cKde58qa45mTbdIjiYiVrUNTi/l1cLXXuv4urMbyn+nLisRlJeHJYGpbtKMC1NcAmEzB9aFqrjGK4s4N1S+AUDxFRC3J3Jc6lGsl+HoI4I0uFjda/BAX4YfrQNM3XnT40TbWfBwDc2995ZEM2TvaLviiuvFbufVOLO1smN7WlFbchrwjvbC9wSqCsCvDO9gKpbrC3v7IZDy3Lxa9WH8ZDy3Jx+yubW70LrCcwQSEiaiFGVuIYXfZpZKmwJ3pizBufjhnD0lQLLmcMS8O88eIalwGSLd/V4m5OllwmLIgz8r4ZndoyusWAr7WqN4oJChFRCzEyEmG0YNLIcltP9cS4tUuMUyfZxMgQ3NpFu1bjgz2npV5fLe7r/ItS54rijLxvj2R21R3B0ZraMtIHxRdb1RvFBIWIqIUYGYkwuuzTyFJhT/TEsH2btzTrJHuxUv/bfGGJ3FSJWlyRZKt6UZyR983o1Fbz90pELc4XW9UbxQSFiKiFGB2J+Gk/G8fphMTIYN1ln0aWChvZxwfwxLd59yuETZJLfUVxRpdY640OaT1eKrmPkFqcL7aqN8rlBGX79u2YMGECkpOTYTKZ8Mknnzg8Pm3aNJhMJoefIUOGOMTU1dXhmWeeQXx8PMLDwzFx4kScO3fO0C9CRORrPNedUzSG0nIOnSlz+3Gj3+b7dI6WuUTVuNtviJc6VzbOFXqrnwDtxCw2XLLJnEqckQ64vsrlBKWmpgZ9+/bF4sWLhTFjx45FUVGR/Wf9+vUOj8+ZMwdr167F6tWrsXPnTlRXV+Oee+5BY6PcJk1ERG2B0WkaI9MkjVYFz685qnl989YcVb1ZGm1Vb/TbfKVkN1e1uKE3dpQ6VxQn8749L3jfjNSQAIA5ynnZtHScsR5xPsnlBGXcuHF46aWXMHnyZGFMcHAwzGaz/Sc29qdvBxUVFXj33Xfx2muvYdSoUbj11luxatUqHD16FF9//bV7vwURkY9ytzun0WmS3FMlKK/VvtGX1V5V3c/GaKv6WMkuraI4IyMJAyX3ihHF5Z7Uf9/Ka68i96Tz+2akhgQwVv9SLPnasnG+oEVqULZu3YqEhATcdNNNmD59OoqLi+2PHThwAFevXsWYMWPsx5KTk5GRkYFdu3apPl9dXR0qKysdfoiI2oqxGUnY+ds78eH0IXjjwVvw4fQh2PnbOzVrSIxOk+xWuYHKxhltVX/sgtx/o0VxRkYS9hVK7ocjiNt18pLU+WpxRmpIgJ9G3LSmBEUjbkb63vgqjyco48aNw9///nds3rwZr732Gvbt24c777wTdXVNfxCLxYKgoCDExDgWCiUmJsJisag+Z05ODqKiouw/KSlyTXyIiHyFrTvnpFs6IbN7nG7rcONFj+4Xmhrt57H/jFySIIoblBar23I+JixQdSThX9/LJRiiuAvlcvsAqcUZGfmxsY24NR9JSdIZcTPSv8VXebzV/QMPPGD/3xkZGRgwYABSU1Px+eefa04LKYoCk0n9/7Dz5s3D3Llz7f+urKxkkkJE7ZrRFUCZ3eKxeMtJ3fMzuzkXixptVR8WJHdrkY1TI7q0c5KjP6K4ZJX2+bJxhmpIruHOfjhG+rf4qhZfZpyUlITU1FScOHECAGA2m1FfX4+yMscK8OLiYiQmJqo+R3BwMCIjIx1+iIhaU6NVwe6TJfj08HnsPlnS4g2v+qfGSDX96i/YeG5I9ziEBflrnh8W5I8hKnuuGO3n0StJ7r/Rori9BaVSdSBq01unLsnthyOKy1JJ2GTj+qfG6NagmiD+m13L1RE3I/UrvqrFE5SSkhKcPXsWSUlNw1L9+/dHYGAgNm7caI8pKipCXl4esrKyWvpyiIhc5o39TQ6cLpMqVD1wWrzcV/dmqREwb3w6+nRWTyD6dI7UbFUfK7kjsCjO2PSWseUsRhK7fQWluhNryo9xnnZt/YraijGt+hVf5XKCUl1djcOHD+Pw4cMAgIKCAhw+fBhnzpxBdXU1fv3rX2P37t0oLCzE1q1bMWHCBMTHx+PnP/85ACAqKgpPPPEEnn32WWzatAmHDh3ClClT0Lt3b4waNcqjvxwRkVGi/U2KWnh/E6M1KLmnSlBTr926oaauUXUVDwDkrM/HN+fUi1i/OVeJnPXifh+Hz5Vrvq5enJGeHrekREmdqxUnGhmyCRY8vvuUXP2LbJyr3F0x5qtcngDcv38/7rjjDvu/bbUhU6dOxZIlS3D06FGsWLEC5eXlSEpKwh133IGPPvoIERER9nP+8pe/ICAgAPfffz8uX76MkSNHYvny5fD3185aiYhak+zmbaPTzR7/Zmq0BsWVVTy3NWtaJtsH5dkxPVVv5hadXiB6cVZFbvpMLe75celYtees7rnPj1MfAZKZXir7cXops9koivtlyZ7jTv2Kr3I5QRkxYgQUjQ/Pl19+qfscISEhWLRoERYtWuTqyxMRtRpXGm81v1k112hVXLpp2GoKLBVXVG9oJjR9MxbXFLh/u3SlD8oTQ7s5PXaxUm65rShuj+QUyJ6CUgy9ybHh2tHzFVLnHj1fofo3MzJyFR0qt4pHNs5dtvqVts7jq3iIiNoLS4XcklO9uA15RViwLt8h2UmKCsH8CenCYXdbTcGsVQdhgmMaIdOFdnDXOCyG/iqewV2db2RG+6CYI0OQJ9ELRbyixP3kyujUmJGRq/gOcomHbNz1jpsFEhEJeKL5laiGxSJRw2KkpsDPX25IXy3OaB+Uwd3kvr2L4gamSnaDVYkzuieNkR4sRqflyBFHUIiIBIw2v9JrV2+Cfg2LuzUFlyS7mqrFPTCwC/74+THdcx8Y2EX1+NSsrlj4xTFolZKYTE1xao5flOtEe/xiJYb3THA4ZqR+xaZWr7hY9Hg73A/HmziCQkQkYLT5ldF29Tau9sQAjH2b/3DvGalzRXFBAX54UqePypMafVT2F2rvpKwVt6dArjhYFLfrxCXhJog29Q1W7DrhvBLHSFJIzpigEBEJGG1+ZbxdfRN3msQZufa9hXI3ea24W7toNyPTevzyVbmd7dXiZPvnieI+PnRO6ny1OE7xeBYTFCIiAaPNr4zWQwDuN4nz9zNhYl/tvhcT+yapXvvlOskEQRBnm9rSorUTc7pkJ1q1uBjJnZRFcTV1DVLnq8UZ7f5LjpigEBFpsBWqdmy28iIhIki/+ZXBmgQjBbaNVgWfHdFOYj47UqSaJPRKlmxVL4hzZXm2mmrJJEEtLj5CMikUxCVInq8W54nuv/QTJihERDo+PngOxdWOK3UuVtXj44Pa0wFGahL0CmwB7VEII0lC9RXtRmV6cUZ2BAaAi1WSfVRU4ozWDUWGyrXpV4vz1JQeNWGCQkSkYfqKfdiYX6z62Mb8YkxfsU94rpGaBKMFtpZKyW6uKnEnLsptuCeKO3RGboRAFHdFZxWNVpzRuiHZjqtqcaxB8SwmKEREApfrG4XJic3G/GJcFtxQbTdL0S3PBPHN0ui38UuSoxCqcVq7CErEXZRMjkRxRhqeGa0bypTczVgtzsjfm5wxQSEiEliosSGeTJztZgmo3ywB8c0yXrIHiyiurFYuQVGLG52eKHWuKC4sSK7Fliius2SjOFGckQZ3Q7rH6TZqiw4LVN3N2Mjfm5wxQSEiEigskWv5rhXn9s3S8M5z7lfoPprZVepMUVy6ZJGtKC5LchRDK25sRhJ2/vZOfDh9CN548BZ8OH0Idv72Tt0dff39THh5cm/NmJcn99ZsrNeedhT2JnaSJaLrhqsb9qXGhmGHxPPqtYYfm5GEO3smYuXuQpwurUVqbBgeyewqbFQGAJdqJKdoBHGRIXL/eVeLO3y2XOrcw2fLVTel6yg5+iOKG5gW67T/UHOmH+O0uLtp3tiMJCyd0g/Zn30LyzUbGpojg5E98WbdJKM97SjsTUxQiOi64M6GfaN7JWLVHv2uqqN7aU+JbMgrcrrZLdtxSvNmZ7Tg8rilSup8tTij9S9ltXJ7GIniDpwu0x1AUn6Ma6lde40mGe1lR2Fv4hQPEbV77vYTKb0st9xWK25DXhFmrjrokJwAgKWyDjM1XtvoahQjDceM1r/EhssVuYrifGW5rjtbDJDnMEEhonbNSD+RUsk+JqK4RquC59cc1Tz3+TVHVV/b38+EjE7atRwZnSKFN81EyX4gqnEG619iQyUTFEEcl+sSwASFiNo5I/1EoiWbdonick+WoLxWexSmvPYqck8672lT32DFpmPaS5w3HSsWbmzXp3OU5rlacUaXCW88flHqfFEcl+sSwASFiNo5I9MF5ZJTPKK43aecd7yVjVu5u1CqbfrK3YWqjx09XyH12mpxByUbrYniTpfKrX4SxXG5LgFMUIionTMyXRAtufGcOM79pb4FJTVSZ4rirIrcPI1a3MVKuVb1oriucXJ9TLTiPLFc151doMl3cBUPEbVrtukCrWke0XRBueRqFFFcZvc4LN7yve75aqs9FMkEQxTnJ9kNVi0uRLLRmijuhfHpWJmrv/rphfHpmo8bWUnjzqot8i0cQSGiVtXa32r9/UyY2Ff7hjSxb5LqTS9WcjWLKG5IN/2upDFhgRjSzTlBiQiWq38RxfXtHC11vlpcRLBcgiKKCwrwQ4BOEhHgZ9LsA2PjzkoaI7tAk+/gCAoRtRpvfKtttCr47Ij2DemzI0V4bmwvp5uf0Z1x/f1MGNg1RnM/nwFdY1RvukUVctMsorgKyfoZtTh/P7nvrqK43JMlaNBJPBusCnJPluC2G+W6xsrSW7VlQtOqrdHpZtaw+DiOoBBRq/DWt1q9VTyAeBXPoLRYqREQ0WqS+gYrvtbZbPDrfPWVOD9ILnEWxRkZ/ekiuReOKM5IcbBRRneBJt/BBIWIXOLOFI2RXiRGGW36JVrGa1On8fjyfxVIdURd/q8C5+e9qv26enHxks3S1OJuSuggda4oTvbP2BKze77S5I2MY4JCRNI25BXh9lc246FlufjV6sN4aFkubn9ls+7ohze/1RpZxZN7sgS19Y2a59XWN6r2MQGAr/ItUq+tFpcSIzeKIYo7bqmUOl8tbt9pub+DKM7IPkBG+UqTN64gMo41KEQkxTZF0/w/s7YpGq2ln978VmtbxWOpuKI6mmFC09JVtWkaV6Yq1GopKq/I1YGoxd3bvzM+OXJB99x7+3dWPX62TK6GRT3O/eXRAHC8SHIfIMk4Vxj5e3sKVxB5BkdQiEiX0Skab36rNdb0y9iNuofkVIla3GCVlT1qRHFGRmAGS968RXG1V+X2AZKJc3UkwttN3riCyHOYoBCRLqNTNN5uXT42IwlPDktD85YfJhPw5LA04bda2d1oRXE3d4qWOl8t7sBpuW6uojhDdSQG9+IZ0EXu76gX5+6UoieavLnDm7VW7RGneIhIl9EpGtu32lmrDsIEx/taa32rfWe7c8GqVQHe2V6AW7vEqN60bH1MtPbTEfUxAYAqyR2F1eKMvuf7JBOcfafLMLxngsOxPYXqNTXN7SkswdAeHZ2O90rW3uRQJs7IlCJgrMmbu1xJ5GWT3+sZR1CISJcnpmjcHcUwSutbrY3oW62/nwkvT+6t+fw5k3sLb3omySkitTij77kiOQyiHmdsautSjVwHXlGcp0Yi3GnyZgRXEHkWExQi0uWJKRrbKEbze4ptFMNbfVD0pqfGZiRh6ZR+Ts3YkqJCsFTnW7yRWo5BabG6nVaDA/yE73kHyW6wanFGp7YuSd6ARXFttZeJr6wgai84xUNEuoxO0ciOYuh192y0Ki4P2XviW63b0wUGajnqG6xSPVjqG6wIDfJ3euzbC+VSL60WN6RbHMKD/FGjscQ6PNhfOLVVWi03giKKa6sjEb6wgqg94QgKEUkxUnjoiW/E7hZMxkt2VJWNc4UrtRzNvfT5t1LniuL+bamWOl8Up9tgTiPgvGSbflFcWx2J8PYKovaGIyhEJM3dkQSj34gNFUwaXJFie333+lq4X8tx5Gy51JnCOANlJK40qFPr/2J0iqd/agz8TNqdZv1MTXFa6husWLm7EKdLa5EaG4ZHMrtKbVBohC2Rb/55MbMPisuYoBCRS2yFh64w8o3Y6OZv3kyOBqfFYvEW/ddWr1UxVqjaMzEC/75Yo3t2z8QIp2NGG9T9IDnFI4o7cLpMtw2+VWmKE30Wc9bnY9kOx5qnP60/hulD0zBvfLrU9bnLGyuI2iNO8RBRizNSZGt0eqhUckWJWpxecqRAezWJX/MlSwJqcbdJJoGiuAzJHizqccaSo8gQ7Q0W9eKMJpU56/PxtqAg++3tBchZny/1/Ea09gqi9ogJChG1ONvcvOhLsQLx3LzRm1VMmNymeWpxRnZC1rommbg4yZoYUVzHSLlRK7U4o51ke5qdR2VciTMy4lbfYMWyHc6bL15r2Y4C3QJk8j4mKETk04wWTJZIjqCoxVkq5RIMUZyR0Zuyy3LniuKaL4sWkY1zRb8u2rUhenFGRtxW7i6Umh5aubtQ6hrJe5igEFGLs02ViNjqSNSmSgalxSI6THvKIDosULh0s6y2Tuoa1eJKq+XOFcUZGb0pKpdLjkRxtkJTLaJC0z2S/UVEceaoUKnzRXFGVsOcLq2Vem3ZOPIeJihE1OJauvGW1n3YzyT3nzm1uKhQuVoKUVxZreQoiEpccrTcyIYozpVCU2cGlz4ZK2EB4P6y9tRYuU0SZePIe5igEFGLM1KLsbegVHMvHAAoq70qTG6MdEU9dFZuPxtRXGy43AiKWlxmmvPqGDWiOCPveWY3ydcWxF2SHHnSixubkYSdv70TH04fgjcevAUfTh+Cnb+9U3Op7iOZXaVGjh7J7Cp1jeQ9XGZMRC5xp5urkToSo3UgRjb8s+gUyOrFGfm9rVqd0CTijLz2kO7671l0WCCGCJI/TzZac3VZe1CAH6YPTcPb28WFstOHprV4PxQyzuW/0Pbt2zFhwgQkJyfDZDLhk08+cXhcURRkZ2cjOTkZoaGhGDFiBL791rHTYV1dHZ555hnEx8cjPDwcEydOxLlz5wz9IkTU8jbkFeG2lzc5dHO97eVNut1cjRQ9Gq0DMbLhX91VuZUewjgDUx1rD5+XOlUUZ3vPtYjec5n37GWNTRI9sXeTEfPGp2PGsDSnkRQ/EzBjWMv3QSHPcDlBqampQd++fbF48WLVx1999VW8/vrrWLx4Mfbt2wez2YzRo0ejqqrKHjNnzhysXbsWq1evxs6dO1FdXY177rkHjY3anQuJyHs25BVh5qqDsFQ6JgKWyjrMXHVQM0kxUvRoZJrEqD6dow3FFUuO/qjF1dY3SJ0rivP3M2FiX+2upRP7JgmTjJ82SXRcxmyODNbdJNEXWr7PG5+O438ch9/d3QuPZqbid3f3wvE/jmNy0oa4PMUzbtw4jBs3TvUxRVHw17/+FS+++CImT54MAHj//feRmJiIDz74ADNmzEBFRQXeffddrFy5EqNGjQIArFq1CikpKfj6669x1113Gfh1iKglNFoVPL/mqGbM82uOam72NzYjCU8OS8OyHQUO+7iYTE1D7qIbntEVIbIriNSuPbN7HN7adlL3tUVTEBclp4jU4gZ0icVX+cW65w7ooj4K0WhVsDL3jOa5q3LP4LmxvTT/Zu52RPWFlu9BAX54Ymi3Fn8dahkenYQrKCiAxWLBmDFj7MeCg4MxfPhw7Nq1CwBw4MABXL161SEmOTkZGRkZ9hgi8i25J0t0C1XLa68i96R4c7wNeUV4R9Dd853tBcIRGCNTFYCxFUR+kt/wRXHbv/9B6ny1uB6Szc5Ecbu+v6S7n05NfSN2fa/d1t5IR1R3ilyJbDyaoFgsFgBAYmKiw/HExET7YxaLBUFBQYiJiRHGNFdXV4fKykqHHyJqPa7szaJGq2W8jagPyrXTBSJa0wVGVrMYXY1yoVxuV1+1uL2n5ZZci+L+74BcXZ9eXKNVwe6TJfj08HnsPlkibOsvwpbv5K4WWcVjaravhKIoTsea04rJycnBggULPHZ9ROQqY40tXBnFUF3ue0Z7ue+hM2XCb+VGVpQYXY0iuRBHNe5CmWRyI4g7Xy7XiEwrzv1dnImM8+gIitlsBgCnkZDi4mL7qIrZbEZ9fT3KysqEMc3NmzcPFRUV9p+zZ8968rKJSIeRXiKAsVGM+gYr3tHZW+Udjb1VBqXF6i4pDQ7wU50ikuliG6PRxbZbR7lmYGpxydFytTeiuM7Rcq8tirPt4tw8sbTt4qy3covIKI8mKGlpaTCbzdi4caP9WH19PbZt24asrCwAQP/+/REYGOgQU1RUhLy8PHtMc8HBwYiMjHT4IaLWY+slokXUSwQwNhLx/q5C3ZEIRWmKU1PfYNXdGK5OI0bmXJGkKLkkQS0uq7tcszRR3L39O0udrxant4szoL2LM5EnuJygVFdX4/Dhwzh8+DCApsLYw4cP48yZMzCZTJgzZw4WLlyItWvXIi8vD9OmTUNYWBgefvhhAEBUVBSeeOIJPPvss9i0aRMOHTqEKVOmoHfv3vZVPUTUctypKTDSSwQwVui6r1CuFkMU99Ln36oel4nLPVmiW2haW98oLA6ODJFrla8WZ2uWpkWrWVrWDfEIC/LXPD88yB9ZNzgnOC29NQGRDJdrUPbv34877rjD/u+5c+cCAKZOnYrly5fjueeew+XLl/HUU0+hrKwMgwcPxldffYWIiJ8qzf/yl78gICAA999/Py5fvoyRI0di+fLl8PfX/j8TERljpKbA1hcj+7N8h66tMuf7+5mQ0SlS86aX0SlSNcEJDZT7HiWKO3K2Qup8tThXioNvu9H5Rn9Rsg+KWpwtKZy56qDwPK1maf5+Jrx+f1/N81+7v6/q+Uam5Ig8xeUEZcSIEVA0xltNJhOys7ORnZ0tjAkJCcGiRYuwaNEiV1+eiNxkqylo/v9eW02B1gZsNu72xahvsGLTMe2eHpuOFaO+wepULxIeLPefKVGc1SrXDVY9zlhxcMeIYNXj7sa5ypZUzv/0W1ys+mmlkTkyGNkTb26RwmIiT+FePETXAb2aAq1mZc25ujcKAKzcXSi1s+7K3YVOjbVkl6WK4qJ0pkm04ganxWLxFv1zBwuKZE9dqpZ6bbU4Iw3mruVOUmmbkrNUXFH9zJjQ1HCtpVrVEwHczZjouuDtmoLCkhq345Ii5b6li+Iu69SQaMUZ3bDviuRePmpxnvybudqLxBda1RMxQSG6Dni7psBIP5D9p7V7oOjFXaiQ7CeiErf2kOSGfYK4tPhwqfPV4jz5N3OnMNrWqt7crLjZHBUiNR1IZBSneIiuA56sKWi0Ki7XoESEyv2nRi3u3xflpklEcZIlKKpxZ0vlmp2J4n49pqfufji2uOY89TczWhjt7l48REYxQSG6DniqpmBDXhHmf5qHi1X19mOJEUFYMClDexWPTidprbgAf7lzRXHmqFBcqtHeR8gW11yI5AoiUdz/HZBrKvl/B8461d544m/micJod2qOiDyBUzxEbVB9gxXv7jiF33+ah3d3nNJtJuaJmoINeUWYueqgQ3ICABer6jFTp7NoZje5pmNqcaPT1TtMy8bNGXWT1Plqcb07RUudK4orkKy9UYsz+jdjszVq65igELUxOevz0fN3X+CPnx/Dit2n8cfPj6Hn775Aznrxig/AWE1Bo1XB3H8c0Xz+uf84IrzZ9UuNUT0uEzfipgSpc0VxoYFy/ZXU4uI6yC3/FcUZW6Rs7G/m7cJoIqM4xUPUhuSsz8fb2533pbEqsB+fN16886+7NQW7TlyS6qi668QlDO3R0emxD/ac1jz32rjmUx1DuschLMhf8/XDgvyFHVWNbJoXK7lEWRR3a0qMVA3KrSniBM7dv5m3C6OJjGKCQtRG1DdYsUxn07xlOwrw7JiempvjuVNT8PGhc9JxagmKkWXGABAU4KeZoARr/L6r9+onCLa4+wd2cThWflm/dkUrLklywz+9OHf+Zmy2Rm0dp3iI2ghXmp15mt7oiV6ckWXGewtKUV6rnSiU1V4VTlUUX9NBVYtaXKzkFI8orn9qDPQWvPiZmuI8zVZkK3p5E8T7HxH5AiYoRG3Eacklr3px7vTEGNhV7iYmitPbtE4rziK5n40ozsgqILNkkzhR3IHTZVJJ5QHJXi+uYLM1aus4xUPURqTGhhmO25BX5LTZnzkyBNkTtXtiTM3qioXrj6muCLEx/Rin5tsLlTpXLY4rlkxQRHE3J0egsES/WdvNyRFOx25JiZZ6bVGct+tAbEW2zfugmCX7oBB5ExMUojbikcyu+NP6Y5rfyP1MTXFqbMuEm7NUXsHMVQexVGNViL+fCaEShaqib+OX6xvEF60Tly+Z3IjiAvzk/jOnFmekuBfwjToQNlujtopTPERtRFCAH6YPTdOMmT40TbVAttGq4Pk1RzXPnbfmqHC6Z29BqW4dSk19o7AOJERyqa9aXK1kciOK6xwrV6iqFldYIjetJorzlToQV/fiIfIFTFCI2pB549MxY1iaU+GlnwmYMSxNuMQ491SJVKFp7qkS1ccskvvZiOKMLNdNlKwDEcUNkqyfUY+TbWKmHsc6ECL3MUEhamPmjU/H8T+Ow+/u7oVHM1Pxu7t74fgfx2n2P9l9Uj3xkI0rralXPS4bV3BJsqOqSpzROpDjliqp89Xibuks+doacdx0j8g9rEEhaoOCAvxUax5EGqxyy4RFcTFhQVLni+Iu1cgt9VWLq5DsRSKKk10hoxantj+PGr041oEQuY4JCtF1oPqKXIIiiiuRHEERxQX4yQ3WqsVFh8pND4nijCxxNtyr/hrcdI/INZziIboOmCR3ExbFldTILYMVxXWJDZc6Xy2utFZyekkQN6l3stT5anGXqiVHfiTjiEgeR1CI2qBGq+LSdEHXOLkeKqI4S4XcDVgUlyBZ6KoWZ7Td/PeSbfa/L6nBHc2vxweWCRNdr5igELUx7jRbe3hwKv74+THd5354cKrq8YQIuZbvorjESLnz1eKMtMkHgNOSCYpanG2ZsKXiiuo6HROail3ZLp7I8zjFQ+Qmd1rGG2Vrtta8rbut2dqGvCLV8w6ekSsUFcWd/KFa6nxR3CnJ89XijBboXpTsRKsWx2XCRN7DERQiN2zIK3JqH57Uwu3DZZutjU43O90wd528JPUau05ewm03xDsdv1gpN8Ujirt81Sp1vlpcXLhcgiKKi5cc/RHF+UK7eFen9IjaAyYoRC7akFeEWasOOg35WyquYNaqgy3W28KVZmvNk4yzkhsNiuKiQuX+UyGKCw2UG6xViyuRXKIsivOXLBDWivPmMmFvJMNEvoBTPEQuaLQqWLAuX7UeQfnxZ8G6/BaZ7vnXCblRELW4HyQ3oxPFqY2quBJnJEEprZZcxSOI6xAit8xYL84b7eJtyfC1yQnwUzIsmtIjag+YoBC5YG9BqdPNormiiivCPWls3KlfOXKuXOoa1eIuSd7kRXFVkn1URHEXJFcBqcUVSdaQiOIC/OQSFL241q450kuGgZZLhol8Aad4iFzQvDjVnTh3h+yN7AgcGSLX7EwUd75cbi8eUVywygaGsnFWyWU8orjM7nFYvOV73fO1mqh5Y5pFLxlW8FMyzAZw1B5xBIXIBaWSDblEcUaG7IMD5KYU1OJG9kqQOlcUV1It2ahNENdHck8btTijzVyHdItDtM5mhTFhgRjSTf0m761plmLJaTnZOKK2hgkKkQtiJVeUqMUZrV8xSU5VqMX5Sd7mRXHBAXKvLYqLktzNWC2uc4xckzlRnL+fCS9P7q15bs7k3qo1Jd6cZmGTOLreMUEhcoGRzeOM1q+ES+4poxa3X7IPiijOaDfX7yR3FFaLE41suBI3NiMJS6f0g7lZp9qkqBAs1Vh15co0i6fZmsSJUksTmq6fTeKovWINCpELbDcNrZuW6KZhtH5lUFocNh4rlrhG5xu1pUKuhkQUFyI5vSSKq7oiVz+jFucnuVpGL86dpcLenGaxNYmbteogTIDDKA6bxNH1gCMoRC6w3TS0vtWKbhqXqiQ3nhPETc3qqjtRY/oxrrkgf7n/q4viwoLkvsuI4spq5X53tThPbtjn6lJhb0+z2JrEmaMcn98cFdJi/XaIfAVHUIhcJOosqreqw+iOwP5+JoQG+aO2XrzkNzTIX/Wm2zk6FAfPVui+dudo9Smsbh07AMd/0D2/W8cO6tcVKDc9pRbnzSTBF/bi8WaTOCJvYoJC5AZ3bhpGdwTeW1CqmZwAQG19o+qy0w6hckWqorhiydEfUVy3jh3wr5P6dRpqCY43kwRfmWaxjfwQXU84xUPUSpIlC2xFcUbqIWRvoKK4TjFy1y6Ke2F8utT5anHe3rCP0yxE3sERFCI3bMgrQvZn38JyzeZ45shgZE+8WXjDMrLUFgBiJXf1VYszulQ3q3s83txyUvf8rO6CVvdB/hidnoCN+eIi39HpCQgVrFTy9oZ9nGYhan1MUIhctCGvCDNXHXQ6bqmsw8xVB4XLVstr5NrNi+KOSy7VPW6pwtCbOjocUyT7dIji+nWJkTpfK27ZowMxfcU+1SRldHoClj06UPO5vZ0kcJqFqHUxQSFyQaNVwfNrjmrGPL/mKEanm51unEbbxRdcqpY6Xy3u4NlyqXNFcSt2F0idv2J3AWYMv0H4+LJHB+JyfSMWrs9HYUktusaF4YXx6cKRk+aYJBBdP5igELkg92QJymu1m5aV115F7skS3Haj43THiWK5BEMUd7yoUup8tbgwyd2ERXFffXtR6vyvvr2omaAATdM9f/yZdmdXkUarwmkWousEExQiF+z8/pJ0XPMEpai8RupcUVxdg1XqfLW4nuZI4Ij+njE9zZGqx6vr5Bqtyca5wxsb9hGR93AVD123Gq0Kdp8swaeHz2P3yRKp/VSOni+Xem61uHrJBEMUFyO5D5BaXJXkTsiiuB6CxMXdOFd5a8M+IvIejqDQdcndb+MhAXI5vVpcgL8/0KDdx8Qep2LK4FTs/L5E9/wpg1OdjilyuZEw7hf9OuOzIxd0z/9Fv85yL+QCvQ37TGjasE+t7oeI2i6OoNB1x8i38ZgOckuF1eJCJdvFi+L+78BZqfPV4sovyzVaE8UNlixMlY1zhTc37CMi7/F4gpKdnQ2TyeTwYzab7Y8rioLs7GwkJycjNDQUI0aMwLfffuvpy6DrRH2DFe/uOIXff5qHd3ec0p1G0fs2DjR9GxdN95y+JLcSRy0uLU6uFbso7kyZ3GurxV3U2UVZL+7AabndkGXjXOHNDfuIyHtaZIrn5ptvxtdff23/t/81Q9avvvoqXn/9dSxfvhw33XQTXnrpJYwePRrfffcdIiIiWuJyqJ3KWZ+PZTsKcG0u8af1xzB9aBrmCTqXuvJtXG05q5EalC4xHZBbqL8fTpcY9f1sIoLl/u+qFnexSq4HiyjOm0mCtzfsIyLvaJEpnoCAAJjNZvtPx45NTaMURcFf//pXvPjii5g8eTIyMjLw/vvvo7a2Fh988EFLXAq1Uznr8/H2dsfkBACsCvD29gLkrM9XPc/ojfZqo1zDM7W4Q5LJjSjuFwNSpM5Xi0uKkrt5i+J8YcM+rR2kk1p4wz4ian0tkqCcOHECycnJSEtLw4MPPohTp04BAAoKCmCxWDBmzBh7bHBwMIYPH45du3YJn6+urg6VlZUOP3T9qm+wYtkO7cZhy3YUqE73GGkXDwDBcv3EVOMqJDvJiuJqJJfwqsUNSpOrDRHFeTNJ8PZePDburPoiIvd5PEEZPHgwVqxYgS+//BLLli2DxWJBVlYWSkpKYLFYAACJiYkO5yQmJtofU5OTk4OoqCj7T0qK3DdJap9W7i50Gjlpzqo0xTWXJ9lRVRSXkRwtdb5aXJ3ECh6tuBjJ5EotbmpWV5h07t8mU1OcGm8nCd7esG9DXhFuf2UzHlqWi1+tPoyHluXi9lc2c3kzUQvyeA3KuHHj7P+7d+/eyMzMRPfu3fH+++9jyJAhAABTs/9SKoridOxa8+bNw9y5c+3/rqysZJJyHTtdWut23FqJpbK2uFkjb3Q63r9rHPacLtc9v39X55GIwIAAoE5/FCUwQP3/lmW1ciMwanFBAX4Y1Ut7s75RvRIQpLGMemxGEp4cloZlOwqgXJMgmkzA9KFp7XbDPtuqr+Y5sW3VF3c0JmoZLb7MODw8HL1798aJEyfsq3maj5YUFxc7japcKzg4GJGRkQ4/1D64M2yeGiu3M69aXH2j3CiGKE52Hxi1uObf/kVEcbGSjdrU4hqtCvLOa0+N5p2v1Hz/N+QV4R1B3c872wtaZTTBthfPpFs6IbN7XKtM6xhZ9UVE7mvxBKWurg7Hjh1DUlIS0tLSYDabsXHjRvvj9fX12LZtG7Kyslr6UsjHuDts/khmV+jdl/xMTXHNde+ovkJGNs5P8oaoFjc+w6wS6UwUZ44KlTpfLU5v9RKg3UtE60Zt0x5v1OzBQuQ9Hk9Qfv3rX2Pbtm0oKCjAnj17cN9996GyshJTp06FyWTCnDlzsHDhQqxduxZ5eXmYNm0awsLC8PDDD3v6UsiHGWmWFhTgh4xO2qNoGZ0iVacrxkkOxYviiqvkGp6pxSVFyyUYorhBabGIDtNuFBcTFqhaqGp09dL1eqNmDxYi7/F4Dcq5c+fw0EMP4dKlS+jYsSOGDBmC3NxcpKY2td9+7rnncPnyZTz11FMoKyvD4MGD8dVXX7EHynXEaOvy+gar1HRFfYPVKUnpFCM3PSSKuyR5I1KL88RSXb1GdKLH48ODpV5bFHe93qjZg4XIezyeoKxevVrzcZPJhOzsbGRnZ3v6pamNMNoszZVVPE8M7eZwvH9qjNQ1iuLKa69Kna8WZ1Xkpj9EcbmnSlBbr11DU1PfiNxTJbjtBsedlIXrg5sTxF2vN2rb8mpLxRXVhNqEppoh9mAh8jzuxUOtzui38YKSGqnz1eJ2n7wkda4orlGyUZtaXO4p/Y3+tOJ2n5Q7Xy2uuFLyPRfEXa/N0ry9vJroesYEhQxzdSVOfAfJ6QZBnCI5EqEW9872U1LniuJO/FAldb5a3LkyueXR4jjZAlTnuFLJJnGiONuNWnQFCtrvjdrbPViIrlctshcPXT825BVhwbp8hymbpKgQzJ+QLv4Pt/v3WQBAB8k9adTizpfLbbgnirtYKVckKxvnisFd47AYJ6XimouVTApl46433urBQnQ94wgKuc3dlTiWCrkkQRT3zTn9DfdEcVardpGpXpzeKhqtuM6S/VtEcX7+kkucVeLMkZI9WARxtsJmEVthc3tbZnyt1u7BQnS9Y4JCbjHSwOrQ2TKp1xDFnZHsJKsW19Aol6CI4qY3K7oVUYvL6h6vEulMFHepWm5URi3OVkOiRauG5HpdZkxE3sMEhdxi5IZldJqkXLKeQi0uMEButz9RnJFN94Z0i5PqYzKkm/prGFlJY6shMUG92NME7RqS63WZMRF5DxMUcouRG5aRXXkBoEFymkYtLiZUrn5FFLdit/Yuylpx/n4mvDy5t+Z5OZN7C5MEoytpjBR7Xq/LjInIe1gkS24xcsMyWgcSGRKAH2r0k5zIEOePd3R4MAD9lTjRgoZlX+Zd1D3XFjdj+A1Ox8dmJGHplH7I/iwflkoXCovx0yjIrFUHYYJjDbHskld3iz3ZD4SIWhsTFHKLkRvWmVK5IllRXGJEsFSCkhjhnGQUS9ZxiOI8MdVhZEWIbRSk+cops0SCY2Mr9nSFJ5IjIiJXMEEht9huWDNXHVR9XKsvRtlluW6soriiKrkaFLW4qzqt4vXiQoPkalj04txJEmy8teTVE8kREZEsJijU6lT28HMpTm8/Gq24yBC5ZcKiuJ5JkThRrN/JtmeS9maGRhlJcIxgPxAiai0skiW3GOmL0S1erh+IKO7GhHCp89XiRvZMkDpXFHd//xSp82Xj2iL2AyGi1sAEhdxiZJlx5xi5BEMUN+t25+JT2Th/f7mPvChusGAJsLtxRESkjgkKucVIseh3F6ulzhXF7T8n1+hNLe5cmVyBrihuj+SGf7JxRESkjjUohPoGK1buLsTp0lqkxobhkcyuCNIpFDGy4V/5ZclGa4K4nZI7EqvFGdloEAA+PnhO6vyPD57D0Js6SsUSEZEzJijXuZz1+Vi2owDXlor8af0xTB+ahnnj04Xn1dc3Sj2/WpzcOhhxXEm1XIKjFtchRO7VRXHGdyQmIiIZnOJpJxqtCnafLMGnh89j98kSqU3bctbn4+3tjskJAFgV4O3tBchZLy6C/Z9/yXVUVYsLCZRLEkRxag3YZOMC/OReWxTXKTpU6nzZOCIiUscEpR3YkFeE217ehIeW5eJXqw/joWW5uO3lTcLdhIGmaZ13dmgnGe/sKBAu6S2vlWt4phYXILkrryhuUp9kqfPV4mSX5ori7pNcnSMbR0RE6pigtHEb8oowc9VBWJptrGeprMPMVQeFScr7uwqhV46hKE1xaoIlN91Ti6trkKsDEcX5STZSUYsb0i0OYTpN1MKD/IUb9mXdEI9gndcPDvBD1g1yOxcTEZE6JihtWKNVwfNrjmrGPL/mqOp0z66TxVKvIYqLEexVIxPXsUOQ1LmiuIOn5VbxiOL0CoD1HtfrEivbbZaIiMSYoLRhuSdLUF6r3Ta+vPYqck86L3nNP18p9RqiuJorcu3qZeNcUS25G7Ja3N6CUt33rKz2qmr/FtnzyzXOJyIiOUxQ2rDdp+SW26rFXZZsFy+KO1ksl+CoxdU1yK0AEsVVSSY9anFGN/vzxGaBRESkjwlKmybbYtzzrcgrrsglGWpxfpIracRx7v/eCREhUmeK4uIlp7Zk44iISB0TlDbMyIqUBMk6EFGcv+RKHLW42yULSEVxt6RESZ2vFjcoLRbRYdobBsaEBWJQWqz6g97LCYmIritMUNqwgV0FN1GJuJ5mud12RXEZyRFS56vFyXZYFcU9P07cQM6duOa01hhdqpZbXi0b5y53+t4QEbUl7CTbhu0+IVmDcuIShvdy3J23sl6u0FQUFxYo99FRixvSLQ7RYYGaxaYxYYHCpb5Hz1dIvfbR8xVOo0euFLmqjjwZnCLyhA15RViwLt9hs8akqBDMn5COsRlJLfa6REStiSMoPqK+wYp3d5zC7z/Nw7s7TgkbpF1r6c7vpZ5bLe74BbkiV1Hc8eIaufNV4vz9THh5cm/N83Im94a/n/o8iZFCVaNFroPSYpEUFSKcwTGhKVkQThEZtCGvCLNWHXTaSdpScQWzNPreEBG1NUxQfEDO+nzc9J9f4I+fH8OK3afxx8+P4ab//EKz1TxgbKlwZZ1ckaso7qrkKiBR3NiMJCyd0g/mSMeRhqSoECyd0k9zJMDIKIbRIld/PxPmT2iaOmqepNj+PX9CujC5MqLRqmDBunzVKSjbsQXr8jndQ0TtAqd4vMy2H44a23HRpn3Vkhv2qcWFBJggs1o3JED9RpsUFYxSnakSW5zI2IwkjE43Y29BKYqrriAhomnkQe/mbhvFsFRcUb1ZmwCYRaMYHihyHZuRhCVT+jlNs5hbeJplb0Gp08jJtRQARRVXhNNTRERtCRMUD2m0Ki7faOsbrMLkxObt7QV4dkxP9e6msl+UVeIiggNQflk/wYkIVv+I3H5TR3xbVK17/u2SBbGusI1izFp1ECY4/np6oxieKnJ1N7kygj1YiOh6wgTFA9wtWnx35ymp53935ynMGnGD0/FAP6BRYhAlUCW3qZUcfRHFDbshAW9v09/ReNgNCcLHjBR7ujuK4ckiV38/U6uOVPhCgS4RUWthgmKQrWix+SCFrWhxiUY9xZqD56ReY83Bc6oJSnRoACzV+qtxokOd/8xXJDfsE8UN6d606Z5WohMW5I8hghu4kffNxp1RDEPTQ17Wlq+diMhVLJI1QK9oUYF20eLF8lqp1xHF+Ut2ZFWLC1UbVlEhG6dGlCZ4stjTNoox6ZZOyOwepzvF4s0iV6Pa8rUTEbmKCYoBekWLwE9Fi2oq6+VGMURxiuR9SC1uQBe5bqyiuNyTJbrTRDX1jaobFbpS7NkSbNND5ijHqRBzVIjUyI03teVrJyJyBad4DLBUyhUjysa5ysiCFMncSBjnykaFt93o2LLeF4o9vVHk6ilt+dqJiGQxQTHgzCW5ZmWyca5KiAjG+Qr9VSkJEc5LfSUbyWrEeW/DPk9p7SJXT2rL105EJINTPAa8+6+THo1zVVSYXH6pFpcWHyZ1rijOyEaF3u7GSkREvo8JyjVc3YCt6opcN1XZOFdVXpZ7XrW4FwTN32TjbPvpaBHtp8NiTyIi0sME5Ucb8opw28ub8dCyXPxq9WE8tCwXt728WXNvEwN90gAAUcFyb78ozk/yr6cWFxrkj9Hp4h4lADA6PQGhQeorhYzup8NiTyIi0sIEBU3JycxVB52KWS2VVzCzBTdgG31zoqG4MelmqfNFccseHShMUkanJ2DZowM1n9fIfjq283f+9k58OH0I3njwFnw4fQh2/vZOJidERMQi2UargufXHNWMmbfmKEanmz0+5XBDQiQA/eSnKc7ZI5ldsfCL47rnP5LZVfjYskcH4nJ9Ixauz0dhSS26xoXhhfHpwpGT5oyuKGGxJxERqbnuE5TcUyUo19n0rqz2KnJPleC2G+I141x1QaeHil7c4bPlUucfPluumQSEBvnjjz/Tnq7RwiSDiIg87bqf4tnx7x88GueKlBi5lTSiOF/oJ0JERNQSvJqgvPXWW0hLS0NISAj69++PHTt2tPo1bDtucTuug2QbeFFcz8QIqfNFcb7ST4SIiMjTvJagfPTRR5gzZw5efPFFHDp0CEOHDsW4ceNw5syZVr2OM2VyowtqcSN6dJQ6VxRXerle6nxRHPuJEBFRe+W1BOX111/HE088gV/+8pfo1asX/vrXvyIlJQVLlixp3QsxSRa+qsQ9MChV6lRRnNEREPYTISKi9sorCUp9fT0OHDiAMWPGOBwfM2YMdu3a5RRfV1eHyspKhx9P6RonVweiFpd1QzzCdVa7hAf7I0tQXOuJERD2EyEiovbIK6t4Ll26hMbGRiQmOvb3SExMhMXiXOuRk5ODBQsWtMi1/Hp0Dzy2Yr9UXHP+fia8dn9fzFx1UHjea7/oKxzBsI2AzFp1ECY4NnRzZQSEm8cREVF749UiWVOzaRNFUZyOAcC8efNQUVFh/zl79qzHrmFYzwQE6NzIA/xMGNZTvaGZJ5qVeWIExLbUd9ItnZDZPY7JCRERtWleGUGJj4+Hv7+/02hJcXGx06gKAAQHByM42HlHXk/w9zNh8cO3ao6CLH74Vs0bvtERDI6AEBEROfLKCEpQUBD69++PjRs3OhzfuHEjsrKyWv16bKMgCR2CHI4nRgRJjYIAxkcwOAJCRET0E691kp07dy4eeeQRDBgwAJmZmXjnnXdw5swZzJw50yvXw1EMIiIi3+G1BOWBBx5ASUkJ/vCHP6CoqAgZGRlYv349UlPllu62BLZsJyIi8g0mRVEU/TDfUllZiaioKFRUVCAyUn0jPSIiIvItrty/r/u9eIiIiMj3MEEhIiIin8MEhYiIiHwOExQiIiLyOUxQiIiIyOcwQSEiIiKfwwSFiIiIfA4TFCIiIvI5Xuska4Stt1xlZaWXr4SIiIhk2e7bMj1i22SCUlVVBQBISUnx8pUQERGRq6qqqhAVFaUZ0yZb3VutVly4cAEREREwmRw386usrERKSgrOnj3LNvgu4PvmHr5v7uH75jq+Z+7h++aelnrfFEVBVVUVkpOT4eenXWXSJkdQ/Pz80LlzZ82YyMhIfhjdwPfNPXzf3MP3zXV8z9zD9809LfG+6Y2c2LBIloiIiHwOExQiIiLyOe0uQQkODsb8+fMRHBzs7UtpU/i+uYfvm3v4vrmO75l7+L65xxfetzZZJEtERETtW7sbQSEiIqK2jwkKERER+RwmKERERORzmKAQERGRz2l3Ccpbb72FtLQ0hISEoH///tixY4e3L8mnZWdnw2QyOfyYzWZvX5bP2b59OyZMmIDk5GSYTCZ88sknDo8rioLs7GwkJycjNDQUI0aMwLfffuudi/UReu/ZtGnTnD57Q4YM8c7F+oicnBwMHDgQERERSEhIwM9+9jN89913DjH8rDmTed/4eXO2ZMkS9OnTx96MLTMzE1988YX9cW9/1tpVgvLRRx9hzpw5ePHFF3Ho0CEMHToU48aNw5kzZ7x9aT7t5ptvRlFRkf3n6NGj3r4kn1NTU4O+ffti8eLFqo+/+uqreP3117F48WLs27cPZrMZo0ePtu8bdT3Se88AYOzYsQ6fvfXr17fiFfqebdu2Yfbs2cjNzcXGjRvR0NCAMWPGoKamxh7Dz5ozmfcN4Oetuc6dO+Pll1/G/v37sX//ftx5552YNGmSPQnx+mdNaUcGDRqkzJw50+FYz549leeff95LV+T75s+fr/Tt29fbl9GmAFDWrl1r/7fValXMZrPy8ssv249duXJFiYqKUpYuXeqFK/Q9zd8zRVGUqVOnKpMmTfLK9bQVxcXFCgBl27ZtiqLwsyar+fumKPy8yYqJiVH+53/+xyc+a+1mBKW+vh4HDhzAmDFjHI6PGTMGu3bt8tJVtQ0nTpxAcnIy0tLS8OCDD+LUqVPevqQ2paCgABaLxeGzFxwcjOHDh/Ozp2Pr1q1ISEjATTfdhOnTp6O4uNjbl+RTKioqAACxsbEA+FmT1fx9s+HnTayxsRGrV69GTU0NMjMzfeKz1m4SlEuXLqGxsRGJiYkOxxMTE2GxWLx0Vb5v8ODBWLFiBb788kssW7YMFosFWVlZKCkp8faltRm2zxc/e64ZN24c/v73v2Pz5s147bXXsG/fPtx5552oq6vz9qX5BEVRMHfuXNx+++3IyMgAwM+aDLX3DeDnTeTo0aPo0KEDgoODMXPmTKxduxbp6ek+8Vlrk7sZazGZTA7/VhTF6Rj9ZNy4cfb/3bt3b2RmZqJ79+54//33MXfuXC9eWdvDz55rHnjgAfv/zsjIwIABA5CamorPP/8ckydP9uKV+Yann34a33zzDXbu3On0GD9rYqL3jZ83dT169MDhw4dRXl6Ojz/+GFOnTsW2bdvsj3vzs9ZuRlDi4+Ph7+/vlNkVFxc7ZYAkFh4ejt69e+PEiRPevpQ2w7bqiZ89Y5KSkpCamsrPHoBnnnkGn332GbZs2YLOnTvbj/Ozpk30vqnh561JUFAQbrjhBgwYMAA5OTno27cv3njjDZ/4rLWbBCUoKAj9+/fHxo0bHY5v3LgRWVlZXrqqtqeurg7Hjh1DUlKSty+lzUhLS4PZbHb47NXX12Pbtm387LmgpKQEZ8+eva4/e4qi4Omnn8aaNWuwefNmpKWlOTzOz5o6vfdNDT9v6hRFQV1dnW981lqlFLeVrF69WgkMDFTeffddJT8/X5kzZ44SHh6uFBYWevvSfNazzz6rbN26VTl16pSSm5ur3HPPPUpERATfs2aqqqqUQ4cOKYcOHVIAKK+//rpy6NAh5fTp04qiKMrLL7+sREVFKWvWrFGOHj2qPPTQQ0pSUpJSWVnp5Sv3Hq33rKqqSnn22WeVXbt2KQUFBcqWLVuUzMxMpVOnTtf1ezZr1iwlKipK2bp1q1JUVGT/qa2ttcfws+ZM733j503dvHnzlO3btysFBQXKN998o7zwwguKn5+f8tVXXymK4v3PWrtKUBRFUd58800lNTVVCQoKUvr16+ewzIycPfDAA0pSUpISGBioJCcnK5MnT1a+/fZbb1+Wz9myZYsCwOln6tSpiqI0Lf+cP3++YjableDgYGXYsGHK0aNHvXvRXqb1ntXW1ipjxoxROnbsqAQGBipdunRRpk6dqpw5c8bbl+1Vau8XAOW9996zx/Cz5kzvfePnTd3jjz9uv1927NhRGTlypD05URTvf9ZMiqIorTNWQ0RERCSn3dSgEBERUfvBBIWIiIh8DhMUIiIi8jlMUIiIiMjnMEEhIiIin8MEhYiIiHwOExQiIiLyOUxQiKhVLV++HNHR0YafZ+vWrTCZTCgvLzf8XETke5igEJFLLBYLnnnmGXTr1g3BwcFISUnBhAkTsGnTpla9jqysLBQVFSEqKqpVX5eIWkeAty+AiNqOwsJC3HbbbYiOjsarr76KPn364OrVq/jyyy8xe/ZsHD9+vFWu4+rVqwgKCrLvuEpE7Q9HUIhI2lNPPQWTyYS9e/fivvvuw0033YSbb74Zc+fORW5uLgDg9ddfR+/evREeHo6UlBQ89dRTqK6u1nzeJUuWoHv37ggKCkKPHj2wcuVKh8dNJhOWLl2KSZMmITw8HC+99JLqFM+uXbswbNgwhIaGIiUlBf/xH/+Bmpoa++NvvfUWbrzxRoSEhCAxMRH33Xef594cIvIoJihEJKW0tBQbNmzA7NmzER4e7vS4ra7Ez88P//3f/428vDy8//772Lx5M5577jnh865duxa/+tWv8OyzzyIvLw8zZszAY489hi1btjjEzZ8/H5MmTcLRo0fx+OOPOz3P0aNHcdddd2Hy5Mn45ptv8NFHH2Hnzp14+umnAQD79+/Hf/zHf+APf/gDvvvuO2zYsAHDhg0z8I4QUYtqtW0JiahN27NnjwJAWbNmjUvn/eMf/1Di4uLs/37vvfeUqKgo+7+zsrKU6dOnO5zzi1/8Qhk/frz93wCUOXPmOMTYdksuKytTFEVRHnnkEeXJJ590iNmxY4fi5+enXL58Wfn444+VyMjIVtsqnoiM4QgKEUlRftz43GQyacZt2bIFo0ePRqdOnRAREYFHH30UJSUlDlMt1zp27Bhuu+02h2O33XYbjh075nBswIABmq974MABLF++HB06dLD/3HXXXbBarSgoKMDo0aORmpqKbt264ZFHHsHf//531NbW6v3aROQlTFCISMqNN94Ik8nklDhc6/Tp0xg/fjwyMjLw8ccf48CBA3jzzTcBNBW2ijRPehRFcTqmNq10LavVihkzZuDw4cP2nyNHjuDEiRPo3r07IiIicPDgQXz44YdISkrC73//e/Tt25fLlIl8FBMUIpISGxuLu+66C2+++abqaEh5eTn279+PhoYGvPbaaxgyZAhuuukmXLhwQfN5e/XqhZ07dzoc27VrF3r16uXS9fXr1w/ffvstbrjhBqefoKAgAEBAQABGjRqFV199Fd988w0KCwuxefNml16HiFoHlxkTkbS33noLWVlZGDRoEP7whz+gT58+aGhowMaNG7FkyRJ8+OGHaGhowKJFizBhwgT861//wtKlSzWf8ze/+Q3uv/9+9OvXDyNHjsS6deuwZs0afP311y5d229/+1sMGTIEs2fPxvTp0xEeHo5jx45h48aNWLRoEf75z3/i1KlTGDZsGGJiYrB+/XpYrVb06NHDyFtCRC3F20UwRNS2XLhwQZk9e7aSmpqqBAUFKZ06dVImTpyobNmyRVEURXn99deVpKQkJTQ0VLnrrruUFStWOBSzNi+SVRRFeeutt5Ru3bopgYGByk033aSsWLHC4XEAytq1ax2ONS+SVRRF2bt3rzJ69GilQ4cOSnh4uNKnTx/lT3/6k6IoTQWzw4cPV2JiYpTQ0FClT58+ykcffeTJt4aIPMikKD9WvhERERH5CNagEBERkc9hgkJEREQ+hwkKERER+RwmKERERORzmKAQERGRz2GCQkRERD6HCQoRERH5HCYoRERE5HOYoBAREZHPYYJCREREPocJChEREfkcJihERETkc/4/jyQXn6STCa8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025" y="791604"/>
            <a:ext cx="5146069" cy="422313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5560" y="160338"/>
            <a:ext cx="3089189" cy="523220"/>
          </a:xfrm>
          <a:prstGeom prst="rect">
            <a:avLst/>
          </a:prstGeom>
          <a:solidFill>
            <a:schemeClr val="accent3">
              <a:lumMod val="60000"/>
              <a:lumOff val="40000"/>
            </a:schemeClr>
          </a:solidFill>
        </p:spPr>
        <p:txBody>
          <a:bodyPr wrap="square" rtlCol="0">
            <a:spAutoFit/>
          </a:bodyPr>
          <a:lstStyle/>
          <a:p>
            <a:pPr algn="ctr"/>
            <a:r>
              <a:rPr lang="en-US" sz="2800" b="1" dirty="0">
                <a:solidFill>
                  <a:schemeClr val="accent6">
                    <a:lumMod val="25000"/>
                  </a:schemeClr>
                </a:solidFill>
                <a:latin typeface="Times New Roman" pitchFamily="18" charset="0"/>
                <a:cs typeface="Times New Roman" pitchFamily="18" charset="0"/>
              </a:rPr>
              <a:t>Scatter Plot</a:t>
            </a:r>
            <a:endParaRPr lang="en-IN" sz="2800" b="1" dirty="0">
              <a:solidFill>
                <a:schemeClr val="accent6">
                  <a:lumMod val="25000"/>
                </a:schemeClr>
              </a:solidFill>
              <a:latin typeface="Times New Roman" pitchFamily="18" charset="0"/>
              <a:cs typeface="Times New Roman" pitchFamily="18" charset="0"/>
            </a:endParaRPr>
          </a:p>
        </p:txBody>
      </p:sp>
      <p:sp>
        <p:nvSpPr>
          <p:cNvPr id="7" name="TextBox 6"/>
          <p:cNvSpPr txBox="1"/>
          <p:nvPr/>
        </p:nvSpPr>
        <p:spPr>
          <a:xfrm>
            <a:off x="836579" y="5185234"/>
            <a:ext cx="11014953" cy="123110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Interpretation :- </a:t>
            </a:r>
          </a:p>
          <a:p>
            <a:r>
              <a:rPr lang="en-US" dirty="0">
                <a:latin typeface="Times New Roman" pitchFamily="18" charset="0"/>
                <a:cs typeface="Times New Roman" pitchFamily="18" charset="0"/>
              </a:rPr>
              <a:t>In this Plot we observed that points generally trend upwards from left to right, it suggests that as the duration of the activity increases, so does the number of calories burned. This indicates a positive correlation between duration and calories burned.</a:t>
            </a:r>
            <a:endParaRPr lang="en-IN" dirty="0">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E198B6D8-AC78-4303-D30A-113A84631531}"/>
              </a:ext>
            </a:extLst>
          </p:cNvPr>
          <p:cNvSpPr/>
          <p:nvPr/>
        </p:nvSpPr>
        <p:spPr>
          <a:xfrm>
            <a:off x="1" y="0"/>
            <a:ext cx="12192000" cy="6858000"/>
          </a:xfrm>
          <a:prstGeom prst="rect">
            <a:avLst/>
          </a:prstGeom>
          <a:no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879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jsAAAHFCAYAAAAUpjivAAAAOXRFWHRTb2Z0d2FyZQBNYXRwbG90bGliIHZlcnNpb24zLjUuMiwgaHR0cHM6Ly9tYXRwbG90bGliLm9yZy8qNh9FAAAACXBIWXMAAA9hAAAPYQGoP6dpAABCBUlEQVR4nO3de3zP9f//8fubndlmw46xLaRk5NBHVjHkMDmlmsOnIvSTQ5+cEp0sCa1CKCoiFFKolMNyFj4hZ+pDzl9bQjaGOT1/f7h419uGvbf37O3V7Xq5vC8X7+fr+Xq9Hq+Xl+3u+TrZjDFGAAAAFlWksAsAAAAoSIQdAABgaYQdAABgaYQdAABgaYQdAABgaYQdAABgaYQdAABgaYQdAABgaYQdAABgaYQduJ3Ro0fLZrOpcuXKhV3KLS0rK0tjx47VAw88oKCgIHl5eSkyMlKJiYlavnx5npZps9mUlJTk0jqXLVsmm82mZcuWuXS51zN58mTZbDatX7/+pq3zVhcfHy+bzSabzaYiRYrI399f5cuX1+OPP64vv/xSly5dKtT6duzYoaSkJO3bty/btI4dOyo6Ovqm1wT3QdiB2/nkk08kSdu3b9d///vfQq7m1nT06FHdf//96tOnjypXrqzJkydr8eLFevfdd1W0aFE1aNBAmzdvLuwyJUnVq1fXmjVrVL169cIuBTdw++23a82aNVq9erXmzp2rAQMG6MyZM3r88ccVHx+v9PT0Qqttx44dev3113MMO6+++qrmzJlz84uC2/Ao7AKAv1u/fr02b96shx9+WN99950mTpyoWrVq3dQajDE6e/asfH19b+p6Xempp57S5s2btXDhQtWvX99hWtu2bdWnTx8FBQUVUnWXnT9/XjabTQEBAbrvvvsKtZaCcmUbPTzc/0dtbo57X1/fbH9XXbp00aRJk9SpUyf9v//3/zRz5kyX1HP69Gn5+fm5ZFnlypVzyXJw62JkB25l4sSJkqThw4crLi5OM2bM0OnTpyVd/sUREhKiJ598Mtt8J06ckK+vr/r06WNvy8jIUL9+/RQTE2M/hdOrVy9lZmY6zGuz2dSzZ0+NHz9ed911l7y9vfXpp59Kknbt2qX27dsrJCRE3t7euuuuu/T+++87zH/27Fn17dtX99xzjwIDAxUcHKzatWvr66+/zrHOzp07Kzg4WMWLF9fDDz+sPXv25Hh6KDfrzsmGDRs0f/58de7cOVvQueLee+9V2bJlJUl//PGHunfvrkqVKql48eIKCQlR/fr1tXLlyhuuS5K2bdumli1bKigoSD4+Prrnnnvs+++KK6eqpk6dqr59+yoyMlLe3t7avXv3NU9jrV+/Xi1atFBwcLB8fHxUrVo1ffHFFw59Tp8+bf879vHxUXBwsGrWrKnp06fnqvY///xTTz/9tIKDg1WsWDE1b95ce/bscegTHR2tjh07Zps3Pj5e8fHxudrGjh07qnjx4tq9e7eaNm2q4sWLq0yZMurbt6+ysrJuWGd0dLSaNWumOXPmqEqVKvLx8dHtt9+u0aNHZ+vriuPeWU8//bSaNm2qWbNmaf/+/ZKkffv2yWazafLkydn6X328JyUlyWaz6eeff9Zjjz2moKAge0BZv3692rZtq+joaPn6+io6Olrt2rWzr0e6fFry8ccflyTVq1fPfrrtyrpzOo119uxZDRw40GE/9ejRQydOnHDod2XfL1iwQNWrV5evr6/uvPNO+wg0bg3u/98N/GOcOXNG06dP17333qvKlSurU6dO6tKli2bNmqUOHTrI09NTTzzxhMaPH6/3339fAQEB9nmnT5+us2fP6umnn5Z0+Zdg3bp1dejQIb300kuqUqWKtm/frtdee01bt27VDz/8IJvNZp9/7ty5WrlypV577TWFhYUpJCREO3bsUFxcnMqWLat3331XYWFhWrhwof7zn//o6NGjGjRokKTL18YcP35c/fr1U2RkpM6dO6cffvhBrVu31qRJk/TUU09Jki5duqTmzZtr/fr1SkpKsp++adKkSbZ9kdt152TRokWSpFatWuVqvx8/flySNGjQIIWFhenUqVOaM2eO4uPjtXjxYodf6Ff79ddfFRcXp5CQEI0ePVolS5bUtGnT1LFjR/3+++/q37+/Q/+BAweqdu3aGj9+vIoUKaKQkBClpaVlW+7SpUvVpEkT1apVS+PHj1dgYKBmzJihNm3a6PTp0/bw0adPH02dOlVDhgxRtWrVlJmZqW3btunYsWO52vbOnTurYcOG+vzzz3Xw4EG98sorio+P15YtW1SiRIlcLeNqOW2jdDmst2jRQp07d1bfvn21YsUKvfHGGwoMDNRrr712w+Vu2rRJvXr1UlJSksLCwvTZZ5/p+eef17lz59SvXz9Jrjnu86pFixb6/vvvtXLlSkVFReVpGa1bt1bbtm317LPP2sPZvn37VLFiRbVt21bBwcFKTU3VuHHjdO+992rHjh0qVaqUHn74YQ0dOlQvvfSS3n//ffsp0WuN6Bhj1KpVKy1evFgDBw7Ugw8+qC1btmjQoEFas2aN1qxZI29vb3v/zZs3q2/fvhowYIBCQ0M1YcIEde7cWeXLl1edOnXytK24yQzgJqZMmWIkmfHjxxtjjDl58qQpXry4efDBB+19tmzZYiSZjz76yGHef/3rX6ZGjRr278OGDTNFihQx69atc+j35ZdfGknm+++/t7dJMoGBgeb48eMOfRs3bmxuu+02k56e7tDes2dP4+Pjk63/FRcuXDDnz583nTt3NtWqVbO3f/fdd0aSGTdunEP/YcOGGUlm0KBB+V63McY8++yzRpL55Zdfrtnneq7U36BBA/PII484TLu6zrZt2xpvb29z4MABh34JCQnGz8/PnDhxwhhjzNKlS40kU6dOnWzruzJt6dKl9rY777zTVKtWzZw/f96hb7NmzUx4eLi5ePGiMcaYypUrm1atWjm9jZMmTTKSsm3fjz/+aCSZIUOG2NuioqJMhw4dsi2jbt26pm7dutm2I6dt7NChg5FkvvjiC4f2pk2bmooVK96w3qioKGOz2cymTZsc2hs2bGgCAgJMZmamMcY1x/211K1b19x9993XnD5//nwjybz11lvGGGP27t1rJJlJkyZl63v1cTRo0CAjybz22ms3rOPChQvm1KlTplixYua9996zt8+aNSvbcXRFhw4dTFRUlP37ggULjCSTnJzs0G/mzJnZfr5ERUUZHx8fs3//fnvbmTNnTHBwsOnatesN64V74DQW3MbEiRPl6+urtm3bSpKKFy+uxx9/XCtXrtSuXbskSbGxsapRo4YmTZpkn2/nzp366aef1KlTJ3vbvHnzVLlyZd1zzz26cOGC/dO4ceMcT5nUr1/f4RqWs2fPavHixXrkkUfk5+fnsIymTZvq7NmzWrt2rb3/rFmzdP/996t48eLy8PCQp6enJk6cqJ07d9r7XLkDKjEx0WHd7dq1c/ju7LpdYfz48apevbp8fHzs9S9evNih/pwsWbJEDRo0UJkyZRzaO3bsqNOnT2vNmjUO7Y8++ugNa9m9e7d++eUX/fvf/5akbNufmpqqX3/9VZL0r3/9S/Pnz9eAAQO0bNkynTlzxpnNtq/jiri4OEVFRWnp0qVOLefvrrWNNptNzZs3d2irUqWKw+mY67n77rtVtWpVh7b27dsrIyNDP//8s6T8H/f5YYzJ9zJy2nenTp3Siy++qPLly8vDw0MeHh4qXry4MjMzb3h8XsuSJUskKdvpyccff1zFihXT4sWLHdrvuece+2lfSfLx8dEdd9yR6787FD7CDtzC7t27tWLFCj388MMyxujEiRM6ceKEHnvsMUlyOD/eqVMnrVmzRr/88oskadKkSfL29nYIDb///ru2bNkiT09Ph4+/v7+MMTp69KjD+sPDwx2+Hzt2TBcuXNCYMWOyLaNp06aSZF/G7NmzlZiYqMjISE2bNk1r1qzRunXr1KlTJ509e9ZhmR4eHgoODnZYV2hoaJ7XnZMrP5T37t17zT5/N2LECHXr1k21atXSV199pbVr12rdunVq0qTJDcPDsWPHsu07SYqIiLBP/7uc+l7t999/lyT169cv2/Z3795d0l/bP3r0aL344ouaO3eu6tWrp+DgYLVq1coejm8kLCwsx7bcngbLybW20c/PTz4+Pg5t3t7eDsfI9VyrVumv/Zzf4z4/rvziv/J3nxc51dO+fXuNHTtWXbp00cKFC/XTTz9p3bp1Kl26tNPh9oor/xZLly7t0G6z2XL8+y9ZsmS2ZXh7e+d5/bj5uGYHbuGTTz6RMUZffvmlvvzyy2zTP/30Uw0ZMkRFixZVu3bt1KdPH02ePFlvvvmmpk6dqlatWjn8D7VUqVLy9fW95kWEpUqVcvj+9+sYJCkoKEhFixbVk08+qR49euS4jJiYGEnStGnTFBMTo5kzZzos5+oLT0uWLKkLFy7o+PHjDoHn6mtWnFl3Tho3bqyXXnpJc+fOzfF6oKtNmzZN8fHxGjdunEP7yZMnbzhvyZIllZqamq398OHDkm68n3NyZZ6BAweqdevWOfapWLGiJKlYsWJ6/fXX9frrr+v333+3j/I0b97cHoavJ6frhdLS0lS+fHn7dx8fnxwvIj569Gi27ZNyt415ca1apb9+Gef3uM+Pb775RjabzX4Ny5Vgd/W+u16QvLqe9PR0zZs3T4MGDdKAAQPs7Veuk8urK/8W//jjD4fAY4xRWlqa7r333jwvG+6JsINCd/HiRX366acqV66cJkyYkG36vHnz9O6772r+/Plq1qyZgoKC1KpVK02ZMkW1a9dWWlqawyksSWrWrJmGDh2qkiVLXjcYXIufn5/q1aunjRs3qkqVKvLy8rpmX5vNJi8vL4cf1Glpadnuxqpbt66Sk5M1c+ZMdevWzd4+Y8aMPK87J9WrV1dCQoImTpyoxMTEHO/IWr9+vUJCQlS2bFnZbDaHizElacuWLVqzZk2201NXa9CggebMmaPDhw87/I9+ypQp8vPzy9Mt5RUrVlSFChW0efNmDR06NNfzhYaGqmPHjtq8ebNGjRqVq1uXP/vsM4dTJ6tXr9b+/fvVpUsXe1t0dLS2bNniMN///vc//frrrzmGnYKyfft2bd682eFU1ueffy5/f3/7Bbn5Pe7zatKkSZo/f77at29vH1kMDQ2Vj49Ptn2X012K12Kz2WSMyXZ8TpgwQRcvXnRou9InN6MtDRo0UHJysqZNm6bevXvb27/66itlZmaqQYMGua4RtwbCDgrd/PnzdfjwYb311ls53vlTuXJljR07VhMnTlSzZs0kXT6VNXPmTPXs2VO33XabHnroIYd5evXqpa+++kp16tRR7969VaVKFV26dEkHDhzQokWL1Ldv3xs+v+e9997TAw88oAcffFDdunVTdHS0Tp48qd27d+vbb7+1n/dv1qyZZs+ere7du+uxxx7TwYMH9cYbbyg8PNzhdEqTJk10//33q2/fvsrIyFCNGjW0Zs0aTZkyRZJUpEgRp9d9LVOmTFGTJk2UkJCgTp06KSEhQUFBQUpNTdW3336r6dOna8OGDSpbtqyaNWumN954Q4MGDVLdunX166+/avDgwYqJidGFCxeuu55BgwZp3rx5qlevnl577TUFBwfrs88+03fffafk5GQFBgZed/5r+fDDD5WQkKDGjRurY8eOioyM1PHjx7Vz5079/PPPmjVrliSpVq1aatasmapUqaKgoCDt3LlTU6dOVe3atXP1jJb169erS5cuevzxx3Xw4EG9/PLLioyMtJ8uk6Qnn3xSTzzxhLp3765HH31U+/fvV3JycrZTIAUtIiJCLVq0UFJSksLDwzVt2jSlpKTorbfesm+rK4776zlz5oz9erEzZ85oz549mjt3rubNm6e6detq/Pjx9r42m01PPPGEPvnkE5UrV05Vq1bVTz/9pM8//zzX6wsICFCdOnX09ttvq1SpUoqOjtby5cs1ceLEbHfLXXni+kcffSR/f3/5+PgoJiYmx1NQDRs2VOPGjfXiiy8qIyND999/v/1urGrVquX4eAvc4grx4mjAGGNMq1atjJeXlzly5Mg1+7Rt29Z4eHiYtLQ0Y4wxFy9eNGXKlDGSzMsvv5zjPKdOnTKvvPKKqVixovHy8jKBgYEmNjbW9O7d274cYy7fGdKjR48cl7F3717TqVMnExkZaTw9PU3p0qVNXFycw906xhgzfPhwEx0dbby9vc1dd91lPv74Y/sdJn93/Phx8/TTT5sSJUoYPz8/07BhQ7N27VojyeHOEmfWfS1nzpwxo0ePNrVr1zYBAQHGw8PDREREmNatW5vvvvvO3i8rK8v069fPREZGGh8fH1O9enUzd+7cbHewXNlXf7+Lxhhjtm7dapo3b24CAwONl5eXqVq1arY7cK7cqTRr1qxsdeZ0N5YxxmzevNkkJiaakJAQ4+npacLCwkz9+vXtd+sZY8yAAQNMzZo1TVBQkPH29ja333676d27tzl69Oh1982Vu7EWLVpknnzySVOiRAnj6+trmjZtanbt2uXQ99KlSyY5OdncfvvtxsfHx9SsWdMsWbLkmndj5bSNHTp0MMWKFcvWntMxkpOoqCjz8MMPmy+//NLcfffdxsvLy0RHR5sRI0Zk6+uK4z4ndevWNZLsn2LFipnbb7/dPPbYY2bWrFn2O+T+Lj093XTp0sWEhoaaYsWKmebNm5t9+/Zd826sP/74I9syDh06ZB599FETFBRk/P39TZMmTcy2bdtyvEtu1KhRJiYmxhQtWtThTrCcjuUzZ86YF1980URFRRlPT08THh5uunXrZv7880+Hflf2fU774+9//3BvNmNccAk9gDz7/PPP9e9//1s//vij4uLiCrscuKHo6GhVrlxZ8+bNK+xSgFsSp7GAm2j69On6v//7P8XGxqpIkSJau3at3n77bdWpU4egAwAFhLAD3ET+/v6aMWOGhgwZoszMTIWHh6tjx44aMmRIYZcGAJbFaSwAAGBpPFQQAABYGmEHAABYGmEHAABYGhcoS7p06ZIOHz4sf3//AnvUOwAAcC1jjE6ePKmIiAiHB7NejbCjy+/xudFj8QEAgHs6ePCgbrvttmtOJ+zo8u3A0uWdFRAQUMjVAACA3MjIyFCZMmXsv8evhbCjv960GxAQQNgBAOAWc6NLULhAGQAAWBphBwAAWBphBwAAWBphBwAAWBphBwAAWBphBwAAWBphBwAAWBphBwAAWBphBwAAWBphBwAAWBphBwAAWBphBwAAWBphBwAAWBphBwAAWBphBwAAWJpHYRcAAABuLbZly5zqb+LjC6SO3GJkBwAAWBphBwAAWBphBwAAWBphBwAAWBphBwAAWBphBwAAWBphBwAAWBphBwAAWBphBwAAWBphBwAAWBphBwAAWBphBwAAWBphBwAAWBphBwAAWBphBwAAWBphBwAAWBphBwAAWBphBwAAWBphBwAAWBphBwAAWBphBwAAWBphBwAAWFqhhp1hw4bp3nvvlb+/v0JCQtSqVSv9+uuvDn2MMUpKSlJERIR8fX0VHx+v7du3O/TJysrSc889p1KlSqlYsWJq0aKFDh06dDM3BQAAuKlCDTvLly9Xjx49tHbtWqWkpOjChQtq1KiRMjMz7X2Sk5M1YsQIjR07VuvWrVNYWJgaNmyokydP2vv06tVLc+bM0YwZM7Rq1SqdOnVKzZo108WLFwtjswAAgBuxGWNMYRdxxR9//KGQkBAtX75cderUkTFGERER6tWrl1588UVJl0dxQkND9dZbb6lr165KT09X6dKlNXXqVLVp00aSdPjwYZUpU0bff/+9GjdufMP1ZmRkKDAwUOnp6QoICCjQbQQA4FZnW7bMqf4mPr5A6sjt72+PAll7HqWnp0uSgoODJUl79+5VWlqaGjVqZO/j7e2tunXravXq1eratas2bNig8+fPO/SJiIhQ5cqVtXr16hzDTlZWlrKysuzfMzIyCmqT4CR3+QcEALAOt7lA2RijPn366IEHHlDlypUlSWlpaZKk0NBQh76hoaH2aWlpafLy8lJQUNA1+1xt2LBhCgwMtH/KlCnj6s0BAABuwm3CTs+ePbVlyxZNnz492zSbzebw3RiTre1q1+szcOBApaen2z8HDx7Me+EAAMCtuUXYee655/TNN99o6dKluu222+ztYWFhkpRthObIkSP20Z6wsDCdO3dOf/755zX7XM3b21sBAQEOHwAAYE2FGnaMMerZs6dmz56tJUuWKCYmxmF6TEyMwsLClJKSYm87d+6cli9frri4OElSjRo15Onp6dAnNTVV27Zts/cBAAD/XIV6gXKPHj30+eef6+uvv5a/v799BCcwMFC+vr6y2Wzq1auXhg4dqgoVKqhChQoaOnSo/Pz81L59e3vfzp07q2/fvipZsqSCg4PVr18/xcbG6qGHHirMzQMAAG6gUMPOuHHjJEnxV91RM2nSJHXs2FGS1L9/f505c0bdu3fXn3/+qVq1amnRokXy9/e39x85cqQ8PDyUmJioM2fOqEGDBpo8ebKKFi16szYFAAC4Kbd6zk5h4Tk77oNbzwHA/bnLz+rc/v52iwuUAQAACgphBwAAWJpbPUEZAIBbkbuc1kHOGNkBAACWRtgBAACWRtgBAACWRtgBAACWRtgBAACWRtgBAACWRtgBAACWRtgBAACWRtgBAACWRtgBAACWRtgBAACWRtgBAACWRtgBAACWRtgBAACWRtgBAACWRtgBAACWRtgBAACWRtgBAACWRtgBAACWRtgBAACWRtgBAACWRtgBAACWRtgBAACWRtgBAACWRtgBAACWRtgBAACWRtgBAACW5lHYBQAoHLZly5zqb+LjC6QOAChojOwAAABLI+wAAABLI+wAAABLI+wAAABLI+wAAABLI+wAAABLI+wAAABLI+wAAABLI+wAAABLI+wAAABLI+wAAABLI+wAAABL40WgAAAUIl7KW/AY2QEAAJZG2AEAAJZG2AEAAJZG2AEAAJZG2AEAAJZG2AEAAJZG2AEAAJbGc3YAwI3xDBYg/xjZAQAAlkbYAQAAlub0aazMzEwNHz5cixcv1pEjR3Tp0iWH6Xv27HFZcQAAAPnldNjp0qWLli9frieffFLh4eGy2WwFURcAAIBLOB125s+fr++++073339/QdQDAADgUk5fsxMUFKTg4OCCqAUAAMDlnA47b7zxhl577TWdPn26IOoBAABwKadPY7377rv67bffFBoaqujoaHl6ejpM//nnn11WHAAAQH45HXZatWpVAGUAAAAUDKfCzoULFyRJnTp1UpkyZQqkIAAAAFdy6podDw8PvfPOO7p48WJB1QMAAOBSTl+g3KBBAy1z8l0tAAAAhcXpa3YSEhI0cOBAbdu2TTVq1FCxYsUcprdo0cJlxQEAAOSX02GnW7dukqQRI0Zkm2az2TjFBQAA3IrTYefqd2EBAAC4M956DgAALM3pkZ3Bgwdfd/prr72W52IAAABczemwM2fOHIfv58+f1969e+Xh4aFy5coRdgAAgFtx+jTWxo0bHT7btm1TamqqGjRooN69ezu1rBUrVqh58+aKiIiQzWbT3LlzHaZ37NhRNpvN4XPfffc59MnKytJzzz2nUqVKqVixYmrRooUOHTrk7GYBAACLcsk1OwEBARo8eLBeffVVp+bLzMxU1apVNXbs2Gv2adKkiVJTU+2f77//3mF6r169NGfOHM2YMUOrVq3SqVOn1KxZM+4KAwAAkvJwGutaTpw4ofT0dKfmSUhIUEJCwnX7eHt7KywsLMdp6enpmjhxoqZOnaqHHnpIkjRt2jSVKVNGP/zwgxo3buxUPQAAwHqcDjujR492+G6MUWpqqqZOnaomTZq4rLArli1bppCQEJUoUUJ169bVm2++qZCQEEnShg0bdP78eTVq1MjePyIiQpUrV9bq1auvGXaysrKUlZVl/56RkeHyugG4ns3Jp7eb+PgCqQPArcXpsDNy5EiH70WKFFHp0qXVoUMHDRw40GWFSZdHfh5//HFFRUVp7969evXVV1W/fn1t2LBB3t7eSktLk5eXl4KCghzmCw0NVVpa2jWXO2zYML3++usurRUAALgnp8PO3r17C6KOHLVp08b+58qVK6tmzZqKiorSd999p9atW19zPmOMbDbbNacPHDhQffr0sX/PyMjgLe4AAFhUvi5QPnjw4E298yk8PFxRUVHatWuXJCksLEznzp3Tn3/+6dDvyJEjCg0NveZyvL29FRAQ4PABAADW5HTYuXDhgl599VUFBgYqOjpaUVFRCgwM1CuvvKLz588XRI12x44d08GDBxUeHi5JqlGjhjw9PZWSkmLvk5qaqm3btikuLq5AawEAALcGp09j9ezZU3PmzFFycrJq164tSVqzZo2SkpJ09OhRjR8/PtfLOnXqlHbv3m3/vnfvXm3atEnBwcEKDg5WUlKSHn30UYWHh2vfvn166aWXVKpUKT3yyCOSpMDAQHXu3Fl9+/ZVyZIlFRwcrH79+ik2NtZ+dxYAAPhnczrsTJ8+XTNmzHC4ZbxKlSoqW7as2rZt61TYWb9+verVq2f/fuU6mg4dOmjcuHHaunWrpkyZohMnTig8PFz16tXTzJkz5e/vb59n5MiR8vDwUGJios6cOaMGDRpo8uTJKlq0qLObBgAALMjpsOPj46Po6Ohs7dHR0fLy8nJqWfHx8TLGXHP6woULc1XPmDFjNGbMGKfWDQAA/hmcvmanR48eeuONNxyeU5OVlaU333xTPXv2dGlxAAAA+ZWrkZ2rb/P+4YcfdNttt6lq1aqSpM2bN+vcuXNq0KCB6ysEAADIh1yFncDAQIfvjz76qMN3nlEDAADcVa7CzqRJkwq6DgAAgALhkreeAwAAuCvCDgAAsDTCDgAAsDTCDgAAsDSXhJ0TJ064YjEAAAAu53TYeeuttzRz5kz798TERJUsWVKRkZHavHmzS4sDAADIL6fDzocffmh/rk5KSopSUlI0f/58JSQk6IUXXnB5gQAAAPnh9LuxUlNT7WFn3rx5SkxMVKNGjRQdHa1atWq5vEAAAID8cHpkJygoSAcPHpQkLViwQA899JAkyRijixcvurY6AACAfHJ6ZKd169Zq3769KlSooGPHjikhIUGStGnTJpUvX97lBQIAAOSH02Fn5MiRio6O1sGDB5WcnKzixYtLunx6q3v37i4vEHB3tmXLnJ7HxMe7vA4AQM6cDjuenp7q169ftvZevXq5oh4AAACXytNzdqZOnaoHHnhAERER2r9/vyRp1KhR+vrrr11aHAAAQH45HXbGjRunPn36KCEhQSdOnLBflFyiRAmNGjXK1fUBAADki9OnscaMGaOPP/5YrVq10vDhw+3tNWvWzPH0FgCgcDh7PRnXksGqnB7Z2bt3r6pVq5at3dvbW5mZmS4pCgAAwFWcDjsxMTHatGlTtvb58+erUqVKrqgJAADAZZw+jfXCCy+oR48eOnv2rIwx+umnnzR9+nQNGzZMEyZMKIgaAQAA8szpsPP000/rwoUL6t+/v06fPq327dsrMjJS7733ntq2bVsQNQIAAOSZ02FHkp555hk988wzOnr0qC5duqSQkBBX1wUAAOASeQo7V5QqVcpVdQAAABSIXIWd6tWra/HixQoKClK1atVks9mu2ffnn392WXEAAAD5lauw07JlS3l7e0uSWrVqVZD1AAAAuFSuws6gQYMkSRcvXlR8fLyqVKmioKCgAi0MAADAFZx6zk7RokXVuHFjnThxooDKAQAAcC2nHyoYGxurPXv2FEQtAAAALud02HnzzTfVr18/zZs3T6mpqcrIyHD4AAAAuBOnbz1v0qSJJKlFixYOd2UZY2Sz2exvQQcAAHAHToedpUuXFkQdAADki7NveZd40/s/hdNhp27dugVRBwAAQIHI0xOUT5w4oYkTJ2rnzp2y2WyqVKmSOnXqpMDAQFfXBwAAkC9OX6C8fv16lStXTiNHjtTx48d19OhRjRgxQuXKlePpyQAAwO04PbLTu3dvtWjRQh9//LE8PC7PfuHCBXXp0kW9evXSihUrXF4kAABAXjkddtavX+8QdCTJw8ND/fv3V82aNV1aHAAAQH45fRorICBABw4cyNZ+8OBB+fv7u6QoAAAAV3E67LRp00adO3fWzJkzdfDgQR06dEgzZsxQly5d1K5du4KoEQAAIM+cPo31zjvvyGaz6amnntKFCxckSZ6enurWrZuGDx/u8gIBAADyw+mw4+Xlpffee0/Dhg3Tb7/9JmOMypcvLz8/v4KoDwAAIF/y9JwdSfLz81NsbKwrawEAAHC5XIWd1q1b53qBs2fPznMxAAAArparsMOTkQEAwK0qV2Fn0qRJBV0HAABAgcjzNTuAu3H2jce87RgA/hnyFHa+/PJLffHFFzpw4IDOnTvnMI33YwEAAHfi9EMFR48eraefflohISHauHGj/vWvf6lkyZLas2ePEhISCqJGAACAPHM67HzwwQf66KOPNHbsWHl5eal///5KSUnRf/7zH6WnpxdEjQAAAHnmdNg5cOCA4uLiJEm+vr46efKkJOnJJ5/U9OnTXVsdAABAPjkddsLCwnTs2DFJUlRUlNauXStJ2rt3r4wxrq0OAAAgn5wOO/Xr19e3334rSercubN69+6thg0bqk2bNnrkkUdcXiAAAEB+OH031kcffaRLly5Jkp599lkFBwdr1apVat68uZ599lmXFwgAAJAfToedIkWKqEiRvwaEEhMTlZiY6NKiAAAAXCXXp7F27dqldu3aKSMjI9u09PR0tW/fXnv27HFpcQAAAPmV67Dz9ttvq0yZMgoICMg2LTAwUGXKlNHbb7/t0uIAAADyK9dhZ8WKFXr88cevOT0xMVFLlixxSVEAAACukuuws3//foWEhFxzeqlSpXTw4EGXFAUAAOAquQ47gYGB+u233645fffu3Tme4gIAAChMuQ47derU0ZgxY645ffTo0XrwwQddUhQAAICr5PrW84EDB6p27dp67LHH1L9/f1WsWFGS9Msvvyg5OVkLFy7U6tWrC6xQOM+2bJlT/U18fIHUAQBAYcp12KlWrZq+/PJLderUSXPmzHGYVrJkSX3xxReqXr26ywsEAADID6ceKtisWTPt379fCxYs0O7du2WM0R133KFGjRrJz8+voGoEAADIM6efoOzr68s7sAAAwC3D6ReBAgAA3EoIOwAAwNIIOwAAwNKcvmYHsCJu0wcA68rTyM5vv/2mV155Re3atdORI0ckSQsWLND27dtdWhwAAEB+OR12li9frtjYWP33v//V7NmzderUKUnSli1bNGjQIKeWtWLFCjVv3lwRERGy2WyaO3euw3RjjJKSkhQRESFfX1/Fx8dnC1RZWVl67rnnVKpUKRUrVkwtWrTQoUOHnN0sAABgUU6HnQEDBmjIkCFKSUmRl5eXvb1evXpas2aNU8vKzMxU1apVNXbs2BynJycna8SIERo7dqzWrVunsLAwNWzYUCdPnrT36dWrl+bMmaMZM2Zo1apVOnXqlJo1a6aLFy86u2kAAMCCnL5mZ+vWrfr888+ztZcuXVrHjh1zalkJCQlKSEjIcZoxRqNGjdLLL7+s1q1bS5I+/fRThYaG6vPPP1fXrl2Vnp6uiRMnaurUqXrooYckSdOmTVOZMmX0ww8/qHHjxk5uHQAAsBqnR3ZKlCih1NTUbO0bN25UZGSkS4qSpL179yotLU2NGjWyt3l7e6tu3br2d3Bt2LBB58+fd+gTERGhypUrX/c9XVlZWcrIyHD4AAAAa3I67LRv314vvvii0tLSZLPZdOnSJf3444/q16+fnnrqKZcVlpaWJkkKDQ11aA8NDbVPS0tLk5eXl4KCgq7ZJyfDhg1TYGCg/VOmTBmX1Q0AANyL02HnzTffVNmyZRUZGalTp06pUqVKqlOnjuLi4vTKK6+4vECbzebw3RiTre1qN+ozcOBApaen2z8HDx50Sa0AAMD9OH3Njqenpz777DMNHjxYGzdu1KVLl1StWjVVqFDBpYWFhYVJujx6Ex4ebm8/cuSIfbQnLCxM586d059//ukwunPkyBHFxcVdc9ne3t7y9vZ2ab0AAMA95fkJyuXKldNjjz2mxMRElwcdSYqJiVFYWJhSUlLsbefOndPy5cvtQaZGjRry9PR06JOamqpt27ZdN+wAAIB/DqdHdvr06ZNju81mk4+Pj8qXL6+WLVsqODj4hss6deqUdu/ebf++d+9ebdq0ScHBwSpbtqx69eqloUOHqkKFCqpQoYKGDh0qPz8/tW/fXpIUGBiozp07q2/fvipZsqSCg4PVr18/xcbG2u/OAgAA/2xOh52NGzfq559/1sWLF1WxYkUZY7Rr1y4VLVpUd955pz744AP17dtXq1atUqVKla67rPXr16tevXr271eCVIcOHTR58mT1799fZ86cUffu3fXnn3+qVq1aWrRokfz9/e3zjBw5Uh4eHkpMTNSZM2fUoEEDTZ48WUWLFnV20wAAgAU5HXaujNpMmjRJAQEBkqSMjAx17txZDzzwgJ555hm1b99evXv31sKFC6+7rPj4eBljrjndZrMpKSlJSUlJ1+zj4+OjMWPGaMyYMc5uCgAA+Adw+pqdt99+W2+88YY96EhSQECAkpKSlJycLD8/P7322mvasGGDSwsFAADIC6fDTnp6uv3ln3/3xx9/2B/OV6JECZ07dy7/1QEAAOST02GnZcuW6tSpk+bMmaNDhw7p//7v/zRnzhx17txZrVq1kiT99NNPuuOOO1xdKwAAgNOcvmbnww8/VO/evdW2bVtduHDh8kI8PNShQweNHDlSknTnnXdqwoQJrq0UAAAgD5wOO8WLF9fHH3+skSNHas+ePTLGqFy5cipevLi9zz333OPKGgEAAPLM6bBzRfHixVWlShVX1gIAAOByeQo769at06xZs3TgwIFsFyLPnj3bJYUBAAC4gtMXKM+YMUP333+/duzYoTlz5uj8+fPasWOHlixZosDAwIKoEQAAIM+cHtkZOnSoRo4cqR49esjf31/vvfeeYmJi1LVrV4cXduLWZlu2zKn+Jj6+QOoAACC/nB7Z+e233/Twww9Luvz28MzMTNlsNvXu3VsfffSRywsEAADID6fDTnBwsE6ePClJioyM1LZt2yRJJ06c0OnTp11bHQAAQD45fRrrwQcfVEpKimJjY5WYmKjnn39eS5YsUUpKiho0aFAQNQIAAOSZ02Fn7NixOnv2rCRp4MCB8vT01KpVq9S6dWu9+uqrLi8QAAAgP5wOO8HBwfY/FylSRP3791f//v1dWhQAAICrOH3NjnT5IuVXXnlF7dq1s78UdMGCBdq+fbtLiwMAAMgvp8PO8uXLFRsbq//+97+aPXu2Tp06JUnasmWLBg0a5PICAQAA8sPpsDNgwAANGTJEKSkp8vLysrfXq1dPa9ascWlxAAAA+eV02Nm6daseeeSRbO2lS5fWsWPHXFIUAACAqzgddkqUKKHU1NRs7Rs3blRkZKRLigIAAHAVp+/Gat++vV588UXNmjVLNptNly5d0o8//qh+/frpqaeeKogaAQBADni1T+44PbLz5ptvqmzZsoqMjNSpU6dUqVIl1alTR3FxcXrllVcKokYAAIA8c2pkxxijw4cP6+OPP9Ybb7yhn3/+WZcuXVK1atVUoUKFgqoRAAAgz5wOOxUqVND27dtVoUIF3X777QVVFwAAgEs4dRqrSJEiqlChAnddAQCAW4bT1+wkJyfrhRdesL/tHAAAwJ05fTfWE088odOnT6tq1ary8vKSr6+vw/Tjx4+7rDhwpT0AAPnldNgZNWpUAZQBAABQMJwOOx06dCiIOgAAAAoEbz0HAACWxlvPAQCApfHWcwAAYGm89RwAAFgabz0HAACW5nTYufLW87S0NN56DgAA3B5vPQcAAJbm9HN2PD099dlnn2nw4MHauHEjbz0HAABuzemws3z5ctWtW1flypVTuXLlCqImAAAAl3H6NFbDhg1VtmxZDRgwgJeBAgAAt+d02Dl8+LD69++vlStXqkqVKqpSpYqSk5N16NChgqgPAAAgX5wOO6VKlVLPnj31448/6rffflObNm00ZcoURUdHq379+gVRIwAAQJ45fc3O38XExGjAgAGqWrWqXn31VS1fvtxVdQGAZdiWLXOqv4mPL5A6gH+qPL0IVJJ+/PFHde/eXeHh4Wrfvr3uvvtuzZs3z5W1AQAA5JvTIzsvvfSSpk+frsOHD+uhhx7SqFGj1KpVK/n5+RVEfQAAAPnidNhZtmyZ+vXrpzZt2qhUqVIO0zZt2qR77rnHVbUBAADkm9NhZ/Xq1Q7f09PT9dlnn2nChAnavHmzLl686LLiAAAA8ivP1+wsWbJETzzxhMLDwzVmzBg1bdpU69evd2VtAAAA+ebUyM6hQ4c0efJkffLJJ8rMzFRiYqLOnz+vr776SpUqVSqoGgEAAPIs1yM7TZs2VaVKlbRjxw6NGTNGhw8f1pgxYwqyNgAAgHzL9cjOokWL9J///EfdunXjpZ8AAOCWkeuRnZUrV+rkyZOqWbOmatWqpbFjx+qPP/4oyNoAAADyLddhp3bt2vr444+Vmpqqrl27asaMGYqMjNSlS5eUkpKikydPFmSdAAAAeeL03Vh+fn7q1KmTVq1apa1bt6pv374aPny4QkJC1KJFi4KoEQAAIM/y9W6sihUrKjk5WcOGDdO3336rTz75xFV1AcgF3rkEADeW5+fs/F3RokXVqlUrffPNN65YHAAAgMu4JOwAAAC4K8IOAACwNMIOAACwNMIOAACwNMIOAACwNMIOAACwtHw9ZwcA/il4phFw62JkBwAAWBphBwAAWBphBwAAWBphBwAAWBphBwAAWBphBwAAWBphBwAAWBphBwAAWBoPFSxgzj6ITOJhZAAAuJJbj+wkJSXJZrM5fMLCwuzTjTFKSkpSRESEfH19FR8fr+3btxdixQAAwN24ddiRpLvvvlupqan2z9atW+3TkpOTNWLECI0dO1br1q1TWFiYGjZsqJMnTxZixQAAwJ24fdjx8PBQWFiY/VO6dGlJl0d1Ro0apZdfflmtW7dW5cqV9emnn+r06dP6/PPPC7lqAADgLtw+7OzatUsRERGKiYlR27ZttWfPHknS3r17lZaWpkaNGtn7ent7q27dulq9enVhlQsAANyMW1+gXKtWLU2ZMkV33HGHfv/9dw0ZMkRxcXHavn270tLSJEmhoaEO84SGhmr//v3XXW5WVpaysrLs3zMyMlxfPAAAcAtuHXYSEhLsf46NjVXt2rVVrlw5ffrpp7rvvvskSTabzWEeY0y2tqsNGzZMr7/+uusLBgAAbsftT2P9XbFixRQbG6tdu3bZ78q6MsJzxZEjR7KN9lxt4MCBSk9Pt38OHjxYYDUDAIDCdUuFnaysLO3cuVPh4eGKiYlRWFiYUlJS7NPPnTun5cuXKy4u7rrL8fb2VkBAgMMHAABYk1ufxurXr5+aN2+usmXL6siRIxoyZIgyMjLUoUMH2Ww29erVS0OHDlWFChVUoUIFDR06VH5+fmrfvn1hlw4AANyEW4edQ4cOqV27djp69KhKly6t++67T2vXrlVUVJQkqX///jpz5oy6d++uP//8U7Vq1dKiRYvk7+9fyJUDAAB34dZhZ8aMGdedbrPZlJSUpKSkpJtTEAAAuOXcUtfsAAAAOIuwAwAALM2tT2MBgKvYli1zeh4TH+/yOgDcfIzsAAAASyPsAAAASyPsAAAASyPsAAAASyPsAAAASyPsAAAASyPsAAAASyPsAAAASyPsAAAASyPsAAAAS+N1EQCAbJx9vQav1oA7Y2QHAABYGmEHAABYGmEHAABYGmEHAABYGmEHAABYGndjAQAg7kCzMkZ2AACApRF2AACApRF2AACApRF2AACApXGBMgDApbjQF+6GkR0AAGBphB0AAGBphB0AAGBphB0AAGBphB0AAGBphB0AAGBphB0AAGBphB0AAGBphB0AAGBphB0AAGBphB0AAGBphB0AAGBphB0AAGBpvPUcAOA2eGM6CgIjOwAAwNIIOwAAwNIIOwAAwNIIOwAAwNIIOwAAwNK4GwsoZNx9AgAFi5EdAABgaYQdAABgaYQdAABgaYQdAABgaYQdAABgadyNBcBp3EEG4FbCyA4AALA0wg4AALA0wg4AALA0wg4AALA0wg4AALA0wg4AALA0bj2Hy3FbMgDAnTCyAwAALI2wAwAALI2wAwAALI2wAwAALI2wAwAALI27sQDcVNytB+BmY2QHAABYGmEHAABYGmEHAABYGmEHAABYGmEHAABYGmEHAABYmmVuPf/ggw/09ttvKzU1VXfffbdGjRqlBx98sLDLAgDALf2THgNhiZGdmTNnqlevXnr55Ze1ceNGPfjgg0pISNCBAwcKuzQAAFDILBF2RowYoc6dO6tLly666667NGrUKJUpU0bjxo0r7NIAAEAhu+XDzrlz57RhwwY1atTIob1Ro0ZavXp1IVUFAADcxS1/zc7Ro0d18eJFhYaGOrSHhoYqLS0tx3mysrKUlZVl/56eni5JysjIcH2BmZlOz+JQh5PzM6/7z1uY62Ze59yKdTOvc27Fum/5eV3oynKNMdftd8uHnStsNpvDd2NMtrYrhg0bptdffz1be5kyZQqkNmcFMq+l5y3MdTPvrbFu5r058xbmupnXtU6ePKnAwGuv5ZYPO6VKlVLRokWzjeIcOXIk22jPFQMHDlSfPn3s3y9duqTjx4+rZMmS1wxIV8vIyFCZMmV08OBBBQQE5H0D/iHYX85hf+Ue+8o57C/nsL9yrzD2lTFGJ0+eVERExHX73fJhx8vLSzVq1FBKSooeeeQRe3tKSopatmyZ4zze3t7y9vZ2aCtRokSe1h8QEMA/ACewv5zD/so99pVz2F/OYX/l3s3eV9cb0bnilg87ktSnTx89+eSTqlmzpmrXrq2PPvpIBw4c0LPPPlvYpQEAgEJmibDTpk0bHTt2TIMHD1ZqaqoqV66s77//XlFRUYVdGgAAKGSWCDuS1L17d3Xv3v2mrc/b21uDBg3KdjoMOWN/OYf9lXvsK+ewv5zD/so9d95XNnOj+7UAAABuYbf8QwUBAACuh7ADAAAsjbADAAAsjbADAAAsjbCTRx988IFiYmLk4+OjGjVqaOXKlYVdkltKSkqSzWZz+ISFhRV2WW5hxYoVat68uSIiImSz2TR37lyH6cYYJSUlKSIiQr6+voqPj9f27dsLp1g3cKP91bFjx2zH2n333Vc4xRayYcOG6d5775W/v79CQkLUqlUr/frrrw59OL7+kpv9xfF12bhx41SlShX7gwNr166t+fPn26e763FF2MmDmTNnqlevXnr55Ze1ceNGPfjgg0pISNCBAwcKuzS3dPfddys1NdX+2bp1a2GX5BYyMzNVtWpVjR07NsfpycnJGjFihMaOHat169YpLCxMDRs21MmTJ29ype7hRvtLkpo0aeJwrH3//fc3sUL3sXz5cvXo0UNr165VSkqKLly4oEaNGinzby9v5Pj6S272l8TxJUm33Xabhg8frvXr12v9+vWqX7++WrZsaQ80bntcGTjtX//6l3n22Wcd2u68804zYMCAQqrIfQ0aNMhUrVq1sMtwe5LMnDlz7N8vXbpkwsLCzPDhw+1tZ8+eNYGBgWb8+PGFUKF7uXp/GWNMhw4dTMuWLQulHnd35MgRI8ksX77cGMPxdSNX7y9jOL6uJygoyEyYMMGtjytGdpx07tw5bdiwQY0aNXJob9SokVavXl1IVbm3Xbt2KSIiQjExMWrbtq327NlT2CW5vb179yotLc3hOPP29lbdunU5zq5j2bJlCgkJ0R133KFnnnlGR44cKeyS3EJ6erokKTg4WBLH141cvb+u4PhydPHiRc2YMUOZmZmqXbu2Wx9XhB0nHT16VBcvXsz2RvXQ0NBsb16HVKtWLU2ZMkULFy7Uxx9/rLS0NMXFxenYsWOFXZpbu3IscZzlXkJCgj777DMtWbJE7777rtatW6f69esrKyursEsrVMYY9enTRw888IAqV64siePrenLaXxLH199t3bpVxYsXl7e3t5599lnNmTNHlSpVcuvjyjKvi7jZbDabw3djTLY2XP4BcUVsbKxq166tcuXK6dNPP1WfPn0KsbJbA8dZ7rVp08b+58qVK6tmzZqKiorSd999p9atWxdiZYWrZ8+e2rJli1atWpVtGsdXdtfaXxxff6lYsaI2bdqkEydO6KuvvlKHDh20fPly+3R3PK4Y2XFSqVKlVLRo0Wwp9ciRI9nSLLIrVqyYYmNjtWvXrsIuxa1duWON4yzvwsPDFRUV9Y8+1p577jl98803Wrp0qW677TZ7O8dXzq61v3LyTz6+vLy8VL58edWsWVPDhg1T1apV9d5777n1cUXYcZKXl5dq1KihlJQUh/aUlBTFxcUVUlW3jqysLO3cuVPh4eGFXYpbi4mJUVhYmMNxdu7cOS1fvpzjLJeOHTumgwcP/iOPNWOMevbsqdmzZ2vJkiWKiYlxmM7x5ehG+ysn/+Tj62rGGGVlZbn3cVVol0bfwmbMmGE8PT3NxIkTzY4dO0yvXr1MsWLFzL59+wq7NLfTt29fs2zZMrNnzx6zdu1a06xZM+Pv78++MsacPHnSbNy40WzcuNFIMiNGjDAbN240+/fvN8YYM3z4cBMYGGhmz55ttm7datq1a2fCw8NNRkZGIVdeOK63v06ePGn69u1rVq9ebfbu3WuWLl1qateubSIjI/+R+6tbt24mMDDQLFu2zKSmpto/p0+ftvfh+PrLjfYXx9dfBg4caFasWGH27t1rtmzZYl566SVTpEgRs2jRImOM+x5XhJ08ev/9901UVJTx8vIy1atXd7hFEX9p06aNCQ8PN56eniYiIsK0bt3abN++vbDLcgtLly41krJ9OnToYIy5fHvwoEGDTFhYmPH29jZ16tQxW7duLdyiC9H19tfp06dNo0aNTOnSpY2np6cpW7as6dChgzlw4EBhl10octpPksykSZPsfTi+/nKj/cXx9ZdOnTrZf/eVLl3aNGjQwB50jHHf48pmjDE3bxwJAADg5uKaHQAAYGmEHQAAYGmEHQAAYGmEHQAAYGmEHQAAYGmEHQAAYGmEHQAAYGmEHQCQNHnyZJUoUaKwywBQAAg7AG6qjh07ymazyWazydPTU6GhoWrYsKE++eQTXbp06abUEB0drVGjRjm0tWnTRv/73/9uyvoB3FyEHQA3XZMmTZSamqp9+/Zp/vz5qlevnp5//nk1a9ZMFy5cyNMyjTF5nleSfH19FRISkuf5Abgvwg6Am87b21thYWGKjIxU9erV9dJLL+nrr7/W/PnzNXnyZO3bt082m02bNm2yz3PixAnZbDYtW7ZMkrRs2TLZbDYtXLhQNWvWlLe3t1auXKnffvtNLVu2VGhoqIoXL657771XP/zwg3058fHx2r9/v3r37m0fYZJyPo01btw4lStXTl5eXqpYsaKmTp3qMN1ms2nChAl65JFH5OfnpwoVKuibb74pkH0GIO8IOwDcQv369VW1alXNnj3bqfn69++vYcOGaefOnapSpYpOnTqlpk2b6ocfftDGjRvVuHFjNW/eXAcOHJAkzZ49W7fddpsGDx6s1NRUpaam5rjcOXPm6Pnnn1ffvn21bds2de3aVU8//bSWLl3q0O/1119XYmKitmzZoqZNm+rf//63jh8/nredAKBAEHYAuI0777xT+/btc2qewYMHq2HDhipXrpxKliypqlWrqmvXroqNjVWFChU0ZMgQ3X777fYRl+DgYBUtWlT+/v4KCwtTWFhYjst955131LFjR3Xv3l133HGH+vTpo9atW+udd95x6NexY0e1a9dO5cuX19ChQ5WZmamffvopT9sPoGAQdgC4DWOM/bRSbtWsWdPhe2Zmpvr3769KlSqpRIkSKl68uH755Rf7yE5u7dy5U/fff79D2/3336+dO3c6tFWpUsX+52LFisnf319Hjhxxal0ACpZHYRcAAFfs3LlTMTExKlLk8v/DjDH2aefPn89xnmLFijl8f+GFF7Rw4UK98847Kl++vHx9ffXYY4/p3LlzTtdzdfDKKYx5enpmm+dm3VUGIHcY2QHgFpYsWaKtW7fq0UcfVenSpSXJ4Xqav1+sfD0rV65Ux44d9cgjjyg2NlZhYWHZTo15eXnp4sWL113OXXfdpVWrVjm0rV69WnfddVeu6gDgPhjZAXDTZWVlKS0tTRcvXtTvv/+uBQsWaNiwYWrWrJmeeuopFS1aVPfdd5+GDx+u6OhoHT16VK+88kqull2+fHnNnj1bzZs3l81m06uvvpptpCU6OlorVqxQ27Zt5e3trVKlSmVbzgsvvKDExERVr15dDRo00LfffqvZs2c73NkF4NbAyA6Am27BggUKDw9XdHS0mjRpoqVLl2r06NH6+uuvVbRoUUnSJ598ovPnz6tmzZp6/vnnNWTIkFwte+TIkQoKClJcXJyaN2+uxo0bq3r16g59Bg8erH379qlcuXL2UaSrtWrVSu+9957efvtt3X333frwww81adIkxcfH52vbAdx8NvP3k+IAAAAWw8gOAACwNMIOAACwNMIOAACwNMIOAACwNMIOAACwNMIOAACwNMIOAACwNMIOAACwNMIOAACwNMIOAACwNMIOAACwNMIOAACwtP8P2cVvkt1JmP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500" y="1108953"/>
            <a:ext cx="5438775" cy="381267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479632" y="5123668"/>
            <a:ext cx="5301050" cy="892552"/>
          </a:xfrm>
          <a:prstGeom prst="rect">
            <a:avLst/>
          </a:prstGeom>
        </p:spPr>
        <p:txBody>
          <a:bodyPr wrap="square">
            <a:spAutoFit/>
          </a:bodyPr>
          <a:lstStyle/>
          <a:p>
            <a:r>
              <a:rPr lang="en-US" sz="1800" b="1" u="sng" dirty="0">
                <a:latin typeface="Times New Roman" pitchFamily="18" charset="0"/>
                <a:cs typeface="Times New Roman" pitchFamily="18" charset="0"/>
              </a:rPr>
              <a:t>Interpretation:</a:t>
            </a:r>
            <a:endParaRPr lang="en-US" b="1" u="sng" dirty="0">
              <a:solidFill>
                <a:schemeClr val="accent6">
                  <a:lumMod val="10000"/>
                </a:schemeClr>
              </a:solidFill>
              <a:latin typeface="Times New Roman" pitchFamily="18" charset="0"/>
              <a:cs typeface="Times New Roman" pitchFamily="18" charset="0"/>
            </a:endParaRPr>
          </a:p>
          <a:p>
            <a:r>
              <a:rPr lang="en-US" b="1" dirty="0">
                <a:solidFill>
                  <a:schemeClr val="accent6">
                    <a:lumMod val="10000"/>
                  </a:schemeClr>
                </a:solidFill>
                <a:latin typeface="Times New Roman" pitchFamily="18" charset="0"/>
                <a:cs typeface="Times New Roman" pitchFamily="18" charset="0"/>
              </a:rPr>
              <a:t>   </a:t>
            </a:r>
            <a:r>
              <a:rPr lang="en-US" sz="1600" dirty="0">
                <a:solidFill>
                  <a:schemeClr val="accent6">
                    <a:lumMod val="10000"/>
                  </a:schemeClr>
                </a:solidFill>
                <a:latin typeface="Times New Roman" pitchFamily="18" charset="0"/>
                <a:cs typeface="Times New Roman" pitchFamily="18" charset="0"/>
              </a:rPr>
              <a:t>This Shows that 30 min Duration of Exercise the most   Calories burn on .</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3" y="1108953"/>
            <a:ext cx="5182547" cy="381267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73595" y="5123668"/>
            <a:ext cx="5438775" cy="1107996"/>
          </a:xfrm>
          <a:prstGeom prst="rect">
            <a:avLst/>
          </a:prstGeom>
        </p:spPr>
        <p:txBody>
          <a:bodyPr wrap="square">
            <a:spAutoFit/>
          </a:bodyPr>
          <a:lstStyle/>
          <a:p>
            <a:r>
              <a:rPr lang="en-US" sz="1800" b="1" u="sng" dirty="0">
                <a:latin typeface="Times New Roman" pitchFamily="18" charset="0"/>
                <a:cs typeface="Times New Roman" pitchFamily="18" charset="0"/>
              </a:rPr>
              <a:t>Interpretation:</a:t>
            </a:r>
            <a:endParaRPr lang="en-US" b="1" u="sng" dirty="0">
              <a:solidFill>
                <a:schemeClr val="accent6">
                  <a:lumMod val="10000"/>
                </a:schemeClr>
              </a:solidFill>
              <a:latin typeface="Times New Roman" pitchFamily="18" charset="0"/>
              <a:cs typeface="Times New Roman" pitchFamily="18" charset="0"/>
            </a:endParaRPr>
          </a:p>
          <a:p>
            <a:pPr algn="ctr"/>
            <a:r>
              <a:rPr lang="en-US" sz="1400" dirty="0">
                <a:solidFill>
                  <a:schemeClr val="accent6">
                    <a:lumMod val="10000"/>
                  </a:schemeClr>
                </a:solidFill>
                <a:latin typeface="Times New Roman" pitchFamily="18" charset="0"/>
                <a:cs typeface="Times New Roman" pitchFamily="18" charset="0"/>
              </a:rPr>
              <a:t>  </a:t>
            </a:r>
            <a:r>
              <a:rPr lang="en-US" sz="1600" dirty="0">
                <a:solidFill>
                  <a:schemeClr val="accent6">
                    <a:lumMod val="10000"/>
                  </a:schemeClr>
                </a:solidFill>
                <a:latin typeface="Times New Roman" pitchFamily="18" charset="0"/>
                <a:cs typeface="Times New Roman" pitchFamily="18" charset="0"/>
              </a:rPr>
              <a:t>It indicates that there is higher average calorie burn rate for 70 Beats per minute  heart rate zone. This suggests that activities within this zone tend to burn more calories per hour.</a:t>
            </a:r>
            <a:endParaRPr lang="en-IN" sz="1600" dirty="0">
              <a:solidFill>
                <a:schemeClr val="accent6">
                  <a:lumMod val="10000"/>
                </a:schemeClr>
              </a:solidFill>
              <a:latin typeface="Times New Roman" pitchFamily="18" charset="0"/>
              <a:cs typeface="Times New Roman" pitchFamily="18" charset="0"/>
            </a:endParaRPr>
          </a:p>
        </p:txBody>
      </p:sp>
      <p:sp>
        <p:nvSpPr>
          <p:cNvPr id="10" name="TextBox 9"/>
          <p:cNvSpPr txBox="1"/>
          <p:nvPr/>
        </p:nvSpPr>
        <p:spPr>
          <a:xfrm>
            <a:off x="155575" y="181843"/>
            <a:ext cx="3089189" cy="523220"/>
          </a:xfrm>
          <a:prstGeom prst="rect">
            <a:avLst/>
          </a:prstGeom>
          <a:solidFill>
            <a:schemeClr val="accent3">
              <a:lumMod val="40000"/>
              <a:lumOff val="60000"/>
            </a:schemeClr>
          </a:solidFill>
        </p:spPr>
        <p:txBody>
          <a:bodyPr wrap="square" rtlCol="0">
            <a:spAutoFit/>
          </a:bodyPr>
          <a:lstStyle/>
          <a:p>
            <a:pPr algn="ctr"/>
            <a:r>
              <a:rPr lang="en-US" sz="2800" b="1" dirty="0">
                <a:solidFill>
                  <a:schemeClr val="accent6">
                    <a:lumMod val="25000"/>
                  </a:schemeClr>
                </a:solidFill>
                <a:latin typeface="Times New Roman" pitchFamily="18" charset="0"/>
                <a:cs typeface="Times New Roman" pitchFamily="18" charset="0"/>
              </a:rPr>
              <a:t>Bar Plot</a:t>
            </a:r>
            <a:endParaRPr lang="en-IN" sz="2800" b="1" dirty="0">
              <a:solidFill>
                <a:schemeClr val="accent6">
                  <a:lumMod val="25000"/>
                </a:schemeClr>
              </a:solidFill>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241FBA5C-688E-8D37-554E-23B450F25BAD}"/>
              </a:ext>
            </a:extLst>
          </p:cNvPr>
          <p:cNvSpPr/>
          <p:nvPr/>
        </p:nvSpPr>
        <p:spPr>
          <a:xfrm>
            <a:off x="1" y="1"/>
            <a:ext cx="12192000" cy="6858000"/>
          </a:xfrm>
          <a:prstGeom prst="rect">
            <a:avLst/>
          </a:prstGeom>
          <a:no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68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031" y="369651"/>
            <a:ext cx="5525310" cy="4387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52617" y="5152768"/>
            <a:ext cx="10663880" cy="113877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Interpretation :- </a:t>
            </a:r>
          </a:p>
          <a:p>
            <a:r>
              <a:rPr lang="en-US" sz="1600" dirty="0">
                <a:latin typeface="Times New Roman" pitchFamily="18" charset="0"/>
                <a:cs typeface="Times New Roman" pitchFamily="18" charset="0"/>
              </a:rPr>
              <a:t>                          This bar plot helps in understanding the relationship between body temperature and calorie burn efficiency. A     taller bar indicates a higher average calorie burn rate for that body temperature range. </a:t>
            </a:r>
          </a:p>
          <a:p>
            <a:r>
              <a:rPr lang="en-US" sz="1600" dirty="0">
                <a:latin typeface="Times New Roman" pitchFamily="18" charset="0"/>
                <a:cs typeface="Times New Roman" pitchFamily="18" charset="0"/>
              </a:rPr>
              <a:t>This suggests that individuals tend to burn more calories per hour when their body temperature falls within </a:t>
            </a:r>
            <a:r>
              <a:rPr lang="en-IN" sz="1600" b="1" dirty="0">
                <a:latin typeface="Times New Roman" pitchFamily="18" charset="0"/>
                <a:cs typeface="Times New Roman" pitchFamily="18" charset="0"/>
              </a:rPr>
              <a:t>37.6°C - 38.5°C</a:t>
            </a:r>
            <a:r>
              <a:rPr lang="en-IN" sz="1600" dirty="0">
                <a:latin typeface="Times New Roman" pitchFamily="18" charset="0"/>
                <a:cs typeface="Times New Roman" pitchFamily="18" charset="0"/>
              </a:rPr>
              <a:t>.</a:t>
            </a:r>
          </a:p>
        </p:txBody>
      </p:sp>
      <p:sp>
        <p:nvSpPr>
          <p:cNvPr id="3" name="Rectangle 2">
            <a:extLst>
              <a:ext uri="{FF2B5EF4-FFF2-40B4-BE49-F238E27FC236}">
                <a16:creationId xmlns:a16="http://schemas.microsoft.com/office/drawing/2014/main" id="{259DF1DC-C322-AEB7-89C1-59AA3A575B9C}"/>
              </a:ext>
            </a:extLst>
          </p:cNvPr>
          <p:cNvSpPr/>
          <p:nvPr/>
        </p:nvSpPr>
        <p:spPr>
          <a:xfrm>
            <a:off x="1" y="0"/>
            <a:ext cx="12192000" cy="6858000"/>
          </a:xfrm>
          <a:prstGeom prst="rect">
            <a:avLst/>
          </a:prstGeom>
          <a:no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252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jMAAAHFCAYAAAAHcXhbAAAAOXRFWHRTb2Z0d2FyZQBNYXRwbG90bGliIHZlcnNpb24zLjUuMiwgaHR0cHM6Ly9tYXRwbG90bGliLm9yZy8qNh9FAAAACXBIWXMAAA9hAAAPYQGoP6dpAAAy/klEQVR4nO3de1hVdb7H8c8WZAuK5CVuqUjeKm+VNKl5vxWSU1qTZuUtGytLTT2aOZPYUbE6OtY0aXMy1OO1TB0by8RUytRKG1KpR50EJRMpbygmhvzOHz3scQsqbIG9f/h+Pc96Htdv/dZa3/3bO/20rg5jjBEAAIClKnm7AAAAgKtBmAEAAFYjzAAAAKsRZgAAgNUIMwAAwGqEGQAAYDXCDAAAsBphBgAAWI0wAwAArEaYAXzIvHnz5HA4XFOVKlUUHh6uzp07KyEhQVlZWYXWiY+Pl8PhKNF+zpw5o/j4eG3atKlE6xW1r/r16+vee+8t0XauZPHixZo1a1aRyxwOh+Lj40t1f6Xtk08+UUxMjKpWrSqHw6FVq1ZdcZ1du3bJ4XCocuXKOnz4cNkXCVQghBnAByUmJmrr1q1KSkrS3/72N9166616+eWXdfPNN2v9+vVufYcOHaqtW7eWaPtnzpzR5MmTSxxmPNmXJy4XZrZu3aqhQ4eWeQ2eMsbooYceUuXKlbV69Wpt3bpVHTt2vOJ6b7/9tiQpLy9PCxYsKOsygQrF39sFACisWbNmiomJcc0/8MADeu6559SuXTv16dNH+/btU1hYmCSpTp06qlOnTpnWc+bMGQUFBZXLvq6kdevWXt3/lfz44486duyYevfura5duxZrndzcXC1atEgtW7bUzz//rHfeeUfjx48v40qBioMjM4Al6tWrpxkzZujUqVN66623XO1FnfrZsGGDOnXqpFq1aikwMFD16tXTAw88oDNnzig9PV3XX3+9JGny5MmuU1qDBg1y297XX3+tBx98UDVq1FCDBg0uua8CK1euVIsWLVSlShXdeOONev31192WF5xCS09Pd2vftGmTHA6H6yhRp06dtGbNGh04cMDtlFuBok4z7d69W/fdd59q1KihKlWq6NZbb9X8+fOL3M+SJUs0ceJERUZGqnr16urWrZv27Nlz6YG/wObNm9W1a1cFBwcrKChIbdu21Zo1a1zL4+PjXWFv/Pjxcjgcql+//hW3u2rVKh09elRDhw7VwIEDtXfvXm3evLlQv9zcXI0ZM0bh4eEKCgpShw4dtGPHDtWvX9/1/RXIzMzUsGHDVKdOHQUEBCg6OlqTJ09WXl5esT4rYBOOzAAW6dmzp/z8/PTpp59esk96erri4uLUvn17vfPOO7ruuut06NAhrV27VufOnVNERITWrl2re+65R48//rjrlE1BwCnQp08f9evXT08++aRycnIuW1dKSopGjRql+Ph4hYeHa9GiRRo5cqTOnTunsWPHlugzvvnmm/rjH/+o77//XitXrrxi/z179qht27YKDQ3V66+/rlq1amnhwoUaNGiQjhw5onHjxrn1f+GFF3TXXXfp7bffVnZ2tsaPH69evXrpu+++k5+f3yX3k5ycrO7du6tFixaaO3eunE6n3nzzTfXq1UtLlixR3759NXToULVs2VJ9+vTRs88+q/79+8vpdF7xMxRs75FHHtGxY8eUkJCguXPnql27dm79Bg8erGXLlmncuHHq0qWLvv32W/Xu3VvZ2dlu/TIzM/W73/1OlSpV0osvvqgGDRpo69atmjJlitLT05WYmHjFmgCrGAA+IzEx0UgyX3311SX7hIWFmZtvvtk1P2nSJHPhf8rLly83kkxKSsolt/HTTz8ZSWbSpEmFlhVs78UXX7zksgtFRUUZh8NRaH/du3c31atXNzk5OW6fLS0tza3fxo0bjSSzceNGV1tcXJyJiooqsvaL6+7Xr59xOp3m4MGDbv1iY2NNUFCQOXHihNt+evbs6dbv3XffNZLM1q1bi9xfgdatW5vQ0FBz6tQpV1teXp5p1qyZqVOnjsnPzzfGGJOWlmYkmVdfffWy2yuQnp5uKlWqZPr16+dq69ixo6latarJzs52taWmphpJZvz48W7rL1myxEgyAwcOdLUNGzbMVKtWzRw4cMCt7//8z/8YSSY1NbVYtQG24DQTYBljzGWX33rrrQoICNAf//hHzZ8/X/v37/doPw888ECx+zZt2lQtW7Z0a+vfv7+ys7P19ddfe7T/4tqwYYO6du2qunXrurUPGjRIZ86cKXTB8u9//3u3+RYtWkiSDhw4cMl95OTk6IsvvtCDDz6oatWqudr9/Pz02GOP6Ycffij2qaqLJSYmKj8/X0OGDHG1DRkyRDk5OVq2bJmrLTk5WZL00EMPua3/4IMPyt/f/SD7P//5T3Xu3FmRkZHKy8tzTbGxsW7bAioKwgxgkZycHB09elSRkZGX7NOgQQOtX79eoaGhGj58uBo0aKAGDRrotddeK9G+IiIiit03PDz8km1Hjx4t0X5L6ujRo0XWWjBGF++/Vq1abvMFp4F++eWXS+7j+PHjMsaUaD/FkZ+fr3nz5ikyMlKtWrXSiRMndOLECXXr1k1Vq1bV3LlzXX0Ltl9w4XcBf3//Qp/pyJEj+uCDD1S5cmW3qWnTppKkn3/+ucS1Ar6Ma2YAi6xZs0bnz59Xp06dLtuvffv2at++vc6fP6/t27frr3/9q0aNGqWwsDD169evWPsqybNrMjMzL9lW8A9tlSpVJP12EeuFrvYf1lq1ahX5XJYff/xRklS7du2r2r4k1ahRQ5UqVSr1/axfv951ROjiQCJJ27Zt07fffqtbbrnFtfzIkSO64YYbXH3y8vIKBanatWurRYsWmjp1apH7vVwYBmzEkRnAEgcPHtTYsWMVEhKiYcOGFWsdPz8/3Xnnnfrb3/4mSa5TPsU5GlESqamp+uabb9zaFi9erODgYN1+++2S5LqrZ+fOnW79Vq9eXWh7Tqez2LV17dpVGzZscIWKAgsWLFBQUFCp3MpdtWpV3XnnnVqxYoVbXfn5+Vq4cKHq1Kmjxo0bl3i7c+fOVaVKlbRq1Spt3LjRbfq///s/SdI777wjSerQoYMkuZ16kqTly5cXukPp3nvv1e7du9WgQQPFxMQUmggzqGg4MgP4oN27d7uuc8jKytJnn32mxMRE+fn5aeXKlYXuPLrQnDlztGHDBsXFxalevXo6e/as6x/Ebt26SZKCg4MVFRWlf/zjH+ratatq1qyp2rVrF+s24qJERkbq97//veLj4xUREaGFCxcqKSlJL7/8soKCgiRJd9xxh5o0aaKxY8cqLy9PNWrU0MqVK4u8Bbl58+ZasWKFZs+erVatWqlSpUpuz9250KRJk1zXiLz44ouqWbOmFi1apDVr1uiVV15RSEiIR5/pYgkJCerevbs6d+6ssWPHKiAgQG+++aZ2796tJUuWlPgpzEePHtU//vEP3X333brvvvuK7POXv/xFCxYsUEJCgpo2baqHH35YM2bMkJ+fn7p06aLU1FTNmDFDISEhqlTpP/9v+tJLLykpKUlt27bViBEj1KRJE509e1bp6en68MMPNWfOHK8/LwgoVd6+AhnAfxTc8VMwBQQEmNDQUNOxY0czbdo0k5WVVWidi+8w2rp1q+ndu7eJiooyTqfT1KpVy3Ts2NGsXr3abb3169eb2267zTidTre7YQq299NPP11xX8b8djdTXFycWb58uWnatKkJCAgw9evXNzNnziy0/t69e02PHj1M9erVzfXXX2+effZZs2bNmkJ3Mx07dsw8+OCD5rrrrjMOh8NtnyriLqxdu3aZXr16mZCQEBMQEGBatmxpEhMT3foU3M303nvvubUX3H10cf+ifPbZZ6ZLly6matWqJjAw0LRu3dp88MEHRW7vSnczzZo1y0gyq1atumSfOXPmGEnm/fffN8YYc/bsWTN69GgTGhpqqlSpYlq3bm22bt1qQkJCzHPPPee27k8//WRGjBhhoqOjTeXKlU3NmjVNq1atzMSJE83p06ev+FkBmziMucKtEQAAn7VlyxbdddddWrRokfr37+/tcgCvIMwAgCWSkpK0detWtWrVSoGBgfrmm280ffp0hYSEaOfOna6LrIFrDdfMAIAlqlevrnXr1mnWrFk6deqUateurdjYWCUkJBBkcE3jyAwAALAat2YDAACrEWYAAIDVCDMAAMBqFf4C4Pz8fP34448KDg4u8UOtAACAdxhjdOrUKUVGRro9FLIoFT7M/Pjjj4XepgsAAOyQkZFxxSdWV/gwExwcLOm3wahevbqXqwEAAMWRnZ2tunXruv4dv5wKH2YKTi1Vr16dMAMAgGWKc4kIFwADAACrEWYAAIDVCDMAAMBqhBkAAGA1wgwAALAaYQYAAFiNMAMAAKxGmAEAAFYjzAAAAKsRZgAAgNUIMwAAwGqEGQAAYDXCDAAAsBphBgAAWI0wAwAArObv7QIqqvrPr3H9OX16nBcrAQCgYuPIDAAAsBphBgAAWI0wAwAArEaYAQAAViPMAAAAqxFmAACA1QgzAADAaoQZAABgNcIMAACwGmEGAABYjTDjBfWfX+P2ugMAAOA5wgwAALAaYQYAAFiNMAMAAKxGmAEAAFYjzAAAAKt5NczMnj1bLVq0UPXq1VW9enW1adNGH330kWu5MUbx8fGKjIxUYGCgOnXqpNTUVC9WDAAAfI1Xw0ydOnU0ffp0bd++Xdu3b1eXLl103333uQLLK6+8opkzZ+qNN97QV199pfDwcHXv3l2nTp3yZtkAAMCHeDXM9OrVSz179lTjxo3VuHFjTZ06VdWqVdO2bdtkjNGsWbM0ceJE9enTR82aNdP8+fN15swZLV682JtlAwAAH+Iz18ycP39eS5cuVU5Ojtq0aaO0tDRlZmaqR48erj5Op1MdO3bUli1bvFgpAADwJf7eLmDXrl1q06aNzp49q2rVqmnlypW65ZZbXIElLCzMrX9YWJgOHDhwye3l5uYqNzfXNZ+dnV02hQMAAJ/g9SMzTZo0UUpKirZt26annnpKAwcO1Lfffuta7nA43PobYwq1XSghIUEhISGuqW7dumVWu8SrCQAA8Davh5mAgAA1bNhQMTExSkhIUMuWLfXaa68pPDxckpSZmenWPysrq9DRmgtNmDBBJ0+edE0ZGRllWj8AAPAur4eZixljlJubq+joaIWHhyspKcm17Ny5c0pOTlbbtm0vub7T6XTd6l0wAQCAisur18y88MILio2NVd26dXXq1CktXbpUmzZt0tq1a+VwODRq1ChNmzZNjRo1UqNGjTRt2jQFBQWpf//+3iwbAAD4EK+GmSNHjuixxx7T4cOHFRISohYtWmjt2rXq3r27JGncuHH65Zdf9PTTT+v48eO68847tW7dOgUHB3uzbAAA4EO8Gmbmzp172eUOh0Px8fGKj48vn4IAAIB1fO6aGQAAgJIgzAAAAKsRZgAAgNUIMwAAwGqEGQAAYDXCDAAAsBphBgAAWI0wAwAArEaYAQAAViPMAAAAqxFmAACA1QgzAADAaoQZAABgNcIMAACwGmEGAABYjTADAACsRpjxUfWfX6P6z68p8bKK6lr8zACA4iHMAAAAqxFmAACA1QgzAADAaoQZAABgNcIMAACwGmEGAABYjTADAACsRpgBAABWI8wAAACrEWYAAIDVCDPXIF99NYCv1gUA8G2EGQAAYDXCDAAAsBphBgAAWI0wAwAArEaYAQAAViPMAAAAqxFmAACA1QgzAADAaoQZAABgNcIMAACwGmEGAABYjTADAACsRpgBAABWI8wAAACrEWYAAIDVCDMAAMBqXg0zCQkJuuOOOxQcHKzQ0FDdf//92rNnj1ufQYMGyeFwuE2tW7f2UsUAAMDXeDXMJCcna/jw4dq2bZuSkpKUl5enHj16KCcnx63fPffco8OHD7umDz/80EsVAwAAX+PvzZ2vXbvWbT4xMVGhoaHasWOHOnTo4Gp3Op0KDw8v7/IAAIAFfOqamZMnT0qSatas6da+adMmhYaGqnHjxnriiSeUlZXljfIAAIAP8uqRmQsZYzR69Gi1a9dOzZo1c7XHxsbqD3/4g6KiopSWlqY///nP6tKli3bs2CGn01loO7m5ucrNzXXNZ2dnl0v9AADAO3wmzDzzzDPauXOnNm/e7Nbet29f15+bNWummJgYRUVFac2aNerTp0+h7SQkJGjy5MllXi98T/3n10iS0qfHlWgZ7MJ3CeBiPnGa6dlnn9Xq1au1ceNG1alT57J9IyIiFBUVpX379hW5fMKECTp58qRrysjIKIuSAQCAj/DqkRljjJ599lmtXLlSmzZtUnR09BXXOXr0qDIyMhQREVHkcqfTWeTpJwAAUDF59cjM8OHDtXDhQi1evFjBwcHKzMxUZmamfvnlF0nS6dOnNXbsWG3dulXp6enatGmTevXqpdq1a6t3797eLB0AAPgIrx6ZmT17tiSpU6dObu2JiYkaNGiQ/Pz8tGvXLi1YsEAnTpxQRESEOnfurGXLlik4ONgLFQMAAF/j9dNMlxMYGKiPP/64nKoBAAA28okLgAEAADxFmAEAAFYjzAAAAKsRZgAAgNUIMwAAwGo+8zoDeF/BY+Kla+dR8dfiZwaAioYjMwAAwGqEGQAAYDXCDAAAsBphBgAAWI0wAwAArEaYAQAAViPMAAAAqxFmAACA1QgzAADAaoQZAABgNV5nUMEUPJ6fR/Nf267F1zRci58ZwG84MgMAAKxGmAEAAFYjzAAAAKsRZgAAgNUIMwAAwGqEGQAAYDXCDAAAsBphBgAAWI0wAwAArEaYAQAAViPMAAAAqxFmAACA1QgzAADAaoQZAABgNcIMAACwGmEGAABYjTADAACsRpgBAABWI8wAAACrEWYAAIDVCDMAAMBq/t4uAHap//wa15/Tp8d5sRJ7FIwZ4wUAZYMjMwAAwGqEGQAAYDXCDAAAsBphBgAAWI0wAwAArObVMJOQkKA77rhDwcHBCg0N1f333689e/a49THGKD4+XpGRkQoMDFSnTp2UmprqpYoBAICv8WqYSU5O1vDhw7Vt2zYlJSUpLy9PPXr0UE5OjqvPK6+8opkzZ+qNN97QV199pfDwcHXv3l2nTp3yYuUAAMBXePU5M2vXrnWbT0xMVGhoqHbs2KEOHTrIGKNZs2Zp4sSJ6tOnjyRp/vz5CgsL0+LFizVs2DBvlA0AAHyIT10zc/LkSUlSzZo1JUlpaWnKzMxUjx49XH2cTqc6duyoLVu2eKVGAADgW3zmCcDGGI0ePVrt2rVTs2bNJEmZmZmSpLCwMLe+YWFhOnDgQJHbyc3NVW5urms+Ozu7jCoGAAC+wGfCzDPPPKOdO3dq8+bNhZY5HA63eWNMobYCCQkJmjx5cpnUiGtTRXuFQ3m8XoFXOAAoTz5xmunZZ5/V6tWrtXHjRtWpU8fVHh4eLuk/R2gKZGVlFTpaU2DChAk6efKka8rIyCi7wgEAgNd5FGbS0tJKZefGGD3zzDNasWKFNmzYoOjoaLfl0dHRCg8PV1JSkqvt3LlzSk5OVtu2bYvcptPpVPXq1d0mAABQcXkUZho2bKjOnTtr4cKFOnv2rMc7Hz58uBYuXKjFixcrODhYmZmZyszM1C+//CLpt9NLo0aN0rRp07Ry5Urt3r1bgwYNUlBQkPr37+/xfgEAQMXhUZj55ptvdNttt2nMmDEKDw/XsGHD9OWXX5Z4O7Nnz9bJkyfVqVMnRUREuKZly5a5+owbN06jRo3S008/rZiYGB06dEjr1q1TcHCwJ6UDAIAKxqMw06xZM82cOVOHDh1SYmKiMjMz1a5dOzVt2lQzZ87UTz/9VKztGGOKnAYNGuTq43A4FB8fr8OHD+vs2bNKTk523e0EAABwVRcA+/v7q3fv3nr33Xf18ssv6/vvv9fYsWNVp04dDRgwQIcPHy6tOgEAAIp0VWFm+/btevrppxUREaGZM2dq7Nix+v7777VhwwYdOnRI9913X2nVCQAAUCSPnjMzc+ZMJSYmas+ePerZs6cWLFignj17qlKl37JRdHS03nrrLd10002lWiwAAMDFPAozs2fP1pAhQzR48GDXs2AuVq9ePc2dO/eqigMAALgSj8LMvn37rtgnICBAAwcO9GTzAAAAxebRNTOJiYl67733CrW/9957mj9//lUXhYqn/vNr3F4LgN8wLu4YDwCe8CjMTJ8+XbVr1y7UHhoaqmnTpl11UQAAAMXlUZg5cOBAoVcPSFJUVJQOHjx41UUBAAAUl0dhJjQ0VDt37izU/s0336hWrVpXXRQAAEBxeRRm+vXrpxEjRmjjxo06f/68zp8/rw0bNmjkyJHq169fadcIAABwSR7dzTRlyhQdOHBAXbt2lb//b5vIz8/XgAEDuGYGAACUK4/CTEBAgJYtW6b//u//1jfffKPAwEA1b95cUVFRpV0fAADAZXkUZgo0btxYjRs3Lq1aAAAASsyjMHP+/HnNmzdPn3zyibKyspSfn++2fMOGDaVSHAAAwJV4FGZGjhypefPmKS4uTs2aNZPD4SjtugAAAIrFozCzdOlSvfvuu+rZs2dp1wMAAFAiHt2aHRAQoIYNG5Z2LQAuwKP9fQffBeDbPAozY8aM0WuvvSZjTGnXAwAAUCIenWbavHmzNm7cqI8++khNmzZV5cqV3ZavWLGiVIoDAAC4Eo/CzHXXXafevXuXdi0AAAAl5lGYSUxMLO06AAAAPOLRNTOSlJeXp/Xr1+utt97SqVOnJEk//vijTp8+XWrFAQAAXIlHR2YOHDige+65RwcPHlRubq66d++u4OBgvfLKKzp79qzmzJlT2nUCAAAUyaMjMyNHjlRMTIyOHz+uwMBAV3vv3r31ySeflFpxAAAAV+Lx3Uyff/65AgIC3NqjoqJ06NChUikMAACgODw6MpOfn6/z588Xav/hhx8UHBx81UUBAAAUl0dhpnv37po1a5Zr3uFw6PTp05o0aRKvOAAAAOXKo9NMf/nLX9S5c2fdcsstOnv2rPr37699+/apdu3aWrJkSWnXCPisgkfcp0+P83IlAHDt8ijMREZGKiUlRUuWLNHXX3+t/Px8Pf7443rkkUfcLggGAAAoax6FGUkKDAzUkCFDNGTIkNKsBwAAoEQ8CjMLFiy47PIBAwZ4VAwAAEBJeRRmRo4c6Tb/66+/6syZMwoICFBQUBBhBgAAlBuP7mY6fvy423T69Gnt2bNH7dq14wJgAABQrjx+N9PFGjVqpOnTpxc6agMAAFCWSi3MSJKfn59+/PHH0twkAADAZXl0zczq1avd5o0xOnz4sN544w3dddddpVIYAABAcXgUZu6//363eYfDoeuvv15dunTRjBkzSqMuAACAYvEozOTn55d2HQAAAB7x+KF5wMV4tD+Kg99JyRSMl8SYAZfiUZgZPXp0sfvOnDnTk10AAAAUi0dh5l//+pe+/vpr5eXlqUmTJpKkvXv3ys/PT7fffrurn8PhKJ0qAQAALsGjMNOrVy8FBwdr/vz5qlGjhqTfHqQ3ePBgtW/fXmPGjCnVIgEAAC7Fo+fMzJgxQwkJCa4gI0k1atTQlClTuJsJAACUK4/CTHZ2to4cOVKoPSsrS6dOnbrqogAAAIrLozDTu3dvDR48WMuXL9cPP/ygH374QcuXL9fjjz+uPn36FHs7n376qXr16qXIyEg5HA6tWrXKbfmgQYPkcDjcptatW3tSMgAAqKA8umZmzpw5Gjt2rB599FH9+uuvv23I31+PP/64Xn311WJvJycnRy1bttTgwYP1wAMPFNnnnnvuUWJioms+ICDAk5IBAEAF5VGYCQoK0ptvvqlXX31V33//vYwxatiwoapWrVqi7cTGxio2NvayfZxOp8LDwz0pEwAAXAOu6kWThw8f1uHDh9W4cWNVrVpVxpjSqstl06ZNCg0NVePGjfXEE08oKyur1PcBAADs5VGYOXr0qLp27arGjRurZ8+eOnz4sCRp6NChpXpbdmxsrBYtWqQNGzZoxowZ+uqrr9SlSxfl5uZecp3c3FxlZ2e7TQAAoOLyKMw899xzqly5sg4ePKigoCBXe9++fbV27dpSK65v376Ki4tTs2bN1KtXL3300Ufau3ev1qxZc8l1EhISFBIS4prq1q1bavUA+O3x+hc+Yh+lw5Nxvdrv4lr8Lq/Fz3wt8CjMrFu3Ti+//LLq1Knj1t6oUSMdOHCgVAorSkREhKKiorRv375L9pkwYYJOnjzpmjIyMsqsHgAA4H0eXQCck5PjdkSmwM8//yyn03nVRV3K0aNHlZGRoYiIiEv2cTqdZVoDAADwLR4dmenQoYMWLFjgmnc4HMrPz9err76qzp07F3s7p0+fVkpKilJSUiRJaWlpSklJ0cGDB3X69GmNHTtWW7duVXp6ujZt2qRevXqpdu3a6t27tydlAwCACsijIzOvvvqqOnXqpO3bt+vcuXMaN26cUlNTdezYMX3++efF3s727dvdwk/B27gHDhyo2bNna9euXVqwYIFOnDihiIgIde7cWcuWLVNwcLAnZQMAgArIozBzyy23aOfOnZo9e7b8/PyUk5OjPn36aPjw4Zc9BXSxTp06XfZ27o8//tiT8gAAwDWkxGHm119/VY8ePfTWW29p8uTJZVETAABAsZX4mpnKlStr9+7dcjgcZVEPAABAiXh0AfCAAQM0d+7c0q4FAACgxDy6ZubcuXN6++23lZSUpJiYmELvZJo5c2apFAcAAHAlJQoz+/fvV/369bV7927dfvvtkqS9e/e69eH0EwAAKE8lCjONGjXS4cOHtXHjRkm/vW7g9ddfV1hYWJkUB+DyCh7Lnj49zsuVgO+i5BgzlJYSXTNz8W3UH330kXJyckq1IAAAgJLw6ALgApd7RgwAAEB5KFGYcTgcha6J4RoZAADgTSW6ZsYYo0GDBrle5Hj27Fk9+eSThe5mWrFiRelVCAAAcBklCjMDBw50m3/00UdLtRgAAICSKlGYSUxMLKs6AAAAPHJVFwADAAB4G2EGAABYjTADAACsRpgBAABWI8wAACqU+s+vcb0qwRY21uxLCDMAAMBqhBkAAGA1wgwAALAaYQYAAFiNMAMAAKxGmAEAAFYjzAAAAKsRZgAAgNUIMwAAwGqEGQAAYDV/bxcAALBTweP306fHFdle1DKgLHBkBgAAWI0wAwAArEaYAQAAViPMAAAAqxFmAACA1QgzAADAaoQZAABgNcIMAACwGmEGAABYjTADAACsRpgBAP32CP4LH8MP38T35Dt86bsgzAAAAKsRZgAAgNUIMwAAwGqEGQAAYDXCDAAAsJpXw8ynn36qXr16KTIyUg6HQ6tWrXJbboxRfHy8IiMjFRgYqE6dOik1NdU7xQIAAJ/k1TCTk5Ojli1b6o033ihy+SuvvKKZM2fqjTfe0FdffaXw8HB1795dp06dKudKAQCAr/L35s5jY2MVGxtb5DJjjGbNmqWJEyeqT58+kqT58+crLCxMixcv1rBhw8qzVAAA4KN89pqZtLQ0ZWZmqkePHq42p9Opjh07asuWLV6sDAAA+BKvHpm5nMzMTElSWFiYW3tYWJgOHDhwyfVyc3OVm5vrms/Ozi6bAgEAgE/w2TBTwOFwuM0bYwq1XSghIUGTJ08u67KACq3gEeXp0+O8XEnpuvDR6xXts5W2ivobQMXks6eZwsPDJf3nCE2BrKysQkdrLjRhwgSdPHnSNWVkZJRpnQAAwLt8NsxER0crPDxcSUlJrrZz584pOTlZbdu2veR6TqdT1atXd5sAAEDF5dXTTKdPn9a///1v13xaWppSUlJUs2ZN1atXT6NGjdK0adPUqFEjNWrUSNOmTVNQUJD69+/vxaoBAIAv8WqY2b59uzp37uyaHz16tCRp4MCBmjdvnsaNG6dffvlFTz/9tI4fP64777xT69atU3BwsLdKBgAAPsarYaZTp04yxlxyucPhUHx8vOLj48uvKAAAYBWfvWYGAACgOAgzAADAaoQZAABgNcIMAACwGmEGAABYzedfZwAAuLbw2onSdS28moIjMwAAwGqEGQAAYDXCDAAAsBphBgAAWI0wAwAArEaYAQAAViPMAAAAqxFmAACA1QgzAADAaoQZAABgNcIMAJSx+s+vcXtE/7Wy74qI8fRNhBkAAGA1wgwAALAaYQYAAFiNMAMAAKxGmAEAAFYjzAAAAKsRZgAAgNUIMwAAwGqEGQAAYDXCDAAAsJq/twsAAMB2F77iIH16XJnuo6jtX27Z1W7bBhyZAQAAViPMAAAAqxFmAACA1QgzAADAaoQZAABgNcIMAACwGmEGAABYjTADAACsRpgBAABWI8wAAACr8ToDAAAuYPuj/UtTebymoTRwZAYAAFiNMAMAAKxGmAEAAFYjzAAAAKsRZgAAgNV8OszEx8fL4XC4TeHh4d4uCwAA+BCfvzW7adOmWr9+vWvez8/Pi9UAAABf4/Nhxt/fn6MxAADgknz6NJMk7du3T5GRkYqOjla/fv20f/9+b5cEAAB8iE8fmbnzzju1YMECNW7cWEeOHNGUKVPUtm1bpaamqlatWkWuk5ubq9zcXNd8dnZ2eZULAAC8wKfDTGxsrOvPzZs3V5s2bdSgQQPNnz9fo0ePLnKdhIQETZ48ubxKBACgWGx5NYCNfP4004WqVq2q5s2ba9++fZfsM2HCBJ08edI1ZWRklGOFAACgvPn0kZmL5ebm6rvvvlP79u0v2cfpdMrpdJZjVQAAwJt8+sjM2LFjlZycrLS0NH3xxRd68MEHlZ2drYEDB3q7NAAA4CN8+sjMDz/8oIcfflg///yzrr/+erVu3Vrbtm1TVFSUt0sDAAA+wqfDzNKlS71dAgAA8HE+fZoJAADgSggzAADAaoQZAABgNcIMAACwGmEGAABYjTADAACsRpgBAABWI8wAAACrEWYAAIDVCDMAAMBqhBkAAGA1wgwAALAaYQYAAFiNMAMAAKxGmAEAAFYjzAAAAKsRZgAAgNUIMwAAwGqEGQAAYDXCDAAAsBphBgAAWI0wAwAArEaYAQAAViPMAAAAqxFmAACA1QgzAADAaoQZAABgNcIMAACwGmEGAABYjTADAACsRpgBAABWI8wAAACrEWYAAIDVCDMAAMBqhBkAAGA1wgwAALAaYQYAAFiNMAMAAKxGmAEAAFYjzAAAAKsRZgAAgNUIMwAAwGqEGQAAYDXCDAAAsJoVYebNN99UdHS0qlSpolatWumzzz7zdkkAAMBH+HyYWbZsmUaNGqWJEyfqX//6l9q3b6/Y2FgdPHjQ26UBAAAf4PNhZubMmXr88cc1dOhQ3XzzzZo1a5bq1q2r2bNne7s0AADgA3w6zJw7d047duxQjx493Np79OihLVu2eKkqAADgS/y9XcDl/Pzzzzp//rzCwsLc2sPCwpSZmVnkOrm5ucrNzXXNnzx5UpKUnZ1dJjXm554pcvsF7ZdbdrmaLtfH02VXU3Nx+pRVXWW5fll+5qup62q37a2ar3Z9fr++812W9Xfh6fq++vvl75LSV7BdY8yVOxsfdujQISPJbNmyxa19ypQppkmTJkWuM2nSJCOJiYmJiYmJqQJMGRkZV8wLPn1kpnbt2vLz8yt0FCYrK6vQ0ZoCEyZM0OjRo13z+fn5OnbsmGrVqiWHw1Gq9WVnZ6tu3brKyMhQ9erVS3XbFRHjVTKMV8kxZiXDeJUcY1YyVzNexhidOnVKkZGRV+zr02EmICBArVq1UlJSknr37u1qT0pK0n333VfkOk6nU06n063tuuuuK8syVb16dX7UJcB4lQzjVXKMWckwXiXHmJWMp+MVEhJSrH4+HWYkafTo0XrssccUExOjNm3a6O9//7sOHjyoJ5980tulAQAAH+DzYaZv3746evSoXnrpJR0+fFjNmjXThx9+qKioKG+XBgAAfIDPhxlJevrpp/X00097u4xCnE6nJk2aVOi0ForGeJUM41VyjFnJMF4lx5iVTHmNl8OY4tzzBAAA4Jt8+qF5AAAAV0KYAQAAViPMAAAAqxFmAACA1QgzV5CQkKA77rhDwcHBCg0N1f333689e/a49THGKD4+XpGRkQoMDFSnTp2UmprqpYq9a/bs2WrRooXrAUlt2rTRRx995FrOWF1eQkKCHA6HRo0a5WpjzNzFx8fL4XC4TeHh4a7ljFdhhw4d0qOPPqpatWopKChIt956q3bs2OFazpi5q1+/fqHfmMPh0PDhwyUxXhfLy8vTn/70J0VHRyswMFA33nijXnrpJeXn57v6lPmYXcWrk64Jd999t0lMTDS7d+82KSkpJi4uztSrV8+cPn3a1Wf69OkmODjYvP/++2bXrl2mb9++JiIiwmRnZ3uxcu9YvXq1WbNmjdmzZ4/Zs2ePeeGFF0zlypXN7t27jTGM1eV8+eWXpn79+qZFixZm5MiRrnbGzN2kSZNM06ZNzeHDh11TVlaWaznj5e7YsWMmKirKDBo0yHzxxRcmLS3NrF+/3vz73/929WHM3GVlZbn9vpKSkowks3HjRmMM43WxKVOmmFq1apl//vOfJi0tzbz33numWrVqZtasWa4+ZT1mhJkSysrKMpJMcnKyMcaY/Px8Ex4ebqZPn+7qc/bsWRMSEmLmzJnjrTJ9So0aNczbb7/NWF3GqVOnTKNGjUxSUpLp2LGjK8wwZoVNmjTJtGzZsshljFdh48ePN+3atbvkcsbsykaOHGkaNGhg8vPzGa8ixMXFmSFDhri19enTxzz66KPGmPL5jXGaqYROnjwpSapZs6YkKS0tTZmZmerRo4erj9PpVMeOHbVlyxav1Ogrzp8/r6VLlyonJ0dt2rRhrC5j+PDhiouLU7du3dzaGbOi7du3T5GRkYqOjla/fv20f/9+SYxXUVavXq2YmBj94Q9/UGhoqG677Tb97//+r2s5Y3Z5586d08KFCzVkyBA5HA7Gqwjt2rXTJ598or1790qSvvnmG23evFk9e/aUVD6/MSueAOwrjDEaPXq02rVrp2bNmkmS643eF7/FOywsTAcOHCj3Gn3Brl271KZNG509e1bVqlXTypUrdcstt7h+tIyVu6VLl2rHjh3avn17oWX8vgq78847tWDBAjVu3FhHjhzRlClT1LZtW6WmpjJeRdi/f79mz56t0aNH64UXXtCXX36pESNGyOl0asCAAYzZFaxatUonTpzQoEGDJPHfZFHGjx+vkydP6qabbpKfn5/Onz+vqVOn6uGHH5ZUPmNGmCmBZ555Rjt37tTmzZsLLXM4HG7zxphCbdeKJk2aKCUlRSdOnND777+vgQMHKjk52bWcsfqPjIwMjRw5UuvWrVOVKlUu2Y8x+4/Y2FjXn5s3b642bdqoQYMGmj9/vlq3bi2J8bpQfn6+YmJiNG3aNEnSbbfdptTUVM2ePVsDBgxw9WPMijZ37lzFxsYqMjLSrZ3x+o9ly5Zp4cKFWrx4sZo2baqUlBSNGjVKkZGRGjhwoKtfWY4Zp5mK6dlnn9Xq1au1ceNG1alTx9VecBdFQfIskJWVVSiFXisCAgLUsGFDxcTEKCEhQS1bttRrr73GWBVhx44dysrKUqtWreTv7y9/f38lJyfr9ddfl7+/v2tcGLNLq1q1qpo3b659+/bxGytCRESEbrnlFre2m2++WQcPHpTE32GXc+DAAa1fv15Dhw51tTFehf3Xf/2Xnn/+efXr10/NmzfXY489pueee04JCQmSymfMCDNXYIzRM888oxUrVmjDhg2Kjo52Wx4dHa3w8HAlJSW52s6dO6fk5GS1bdu2vMv1ScYY5ebmMlZF6Nq1q3bt2qWUlBTXFBMTo0ceeUQpKSm68cYbGbMryM3N1XfffaeIiAh+Y0W46667Cj1OYu/evYqKipLE32GXk5iYqNDQUMXFxbnaGK/Czpw5o0qV3OOEn5+f69bschmzUrmMuAJ76qmnTEhIiNm0aZPbrXpnzpxx9Zk+fboJCQkxK1asMLt27TIPP/zwNXub3oQJE8ynn35q0tLSzM6dO80LL7xgKlWqZNatW2eMYayK48K7mYxhzC42ZswYs2nTJrN//36zbds2c++995rg4GCTnp5ujGG8Lvbll18af39/M3XqVLNv3z6zaNEiExQUZBYuXOjqw5gVdv78eVOvXj0zfvz4QssYL3cDBw40N9xwg+vW7BUrVpjatWubcePGufqU9ZgRZq5AUpFTYmKiq09+fr6ZNGmSCQ8PN06n03To0MHs2rXLe0V70ZAhQ0xUVJQJCAgw119/venatasryBjDWBXHxWGGMXNX8HyKypUrm8jISNOnTx+TmprqWs54FfbBBx+YZs2aGafTaW666Sbz97//3W05Y1bYxx9/bCSZPXv2FFrGeLnLzs42I0eONPXq1TNVqlQxN954o5k4caLJzc119SnrMXMYY0zpHOMBAAAof1wzAwAArEaYAQAAViPMAAAAqxFmAACA1QgzAADAaoQZAABgNcIMAACwGmEGAABYjTADwCdt2bJFfn5+uueee7xdCgAfxxOAAfikoUOHqlq1anr77bf17bffql69et4uCYCP4sgMAJ+Tk5Ojd999V0899ZTuvfdezZs3z2356tWr1ahRIwUGBqpz586aP3++HA6HTpw44eqzZcsWdejQQYGBgapbt65GjBihnJyc8v0gAMoFYQaAz1m2bJmaNGmiJk2a6NFHH1ViYqIKDiKnp6frwQcf1P3336+UlBQNGzZMEydOdFt/165duvvuu9WnTx/t3LlTy5Yt0+bNm/XMM8944+MAKGOcZgLgc+666y499NBDGjlypPLy8hQREaElS5aoW7duev7557VmzRrt2rXL1f9Pf/qTpk6dquPHj+u6667TgAEDFBgYqLfeesvVZ/PmzerYsaNycnJUpUoVb3wsAGWEIzMAfMqePXv05Zdfql+/fpIkf39/9e3bV++8845r+R133OG2zu9+9zu3+R07dmjevHmqVq2aa7r77ruVn5+vtLS08vkgAMqNv7cLAIALzZ07V3l5ebrhhhtcbcYYVa5cWcePH5cxRg6Hw22diw8w5+fna9iwYRoxYkSh7XMhMVDxEGYA+Iy8vDwtWLBAM2bMUI8ePdyWPfDAA1q0aJFuuukmffjhh27Ltm/f7jZ/++23KzU1VQ0bNizzmgF4H9fMAPAZq1atUt++fZWVlaWQkBC3ZRMnTtSHH36oFStWqEmTJnruuef0+OOPKyUlRWPGjNEPP/ygEydOKCQkRDt37lTr1q01ePBgPfHEE6pataq+++47JSUl6a9//auXPh2AssI1MwB8xty5c9WtW7dCQUb67chMSkqKjh8/ruXLl2vFihVq0aKFZs+e7bqbyel0SpJatGih5ORk7du3T+3bt9dtt92mP//5z4qIiCjXzwOgfHBkBoD1pk6dqjlz5igjI8PbpQDwAq6ZAWCdN998U3fccYdq1aqlzz//XK+++irPkAGuYYQZANbZt2+fpkyZomPHjqlevXoaM2aMJkyY4O2yAHgJp5kAAIDVuAAYAABYjTADAACsRpgBAABWI8wAAACrEWYAAIDVCDMAAMBqhBkAAGA1wgwAALAaYQYAAFjt/wGnGlcOCXH6l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970" y="510937"/>
            <a:ext cx="5052002" cy="44859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65762" y="5115957"/>
            <a:ext cx="10340501" cy="1231106"/>
          </a:xfrm>
          <a:prstGeom prst="rect">
            <a:avLst/>
          </a:prstGeom>
        </p:spPr>
        <p:txBody>
          <a:bodyPr wrap="square">
            <a:spAutoFit/>
          </a:bodyPr>
          <a:lstStyle/>
          <a:p>
            <a:r>
              <a:rPr lang="en-IN" sz="2000" b="1" u="sng" dirty="0">
                <a:latin typeface="Times New Roman" panose="02020603050405020304" pitchFamily="18" charset="0"/>
                <a:cs typeface="Times New Roman" panose="02020603050405020304" pitchFamily="18" charset="0"/>
              </a:rPr>
              <a:t>Interpretation :- </a:t>
            </a:r>
          </a:p>
          <a:p>
            <a:r>
              <a:rPr lang="en-US" sz="1600" b="1" dirty="0">
                <a:latin typeface="Times New Roman" pitchFamily="18" charset="0"/>
                <a:cs typeface="Times New Roman" pitchFamily="18" charset="0"/>
              </a:rPr>
              <a:t>                                </a:t>
            </a:r>
            <a:r>
              <a:rPr lang="en-US" dirty="0">
                <a:latin typeface="Times New Roman" pitchFamily="18" charset="0"/>
                <a:cs typeface="Times New Roman" pitchFamily="18" charset="0"/>
              </a:rPr>
              <a:t>We can observe  That how average calorie burn varies across different age groups. Younger individuals burn more calories due to higher activity levels or metabolism, whereas older </a:t>
            </a:r>
            <a:r>
              <a:rPr lang="en-US" dirty="0">
                <a:solidFill>
                  <a:schemeClr val="accent1">
                    <a:lumMod val="50000"/>
                  </a:schemeClr>
                </a:solidFill>
                <a:latin typeface="Times New Roman" pitchFamily="18" charset="0"/>
                <a:cs typeface="Times New Roman" pitchFamily="18" charset="0"/>
              </a:rPr>
              <a:t>individuals</a:t>
            </a:r>
            <a:r>
              <a:rPr lang="en-US" dirty="0">
                <a:latin typeface="Times New Roman" pitchFamily="18" charset="0"/>
                <a:cs typeface="Times New Roman" pitchFamily="18" charset="0"/>
              </a:rPr>
              <a:t> have different metabolic rates affecting their calorie burn.</a:t>
            </a:r>
            <a:endParaRPr lang="en-IN"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3693FD06-6F21-F810-29F7-3D4F5FAF0D99}"/>
              </a:ext>
            </a:extLst>
          </p:cNvPr>
          <p:cNvSpPr/>
          <p:nvPr/>
        </p:nvSpPr>
        <p:spPr>
          <a:xfrm>
            <a:off x="1" y="1"/>
            <a:ext cx="12192000" cy="6858000"/>
          </a:xfrm>
          <a:prstGeom prst="rect">
            <a:avLst/>
          </a:prstGeom>
          <a:no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360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317" y="749839"/>
            <a:ext cx="4670210" cy="421126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1725" y="323758"/>
            <a:ext cx="3089189" cy="523220"/>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800">
                <a:latin typeface="Times New Roman" pitchFamily="18" charset="0"/>
                <a:cs typeface="Times New Roman" pitchFamily="18" charset="0"/>
              </a:rPr>
              <a:t>Count Chart</a:t>
            </a:r>
            <a:endParaRPr lang="en-IN" sz="2800" dirty="0">
              <a:latin typeface="Times New Roman" pitchFamily="18" charset="0"/>
              <a:cs typeface="Times New Roman" pitchFamily="18" charset="0"/>
            </a:endParaRPr>
          </a:p>
        </p:txBody>
      </p:sp>
      <p:sp>
        <p:nvSpPr>
          <p:cNvPr id="4" name="Rectangle 3"/>
          <p:cNvSpPr/>
          <p:nvPr/>
        </p:nvSpPr>
        <p:spPr>
          <a:xfrm>
            <a:off x="943583" y="5232445"/>
            <a:ext cx="9705723" cy="677108"/>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Interpretation :- </a:t>
            </a:r>
          </a:p>
          <a:p>
            <a:pPr lvl="0"/>
            <a:r>
              <a:rPr lang="en-US" dirty="0">
                <a:solidFill>
                  <a:prstClr val="black"/>
                </a:solidFill>
                <a:latin typeface="Times New Roman" pitchFamily="18" charset="0"/>
                <a:cs typeface="Times New Roman" pitchFamily="18" charset="0"/>
              </a:rPr>
              <a:t>                       It provides the distribution of male is 51%and female 49% participants within the dataset.</a:t>
            </a:r>
            <a:endParaRPr lang="en-IN" dirty="0">
              <a:solidFill>
                <a:prstClr val="black"/>
              </a:solidFill>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A6775550-0B34-253A-5EAC-7403B300F3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9AFBC08F-F86A-4193-88D2-C88246038F37}"/>
              </a:ext>
            </a:extLst>
          </p:cNvPr>
          <p:cNvSpPr/>
          <p:nvPr/>
        </p:nvSpPr>
        <p:spPr>
          <a:xfrm>
            <a:off x="0" y="1"/>
            <a:ext cx="12191935" cy="6858000"/>
          </a:xfrm>
          <a:prstGeom prst="rect">
            <a:avLst/>
          </a:prstGeom>
          <a:no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6295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1A64A9-DE7B-2332-7371-DBF0E9A3C7FD}"/>
              </a:ext>
            </a:extLst>
          </p:cNvPr>
          <p:cNvSpPr txBox="1"/>
          <p:nvPr/>
        </p:nvSpPr>
        <p:spPr>
          <a:xfrm>
            <a:off x="544749" y="927545"/>
            <a:ext cx="9373376" cy="3939540"/>
          </a:xfrm>
          <a:prstGeom prst="rect">
            <a:avLst/>
          </a:prstGeom>
          <a:noFill/>
        </p:spPr>
        <p:txBody>
          <a:bodyPr wrap="square">
            <a:spAutoFit/>
          </a:bodyPr>
          <a:lstStyle/>
          <a:p>
            <a:pPr marL="342900" indent="-342900" defTabSz="914400">
              <a:buClr>
                <a:srgbClr val="000000"/>
              </a:buClr>
              <a:buFont typeface="Wingdings" panose="05000000000000000000" pitchFamily="2" charset="2"/>
              <a:buChar char="Ø"/>
            </a:pPr>
            <a:r>
              <a:rPr lang="en-IN" sz="2800" u="sng" dirty="0"/>
              <a:t>Algorithm used </a:t>
            </a:r>
            <a:r>
              <a:rPr lang="en-US" sz="2800" b="1" kern="0" dirty="0">
                <a:highlight>
                  <a:srgbClr val="FFFFFF"/>
                </a:highlight>
                <a:latin typeface="Times New Roman" panose="02020603050405020304" pitchFamily="18" charset="0"/>
                <a:cs typeface="Times New Roman" panose="02020603050405020304" pitchFamily="18" charset="0"/>
                <a:sym typeface="Arial"/>
              </a:rPr>
              <a:t>:-</a:t>
            </a:r>
            <a:r>
              <a:rPr lang="en-US" sz="2000" b="1" kern="0" dirty="0">
                <a:solidFill>
                  <a:srgbClr val="C00000"/>
                </a:solidFill>
                <a:highlight>
                  <a:srgbClr val="FFFFFF"/>
                </a:highlight>
                <a:latin typeface="Times New Roman" panose="02020603050405020304" pitchFamily="18" charset="0"/>
                <a:cs typeface="Times New Roman" panose="02020603050405020304" pitchFamily="18" charset="0"/>
                <a:sym typeface="Arial"/>
              </a:rPr>
              <a:t> </a:t>
            </a:r>
          </a:p>
          <a:p>
            <a:pPr defTabSz="914400">
              <a:buClr>
                <a:srgbClr val="000000"/>
              </a:buClr>
              <a:buFont typeface="Arial"/>
              <a:buNone/>
            </a:pP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        1</a:t>
            </a:r>
            <a:r>
              <a:rPr lang="en-US" sz="24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 </a:t>
            </a: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Linear Regression </a:t>
            </a:r>
            <a:br>
              <a:rPr lang="en-US" sz="2000" kern="0" dirty="0">
                <a:solidFill>
                  <a:srgbClr val="000000"/>
                </a:solidFill>
                <a:latin typeface="Times New Roman" panose="02020603050405020304" pitchFamily="18" charset="0"/>
                <a:cs typeface="Times New Roman" panose="02020603050405020304" pitchFamily="18" charset="0"/>
                <a:sym typeface="Arial"/>
              </a:rPr>
            </a:br>
            <a:r>
              <a:rPr lang="en-US" sz="2000" kern="0" dirty="0">
                <a:solidFill>
                  <a:srgbClr val="000000"/>
                </a:solidFill>
                <a:latin typeface="Times New Roman" panose="02020603050405020304" pitchFamily="18" charset="0"/>
                <a:cs typeface="Times New Roman" panose="02020603050405020304" pitchFamily="18" charset="0"/>
                <a:sym typeface="Arial"/>
              </a:rPr>
              <a:t>         2. </a:t>
            </a: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KNN</a:t>
            </a:r>
            <a:br>
              <a:rPr lang="en-US" sz="2000" kern="0" dirty="0">
                <a:solidFill>
                  <a:srgbClr val="000000"/>
                </a:solidFill>
                <a:latin typeface="Times New Roman" panose="02020603050405020304" pitchFamily="18" charset="0"/>
                <a:cs typeface="Times New Roman" panose="02020603050405020304" pitchFamily="18" charset="0"/>
                <a:sym typeface="Arial"/>
              </a:rPr>
            </a:br>
            <a:r>
              <a:rPr lang="en-US" sz="2000" kern="0" dirty="0">
                <a:solidFill>
                  <a:srgbClr val="000000"/>
                </a:solidFill>
                <a:latin typeface="Times New Roman" panose="02020603050405020304" pitchFamily="18" charset="0"/>
                <a:cs typeface="Times New Roman" panose="02020603050405020304" pitchFamily="18" charset="0"/>
                <a:sym typeface="Arial"/>
              </a:rPr>
              <a:t>         3. </a:t>
            </a: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Decision Tree</a:t>
            </a:r>
            <a:br>
              <a:rPr lang="en-US" sz="2000" kern="0" dirty="0">
                <a:solidFill>
                  <a:srgbClr val="000000"/>
                </a:solidFill>
                <a:latin typeface="Times New Roman" panose="02020603050405020304" pitchFamily="18" charset="0"/>
                <a:cs typeface="Times New Roman" panose="02020603050405020304" pitchFamily="18" charset="0"/>
                <a:sym typeface="Arial"/>
              </a:rPr>
            </a:br>
            <a:r>
              <a:rPr lang="en-US" sz="2000" kern="0" dirty="0">
                <a:solidFill>
                  <a:srgbClr val="000000"/>
                </a:solidFill>
                <a:latin typeface="Times New Roman" panose="02020603050405020304" pitchFamily="18" charset="0"/>
                <a:cs typeface="Times New Roman" panose="02020603050405020304" pitchFamily="18" charset="0"/>
                <a:sym typeface="Arial"/>
              </a:rPr>
              <a:t>         4. </a:t>
            </a: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Random Forest </a:t>
            </a:r>
            <a:br>
              <a:rPr lang="en-US" sz="2000" kern="0" dirty="0">
                <a:solidFill>
                  <a:srgbClr val="000000"/>
                </a:solidFill>
                <a:latin typeface="Times New Roman" panose="02020603050405020304" pitchFamily="18" charset="0"/>
                <a:cs typeface="Times New Roman" panose="02020603050405020304" pitchFamily="18" charset="0"/>
                <a:sym typeface="Arial"/>
              </a:rPr>
            </a:br>
            <a:r>
              <a:rPr lang="en-US" sz="2000" kern="0" dirty="0">
                <a:solidFill>
                  <a:srgbClr val="000000"/>
                </a:solidFill>
                <a:latin typeface="Times New Roman" panose="02020603050405020304" pitchFamily="18" charset="0"/>
                <a:cs typeface="Times New Roman" panose="02020603050405020304" pitchFamily="18" charset="0"/>
                <a:sym typeface="Arial"/>
              </a:rPr>
              <a:t>         5. </a:t>
            </a: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Bagging </a:t>
            </a:r>
            <a:br>
              <a:rPr lang="en-US" sz="2000" kern="0" dirty="0">
                <a:solidFill>
                  <a:srgbClr val="000000"/>
                </a:solidFill>
                <a:latin typeface="Times New Roman" panose="02020603050405020304" pitchFamily="18" charset="0"/>
                <a:cs typeface="Times New Roman" panose="02020603050405020304" pitchFamily="18" charset="0"/>
                <a:sym typeface="Arial"/>
              </a:rPr>
            </a:br>
            <a:r>
              <a:rPr lang="en-US" sz="2000" kern="0" dirty="0">
                <a:solidFill>
                  <a:srgbClr val="000000"/>
                </a:solidFill>
                <a:latin typeface="Times New Roman" panose="02020603050405020304" pitchFamily="18" charset="0"/>
                <a:cs typeface="Times New Roman" panose="02020603050405020304" pitchFamily="18" charset="0"/>
                <a:sym typeface="Arial"/>
              </a:rPr>
              <a:t>         6. </a:t>
            </a: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Boosting </a:t>
            </a:r>
            <a:br>
              <a:rPr lang="en-US" sz="2000" kern="0" dirty="0">
                <a:solidFill>
                  <a:srgbClr val="000000"/>
                </a:solidFill>
                <a:latin typeface="Times New Roman" panose="02020603050405020304" pitchFamily="18" charset="0"/>
                <a:cs typeface="Times New Roman" panose="02020603050405020304" pitchFamily="18" charset="0"/>
                <a:sym typeface="Arial"/>
              </a:rPr>
            </a:br>
            <a:r>
              <a:rPr lang="en-US" sz="2000" kern="0" dirty="0">
                <a:solidFill>
                  <a:srgbClr val="000000"/>
                </a:solidFill>
                <a:latin typeface="Times New Roman" panose="02020603050405020304" pitchFamily="18" charset="0"/>
                <a:cs typeface="Times New Roman" panose="02020603050405020304" pitchFamily="18" charset="0"/>
                <a:sym typeface="Arial"/>
              </a:rPr>
              <a:t>         7. </a:t>
            </a: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Stacking </a:t>
            </a:r>
            <a:br>
              <a:rPr lang="en-US" sz="2000" kern="0" dirty="0">
                <a:solidFill>
                  <a:srgbClr val="000000"/>
                </a:solidFill>
                <a:latin typeface="Times New Roman" panose="02020603050405020304" pitchFamily="18" charset="0"/>
                <a:cs typeface="Times New Roman" panose="02020603050405020304" pitchFamily="18" charset="0"/>
                <a:sym typeface="Arial"/>
              </a:rPr>
            </a:br>
            <a:r>
              <a:rPr lang="en-US" sz="2000" kern="0" dirty="0">
                <a:solidFill>
                  <a:srgbClr val="000000"/>
                </a:solidFill>
                <a:latin typeface="Times New Roman" panose="02020603050405020304" pitchFamily="18" charset="0"/>
                <a:cs typeface="Times New Roman" panose="02020603050405020304" pitchFamily="18" charset="0"/>
                <a:sym typeface="Arial"/>
              </a:rPr>
              <a:t>         8. </a:t>
            </a: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SVM</a:t>
            </a:r>
            <a:br>
              <a:rPr lang="en-US" sz="2000" kern="0" dirty="0">
                <a:solidFill>
                  <a:srgbClr val="000000"/>
                </a:solidFill>
                <a:latin typeface="Times New Roman" panose="02020603050405020304" pitchFamily="18" charset="0"/>
                <a:cs typeface="Times New Roman" panose="02020603050405020304" pitchFamily="18" charset="0"/>
                <a:sym typeface="Arial"/>
              </a:rPr>
            </a:br>
            <a:r>
              <a:rPr lang="en-US" sz="2000" kern="0" dirty="0">
                <a:solidFill>
                  <a:srgbClr val="000000"/>
                </a:solidFill>
                <a:latin typeface="Times New Roman" panose="02020603050405020304" pitchFamily="18" charset="0"/>
                <a:cs typeface="Times New Roman" panose="02020603050405020304" pitchFamily="18" charset="0"/>
                <a:sym typeface="Arial"/>
              </a:rPr>
              <a:t>         9. </a:t>
            </a: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Voting </a:t>
            </a:r>
            <a:br>
              <a:rPr lang="en-US" sz="2000" kern="0" dirty="0">
                <a:solidFill>
                  <a:srgbClr val="000000"/>
                </a:solidFill>
                <a:latin typeface="Times New Roman" panose="02020603050405020304" pitchFamily="18" charset="0"/>
                <a:cs typeface="Times New Roman" panose="02020603050405020304" pitchFamily="18" charset="0"/>
                <a:sym typeface="Arial"/>
              </a:rPr>
            </a:br>
            <a:r>
              <a:rPr lang="en-US" sz="2000" kern="0" dirty="0">
                <a:solidFill>
                  <a:srgbClr val="000000"/>
                </a:solidFill>
                <a:latin typeface="Times New Roman" panose="02020603050405020304" pitchFamily="18" charset="0"/>
                <a:cs typeface="Times New Roman" panose="02020603050405020304" pitchFamily="18" charset="0"/>
                <a:sym typeface="Arial"/>
              </a:rPr>
              <a:t>        10. </a:t>
            </a: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Neural network </a:t>
            </a:r>
          </a:p>
          <a:p>
            <a:pPr defTabSz="914400">
              <a:buClr>
                <a:srgbClr val="000000"/>
              </a:buClr>
              <a:buFont typeface="Arial"/>
              <a:buNone/>
            </a:pPr>
            <a:r>
              <a:rPr lang="en-US" sz="2000" kern="0" dirty="0">
                <a:solidFill>
                  <a:srgbClr val="000000"/>
                </a:solidFill>
                <a:highlight>
                  <a:srgbClr val="FFFFFF"/>
                </a:highlight>
                <a:latin typeface="Times New Roman" panose="02020603050405020304" pitchFamily="18" charset="0"/>
                <a:cs typeface="Times New Roman" panose="02020603050405020304" pitchFamily="18" charset="0"/>
                <a:sym typeface="Arial"/>
              </a:rPr>
              <a:t>        </a:t>
            </a:r>
            <a:endParaRPr lang="en-IN" kern="0" dirty="0">
              <a:solidFill>
                <a:srgbClr val="000000"/>
              </a:solidFill>
              <a:latin typeface="Times New Roman" panose="02020603050405020304" pitchFamily="18" charset="0"/>
              <a:cs typeface="Times New Roman" panose="02020603050405020304" pitchFamily="18" charset="0"/>
              <a:sym typeface="Arial"/>
            </a:endParaRPr>
          </a:p>
        </p:txBody>
      </p:sp>
      <p:sp>
        <p:nvSpPr>
          <p:cNvPr id="11" name="Rectangle 10">
            <a:extLst>
              <a:ext uri="{FF2B5EF4-FFF2-40B4-BE49-F238E27FC236}">
                <a16:creationId xmlns:a16="http://schemas.microsoft.com/office/drawing/2014/main" id="{ED6DAE47-0E81-6FDD-94EE-D345583A143B}"/>
              </a:ext>
            </a:extLst>
          </p:cNvPr>
          <p:cNvSpPr/>
          <p:nvPr/>
        </p:nvSpPr>
        <p:spPr>
          <a:xfrm>
            <a:off x="0" y="1"/>
            <a:ext cx="12192000" cy="6858000"/>
          </a:xfrm>
          <a:prstGeom prst="rect">
            <a:avLst/>
          </a:prstGeom>
          <a:no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22F785B8-5E24-440F-A8CA-A275AC844CE6}"/>
              </a:ext>
            </a:extLst>
          </p:cNvPr>
          <p:cNvPicPr>
            <a:picLocks noChangeAspect="1"/>
          </p:cNvPicPr>
          <p:nvPr/>
        </p:nvPicPr>
        <p:blipFill>
          <a:blip r:embed="rId2"/>
          <a:stretch>
            <a:fillRect/>
          </a:stretch>
        </p:blipFill>
        <p:spPr>
          <a:xfrm>
            <a:off x="4369751" y="239854"/>
            <a:ext cx="762066" cy="780356"/>
          </a:xfrm>
          <a:prstGeom prst="rect">
            <a:avLst/>
          </a:prstGeom>
        </p:spPr>
      </p:pic>
      <p:pic>
        <p:nvPicPr>
          <p:cNvPr id="5" name="Picture 4">
            <a:extLst>
              <a:ext uri="{FF2B5EF4-FFF2-40B4-BE49-F238E27FC236}">
                <a16:creationId xmlns:a16="http://schemas.microsoft.com/office/drawing/2014/main" id="{6649633E-F8FD-4A4A-96DD-FC32739BD1EF}"/>
              </a:ext>
            </a:extLst>
          </p:cNvPr>
          <p:cNvPicPr>
            <a:picLocks noChangeAspect="1"/>
          </p:cNvPicPr>
          <p:nvPr/>
        </p:nvPicPr>
        <p:blipFill>
          <a:blip r:embed="rId3"/>
          <a:stretch>
            <a:fillRect/>
          </a:stretch>
        </p:blipFill>
        <p:spPr>
          <a:xfrm>
            <a:off x="4951112" y="137378"/>
            <a:ext cx="3145809" cy="963251"/>
          </a:xfrm>
          <a:prstGeom prst="rect">
            <a:avLst/>
          </a:prstGeom>
        </p:spPr>
      </p:pic>
    </p:spTree>
    <p:extLst>
      <p:ext uri="{BB962C8B-B14F-4D97-AF65-F5344CB8AC3E}">
        <p14:creationId xmlns:p14="http://schemas.microsoft.com/office/powerpoint/2010/main" val="209633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40E0482-E809-8F8A-4CD3-8F2910986C29}"/>
              </a:ext>
            </a:extLst>
          </p:cNvPr>
          <p:cNvPicPr>
            <a:picLocks noGrp="1" noChangeAspect="1"/>
          </p:cNvPicPr>
          <p:nvPr>
            <p:ph idx="1"/>
          </p:nvPr>
        </p:nvPicPr>
        <p:blipFill rotWithShape="1">
          <a:blip r:embed="rId2"/>
          <a:srcRect l="-1234" r="-1234"/>
          <a:stretch/>
        </p:blipFill>
        <p:spPr>
          <a:xfrm>
            <a:off x="1521647" y="1413248"/>
            <a:ext cx="8690276" cy="4899870"/>
          </a:xfrm>
          <a:prstGeom prst="rect">
            <a:avLst/>
          </a:prstGeom>
          <a:gradFill>
            <a:gsLst>
              <a:gs pos="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9" name="Rectangle 8">
            <a:extLst>
              <a:ext uri="{FF2B5EF4-FFF2-40B4-BE49-F238E27FC236}">
                <a16:creationId xmlns:a16="http://schemas.microsoft.com/office/drawing/2014/main" id="{93A5D4AD-0837-EE12-7A32-A18D69F7D96B}"/>
              </a:ext>
            </a:extLst>
          </p:cNvPr>
          <p:cNvSpPr/>
          <p:nvPr/>
        </p:nvSpPr>
        <p:spPr>
          <a:xfrm>
            <a:off x="1" y="0"/>
            <a:ext cx="12192000" cy="6858000"/>
          </a:xfrm>
          <a:prstGeom prst="rect">
            <a:avLst/>
          </a:prstGeom>
          <a:no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388F5E1-468C-3446-776B-18C33F65B7F2}"/>
              </a:ext>
            </a:extLst>
          </p:cNvPr>
          <p:cNvSpPr/>
          <p:nvPr/>
        </p:nvSpPr>
        <p:spPr>
          <a:xfrm>
            <a:off x="1546698" y="1260064"/>
            <a:ext cx="8647889" cy="5306106"/>
          </a:xfrm>
          <a:prstGeom prst="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EB46253-A431-4BF3-974C-F71718E0469B}"/>
              </a:ext>
            </a:extLst>
          </p:cNvPr>
          <p:cNvSpPr txBox="1"/>
          <p:nvPr/>
        </p:nvSpPr>
        <p:spPr>
          <a:xfrm>
            <a:off x="2492681" y="445014"/>
            <a:ext cx="5887232" cy="523220"/>
          </a:xfrm>
          <a:prstGeom prst="rect">
            <a:avLst/>
          </a:prstGeom>
          <a:solidFill>
            <a:schemeClr val="accent3">
              <a:lumMod val="60000"/>
              <a:lumOff val="40000"/>
            </a:schemeClr>
          </a:solidFill>
        </p:spPr>
        <p:txBody>
          <a:bodyPr wrap="square" rtlCol="0">
            <a:spAutoFit/>
          </a:bodyPr>
          <a:lstStyle/>
          <a:p>
            <a:r>
              <a:rPr lang="en-US" sz="2800" dirty="0">
                <a:solidFill>
                  <a:schemeClr val="accent6">
                    <a:lumMod val="50000"/>
                  </a:schemeClr>
                </a:solidFill>
              </a:rPr>
              <a:t>COMPARISION OF RMSE OF MODELS</a:t>
            </a:r>
            <a:endParaRPr lang="en-IN" sz="2800" dirty="0">
              <a:solidFill>
                <a:schemeClr val="accent6">
                  <a:lumMod val="50000"/>
                </a:schemeClr>
              </a:solidFill>
            </a:endParaRPr>
          </a:p>
        </p:txBody>
      </p:sp>
    </p:spTree>
    <p:extLst>
      <p:ext uri="{BB962C8B-B14F-4D97-AF65-F5344CB8AC3E}">
        <p14:creationId xmlns:p14="http://schemas.microsoft.com/office/powerpoint/2010/main" val="186949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D83E26-7793-0933-8474-6188292C7FC8}"/>
              </a:ext>
            </a:extLst>
          </p:cNvPr>
          <p:cNvSpPr/>
          <p:nvPr/>
        </p:nvSpPr>
        <p:spPr>
          <a:xfrm>
            <a:off x="0" y="1"/>
            <a:ext cx="12192000" cy="6858000"/>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4568AB1-D534-EDAA-D57B-1E156F465759}"/>
              </a:ext>
            </a:extLst>
          </p:cNvPr>
          <p:cNvSpPr/>
          <p:nvPr/>
        </p:nvSpPr>
        <p:spPr>
          <a:xfrm>
            <a:off x="0" y="-68094"/>
            <a:ext cx="12192000" cy="692609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5BDAF5E-2BD6-474A-6BDF-4EA2CCE42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47" y="627529"/>
            <a:ext cx="10146200" cy="5504330"/>
          </a:xfrm>
          <a:prstGeom prst="rect">
            <a:avLst/>
          </a:prstGeom>
        </p:spPr>
      </p:pic>
    </p:spTree>
    <p:extLst>
      <p:ext uri="{BB962C8B-B14F-4D97-AF65-F5344CB8AC3E}">
        <p14:creationId xmlns:p14="http://schemas.microsoft.com/office/powerpoint/2010/main" val="2229536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B80E0F-79AF-4597-880B-DF0E5CE306B4}"/>
              </a:ext>
            </a:extLst>
          </p:cNvPr>
          <p:cNvPicPr>
            <a:picLocks noChangeAspect="1"/>
          </p:cNvPicPr>
          <p:nvPr/>
        </p:nvPicPr>
        <p:blipFill>
          <a:blip r:embed="rId2"/>
          <a:stretch>
            <a:fillRect/>
          </a:stretch>
        </p:blipFill>
        <p:spPr>
          <a:xfrm>
            <a:off x="1234018" y="888980"/>
            <a:ext cx="9723963" cy="4659683"/>
          </a:xfrm>
          <a:prstGeom prst="rect">
            <a:avLst/>
          </a:prstGeom>
        </p:spPr>
      </p:pic>
      <p:sp>
        <p:nvSpPr>
          <p:cNvPr id="4" name="TextBox 3">
            <a:extLst>
              <a:ext uri="{FF2B5EF4-FFF2-40B4-BE49-F238E27FC236}">
                <a16:creationId xmlns:a16="http://schemas.microsoft.com/office/drawing/2014/main" id="{AE4D6D40-2A13-45BD-80ED-3545DCE5A4FD}"/>
              </a:ext>
            </a:extLst>
          </p:cNvPr>
          <p:cNvSpPr txBox="1"/>
          <p:nvPr/>
        </p:nvSpPr>
        <p:spPr>
          <a:xfrm>
            <a:off x="3106455" y="212942"/>
            <a:ext cx="5085567" cy="523220"/>
          </a:xfrm>
          <a:prstGeom prst="rect">
            <a:avLst/>
          </a:prstGeom>
          <a:solidFill>
            <a:schemeClr val="accent3">
              <a:lumMod val="60000"/>
              <a:lumOff val="40000"/>
            </a:schemeClr>
          </a:solidFill>
        </p:spPr>
        <p:txBody>
          <a:bodyPr wrap="square" rtlCol="0">
            <a:spAutoFit/>
          </a:bodyPr>
          <a:lstStyle/>
          <a:p>
            <a:pPr algn="ctr"/>
            <a:r>
              <a:rPr lang="en-US" sz="2800" dirty="0">
                <a:solidFill>
                  <a:schemeClr val="accent6">
                    <a:lumMod val="50000"/>
                  </a:schemeClr>
                </a:solidFill>
              </a:rPr>
              <a:t>IMPORTANT  FEATURES </a:t>
            </a:r>
            <a:endParaRPr lang="en-IN" sz="2800" dirty="0">
              <a:solidFill>
                <a:schemeClr val="accent6">
                  <a:lumMod val="50000"/>
                </a:schemeClr>
              </a:solidFill>
            </a:endParaRPr>
          </a:p>
        </p:txBody>
      </p:sp>
      <p:sp>
        <p:nvSpPr>
          <p:cNvPr id="5" name="TextBox 4">
            <a:extLst>
              <a:ext uri="{FF2B5EF4-FFF2-40B4-BE49-F238E27FC236}">
                <a16:creationId xmlns:a16="http://schemas.microsoft.com/office/drawing/2014/main" id="{08E61EEE-60FB-4316-AAFD-818E2AD0B822}"/>
              </a:ext>
            </a:extLst>
          </p:cNvPr>
          <p:cNvSpPr txBox="1"/>
          <p:nvPr/>
        </p:nvSpPr>
        <p:spPr>
          <a:xfrm>
            <a:off x="1465545" y="6112701"/>
            <a:ext cx="9958192" cy="400110"/>
          </a:xfrm>
          <a:prstGeom prst="rect">
            <a:avLst/>
          </a:prstGeom>
          <a:noFill/>
        </p:spPr>
        <p:txBody>
          <a:bodyPr wrap="square" rtlCol="0">
            <a:spAutoFit/>
          </a:bodyPr>
          <a:lstStyle/>
          <a:p>
            <a:r>
              <a:rPr lang="en-US" sz="2000" dirty="0"/>
              <a:t>Interpretation : The most important features Duration with importance 91.614831</a:t>
            </a:r>
            <a:endParaRPr lang="en-IN" sz="2000" dirty="0"/>
          </a:p>
        </p:txBody>
      </p:sp>
    </p:spTree>
    <p:extLst>
      <p:ext uri="{BB962C8B-B14F-4D97-AF65-F5344CB8AC3E}">
        <p14:creationId xmlns:p14="http://schemas.microsoft.com/office/powerpoint/2010/main" val="2650886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3EB95B-3D95-463E-AC5A-32C4C5825166}"/>
              </a:ext>
            </a:extLst>
          </p:cNvPr>
          <p:cNvPicPr>
            <a:picLocks noChangeAspect="1"/>
          </p:cNvPicPr>
          <p:nvPr/>
        </p:nvPicPr>
        <p:blipFill>
          <a:blip r:embed="rId2"/>
          <a:stretch>
            <a:fillRect/>
          </a:stretch>
        </p:blipFill>
        <p:spPr>
          <a:xfrm>
            <a:off x="1556426" y="1031133"/>
            <a:ext cx="8238928" cy="3725694"/>
          </a:xfrm>
          <a:prstGeom prst="rect">
            <a:avLst/>
          </a:prstGeom>
          <a:solidFill>
            <a:schemeClr val="bg1"/>
          </a:solidFill>
        </p:spPr>
      </p:pic>
      <p:sp>
        <p:nvSpPr>
          <p:cNvPr id="5" name="TextBox 4">
            <a:extLst>
              <a:ext uri="{FF2B5EF4-FFF2-40B4-BE49-F238E27FC236}">
                <a16:creationId xmlns:a16="http://schemas.microsoft.com/office/drawing/2014/main" id="{FB0307A8-FFAF-41B4-881B-A5B1D01EE92D}"/>
              </a:ext>
            </a:extLst>
          </p:cNvPr>
          <p:cNvSpPr txBox="1"/>
          <p:nvPr/>
        </p:nvSpPr>
        <p:spPr>
          <a:xfrm>
            <a:off x="1979112" y="200416"/>
            <a:ext cx="6626269" cy="400110"/>
          </a:xfrm>
          <a:prstGeom prst="rect">
            <a:avLst/>
          </a:prstGeom>
          <a:solidFill>
            <a:schemeClr val="accent3">
              <a:lumMod val="60000"/>
              <a:lumOff val="40000"/>
            </a:schemeClr>
          </a:solidFill>
        </p:spPr>
        <p:txBody>
          <a:bodyPr wrap="square" rtlCol="0">
            <a:spAutoFit/>
          </a:bodyPr>
          <a:lstStyle/>
          <a:p>
            <a:pPr algn="ctr"/>
            <a:r>
              <a:rPr lang="en-US" sz="2000" dirty="0">
                <a:solidFill>
                  <a:schemeClr val="accent6">
                    <a:lumMod val="50000"/>
                  </a:schemeClr>
                </a:solidFill>
              </a:rPr>
              <a:t>TRAIN AND TEST SCORE OF IMPORTANT FEATURE</a:t>
            </a:r>
            <a:endParaRPr lang="en-IN" sz="2000" dirty="0">
              <a:solidFill>
                <a:schemeClr val="accent6">
                  <a:lumMod val="50000"/>
                </a:schemeClr>
              </a:solidFill>
            </a:endParaRPr>
          </a:p>
        </p:txBody>
      </p:sp>
      <p:sp>
        <p:nvSpPr>
          <p:cNvPr id="7" name="TextBox 6">
            <a:extLst>
              <a:ext uri="{FF2B5EF4-FFF2-40B4-BE49-F238E27FC236}">
                <a16:creationId xmlns:a16="http://schemas.microsoft.com/office/drawing/2014/main" id="{34897E33-BEBC-458B-BAD4-A5539133AC76}"/>
              </a:ext>
            </a:extLst>
          </p:cNvPr>
          <p:cNvSpPr txBox="1"/>
          <p:nvPr/>
        </p:nvSpPr>
        <p:spPr>
          <a:xfrm>
            <a:off x="1365337" y="6062597"/>
            <a:ext cx="8430016" cy="646331"/>
          </a:xfrm>
          <a:prstGeom prst="rect">
            <a:avLst/>
          </a:prstGeom>
          <a:noFill/>
        </p:spPr>
        <p:txBody>
          <a:bodyPr wrap="square" rtlCol="0">
            <a:spAutoFit/>
          </a:bodyPr>
          <a:lstStyle/>
          <a:p>
            <a:pPr algn="ctr"/>
            <a:r>
              <a:rPr lang="en-US" dirty="0"/>
              <a:t>Train Score : 0.9288</a:t>
            </a:r>
          </a:p>
          <a:p>
            <a:pPr algn="ctr"/>
            <a:r>
              <a:rPr lang="en-US" dirty="0"/>
              <a:t>Test Score : 0.9335</a:t>
            </a:r>
            <a:endParaRPr lang="en-IN" dirty="0"/>
          </a:p>
        </p:txBody>
      </p:sp>
    </p:spTree>
    <p:extLst>
      <p:ext uri="{BB962C8B-B14F-4D97-AF65-F5344CB8AC3E}">
        <p14:creationId xmlns:p14="http://schemas.microsoft.com/office/powerpoint/2010/main" val="394389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D150196E-277A-D244-14C0-7D4706E5095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3933" y="629166"/>
            <a:ext cx="3364470" cy="3673894"/>
          </a:xfrm>
        </p:spPr>
      </p:pic>
      <p:sp>
        <p:nvSpPr>
          <p:cNvPr id="15" name="TextBox 14">
            <a:extLst>
              <a:ext uri="{FF2B5EF4-FFF2-40B4-BE49-F238E27FC236}">
                <a16:creationId xmlns:a16="http://schemas.microsoft.com/office/drawing/2014/main" id="{83EFC0B3-F0CF-48C3-2918-922DC8923411}"/>
              </a:ext>
            </a:extLst>
          </p:cNvPr>
          <p:cNvSpPr txBox="1"/>
          <p:nvPr/>
        </p:nvSpPr>
        <p:spPr>
          <a:xfrm>
            <a:off x="4941651" y="1261409"/>
            <a:ext cx="4163712" cy="707886"/>
          </a:xfrm>
          <a:prstGeom prst="rect">
            <a:avLst/>
          </a:prstGeom>
          <a:noFill/>
        </p:spPr>
        <p:txBody>
          <a:bodyPr wrap="square" rtlCol="0">
            <a:spAutoFit/>
          </a:bodyPr>
          <a:lstStyle/>
          <a:p>
            <a:r>
              <a:rPr lang="en-US" sz="2000" dirty="0"/>
              <a:t> ARYA VIRAJ KOTHADIYA</a:t>
            </a:r>
          </a:p>
          <a:p>
            <a:r>
              <a:rPr lang="en-US" sz="2000" dirty="0"/>
              <a:t> </a:t>
            </a:r>
            <a:endParaRPr lang="en-IN" sz="2000" dirty="0"/>
          </a:p>
        </p:txBody>
      </p:sp>
      <p:sp>
        <p:nvSpPr>
          <p:cNvPr id="16" name="Rectangle 15">
            <a:extLst>
              <a:ext uri="{FF2B5EF4-FFF2-40B4-BE49-F238E27FC236}">
                <a16:creationId xmlns:a16="http://schemas.microsoft.com/office/drawing/2014/main" id="{72821F48-7912-9F0D-A57B-0B30B33CD8BF}"/>
              </a:ext>
            </a:extLst>
          </p:cNvPr>
          <p:cNvSpPr/>
          <p:nvPr/>
        </p:nvSpPr>
        <p:spPr>
          <a:xfrm>
            <a:off x="266047" y="629164"/>
            <a:ext cx="3929973" cy="43611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2D0B0AF-7491-2866-A218-59F7CECE3C3C}"/>
              </a:ext>
            </a:extLst>
          </p:cNvPr>
          <p:cNvSpPr txBox="1"/>
          <p:nvPr/>
        </p:nvSpPr>
        <p:spPr>
          <a:xfrm>
            <a:off x="4941651" y="126459"/>
            <a:ext cx="3783085" cy="646331"/>
          </a:xfrm>
          <a:prstGeom prst="rect">
            <a:avLst/>
          </a:prstGeom>
          <a:noFill/>
        </p:spPr>
        <p:txBody>
          <a:bodyPr wrap="square" rtlCol="0">
            <a:spAutoFit/>
          </a:bodyPr>
          <a:lstStyle/>
          <a:p>
            <a:r>
              <a:rPr lang="en-US" sz="3600" b="1" u="sng" dirty="0"/>
              <a:t>Presented By</a:t>
            </a:r>
            <a:endParaRPr lang="en-IN" sz="3600" b="1" u="sng" dirty="0"/>
          </a:p>
        </p:txBody>
      </p:sp>
      <p:sp>
        <p:nvSpPr>
          <p:cNvPr id="20" name="TextBox 19">
            <a:extLst>
              <a:ext uri="{FF2B5EF4-FFF2-40B4-BE49-F238E27FC236}">
                <a16:creationId xmlns:a16="http://schemas.microsoft.com/office/drawing/2014/main" id="{71A6CC92-0FA4-312A-9983-EBE95EF6DE10}"/>
              </a:ext>
            </a:extLst>
          </p:cNvPr>
          <p:cNvSpPr txBox="1"/>
          <p:nvPr/>
        </p:nvSpPr>
        <p:spPr>
          <a:xfrm>
            <a:off x="5018012" y="3429000"/>
            <a:ext cx="6094378" cy="369332"/>
          </a:xfrm>
          <a:prstGeom prst="rect">
            <a:avLst/>
          </a:prstGeom>
          <a:noFill/>
        </p:spPr>
        <p:txBody>
          <a:bodyPr wrap="square">
            <a:spAutoFit/>
          </a:bodyPr>
          <a:lstStyle/>
          <a:p>
            <a:r>
              <a:rPr lang="en-IN" dirty="0"/>
              <a:t> YOGITA VINESH KAMBALE</a:t>
            </a:r>
          </a:p>
        </p:txBody>
      </p:sp>
      <p:sp>
        <p:nvSpPr>
          <p:cNvPr id="22" name="TextBox 21">
            <a:extLst>
              <a:ext uri="{FF2B5EF4-FFF2-40B4-BE49-F238E27FC236}">
                <a16:creationId xmlns:a16="http://schemas.microsoft.com/office/drawing/2014/main" id="{F716CCEF-AA55-0C41-8661-85E402E6CE76}"/>
              </a:ext>
            </a:extLst>
          </p:cNvPr>
          <p:cNvSpPr txBox="1"/>
          <p:nvPr/>
        </p:nvSpPr>
        <p:spPr>
          <a:xfrm>
            <a:off x="4948793" y="1969295"/>
            <a:ext cx="6094378" cy="369332"/>
          </a:xfrm>
          <a:prstGeom prst="rect">
            <a:avLst/>
          </a:prstGeom>
          <a:noFill/>
        </p:spPr>
        <p:txBody>
          <a:bodyPr wrap="square">
            <a:spAutoFit/>
          </a:bodyPr>
          <a:lstStyle/>
          <a:p>
            <a:r>
              <a:rPr lang="en-IN" dirty="0"/>
              <a:t> APURVA RAVINDRA ZAGADE</a:t>
            </a:r>
          </a:p>
        </p:txBody>
      </p:sp>
      <p:sp>
        <p:nvSpPr>
          <p:cNvPr id="24" name="TextBox 23">
            <a:extLst>
              <a:ext uri="{FF2B5EF4-FFF2-40B4-BE49-F238E27FC236}">
                <a16:creationId xmlns:a16="http://schemas.microsoft.com/office/drawing/2014/main" id="{EE21A45D-7F7B-44F7-2F5E-E36F965C93A6}"/>
              </a:ext>
            </a:extLst>
          </p:cNvPr>
          <p:cNvSpPr txBox="1"/>
          <p:nvPr/>
        </p:nvSpPr>
        <p:spPr>
          <a:xfrm>
            <a:off x="5018012" y="2699052"/>
            <a:ext cx="6094378" cy="369332"/>
          </a:xfrm>
          <a:prstGeom prst="rect">
            <a:avLst/>
          </a:prstGeom>
          <a:noFill/>
        </p:spPr>
        <p:txBody>
          <a:bodyPr wrap="square">
            <a:spAutoFit/>
          </a:bodyPr>
          <a:lstStyle/>
          <a:p>
            <a:r>
              <a:rPr lang="en-IN" dirty="0"/>
              <a:t>MAITHILI AMBAR SHINDE</a:t>
            </a:r>
          </a:p>
        </p:txBody>
      </p:sp>
      <p:sp>
        <p:nvSpPr>
          <p:cNvPr id="25" name="TextBox 24">
            <a:extLst>
              <a:ext uri="{FF2B5EF4-FFF2-40B4-BE49-F238E27FC236}">
                <a16:creationId xmlns:a16="http://schemas.microsoft.com/office/drawing/2014/main" id="{DE691316-9695-4B83-9DD6-A6DCA855572F}"/>
              </a:ext>
            </a:extLst>
          </p:cNvPr>
          <p:cNvSpPr txBox="1"/>
          <p:nvPr/>
        </p:nvSpPr>
        <p:spPr>
          <a:xfrm>
            <a:off x="9367736" y="4066424"/>
            <a:ext cx="2694562" cy="461665"/>
          </a:xfrm>
          <a:prstGeom prst="rect">
            <a:avLst/>
          </a:prstGeom>
          <a:noFill/>
        </p:spPr>
        <p:txBody>
          <a:bodyPr wrap="square" rtlCol="0">
            <a:spAutoFit/>
          </a:bodyPr>
          <a:lstStyle/>
          <a:p>
            <a:r>
              <a:rPr lang="en-US" sz="2400" b="1" dirty="0"/>
              <a:t>Project Guide</a:t>
            </a:r>
            <a:endParaRPr lang="en-IN" sz="2400" b="1" dirty="0"/>
          </a:p>
        </p:txBody>
      </p:sp>
      <p:sp>
        <p:nvSpPr>
          <p:cNvPr id="26" name="TextBox 25">
            <a:extLst>
              <a:ext uri="{FF2B5EF4-FFF2-40B4-BE49-F238E27FC236}">
                <a16:creationId xmlns:a16="http://schemas.microsoft.com/office/drawing/2014/main" id="{D278B626-0CF8-A4BB-D735-A1ABC85F54E3}"/>
              </a:ext>
            </a:extLst>
          </p:cNvPr>
          <p:cNvSpPr txBox="1"/>
          <p:nvPr/>
        </p:nvSpPr>
        <p:spPr>
          <a:xfrm>
            <a:off x="9299642" y="4528089"/>
            <a:ext cx="2094484" cy="369332"/>
          </a:xfrm>
          <a:prstGeom prst="rect">
            <a:avLst/>
          </a:prstGeom>
          <a:noFill/>
        </p:spPr>
        <p:txBody>
          <a:bodyPr wrap="none" rtlCol="0">
            <a:spAutoFit/>
          </a:bodyPr>
          <a:lstStyle/>
          <a:p>
            <a:r>
              <a:rPr lang="en-US" dirty="0" err="1"/>
              <a:t>Prof.Prayjot</a:t>
            </a:r>
            <a:r>
              <a:rPr lang="en-US" dirty="0"/>
              <a:t> </a:t>
            </a:r>
            <a:r>
              <a:rPr lang="en-US" dirty="0" err="1"/>
              <a:t>Patil.Sir</a:t>
            </a:r>
            <a:endParaRPr lang="en-IN" dirty="0"/>
          </a:p>
        </p:txBody>
      </p:sp>
      <p:sp>
        <p:nvSpPr>
          <p:cNvPr id="27" name="Rectangle 26">
            <a:extLst>
              <a:ext uri="{FF2B5EF4-FFF2-40B4-BE49-F238E27FC236}">
                <a16:creationId xmlns:a16="http://schemas.microsoft.com/office/drawing/2014/main" id="{9E426FA2-62DB-8BA7-D0EB-128A21B51791}"/>
              </a:ext>
            </a:extLst>
          </p:cNvPr>
          <p:cNvSpPr/>
          <p:nvPr/>
        </p:nvSpPr>
        <p:spPr>
          <a:xfrm>
            <a:off x="0" y="1"/>
            <a:ext cx="12192000" cy="68580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7149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EE7064-77D0-4798-8F5C-5A306EC2025E}"/>
              </a:ext>
            </a:extLst>
          </p:cNvPr>
          <p:cNvPicPr>
            <a:picLocks noChangeAspect="1"/>
          </p:cNvPicPr>
          <p:nvPr/>
        </p:nvPicPr>
        <p:blipFill>
          <a:blip r:embed="rId2"/>
          <a:stretch>
            <a:fillRect/>
          </a:stretch>
        </p:blipFill>
        <p:spPr>
          <a:xfrm>
            <a:off x="1235997" y="1252560"/>
            <a:ext cx="8989317" cy="3800864"/>
          </a:xfrm>
          <a:prstGeom prst="rect">
            <a:avLst/>
          </a:prstGeom>
        </p:spPr>
      </p:pic>
      <p:sp>
        <p:nvSpPr>
          <p:cNvPr id="5" name="TextBox 4">
            <a:extLst>
              <a:ext uri="{FF2B5EF4-FFF2-40B4-BE49-F238E27FC236}">
                <a16:creationId xmlns:a16="http://schemas.microsoft.com/office/drawing/2014/main" id="{659B3ADF-59DB-4F8E-970B-9DB7CBEA9976}"/>
              </a:ext>
            </a:extLst>
          </p:cNvPr>
          <p:cNvSpPr txBox="1"/>
          <p:nvPr/>
        </p:nvSpPr>
        <p:spPr>
          <a:xfrm>
            <a:off x="1716065" y="284932"/>
            <a:ext cx="8029183" cy="400110"/>
          </a:xfrm>
          <a:prstGeom prst="rect">
            <a:avLst/>
          </a:prstGeom>
          <a:solidFill>
            <a:schemeClr val="accent3">
              <a:lumMod val="60000"/>
              <a:lumOff val="40000"/>
            </a:schemeClr>
          </a:solidFill>
        </p:spPr>
        <p:txBody>
          <a:bodyPr wrap="square" rtlCol="0">
            <a:spAutoFit/>
          </a:bodyPr>
          <a:lstStyle/>
          <a:p>
            <a:pPr algn="ctr"/>
            <a:r>
              <a:rPr lang="en-US" sz="2000" dirty="0">
                <a:solidFill>
                  <a:schemeClr val="accent6">
                    <a:lumMod val="50000"/>
                  </a:schemeClr>
                </a:solidFill>
              </a:rPr>
              <a:t>RMSE OF AFTER IMPORTANT FEATURE </a:t>
            </a:r>
            <a:endParaRPr lang="en-IN" sz="2000" dirty="0">
              <a:solidFill>
                <a:schemeClr val="accent6">
                  <a:lumMod val="50000"/>
                </a:schemeClr>
              </a:solidFill>
            </a:endParaRPr>
          </a:p>
        </p:txBody>
      </p:sp>
      <p:sp>
        <p:nvSpPr>
          <p:cNvPr id="2" name="Rectangle 1">
            <a:extLst>
              <a:ext uri="{FF2B5EF4-FFF2-40B4-BE49-F238E27FC236}">
                <a16:creationId xmlns:a16="http://schemas.microsoft.com/office/drawing/2014/main" id="{D44D2897-0C14-2B18-5BCD-D1C97786635F}"/>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9013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C3D25-6E76-7383-B36C-FBEA91361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961" y="688887"/>
            <a:ext cx="9872077" cy="5308501"/>
          </a:xfrm>
          <a:prstGeom prst="rect">
            <a:avLst/>
          </a:prstGeom>
        </p:spPr>
      </p:pic>
    </p:spTree>
    <p:extLst>
      <p:ext uri="{BB962C8B-B14F-4D97-AF65-F5344CB8AC3E}">
        <p14:creationId xmlns:p14="http://schemas.microsoft.com/office/powerpoint/2010/main" val="220835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9BD8FE-1E90-4E2D-98A6-A29E83FF7620}"/>
              </a:ext>
            </a:extLst>
          </p:cNvPr>
          <p:cNvSpPr txBox="1"/>
          <p:nvPr/>
        </p:nvSpPr>
        <p:spPr>
          <a:xfrm>
            <a:off x="1240077" y="1240077"/>
            <a:ext cx="9269260" cy="3693319"/>
          </a:xfrm>
          <a:prstGeom prst="rect">
            <a:avLst/>
          </a:prstGeom>
          <a:noFill/>
        </p:spPr>
        <p:txBody>
          <a:bodyPr wrap="square" rtlCol="0">
            <a:spAutoFit/>
          </a:bodyPr>
          <a:lstStyle/>
          <a:p>
            <a:pPr lvl="0" defTabSz="914400" eaLnBrk="0" fontAlgn="base" hangingPunct="0">
              <a:spcBef>
                <a:spcPct val="0"/>
              </a:spcBef>
              <a:spcAft>
                <a:spcPct val="0"/>
              </a:spcAft>
              <a:buFontTx/>
              <a:buChar char="•"/>
            </a:pPr>
            <a:r>
              <a:rPr lang="en-US" altLang="en-US" b="1" u="sng" dirty="0">
                <a:latin typeface="Arial" panose="020B0604020202020204" pitchFamily="34" charset="0"/>
              </a:rPr>
              <a:t>Best Performing Models (Lowest RMSE)</a:t>
            </a:r>
            <a:r>
              <a:rPr lang="en-US" altLang="en-US" u="sng" dirty="0">
                <a:latin typeface="Arial" panose="020B0604020202020204" pitchFamily="34" charset="0"/>
              </a:rPr>
              <a:t>:</a:t>
            </a:r>
            <a:br>
              <a:rPr lang="en-US" altLang="en-US" dirty="0">
                <a:latin typeface="Arial" panose="020B0604020202020204" pitchFamily="34" charset="0"/>
              </a:rPr>
            </a:br>
            <a:br>
              <a:rPr lang="en-US" altLang="en-US" dirty="0">
                <a:latin typeface="Arial" panose="020B0604020202020204" pitchFamily="34" charset="0"/>
              </a:rPr>
            </a:br>
            <a:r>
              <a:rPr lang="en-US" altLang="en-US" b="1" dirty="0">
                <a:latin typeface="Arial" panose="020B0604020202020204" pitchFamily="34" charset="0"/>
              </a:rPr>
              <a:t>Bagging</a:t>
            </a:r>
            <a:r>
              <a:rPr lang="en-US" altLang="en-US" dirty="0">
                <a:latin typeface="Arial" panose="020B0604020202020204" pitchFamily="34" charset="0"/>
              </a:rPr>
              <a:t>: It has the lowest RMSE of 0.1924 and also performs consistently well according to Grid Search CV.</a:t>
            </a:r>
            <a:br>
              <a:rPr lang="en-US" altLang="en-US" dirty="0">
                <a:latin typeface="Arial" panose="020B0604020202020204" pitchFamily="34" charset="0"/>
              </a:rPr>
            </a:br>
            <a:r>
              <a:rPr lang="en-US" altLang="en-US" b="1" dirty="0">
                <a:latin typeface="Arial" panose="020B0604020202020204" pitchFamily="34" charset="0"/>
              </a:rPr>
              <a:t>KNN</a:t>
            </a:r>
            <a:r>
              <a:rPr lang="en-US" altLang="en-US" dirty="0">
                <a:latin typeface="Arial" panose="020B0604020202020204" pitchFamily="34" charset="0"/>
              </a:rPr>
              <a:t>: It also shows a low RMSE of 0.1979 and a competitive Grid Search CV score.</a:t>
            </a:r>
            <a:br>
              <a:rPr lang="en-US" altLang="en-US" dirty="0">
                <a:latin typeface="Arial" panose="020B0604020202020204" pitchFamily="34" charset="0"/>
              </a:rPr>
            </a:br>
            <a:endParaRPr lang="en-US" altLang="en-US" dirty="0">
              <a:latin typeface="Arial" panose="020B0604020202020204" pitchFamily="34" charset="0"/>
            </a:endParaRPr>
          </a:p>
          <a:p>
            <a:pPr lvl="0" defTabSz="914400" eaLnBrk="0" fontAlgn="base" hangingPunct="0">
              <a:spcBef>
                <a:spcPct val="0"/>
              </a:spcBef>
              <a:spcAft>
                <a:spcPct val="0"/>
              </a:spcAft>
              <a:buFontTx/>
              <a:buChar char="•"/>
            </a:pPr>
            <a:r>
              <a:rPr lang="en-US" altLang="en-US" b="1" u="sng" dirty="0">
                <a:latin typeface="Arial" panose="020B0604020202020204" pitchFamily="34" charset="0"/>
              </a:rPr>
              <a:t>Consistency in Performance</a:t>
            </a:r>
            <a:r>
              <a:rPr lang="en-US" altLang="en-US" u="sng" dirty="0">
                <a:latin typeface="Arial" panose="020B0604020202020204" pitchFamily="34" charset="0"/>
              </a:rPr>
              <a:t>:</a:t>
            </a:r>
            <a:br>
              <a:rPr lang="en-US" altLang="en-US" u="sng" dirty="0">
                <a:latin typeface="Arial" panose="020B0604020202020204" pitchFamily="34" charset="0"/>
              </a:rPr>
            </a:br>
            <a:endParaRPr lang="en-US" altLang="en-US" u="sng" dirty="0">
              <a:latin typeface="Arial" panose="020B0604020202020204" pitchFamily="34" charset="0"/>
            </a:endParaRPr>
          </a:p>
          <a:p>
            <a:pPr lvl="0" defTabSz="914400" eaLnBrk="0" fontAlgn="base" hangingPunct="0">
              <a:spcBef>
                <a:spcPct val="0"/>
              </a:spcBef>
              <a:spcAft>
                <a:spcPct val="0"/>
              </a:spcAft>
              <a:buFontTx/>
              <a:buChar char="•"/>
            </a:pPr>
            <a:r>
              <a:rPr lang="en-US" altLang="en-US" b="1" dirty="0">
                <a:latin typeface="Arial" panose="020B0604020202020204" pitchFamily="34" charset="0"/>
              </a:rPr>
              <a:t>Decision Tree</a:t>
            </a:r>
            <a:r>
              <a:rPr lang="en-US" altLang="en-US" dirty="0">
                <a:latin typeface="Arial" panose="020B0604020202020204" pitchFamily="34" charset="0"/>
              </a:rPr>
              <a:t>, </a:t>
            </a:r>
            <a:r>
              <a:rPr lang="en-US" altLang="en-US" b="1" dirty="0">
                <a:latin typeface="Arial" panose="020B0604020202020204" pitchFamily="34" charset="0"/>
              </a:rPr>
              <a:t>Random Forest</a:t>
            </a:r>
            <a:r>
              <a:rPr lang="en-US" altLang="en-US" dirty="0">
                <a:latin typeface="Arial" panose="020B0604020202020204" pitchFamily="34" charset="0"/>
              </a:rPr>
              <a:t>, </a:t>
            </a:r>
            <a:r>
              <a:rPr lang="en-US" altLang="en-US" b="1" dirty="0">
                <a:latin typeface="Arial" panose="020B0604020202020204" pitchFamily="34" charset="0"/>
              </a:rPr>
              <a:t>Neural Network</a:t>
            </a:r>
            <a:r>
              <a:rPr lang="en-US" altLang="en-US" dirty="0">
                <a:latin typeface="Arial" panose="020B0604020202020204" pitchFamily="34" charset="0"/>
              </a:rPr>
              <a:t>, and </a:t>
            </a:r>
            <a:r>
              <a:rPr lang="en-US" altLang="en-US" b="1" dirty="0">
                <a:latin typeface="Arial" panose="020B0604020202020204" pitchFamily="34" charset="0"/>
              </a:rPr>
              <a:t>Gradient Boosting</a:t>
            </a:r>
            <a:r>
              <a:rPr lang="en-US" altLang="en-US" dirty="0">
                <a:latin typeface="Arial" panose="020B0604020202020204" pitchFamily="34" charset="0"/>
              </a:rPr>
              <a:t> all show a similar RMSE around 0.20, indicating good performance.</a:t>
            </a:r>
          </a:p>
          <a:p>
            <a:pPr lvl="0" defTabSz="914400" eaLnBrk="0" fontAlgn="base" hangingPunct="0">
              <a:spcBef>
                <a:spcPct val="0"/>
              </a:spcBef>
              <a:spcAft>
                <a:spcPct val="0"/>
              </a:spcAft>
              <a:buFontTx/>
              <a:buChar char="•"/>
            </a:pPr>
            <a:r>
              <a:rPr lang="en-US" altLang="en-US" b="1" dirty="0">
                <a:latin typeface="Arial" panose="020B0604020202020204" pitchFamily="34" charset="0"/>
              </a:rPr>
              <a:t>Stacking</a:t>
            </a:r>
            <a:r>
              <a:rPr lang="en-US" altLang="en-US" dirty="0">
                <a:latin typeface="Arial" panose="020B0604020202020204" pitchFamily="34" charset="0"/>
              </a:rPr>
              <a:t> and </a:t>
            </a:r>
            <a:r>
              <a:rPr lang="en-US" altLang="en-US" b="1" dirty="0">
                <a:latin typeface="Arial" panose="020B0604020202020204" pitchFamily="34" charset="0"/>
              </a:rPr>
              <a:t>Voting</a:t>
            </a:r>
            <a:r>
              <a:rPr lang="en-US" altLang="en-US" dirty="0">
                <a:latin typeface="Arial" panose="020B0604020202020204" pitchFamily="34" charset="0"/>
              </a:rPr>
              <a:t> methods also perform well with an RMSE of around 0.1928 and 0.2094 respectively, though Voting has a notably good Grid Search CV score.</a:t>
            </a:r>
          </a:p>
          <a:p>
            <a:endParaRPr lang="en-IN" dirty="0"/>
          </a:p>
        </p:txBody>
      </p:sp>
    </p:spTree>
    <p:extLst>
      <p:ext uri="{BB962C8B-B14F-4D97-AF65-F5344CB8AC3E}">
        <p14:creationId xmlns:p14="http://schemas.microsoft.com/office/powerpoint/2010/main" val="1659622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Graduation cap">
            <a:extLst>
              <a:ext uri="{FF2B5EF4-FFF2-40B4-BE49-F238E27FC236}">
                <a16:creationId xmlns:a16="http://schemas.microsoft.com/office/drawing/2014/main" id="{31E130D0-DF4B-4CB8-A289-090D1CC5407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9463" y="174056"/>
            <a:ext cx="914400" cy="914400"/>
          </a:xfrm>
          <a:prstGeom prst="rect">
            <a:avLst/>
          </a:prstGeom>
        </p:spPr>
      </p:pic>
      <p:sp>
        <p:nvSpPr>
          <p:cNvPr id="3" name="Rectangle 2">
            <a:extLst>
              <a:ext uri="{FF2B5EF4-FFF2-40B4-BE49-F238E27FC236}">
                <a16:creationId xmlns:a16="http://schemas.microsoft.com/office/drawing/2014/main" id="{A106C068-2F96-477C-81F2-9E25A7307B4C}"/>
              </a:ext>
            </a:extLst>
          </p:cNvPr>
          <p:cNvSpPr/>
          <p:nvPr/>
        </p:nvSpPr>
        <p:spPr>
          <a:xfrm>
            <a:off x="4613863" y="174056"/>
            <a:ext cx="2964274" cy="830997"/>
          </a:xfrm>
          <a:prstGeom prst="rect">
            <a:avLst/>
          </a:prstGeom>
        </p:spPr>
        <p:txBody>
          <a:bodyPr wrap="none">
            <a:spAutoFit/>
          </a:bodyPr>
          <a:lstStyle/>
          <a:p>
            <a:pPr algn="ctr"/>
            <a:r>
              <a:rPr lang="en-US" sz="4800" b="1" u="sng" dirty="0">
                <a:solidFill>
                  <a:schemeClr val="accent6">
                    <a:lumMod val="50000"/>
                  </a:schemeClr>
                </a:solidFill>
                <a:latin typeface="Baskerville Old Face" pitchFamily="18" charset="0"/>
              </a:rPr>
              <a:t>Conclusion</a:t>
            </a:r>
            <a:endParaRPr lang="en-IN" sz="4800" b="1" u="sng" dirty="0">
              <a:solidFill>
                <a:schemeClr val="accent6">
                  <a:lumMod val="50000"/>
                </a:schemeClr>
              </a:solidFill>
              <a:latin typeface="Baskerville Old Face" pitchFamily="18" charset="0"/>
            </a:endParaRPr>
          </a:p>
        </p:txBody>
      </p:sp>
      <p:sp>
        <p:nvSpPr>
          <p:cNvPr id="5" name="TextBox 4">
            <a:extLst>
              <a:ext uri="{FF2B5EF4-FFF2-40B4-BE49-F238E27FC236}">
                <a16:creationId xmlns:a16="http://schemas.microsoft.com/office/drawing/2014/main" id="{DDA64992-1707-D487-D03F-DE218670AE4A}"/>
              </a:ext>
            </a:extLst>
          </p:cNvPr>
          <p:cNvSpPr txBox="1"/>
          <p:nvPr/>
        </p:nvSpPr>
        <p:spPr>
          <a:xfrm>
            <a:off x="1488332" y="1567989"/>
            <a:ext cx="9396919" cy="2585323"/>
          </a:xfrm>
          <a:prstGeom prst="rect">
            <a:avLst/>
          </a:prstGeom>
          <a:noFill/>
        </p:spPr>
        <p:txBody>
          <a:bodyPr wrap="square">
            <a:spAutoFit/>
          </a:bodyPr>
          <a:lstStyle/>
          <a:p>
            <a:pPr algn="just"/>
            <a:r>
              <a:rPr lang="en-US" dirty="0"/>
              <a:t>This research aimed to recognize the number of calories our body burns, which depends on several factors such as age, body temperature, duration, and heart rate. It is important to understand the number of calories we eat to stay fit and healthy. From this we conclude that the Duration of Exercise is most effecting factor to burned calories . Bagging: It consistently shows the lowest RMSE (0.1924) and a competitive Grid Search CV score (0.1922). This indicates it performs well both in terms of prediction accuracy and model stability. Stacking and Voting: Both show low RMSE values (0.1929 and 0.2094 respectively) and strong Grid Search CV scores. Stacking slightly edges out Voting in terms of RMSE.</a:t>
            </a:r>
            <a:endParaRPr lang="en-IN" dirty="0"/>
          </a:p>
          <a:p>
            <a:pPr algn="just"/>
            <a:endParaRPr lang="en-IN" dirty="0"/>
          </a:p>
        </p:txBody>
      </p:sp>
      <p:sp>
        <p:nvSpPr>
          <p:cNvPr id="6" name="Rectangle 5">
            <a:extLst>
              <a:ext uri="{FF2B5EF4-FFF2-40B4-BE49-F238E27FC236}">
                <a16:creationId xmlns:a16="http://schemas.microsoft.com/office/drawing/2014/main" id="{F683AE14-D435-DEC7-772C-5766973E3597}"/>
              </a:ext>
            </a:extLst>
          </p:cNvPr>
          <p:cNvSpPr/>
          <p:nvPr/>
        </p:nvSpPr>
        <p:spPr>
          <a:xfrm>
            <a:off x="0" y="0"/>
            <a:ext cx="12192000" cy="68580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6513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C43CE-9667-E54B-588A-8EF2B78726CF}"/>
              </a:ext>
            </a:extLst>
          </p:cNvPr>
          <p:cNvSpPr txBox="1"/>
          <p:nvPr/>
        </p:nvSpPr>
        <p:spPr>
          <a:xfrm>
            <a:off x="4149007" y="194553"/>
            <a:ext cx="3288080" cy="923330"/>
          </a:xfrm>
          <a:prstGeom prst="rect">
            <a:avLst/>
          </a:prstGeom>
          <a:noFill/>
        </p:spPr>
        <p:txBody>
          <a:bodyPr wrap="none" rtlCol="0">
            <a:spAutoFit/>
          </a:bodyPr>
          <a:lstStyle/>
          <a:p>
            <a:r>
              <a:rPr lang="en-US" sz="3600" b="1" u="sng" dirty="0">
                <a:solidFill>
                  <a:srgbClr val="C00000"/>
                </a:solidFill>
                <a:latin typeface="Times New Roman" panose="02020603050405020304" pitchFamily="18" charset="0"/>
                <a:cs typeface="Times New Roman" panose="02020603050405020304" pitchFamily="18" charset="0"/>
              </a:rPr>
              <a:t>REFERENCES</a:t>
            </a:r>
            <a:endParaRPr lang="en-IN" sz="3600" b="1" u="sng" dirty="0">
              <a:solidFill>
                <a:srgbClr val="C00000"/>
              </a:solidFill>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6150D90B-0605-4797-C197-78E846A88E26}"/>
              </a:ext>
            </a:extLst>
          </p:cNvPr>
          <p:cNvSpPr txBox="1"/>
          <p:nvPr/>
        </p:nvSpPr>
        <p:spPr>
          <a:xfrm>
            <a:off x="2852635" y="1594538"/>
            <a:ext cx="6094378" cy="277794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285750" indent="-285750">
              <a:lnSpc>
                <a:spcPct val="2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Kaggle – </a:t>
            </a:r>
            <a:r>
              <a:rPr lang="en-IN" sz="1800" dirty="0">
                <a:latin typeface="Times New Roman" panose="02020603050405020304" pitchFamily="18" charset="0"/>
                <a:cs typeface="Times New Roman" panose="02020603050405020304" pitchFamily="18" charset="0"/>
                <a:hlinkClick r:id="rId2"/>
              </a:rPr>
              <a:t>https://www.kaggle.com/</a:t>
            </a:r>
            <a:endParaRPr lang="en-IN" sz="1800"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W3school – </a:t>
            </a:r>
            <a:r>
              <a:rPr lang="en-IN" sz="1800" dirty="0">
                <a:latin typeface="Times New Roman" panose="02020603050405020304" pitchFamily="18" charset="0"/>
                <a:cs typeface="Times New Roman" panose="02020603050405020304" pitchFamily="18" charset="0"/>
                <a:hlinkClick r:id="rId3"/>
              </a:rPr>
              <a:t>https://www.w3schools.com/</a:t>
            </a:r>
            <a:endParaRPr lang="en-IN" sz="1800"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1800" dirty="0" err="1">
                <a:latin typeface="Times New Roman" panose="02020603050405020304" pitchFamily="18" charset="0"/>
                <a:cs typeface="Times New Roman" panose="02020603050405020304" pitchFamily="18" charset="0"/>
              </a:rPr>
              <a:t>Github</a:t>
            </a:r>
            <a:r>
              <a:rPr lang="en-IN" sz="1800" dirty="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hlinkClick r:id="rId4"/>
              </a:rPr>
              <a:t>https://github.com/</a:t>
            </a:r>
            <a:endParaRPr lang="en-IN" sz="1800"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1800" dirty="0" err="1">
                <a:latin typeface="Times New Roman" panose="02020603050405020304" pitchFamily="18" charset="0"/>
                <a:cs typeface="Times New Roman" panose="02020603050405020304" pitchFamily="18" charset="0"/>
              </a:rPr>
              <a:t>GeeksforGeeks</a:t>
            </a:r>
            <a:r>
              <a:rPr lang="en-IN" sz="1800" dirty="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hlinkClick r:id="rId5"/>
              </a:rPr>
              <a:t>https://www.geeksforgeeks.org/</a:t>
            </a:r>
            <a:endParaRPr lang="en-IN" sz="1800"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1800" dirty="0" err="1">
                <a:latin typeface="Times New Roman" panose="02020603050405020304" pitchFamily="18" charset="0"/>
                <a:cs typeface="Times New Roman" panose="02020603050405020304" pitchFamily="18" charset="0"/>
              </a:rPr>
              <a:t>Youtube</a:t>
            </a:r>
            <a:r>
              <a:rPr lang="en-IN" sz="1800" dirty="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hlinkClick r:id="rId6"/>
              </a:rPr>
              <a:t>https://www.youtube.com/</a:t>
            </a:r>
            <a:endParaRPr lang="en-IN" sz="1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621AE9D-EFA2-5F7D-70DC-3DFD5556444C}"/>
              </a:ext>
            </a:extLst>
          </p:cNvPr>
          <p:cNvSpPr/>
          <p:nvPr/>
        </p:nvSpPr>
        <p:spPr>
          <a:xfrm>
            <a:off x="-68093" y="0"/>
            <a:ext cx="12260094" cy="6858000"/>
          </a:xfrm>
          <a:prstGeom prst="rect">
            <a:avLst/>
          </a:prstGeom>
          <a:no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4433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57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44BE98-E14F-B99C-AA66-F2DA4F089533}"/>
              </a:ext>
            </a:extLst>
          </p:cNvPr>
          <p:cNvPicPr>
            <a:picLocks noChangeAspect="1"/>
          </p:cNvPicPr>
          <p:nvPr/>
        </p:nvPicPr>
        <p:blipFill>
          <a:blip r:embed="rId2"/>
          <a:stretch>
            <a:fillRect/>
          </a:stretch>
        </p:blipFill>
        <p:spPr>
          <a:xfrm>
            <a:off x="3249039" y="1364246"/>
            <a:ext cx="5155931" cy="3343942"/>
          </a:xfrm>
          <a:prstGeom prst="rect">
            <a:avLst/>
          </a:prstGeom>
          <a:ln w="28575">
            <a:solidFill>
              <a:schemeClr val="accent1">
                <a:shade val="15000"/>
              </a:schemeClr>
            </a:solidFill>
          </a:ln>
          <a:scene3d>
            <a:camera prst="orthographicFront"/>
            <a:lightRig rig="threePt" dir="t"/>
          </a:scene3d>
          <a:sp3d>
            <a:bevelT prst="relaxedInset"/>
            <a:bevelB prst="angle"/>
          </a:sp3d>
        </p:spPr>
      </p:pic>
      <p:sp>
        <p:nvSpPr>
          <p:cNvPr id="5" name="Rectangle 4">
            <a:extLst>
              <a:ext uri="{FF2B5EF4-FFF2-40B4-BE49-F238E27FC236}">
                <a16:creationId xmlns:a16="http://schemas.microsoft.com/office/drawing/2014/main" id="{B9275A77-E599-E0F0-380E-86675C0A4D97}"/>
              </a:ext>
            </a:extLst>
          </p:cNvPr>
          <p:cNvSpPr/>
          <p:nvPr/>
        </p:nvSpPr>
        <p:spPr>
          <a:xfrm>
            <a:off x="0" y="0"/>
            <a:ext cx="12192000" cy="6858000"/>
          </a:xfrm>
          <a:prstGeom prst="rect">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710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031E-315C-9EDD-A9BA-87B9FC49B9A0}"/>
              </a:ext>
            </a:extLst>
          </p:cNvPr>
          <p:cNvSpPr>
            <a:spLocks noGrp="1"/>
          </p:cNvSpPr>
          <p:nvPr>
            <p:ph type="title"/>
          </p:nvPr>
        </p:nvSpPr>
        <p:spPr/>
        <p:txBody>
          <a:bodyPr/>
          <a:lstStyle/>
          <a:p>
            <a:pPr algn="ctr"/>
            <a:r>
              <a:rPr lang="en-US" dirty="0"/>
              <a:t>index</a:t>
            </a:r>
            <a:endParaRPr lang="en-IN" dirty="0"/>
          </a:p>
        </p:txBody>
      </p:sp>
      <p:pic>
        <p:nvPicPr>
          <p:cNvPr id="4" name="Content Placeholder 3">
            <a:hlinkClick r:id="rId2" action="ppaction://hlinksldjump"/>
            <a:extLst>
              <a:ext uri="{FF2B5EF4-FFF2-40B4-BE49-F238E27FC236}">
                <a16:creationId xmlns:a16="http://schemas.microsoft.com/office/drawing/2014/main" id="{C95A54FF-CA2D-3ED6-F015-B586B164203A}"/>
              </a:ext>
            </a:extLst>
          </p:cNvPr>
          <p:cNvPicPr>
            <a:picLocks noGrp="1" noChangeAspect="1"/>
          </p:cNvPicPr>
          <p:nvPr>
            <p:ph idx="1"/>
          </p:nvPr>
        </p:nvPicPr>
        <p:blipFill>
          <a:blip r:embed="rId3"/>
          <a:stretch>
            <a:fillRect/>
          </a:stretch>
        </p:blipFill>
        <p:spPr>
          <a:xfrm>
            <a:off x="1831839" y="1266926"/>
            <a:ext cx="914479" cy="914479"/>
          </a:xfrm>
          <a:prstGeom prst="rect">
            <a:avLst/>
          </a:prstGeom>
        </p:spPr>
      </p:pic>
      <p:sp>
        <p:nvSpPr>
          <p:cNvPr id="7" name="TextBox 6">
            <a:extLst>
              <a:ext uri="{FF2B5EF4-FFF2-40B4-BE49-F238E27FC236}">
                <a16:creationId xmlns:a16="http://schemas.microsoft.com/office/drawing/2014/main" id="{25C8602A-3170-B51C-53B0-97D2DF2C9946}"/>
              </a:ext>
            </a:extLst>
          </p:cNvPr>
          <p:cNvSpPr txBox="1"/>
          <p:nvPr/>
        </p:nvSpPr>
        <p:spPr>
          <a:xfrm>
            <a:off x="1763160" y="2218932"/>
            <a:ext cx="6096000" cy="369332"/>
          </a:xfrm>
          <a:prstGeom prst="rect">
            <a:avLst/>
          </a:prstGeom>
          <a:noFill/>
        </p:spPr>
        <p:txBody>
          <a:bodyPr wrap="square">
            <a:spAutoFit/>
          </a:bodyPr>
          <a:lstStyle/>
          <a:p>
            <a:r>
              <a:rPr lang="en-US" dirty="0">
                <a:solidFill>
                  <a:schemeClr val="accent3">
                    <a:lumMod val="50000"/>
                  </a:schemeClr>
                </a:solidFill>
                <a:hlinkClick r:id="rId2" action="ppaction://hlinksldjump">
                  <a:extLst>
                    <a:ext uri="{A12FA001-AC4F-418D-AE19-62706E023703}">
                      <ahyp:hlinkClr xmlns:ahyp="http://schemas.microsoft.com/office/drawing/2018/hyperlinkcolor" val="tx"/>
                    </a:ext>
                  </a:extLst>
                </a:hlinkClick>
              </a:rPr>
              <a:t>Abstract</a:t>
            </a:r>
            <a:endParaRPr lang="en-IN" dirty="0">
              <a:solidFill>
                <a:schemeClr val="accent3">
                  <a:lumMod val="50000"/>
                </a:schemeClr>
              </a:solidFill>
            </a:endParaRPr>
          </a:p>
        </p:txBody>
      </p:sp>
      <p:pic>
        <p:nvPicPr>
          <p:cNvPr id="8" name="Picture 7">
            <a:hlinkClick r:id="rId4" action="ppaction://hlinksldjump"/>
            <a:extLst>
              <a:ext uri="{FF2B5EF4-FFF2-40B4-BE49-F238E27FC236}">
                <a16:creationId xmlns:a16="http://schemas.microsoft.com/office/drawing/2014/main" id="{B296B941-B64C-57EA-9909-E74BCDA44302}"/>
              </a:ext>
            </a:extLst>
          </p:cNvPr>
          <p:cNvPicPr>
            <a:picLocks noChangeAspect="1"/>
          </p:cNvPicPr>
          <p:nvPr/>
        </p:nvPicPr>
        <p:blipFill>
          <a:blip r:embed="rId5"/>
          <a:stretch>
            <a:fillRect/>
          </a:stretch>
        </p:blipFill>
        <p:spPr>
          <a:xfrm>
            <a:off x="4225633" y="1331716"/>
            <a:ext cx="914479" cy="729813"/>
          </a:xfrm>
          <a:prstGeom prst="rect">
            <a:avLst/>
          </a:prstGeom>
        </p:spPr>
      </p:pic>
      <p:pic>
        <p:nvPicPr>
          <p:cNvPr id="11" name="Picture 10">
            <a:hlinkClick r:id="rId6" action="ppaction://hlinksldjump"/>
            <a:extLst>
              <a:ext uri="{FF2B5EF4-FFF2-40B4-BE49-F238E27FC236}">
                <a16:creationId xmlns:a16="http://schemas.microsoft.com/office/drawing/2014/main" id="{3856AB0E-8E75-9D4D-8197-34D8BBE96791}"/>
              </a:ext>
            </a:extLst>
          </p:cNvPr>
          <p:cNvPicPr>
            <a:picLocks noChangeAspect="1"/>
          </p:cNvPicPr>
          <p:nvPr/>
        </p:nvPicPr>
        <p:blipFill>
          <a:blip r:embed="rId7"/>
          <a:stretch>
            <a:fillRect/>
          </a:stretch>
        </p:blipFill>
        <p:spPr>
          <a:xfrm>
            <a:off x="6552105" y="1266926"/>
            <a:ext cx="812980" cy="813864"/>
          </a:xfrm>
          <a:prstGeom prst="rect">
            <a:avLst/>
          </a:prstGeom>
        </p:spPr>
      </p:pic>
      <p:pic>
        <p:nvPicPr>
          <p:cNvPr id="14" name="Picture 13">
            <a:hlinkClick r:id="rId8" action="ppaction://hlinksldjump"/>
            <a:extLst>
              <a:ext uri="{FF2B5EF4-FFF2-40B4-BE49-F238E27FC236}">
                <a16:creationId xmlns:a16="http://schemas.microsoft.com/office/drawing/2014/main" id="{A5B8BCBA-2BA3-5885-CEF8-DED979A2C873}"/>
              </a:ext>
            </a:extLst>
          </p:cNvPr>
          <p:cNvPicPr>
            <a:picLocks noChangeAspect="1"/>
          </p:cNvPicPr>
          <p:nvPr/>
        </p:nvPicPr>
        <p:blipFill>
          <a:blip r:embed="rId9"/>
          <a:stretch>
            <a:fillRect/>
          </a:stretch>
        </p:blipFill>
        <p:spPr>
          <a:xfrm>
            <a:off x="8820482" y="1167012"/>
            <a:ext cx="914479" cy="914479"/>
          </a:xfrm>
          <a:prstGeom prst="rect">
            <a:avLst/>
          </a:prstGeom>
        </p:spPr>
      </p:pic>
      <p:pic>
        <p:nvPicPr>
          <p:cNvPr id="19" name="Picture 18">
            <a:hlinkClick r:id="rId10" action="ppaction://hlinksldjump"/>
            <a:extLst>
              <a:ext uri="{FF2B5EF4-FFF2-40B4-BE49-F238E27FC236}">
                <a16:creationId xmlns:a16="http://schemas.microsoft.com/office/drawing/2014/main" id="{5B4274BE-EAFB-2741-9845-B6D79C05F342}"/>
              </a:ext>
            </a:extLst>
          </p:cNvPr>
          <p:cNvPicPr>
            <a:picLocks noChangeAspect="1"/>
          </p:cNvPicPr>
          <p:nvPr/>
        </p:nvPicPr>
        <p:blipFill>
          <a:blip r:embed="rId11"/>
          <a:stretch>
            <a:fillRect/>
          </a:stretch>
        </p:blipFill>
        <p:spPr>
          <a:xfrm>
            <a:off x="4497701" y="3142440"/>
            <a:ext cx="914479" cy="914479"/>
          </a:xfrm>
          <a:prstGeom prst="rect">
            <a:avLst/>
          </a:prstGeom>
        </p:spPr>
      </p:pic>
      <p:pic>
        <p:nvPicPr>
          <p:cNvPr id="20" name="Picture 19">
            <a:hlinkClick r:id="rId12" action="ppaction://hlinksldjump"/>
            <a:extLst>
              <a:ext uri="{FF2B5EF4-FFF2-40B4-BE49-F238E27FC236}">
                <a16:creationId xmlns:a16="http://schemas.microsoft.com/office/drawing/2014/main" id="{8804A097-0DA1-96CD-7973-C3F66755FA4E}"/>
              </a:ext>
            </a:extLst>
          </p:cNvPr>
          <p:cNvPicPr>
            <a:picLocks noChangeAspect="1"/>
          </p:cNvPicPr>
          <p:nvPr/>
        </p:nvPicPr>
        <p:blipFill>
          <a:blip r:embed="rId13"/>
          <a:stretch>
            <a:fillRect/>
          </a:stretch>
        </p:blipFill>
        <p:spPr>
          <a:xfrm>
            <a:off x="1727763" y="2971720"/>
            <a:ext cx="914479" cy="914479"/>
          </a:xfrm>
          <a:prstGeom prst="rect">
            <a:avLst/>
          </a:prstGeom>
        </p:spPr>
      </p:pic>
      <p:pic>
        <p:nvPicPr>
          <p:cNvPr id="21" name="Picture 20">
            <a:hlinkClick r:id="rId14" action="ppaction://hlinksldjump"/>
            <a:extLst>
              <a:ext uri="{FF2B5EF4-FFF2-40B4-BE49-F238E27FC236}">
                <a16:creationId xmlns:a16="http://schemas.microsoft.com/office/drawing/2014/main" id="{F7017AFA-52B8-57A6-D49B-6E2D87298161}"/>
              </a:ext>
            </a:extLst>
          </p:cNvPr>
          <p:cNvPicPr>
            <a:picLocks noChangeAspect="1"/>
          </p:cNvPicPr>
          <p:nvPr/>
        </p:nvPicPr>
        <p:blipFill>
          <a:blip r:embed="rId15"/>
          <a:stretch>
            <a:fillRect/>
          </a:stretch>
        </p:blipFill>
        <p:spPr>
          <a:xfrm>
            <a:off x="6973558" y="3080641"/>
            <a:ext cx="914479" cy="914479"/>
          </a:xfrm>
          <a:prstGeom prst="rect">
            <a:avLst/>
          </a:prstGeom>
        </p:spPr>
      </p:pic>
      <p:sp>
        <p:nvSpPr>
          <p:cNvPr id="25" name="TextBox 24">
            <a:extLst>
              <a:ext uri="{FF2B5EF4-FFF2-40B4-BE49-F238E27FC236}">
                <a16:creationId xmlns:a16="http://schemas.microsoft.com/office/drawing/2014/main" id="{7CD65F32-71F8-EF05-F03A-EAFEA4CBCBC4}"/>
              </a:ext>
            </a:extLst>
          </p:cNvPr>
          <p:cNvSpPr txBox="1"/>
          <p:nvPr/>
        </p:nvSpPr>
        <p:spPr>
          <a:xfrm>
            <a:off x="1634871" y="2199671"/>
            <a:ext cx="6096000" cy="369332"/>
          </a:xfrm>
          <a:prstGeom prst="rect">
            <a:avLst/>
          </a:prstGeom>
          <a:noFill/>
        </p:spPr>
        <p:txBody>
          <a:bodyPr wrap="square">
            <a:spAutoFit/>
          </a:bodyPr>
          <a:lstStyle/>
          <a:p>
            <a:pPr algn="ctr"/>
            <a:r>
              <a:rPr lang="en-US" dirty="0">
                <a:solidFill>
                  <a:schemeClr val="accent3">
                    <a:lumMod val="50000"/>
                  </a:schemeClr>
                </a:solidFill>
                <a:hlinkClick r:id="rId6" action="ppaction://hlinksldjump">
                  <a:extLst>
                    <a:ext uri="{A12FA001-AC4F-418D-AE19-62706E023703}">
                      <ahyp:hlinkClr xmlns:ahyp="http://schemas.microsoft.com/office/drawing/2018/hyperlinkcolor" val="tx"/>
                    </a:ext>
                  </a:extLst>
                </a:hlinkClick>
              </a:rPr>
              <a:t>Introduction</a:t>
            </a:r>
            <a:endParaRPr lang="en-IN" dirty="0">
              <a:solidFill>
                <a:schemeClr val="accent3">
                  <a:lumMod val="50000"/>
                </a:schemeClr>
              </a:solidFill>
            </a:endParaRPr>
          </a:p>
        </p:txBody>
      </p:sp>
      <p:sp>
        <p:nvSpPr>
          <p:cNvPr id="27" name="TextBox 26">
            <a:extLst>
              <a:ext uri="{FF2B5EF4-FFF2-40B4-BE49-F238E27FC236}">
                <a16:creationId xmlns:a16="http://schemas.microsoft.com/office/drawing/2014/main" id="{E154A132-5772-ED9C-C5D8-19842D8F1E9C}"/>
              </a:ext>
            </a:extLst>
          </p:cNvPr>
          <p:cNvSpPr txBox="1"/>
          <p:nvPr/>
        </p:nvSpPr>
        <p:spPr>
          <a:xfrm>
            <a:off x="3910595" y="2180410"/>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chemeClr val="accent3">
                    <a:lumMod val="50000"/>
                  </a:schemeClr>
                </a:solidFill>
                <a:effectLst/>
                <a:uLnTx/>
                <a:uFillTx/>
                <a:latin typeface="Franklin Gothic Book"/>
                <a:ea typeface="+mn-ea"/>
                <a:cs typeface="+mn-cs"/>
                <a:hlinkClick r:id="rId16" action="ppaction://hlinksldjump">
                  <a:extLst>
                    <a:ext uri="{A12FA001-AC4F-418D-AE19-62706E023703}">
                      <ahyp:hlinkClr xmlns:ahyp="http://schemas.microsoft.com/office/drawing/2018/hyperlinkcolor" val="tx"/>
                    </a:ext>
                  </a:extLst>
                </a:hlinkClick>
              </a:rPr>
              <a:t>Objectives</a:t>
            </a:r>
            <a:endParaRPr kumimoji="0" lang="en-IN" sz="1800" b="0" i="0" u="sng" strike="noStrike" kern="1200" cap="none" spc="0" normalizeH="0" baseline="0" noProof="0" dirty="0">
              <a:ln>
                <a:noFill/>
              </a:ln>
              <a:solidFill>
                <a:schemeClr val="accent3">
                  <a:lumMod val="50000"/>
                </a:schemeClr>
              </a:solidFill>
              <a:effectLst/>
              <a:uLnTx/>
              <a:uFillTx/>
              <a:latin typeface="Franklin Gothic Book"/>
              <a:ea typeface="+mn-ea"/>
              <a:cs typeface="+mn-cs"/>
            </a:endParaRPr>
          </a:p>
        </p:txBody>
      </p:sp>
      <p:sp>
        <p:nvSpPr>
          <p:cNvPr id="29" name="TextBox 28">
            <a:extLst>
              <a:ext uri="{FF2B5EF4-FFF2-40B4-BE49-F238E27FC236}">
                <a16:creationId xmlns:a16="http://schemas.microsoft.com/office/drawing/2014/main" id="{32349CC4-5129-77A7-F19D-8EC99A0764A4}"/>
              </a:ext>
            </a:extLst>
          </p:cNvPr>
          <p:cNvSpPr txBox="1"/>
          <p:nvPr/>
        </p:nvSpPr>
        <p:spPr>
          <a:xfrm>
            <a:off x="6329083" y="2141888"/>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3">
                    <a:lumMod val="50000"/>
                  </a:schemeClr>
                </a:solidFill>
                <a:effectLst/>
                <a:uLnTx/>
                <a:uFillTx/>
                <a:latin typeface="Franklin Gothic Book"/>
                <a:ea typeface="+mn-ea"/>
                <a:cs typeface="+mn-cs"/>
                <a:hlinkClick r:id="rId6" action="ppaction://hlinksldjump">
                  <a:extLst>
                    <a:ext uri="{A12FA001-AC4F-418D-AE19-62706E023703}">
                      <ahyp:hlinkClr xmlns:ahyp="http://schemas.microsoft.com/office/drawing/2018/hyperlinkcolor" val="tx"/>
                    </a:ext>
                  </a:extLst>
                </a:hlinkClick>
              </a:rPr>
              <a:t>Work Flow</a:t>
            </a:r>
            <a:endParaRPr kumimoji="0" lang="en-IN" sz="1800" b="0" i="0" u="none" strike="noStrike" kern="1200" cap="none" spc="0" normalizeH="0" baseline="0" noProof="0" dirty="0">
              <a:ln>
                <a:noFill/>
              </a:ln>
              <a:solidFill>
                <a:schemeClr val="accent3">
                  <a:lumMod val="50000"/>
                </a:schemeClr>
              </a:solidFill>
              <a:effectLst/>
              <a:uLnTx/>
              <a:uFillTx/>
              <a:latin typeface="Franklin Gothic Book"/>
              <a:ea typeface="+mn-ea"/>
              <a:cs typeface="+mn-cs"/>
            </a:endParaRPr>
          </a:p>
        </p:txBody>
      </p:sp>
      <p:sp>
        <p:nvSpPr>
          <p:cNvPr id="31" name="TextBox 30">
            <a:extLst>
              <a:ext uri="{FF2B5EF4-FFF2-40B4-BE49-F238E27FC236}">
                <a16:creationId xmlns:a16="http://schemas.microsoft.com/office/drawing/2014/main" id="{C6BBEF3A-4EF5-891B-2458-ABB1066975D1}"/>
              </a:ext>
            </a:extLst>
          </p:cNvPr>
          <p:cNvSpPr txBox="1"/>
          <p:nvPr/>
        </p:nvSpPr>
        <p:spPr>
          <a:xfrm>
            <a:off x="1848670" y="4002898"/>
            <a:ext cx="621254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3">
                    <a:lumMod val="50000"/>
                  </a:schemeClr>
                </a:solidFill>
                <a:effectLst/>
                <a:uLnTx/>
                <a:uFillTx/>
                <a:latin typeface="Franklin Gothic Book"/>
                <a:ea typeface="+mn-ea"/>
                <a:cs typeface="+mn-cs"/>
                <a:hlinkClick r:id="rId8" action="ppaction://hlinksldjump">
                  <a:extLst>
                    <a:ext uri="{A12FA001-AC4F-418D-AE19-62706E023703}">
                      <ahyp:hlinkClr xmlns:ahyp="http://schemas.microsoft.com/office/drawing/2018/hyperlinkcolor" val="tx"/>
                    </a:ext>
                  </a:extLst>
                </a:hlinkClick>
              </a:rPr>
              <a:t>Data Analysis</a:t>
            </a:r>
            <a:endParaRPr kumimoji="0" lang="en-IN" sz="1800" b="0" i="0" u="none" strike="noStrike" kern="1200" cap="none" spc="0" normalizeH="0" baseline="0" noProof="0" dirty="0">
              <a:ln>
                <a:noFill/>
              </a:ln>
              <a:solidFill>
                <a:schemeClr val="accent3">
                  <a:lumMod val="50000"/>
                </a:schemeClr>
              </a:solidFill>
              <a:effectLst/>
              <a:uLnTx/>
              <a:uFillTx/>
              <a:latin typeface="Franklin Gothic Book"/>
              <a:ea typeface="+mn-ea"/>
              <a:cs typeface="+mn-cs"/>
            </a:endParaRPr>
          </a:p>
        </p:txBody>
      </p:sp>
      <p:sp>
        <p:nvSpPr>
          <p:cNvPr id="33" name="TextBox 32">
            <a:extLst>
              <a:ext uri="{FF2B5EF4-FFF2-40B4-BE49-F238E27FC236}">
                <a16:creationId xmlns:a16="http://schemas.microsoft.com/office/drawing/2014/main" id="{ABF41073-0BC8-FCBE-6A7D-AA784A271A4F}"/>
              </a:ext>
            </a:extLst>
          </p:cNvPr>
          <p:cNvSpPr txBox="1"/>
          <p:nvPr/>
        </p:nvSpPr>
        <p:spPr>
          <a:xfrm>
            <a:off x="1110437" y="3966229"/>
            <a:ext cx="662043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A8CDD7">
                    <a:lumMod val="50000"/>
                  </a:srgbClr>
                </a:solidFill>
                <a:effectLst/>
                <a:uLnTx/>
                <a:uFillTx/>
                <a:latin typeface="Franklin Gothic Book"/>
                <a:ea typeface="+mn-ea"/>
                <a:cs typeface="+mn-cs"/>
                <a:hlinkClick r:id="rId17" action="ppaction://hlinksldjump">
                  <a:extLst>
                    <a:ext uri="{A12FA001-AC4F-418D-AE19-62706E023703}">
                      <ahyp:hlinkClr xmlns:ahyp="http://schemas.microsoft.com/office/drawing/2018/hyperlinkcolor" val="tx"/>
                    </a:ext>
                  </a:extLst>
                </a:hlinkClick>
              </a:rPr>
              <a:t>Graphical Representation </a:t>
            </a:r>
            <a:endParaRPr kumimoji="0" lang="en-IN" sz="1800" b="0" i="0" u="sng" strike="noStrike" kern="1200" cap="none" spc="0" normalizeH="0" baseline="0" noProof="0" dirty="0">
              <a:ln>
                <a:noFill/>
              </a:ln>
              <a:solidFill>
                <a:srgbClr val="A8CDD7">
                  <a:lumMod val="50000"/>
                </a:srgbClr>
              </a:solidFill>
              <a:effectLst/>
              <a:uLnTx/>
              <a:uFillTx/>
              <a:latin typeface="Franklin Gothic Book"/>
              <a:ea typeface="+mn-ea"/>
              <a:cs typeface="+mn-cs"/>
            </a:endParaRPr>
          </a:p>
        </p:txBody>
      </p:sp>
      <p:sp>
        <p:nvSpPr>
          <p:cNvPr id="35" name="TextBox 34">
            <a:extLst>
              <a:ext uri="{FF2B5EF4-FFF2-40B4-BE49-F238E27FC236}">
                <a16:creationId xmlns:a16="http://schemas.microsoft.com/office/drawing/2014/main" id="{43A50E44-A099-5D51-E4EB-8FC22F02BD9E}"/>
              </a:ext>
            </a:extLst>
          </p:cNvPr>
          <p:cNvSpPr txBox="1"/>
          <p:nvPr/>
        </p:nvSpPr>
        <p:spPr>
          <a:xfrm>
            <a:off x="4233193" y="3937337"/>
            <a:ext cx="6620434"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3">
                    <a:lumMod val="50000"/>
                  </a:schemeClr>
                </a:solidFill>
                <a:effectLst/>
                <a:uLnTx/>
                <a:uFillTx/>
                <a:latin typeface="Franklin Gothic Book"/>
                <a:ea typeface="+mn-ea"/>
                <a:cs typeface="+mn-cs"/>
                <a:hlinkClick r:id="rId18" action="ppaction://hlinksldjump">
                  <a:extLst>
                    <a:ext uri="{A12FA001-AC4F-418D-AE19-62706E023703}">
                      <ahyp:hlinkClr xmlns:ahyp="http://schemas.microsoft.com/office/drawing/2018/hyperlinkcolor" val="tx"/>
                    </a:ext>
                  </a:extLst>
                </a:hlinkClick>
              </a:rPr>
              <a:t>Conclusion</a:t>
            </a:r>
            <a:endParaRPr kumimoji="0" lang="en-IN" sz="1800" b="0" i="0" u="none" strike="noStrike" kern="1200" cap="none" spc="0" normalizeH="0" baseline="0" noProof="0" dirty="0">
              <a:ln>
                <a:noFill/>
              </a:ln>
              <a:solidFill>
                <a:schemeClr val="accent3">
                  <a:lumMod val="50000"/>
                </a:schemeClr>
              </a:solidFill>
              <a:effectLst/>
              <a:uLnTx/>
              <a:uFillTx/>
              <a:latin typeface="Franklin Gothic Book"/>
              <a:ea typeface="+mn-ea"/>
              <a:cs typeface="+mn-cs"/>
            </a:endParaRPr>
          </a:p>
        </p:txBody>
      </p:sp>
      <p:sp>
        <p:nvSpPr>
          <p:cNvPr id="36" name="Rectangle 35">
            <a:extLst>
              <a:ext uri="{FF2B5EF4-FFF2-40B4-BE49-F238E27FC236}">
                <a16:creationId xmlns:a16="http://schemas.microsoft.com/office/drawing/2014/main" id="{F7CF538D-D516-3387-5EBD-460DDB91E9FD}"/>
              </a:ext>
            </a:extLst>
          </p:cNvPr>
          <p:cNvSpPr/>
          <p:nvPr/>
        </p:nvSpPr>
        <p:spPr>
          <a:xfrm>
            <a:off x="29896" y="0"/>
            <a:ext cx="12162104" cy="6858000"/>
          </a:xfrm>
          <a:prstGeom prst="rect">
            <a:avLst/>
          </a:prstGeom>
          <a:noFill/>
          <a:ln w="31750" cmpd="sng">
            <a:solidFill>
              <a:schemeClr val="dk1">
                <a:shade val="15000"/>
              </a:schemeClr>
            </a:solidFill>
            <a:beve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294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157F36-F2BF-3436-9732-882A29AF4FD7}"/>
              </a:ext>
            </a:extLst>
          </p:cNvPr>
          <p:cNvPicPr>
            <a:picLocks noChangeAspect="1"/>
          </p:cNvPicPr>
          <p:nvPr/>
        </p:nvPicPr>
        <p:blipFill>
          <a:blip r:embed="rId2"/>
          <a:stretch>
            <a:fillRect/>
          </a:stretch>
        </p:blipFill>
        <p:spPr>
          <a:xfrm>
            <a:off x="4597900" y="178267"/>
            <a:ext cx="723130" cy="914479"/>
          </a:xfrm>
          <a:prstGeom prst="rect">
            <a:avLst/>
          </a:prstGeom>
        </p:spPr>
      </p:pic>
      <p:sp>
        <p:nvSpPr>
          <p:cNvPr id="3" name="Content Placeholder 2">
            <a:extLst>
              <a:ext uri="{FF2B5EF4-FFF2-40B4-BE49-F238E27FC236}">
                <a16:creationId xmlns:a16="http://schemas.microsoft.com/office/drawing/2014/main" id="{3009394F-65A4-509B-C998-FB0D436D8444}"/>
              </a:ext>
            </a:extLst>
          </p:cNvPr>
          <p:cNvSpPr>
            <a:spLocks noGrp="1"/>
          </p:cNvSpPr>
          <p:nvPr>
            <p:ph idx="1"/>
          </p:nvPr>
        </p:nvSpPr>
        <p:spPr>
          <a:xfrm>
            <a:off x="1186774" y="1271013"/>
            <a:ext cx="10331667" cy="3899388"/>
          </a:xfrm>
        </p:spPr>
        <p:txBody>
          <a:bodyPr/>
          <a:lstStyle/>
          <a:p>
            <a:pPr algn="just"/>
            <a:r>
              <a:rPr lang="en-US" dirty="0"/>
              <a:t>       </a:t>
            </a:r>
            <a:r>
              <a:rPr lang="en-US" sz="2000" b="0" dirty="0"/>
              <a:t>In Growing Technological Era People Are Less Aware Of Their Health And Mental Stability. Due To Lack Of Time, They Include More Junk Food Then Healthy Options ,Which Leads To Increases The Total Calories Rate In Their Body. So We Do Calorie Burn Prediction By Machine Learning Algorithm . The Aim Of This Project To Predict The No Of Calories Burn By An Individual During Physical </a:t>
            </a:r>
            <a:r>
              <a:rPr lang="en-US" sz="2000" b="0" dirty="0">
                <a:latin typeface="Times New Roman" panose="02020603050405020304" pitchFamily="18" charset="0"/>
                <a:cs typeface="Times New Roman" panose="02020603050405020304" pitchFamily="18" charset="0"/>
              </a:rPr>
              <a:t>Activity</a:t>
            </a:r>
            <a:r>
              <a:rPr lang="en-US" sz="2000" b="0" dirty="0"/>
              <a:t> Using Machine Learning.</a:t>
            </a:r>
            <a:endParaRPr lang="en-IN" sz="2000" b="0" dirty="0"/>
          </a:p>
        </p:txBody>
      </p:sp>
      <p:sp>
        <p:nvSpPr>
          <p:cNvPr id="5" name="TextBox 4">
            <a:extLst>
              <a:ext uri="{FF2B5EF4-FFF2-40B4-BE49-F238E27FC236}">
                <a16:creationId xmlns:a16="http://schemas.microsoft.com/office/drawing/2014/main" id="{FEAB1058-5C6B-A84D-E119-806A4F4F2D25}"/>
              </a:ext>
            </a:extLst>
          </p:cNvPr>
          <p:cNvSpPr txBox="1"/>
          <p:nvPr/>
        </p:nvSpPr>
        <p:spPr>
          <a:xfrm>
            <a:off x="5321030" y="208762"/>
            <a:ext cx="2222771" cy="1046440"/>
          </a:xfrm>
          <a:prstGeom prst="rect">
            <a:avLst/>
          </a:prstGeom>
          <a:noFill/>
        </p:spPr>
        <p:txBody>
          <a:bodyPr wrap="square" rtlCol="0">
            <a:spAutoFit/>
          </a:bodyPr>
          <a:lstStyle/>
          <a:p>
            <a:r>
              <a:rPr lang="en-US" sz="4400" b="1" u="sng" dirty="0">
                <a:solidFill>
                  <a:srgbClr val="C00000"/>
                </a:solidFill>
                <a:latin typeface="Baskerville Old Face" pitchFamily="18" charset="0"/>
              </a:rPr>
              <a:t>Abstract</a:t>
            </a:r>
            <a:endParaRPr lang="en-IN" sz="4400" b="1" u="sng" dirty="0">
              <a:solidFill>
                <a:srgbClr val="C00000"/>
              </a:solidFill>
              <a:latin typeface="Baskerville Old Face" pitchFamily="18" charset="0"/>
            </a:endParaRPr>
          </a:p>
          <a:p>
            <a:endParaRPr lang="en-IN" dirty="0"/>
          </a:p>
        </p:txBody>
      </p:sp>
      <p:sp>
        <p:nvSpPr>
          <p:cNvPr id="6" name="Rectangle 5">
            <a:extLst>
              <a:ext uri="{FF2B5EF4-FFF2-40B4-BE49-F238E27FC236}">
                <a16:creationId xmlns:a16="http://schemas.microsoft.com/office/drawing/2014/main" id="{7269B495-035F-C45F-DA69-F1E9D888D098}"/>
              </a:ext>
            </a:extLst>
          </p:cNvPr>
          <p:cNvSpPr/>
          <p:nvPr/>
        </p:nvSpPr>
        <p:spPr>
          <a:xfrm>
            <a:off x="0" y="0"/>
            <a:ext cx="12192000" cy="68580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375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4" name="Graphic 3" descr="Document">
            <a:extLst>
              <a:ext uri="{FF2B5EF4-FFF2-40B4-BE49-F238E27FC236}">
                <a16:creationId xmlns:a16="http://schemas.microsoft.com/office/drawing/2014/main" id="{E504DFE3-5257-4125-A836-441DEFE357B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6651" y="366501"/>
            <a:ext cx="914400" cy="914400"/>
          </a:xfrm>
          <a:prstGeom prst="rect">
            <a:avLst/>
          </a:prstGeom>
        </p:spPr>
      </p:pic>
      <p:sp>
        <p:nvSpPr>
          <p:cNvPr id="5" name="Rectangle 4">
            <a:extLst>
              <a:ext uri="{FF2B5EF4-FFF2-40B4-BE49-F238E27FC236}">
                <a16:creationId xmlns:a16="http://schemas.microsoft.com/office/drawing/2014/main" id="{945AB918-34C2-4013-94AF-EF2578165214}"/>
              </a:ext>
            </a:extLst>
          </p:cNvPr>
          <p:cNvSpPr/>
          <p:nvPr/>
        </p:nvSpPr>
        <p:spPr>
          <a:xfrm>
            <a:off x="4569144" y="419127"/>
            <a:ext cx="3390672" cy="861774"/>
          </a:xfrm>
          <a:prstGeom prst="rect">
            <a:avLst/>
          </a:prstGeom>
        </p:spPr>
        <p:txBody>
          <a:bodyPr wrap="none">
            <a:spAutoFit/>
          </a:bodyPr>
          <a:lstStyle/>
          <a:p>
            <a:pPr algn="ctr"/>
            <a:r>
              <a:rPr lang="en-US" sz="5000" b="1" u="sng" dirty="0">
                <a:solidFill>
                  <a:schemeClr val="accent6">
                    <a:lumMod val="50000"/>
                  </a:schemeClr>
                </a:solidFill>
                <a:latin typeface="Baskerville Old Face" pitchFamily="18" charset="0"/>
                <a:cs typeface="Times New Roman" pitchFamily="18" charset="0"/>
              </a:rPr>
              <a:t>Introduction</a:t>
            </a:r>
            <a:endParaRPr lang="en-IN" sz="5000" b="1" u="sng" dirty="0">
              <a:solidFill>
                <a:schemeClr val="accent6">
                  <a:lumMod val="50000"/>
                </a:schemeClr>
              </a:solidFill>
              <a:latin typeface="Baskerville Old Face" pitchFamily="18" charset="0"/>
              <a:cs typeface="Times New Roman" pitchFamily="18" charset="0"/>
            </a:endParaRPr>
          </a:p>
        </p:txBody>
      </p:sp>
      <p:sp>
        <p:nvSpPr>
          <p:cNvPr id="2" name="Rectangle 1"/>
          <p:cNvSpPr/>
          <p:nvPr/>
        </p:nvSpPr>
        <p:spPr>
          <a:xfrm>
            <a:off x="710118" y="1480322"/>
            <a:ext cx="11108725" cy="3693319"/>
          </a:xfrm>
          <a:prstGeom prst="rect">
            <a:avLst/>
          </a:prstGeom>
        </p:spPr>
        <p:txBody>
          <a:bodyPr wrap="square">
            <a:spAutoFit/>
          </a:bodyPr>
          <a:lstStyle/>
          <a:p>
            <a:pPr algn="just"/>
            <a:r>
              <a:rPr lang="en-US" b="1" dirty="0">
                <a:latin typeface="Times New Roman" pitchFamily="18" charset="0"/>
                <a:cs typeface="Times New Roman" pitchFamily="18" charset="0"/>
              </a:rPr>
              <a:t>        </a:t>
            </a:r>
            <a:r>
              <a:rPr lang="en-IN" dirty="0">
                <a:latin typeface="Times New Roman" pitchFamily="18" charset="0"/>
                <a:cs typeface="Times New Roman" pitchFamily="18" charset="0"/>
              </a:rPr>
              <a:t>Today, people have very tight schedules due to changes in their lifestyle and work commitments. Health and fitness are becoming increasingly important to individuals and society as a whole. As people seek to live healthier lifestyles, they are turning to wearable devices and fitness trackers to monitor their physical activity and track their progress. One important metric that these devices track is the number of calories burnt during physical activity. But it requires regular physical activity to stay fit and healthy. People do not pay attention to their eating habits leading to obesity. Obesity is becoming a big and widespread problem in today's lifestyle. This makes people choose diets and do a lot of exercise to stay fit and healthy. The main thing here is that everyone should have complete knowledge of calories consumed and burned. Calorie is a unit of hear energy. Calories are the units of energy required to raise 1 gram (g) of water by 1°C The amount of calories burnt depends on internal and external factors, it is subjective and different for everyone depending on their height, weight, and fitness level. Body performs some extensive activity or workout the body temperature and heart rate start rising which leads to the production of heat energy in the body. Which ultimately causes calories to burn. To show the same we take some input parameters such as age, gender, height, and weight.</a:t>
            </a:r>
          </a:p>
        </p:txBody>
      </p:sp>
      <p:sp>
        <p:nvSpPr>
          <p:cNvPr id="3" name="Rectangle 2">
            <a:extLst>
              <a:ext uri="{FF2B5EF4-FFF2-40B4-BE49-F238E27FC236}">
                <a16:creationId xmlns:a16="http://schemas.microsoft.com/office/drawing/2014/main" id="{62A2F325-6ECB-FD94-10FF-80601DD42AA9}"/>
              </a:ext>
            </a:extLst>
          </p:cNvPr>
          <p:cNvSpPr/>
          <p:nvPr/>
        </p:nvSpPr>
        <p:spPr>
          <a:xfrm>
            <a:off x="1" y="1"/>
            <a:ext cx="12192000" cy="68580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418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ullseye">
            <a:extLst>
              <a:ext uri="{FF2B5EF4-FFF2-40B4-BE49-F238E27FC236}">
                <a16:creationId xmlns:a16="http://schemas.microsoft.com/office/drawing/2014/main" id="{EAFD02B0-6904-46C2-AAE0-E74D64E8CB4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7738" y="177685"/>
            <a:ext cx="914400" cy="914400"/>
          </a:xfrm>
          <a:prstGeom prst="rect">
            <a:avLst/>
          </a:prstGeom>
        </p:spPr>
      </p:pic>
      <p:sp>
        <p:nvSpPr>
          <p:cNvPr id="5" name="Rectangle 4">
            <a:extLst>
              <a:ext uri="{FF2B5EF4-FFF2-40B4-BE49-F238E27FC236}">
                <a16:creationId xmlns:a16="http://schemas.microsoft.com/office/drawing/2014/main" id="{B5B19590-3608-4F31-B279-BFBDDF0F6BFE}"/>
              </a:ext>
            </a:extLst>
          </p:cNvPr>
          <p:cNvSpPr/>
          <p:nvPr/>
        </p:nvSpPr>
        <p:spPr>
          <a:xfrm>
            <a:off x="4820775" y="230311"/>
            <a:ext cx="2826415" cy="861774"/>
          </a:xfrm>
          <a:prstGeom prst="rect">
            <a:avLst/>
          </a:prstGeom>
        </p:spPr>
        <p:txBody>
          <a:bodyPr wrap="none">
            <a:spAutoFit/>
          </a:bodyPr>
          <a:lstStyle/>
          <a:p>
            <a:pPr algn="ctr"/>
            <a:r>
              <a:rPr lang="en-US" sz="5000" b="1" u="sng" dirty="0">
                <a:solidFill>
                  <a:schemeClr val="accent6">
                    <a:lumMod val="50000"/>
                  </a:schemeClr>
                </a:solidFill>
                <a:latin typeface="Baskerville Old Face" pitchFamily="18" charset="0"/>
              </a:rPr>
              <a:t>Objectives</a:t>
            </a:r>
            <a:endParaRPr lang="en-IN" sz="5000" b="1" u="sng" dirty="0">
              <a:solidFill>
                <a:schemeClr val="accent6">
                  <a:lumMod val="50000"/>
                </a:schemeClr>
              </a:solidFill>
              <a:latin typeface="Baskerville Old Face" pitchFamily="18" charset="0"/>
            </a:endParaRPr>
          </a:p>
        </p:txBody>
      </p:sp>
      <p:sp>
        <p:nvSpPr>
          <p:cNvPr id="2" name="Rectangle 1"/>
          <p:cNvSpPr/>
          <p:nvPr/>
        </p:nvSpPr>
        <p:spPr>
          <a:xfrm>
            <a:off x="667264" y="1668161"/>
            <a:ext cx="11133438" cy="2862322"/>
          </a:xfrm>
          <a:prstGeom prst="rect">
            <a:avLst/>
          </a:prstGeom>
        </p:spPr>
        <p:txBody>
          <a:bodyPr wrap="square">
            <a:spAutoFit/>
          </a:bodyPr>
          <a:lstStyle/>
          <a:p>
            <a:pPr marL="285750" indent="-285750" algn="just">
              <a:buFont typeface="Arial" pitchFamily="34" charset="0"/>
              <a:buChar char="•"/>
            </a:pPr>
            <a:r>
              <a:rPr lang="en-US" sz="2000" dirty="0">
                <a:latin typeface="Baskerville Old Face" pitchFamily="18" charset="0"/>
              </a:rPr>
              <a:t>Develop a machine learning model to predict calories burned based on physiological and exercise-related features.</a:t>
            </a:r>
          </a:p>
          <a:p>
            <a:pPr marL="285750" indent="-285750" algn="just">
              <a:buFont typeface="Arial" pitchFamily="34" charset="0"/>
              <a:buChar char="•"/>
            </a:pPr>
            <a:r>
              <a:rPr lang="en-US" sz="2000" dirty="0">
                <a:latin typeface="Baskerville Old Face" pitchFamily="18" charset="0"/>
              </a:rPr>
              <a:t>Evaluate the performance of the model using metrics such as mean absolute error and R-squared.</a:t>
            </a:r>
          </a:p>
          <a:p>
            <a:pPr marL="285750" indent="-285750" algn="just">
              <a:buFont typeface="Arial" pitchFamily="34" charset="0"/>
              <a:buChar char="•"/>
            </a:pPr>
            <a:r>
              <a:rPr lang="en-US" sz="2000" dirty="0">
                <a:latin typeface="Baskerville Old Face" pitchFamily="18" charset="0"/>
              </a:rPr>
              <a:t>Visualize the results using </a:t>
            </a:r>
            <a:r>
              <a:rPr lang="en-US" sz="2000" dirty="0" err="1">
                <a:latin typeface="Baskerville Old Face" pitchFamily="18" charset="0"/>
              </a:rPr>
              <a:t>seaborn</a:t>
            </a:r>
            <a:r>
              <a:rPr lang="en-US" sz="2000" dirty="0">
                <a:latin typeface="Baskerville Old Face" pitchFamily="18" charset="0"/>
              </a:rPr>
              <a:t> plots.</a:t>
            </a:r>
          </a:p>
          <a:p>
            <a:pPr marL="285750" indent="-285750" algn="just">
              <a:buFont typeface="Arial" pitchFamily="34" charset="0"/>
              <a:buChar char="•"/>
            </a:pPr>
            <a:r>
              <a:rPr lang="en-US" sz="2000" dirty="0">
                <a:latin typeface="Baskerville Old Face" pitchFamily="18" charset="0"/>
              </a:rPr>
              <a:t>Compare the performance of the model with traditional methods of estimating calories burned.</a:t>
            </a:r>
          </a:p>
          <a:p>
            <a:pPr algn="just"/>
            <a:endParaRPr lang="en-US" sz="2000" dirty="0">
              <a:latin typeface="Baskerville Old Face" pitchFamily="18" charset="0"/>
            </a:endParaRPr>
          </a:p>
          <a:p>
            <a:pPr algn="just"/>
            <a:r>
              <a:rPr lang="en-US" sz="2000" dirty="0">
                <a:latin typeface="Baskerville Old Face" pitchFamily="18" charset="0"/>
              </a:rPr>
              <a:t>By achieving these objectives, this project aims to contribute to the development of personalized fitness and weight management solutions, and demonstrate the potential of machine learning in improving our understanding of physical activity and exercise.</a:t>
            </a:r>
            <a:endParaRPr lang="en-IN" sz="2000" dirty="0">
              <a:latin typeface="Baskerville Old Face" pitchFamily="18" charset="0"/>
            </a:endParaRPr>
          </a:p>
        </p:txBody>
      </p:sp>
      <p:sp>
        <p:nvSpPr>
          <p:cNvPr id="3" name="Rectangle 2">
            <a:extLst>
              <a:ext uri="{FF2B5EF4-FFF2-40B4-BE49-F238E27FC236}">
                <a16:creationId xmlns:a16="http://schemas.microsoft.com/office/drawing/2014/main" id="{687F0DA3-8E9A-6129-45AB-A7E4D5B78ED8}"/>
              </a:ext>
            </a:extLst>
          </p:cNvPr>
          <p:cNvSpPr/>
          <p:nvPr/>
        </p:nvSpPr>
        <p:spPr>
          <a:xfrm>
            <a:off x="0" y="0"/>
            <a:ext cx="12191999" cy="6789906"/>
          </a:xfrm>
          <a:prstGeom prst="rect">
            <a:avLst/>
          </a:prstGeom>
          <a:no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805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21" y="76034"/>
            <a:ext cx="10705263" cy="548640"/>
          </a:xfrm>
        </p:spPr>
        <p:txBody>
          <a:bodyPr/>
          <a:lstStyle/>
          <a:p>
            <a:r>
              <a:rPr lang="en-US" sz="2000" u="sng" dirty="0"/>
              <a:t>Attributes of Calorie Burnt Prediction</a:t>
            </a:r>
            <a:endParaRPr lang="en-IN" sz="2000" u="sng"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393" t="5132" r="16838" b="19872"/>
          <a:stretch/>
        </p:blipFill>
        <p:spPr>
          <a:xfrm>
            <a:off x="2558375" y="624674"/>
            <a:ext cx="6245157" cy="4423982"/>
          </a:xfrm>
          <a:prstGeom prst="rect">
            <a:avLst/>
          </a:prstGeom>
        </p:spPr>
      </p:pic>
      <p:sp>
        <p:nvSpPr>
          <p:cNvPr id="3" name="Rectangle 2">
            <a:extLst>
              <a:ext uri="{FF2B5EF4-FFF2-40B4-BE49-F238E27FC236}">
                <a16:creationId xmlns:a16="http://schemas.microsoft.com/office/drawing/2014/main" id="{96B8C1BE-35C4-6CB8-C5E8-9AF68CAC2BCC}"/>
              </a:ext>
            </a:extLst>
          </p:cNvPr>
          <p:cNvSpPr/>
          <p:nvPr/>
        </p:nvSpPr>
        <p:spPr>
          <a:xfrm>
            <a:off x="1" y="0"/>
            <a:ext cx="12192000" cy="6858000"/>
          </a:xfrm>
          <a:prstGeom prst="rect">
            <a:avLst/>
          </a:prstGeom>
          <a:no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C77E341F-79F1-5250-D529-BC8DB0105843}"/>
              </a:ext>
            </a:extLst>
          </p:cNvPr>
          <p:cNvSpPr/>
          <p:nvPr/>
        </p:nvSpPr>
        <p:spPr>
          <a:xfrm>
            <a:off x="2558375" y="739302"/>
            <a:ext cx="6245157" cy="42023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80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Circles with arrows">
            <a:extLst>
              <a:ext uri="{FF2B5EF4-FFF2-40B4-BE49-F238E27FC236}">
                <a16:creationId xmlns:a16="http://schemas.microsoft.com/office/drawing/2014/main" id="{35A6607E-783B-416C-8D11-FEF30C70CD6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74600" y="198872"/>
            <a:ext cx="914400" cy="914400"/>
          </a:xfrm>
          <a:prstGeom prst="flowChartAlternateProcess">
            <a:avLst/>
          </a:prstGeom>
        </p:spPr>
      </p:pic>
      <p:sp>
        <p:nvSpPr>
          <p:cNvPr id="2" name="Rectangle 1"/>
          <p:cNvSpPr/>
          <p:nvPr/>
        </p:nvSpPr>
        <p:spPr>
          <a:xfrm>
            <a:off x="4431800" y="240573"/>
            <a:ext cx="3701639" cy="830997"/>
          </a:xfrm>
          <a:prstGeom prst="rect">
            <a:avLst/>
          </a:prstGeom>
        </p:spPr>
        <p:txBody>
          <a:bodyPr wrap="square">
            <a:spAutoFit/>
          </a:bodyPr>
          <a:lstStyle/>
          <a:p>
            <a:pPr lvl="0" algn="ctr"/>
            <a:r>
              <a:rPr lang="en-US" sz="4400" b="1" u="sng" dirty="0">
                <a:solidFill>
                  <a:srgbClr val="E8B7B7">
                    <a:lumMod val="50000"/>
                  </a:srgbClr>
                </a:solidFill>
                <a:latin typeface="Baskerville Old Face" pitchFamily="18" charset="0"/>
              </a:rPr>
              <a:t>Work</a:t>
            </a:r>
            <a:r>
              <a:rPr lang="en-US" sz="4800" b="1" u="sng" dirty="0">
                <a:solidFill>
                  <a:srgbClr val="E8B7B7">
                    <a:lumMod val="50000"/>
                  </a:srgbClr>
                </a:solidFill>
                <a:latin typeface="Baskerville Old Face" pitchFamily="18" charset="0"/>
              </a:rPr>
              <a:t> Flow</a:t>
            </a:r>
            <a:endParaRPr lang="en-IN" sz="4800" b="1" u="sng" dirty="0">
              <a:solidFill>
                <a:srgbClr val="E8B7B7">
                  <a:lumMod val="50000"/>
                </a:srgbClr>
              </a:solidFill>
              <a:latin typeface="Baskerville Old Face" pitchFamily="18" charset="0"/>
            </a:endParaRPr>
          </a:p>
        </p:txBody>
      </p:sp>
      <p:sp>
        <p:nvSpPr>
          <p:cNvPr id="3" name="Rectangle 2">
            <a:extLst>
              <a:ext uri="{FF2B5EF4-FFF2-40B4-BE49-F238E27FC236}">
                <a16:creationId xmlns:a16="http://schemas.microsoft.com/office/drawing/2014/main" id="{91E5FDCA-110F-5C22-5A71-AB7F4BBBFF58}"/>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7C89029-A7C7-564C-A7DE-CC7B9A6BCDC6}"/>
              </a:ext>
            </a:extLst>
          </p:cNvPr>
          <p:cNvPicPr>
            <a:picLocks noChangeAspect="1"/>
          </p:cNvPicPr>
          <p:nvPr/>
        </p:nvPicPr>
        <p:blipFill>
          <a:blip r:embed="rId4"/>
          <a:stretch>
            <a:fillRect/>
          </a:stretch>
        </p:blipFill>
        <p:spPr>
          <a:xfrm>
            <a:off x="4237569" y="1700413"/>
            <a:ext cx="2030144" cy="1865538"/>
          </a:xfrm>
          <a:prstGeom prst="rect">
            <a:avLst/>
          </a:prstGeom>
        </p:spPr>
      </p:pic>
      <p:pic>
        <p:nvPicPr>
          <p:cNvPr id="8" name="Picture 7">
            <a:extLst>
              <a:ext uri="{FF2B5EF4-FFF2-40B4-BE49-F238E27FC236}">
                <a16:creationId xmlns:a16="http://schemas.microsoft.com/office/drawing/2014/main" id="{5ADC5527-C35C-09E8-8D1A-C1A0BF23FC1E}"/>
              </a:ext>
            </a:extLst>
          </p:cNvPr>
          <p:cNvPicPr>
            <a:picLocks noChangeAspect="1"/>
          </p:cNvPicPr>
          <p:nvPr/>
        </p:nvPicPr>
        <p:blipFill>
          <a:blip r:embed="rId5"/>
          <a:stretch>
            <a:fillRect/>
          </a:stretch>
        </p:blipFill>
        <p:spPr>
          <a:xfrm>
            <a:off x="763239" y="1700413"/>
            <a:ext cx="2030144" cy="1865538"/>
          </a:xfrm>
          <a:prstGeom prst="rect">
            <a:avLst/>
          </a:prstGeom>
        </p:spPr>
      </p:pic>
      <p:pic>
        <p:nvPicPr>
          <p:cNvPr id="9" name="Picture 8">
            <a:extLst>
              <a:ext uri="{FF2B5EF4-FFF2-40B4-BE49-F238E27FC236}">
                <a16:creationId xmlns:a16="http://schemas.microsoft.com/office/drawing/2014/main" id="{D5C6B34D-ECF4-89D9-20A6-1B2BA4C3097A}"/>
              </a:ext>
            </a:extLst>
          </p:cNvPr>
          <p:cNvPicPr>
            <a:picLocks noChangeAspect="1"/>
          </p:cNvPicPr>
          <p:nvPr/>
        </p:nvPicPr>
        <p:blipFill>
          <a:blip r:embed="rId6"/>
          <a:stretch>
            <a:fillRect/>
          </a:stretch>
        </p:blipFill>
        <p:spPr>
          <a:xfrm>
            <a:off x="2500404" y="2633182"/>
            <a:ext cx="2030144" cy="1865538"/>
          </a:xfrm>
          <a:prstGeom prst="rect">
            <a:avLst/>
          </a:prstGeom>
        </p:spPr>
      </p:pic>
      <p:pic>
        <p:nvPicPr>
          <p:cNvPr id="10" name="Picture 9">
            <a:extLst>
              <a:ext uri="{FF2B5EF4-FFF2-40B4-BE49-F238E27FC236}">
                <a16:creationId xmlns:a16="http://schemas.microsoft.com/office/drawing/2014/main" id="{C6C89589-536B-0E8E-96DF-A0653AE2B684}"/>
              </a:ext>
            </a:extLst>
          </p:cNvPr>
          <p:cNvPicPr>
            <a:picLocks noChangeAspect="1"/>
          </p:cNvPicPr>
          <p:nvPr/>
        </p:nvPicPr>
        <p:blipFill>
          <a:blip r:embed="rId7"/>
          <a:stretch>
            <a:fillRect/>
          </a:stretch>
        </p:blipFill>
        <p:spPr>
          <a:xfrm>
            <a:off x="5974734" y="2677720"/>
            <a:ext cx="2030144" cy="1865538"/>
          </a:xfrm>
          <a:prstGeom prst="rect">
            <a:avLst/>
          </a:prstGeom>
        </p:spPr>
      </p:pic>
      <p:pic>
        <p:nvPicPr>
          <p:cNvPr id="11" name="Picture 10">
            <a:extLst>
              <a:ext uri="{FF2B5EF4-FFF2-40B4-BE49-F238E27FC236}">
                <a16:creationId xmlns:a16="http://schemas.microsoft.com/office/drawing/2014/main" id="{DB45B084-636D-69B4-2AC3-A5E64AFBF060}"/>
              </a:ext>
            </a:extLst>
          </p:cNvPr>
          <p:cNvPicPr>
            <a:picLocks noChangeAspect="1"/>
          </p:cNvPicPr>
          <p:nvPr/>
        </p:nvPicPr>
        <p:blipFill>
          <a:blip r:embed="rId8"/>
          <a:stretch>
            <a:fillRect/>
          </a:stretch>
        </p:blipFill>
        <p:spPr>
          <a:xfrm>
            <a:off x="7711899" y="1700413"/>
            <a:ext cx="2030144" cy="1865538"/>
          </a:xfrm>
          <a:prstGeom prst="rect">
            <a:avLst/>
          </a:prstGeom>
        </p:spPr>
      </p:pic>
      <p:pic>
        <p:nvPicPr>
          <p:cNvPr id="12" name="Picture 11">
            <a:extLst>
              <a:ext uri="{FF2B5EF4-FFF2-40B4-BE49-F238E27FC236}">
                <a16:creationId xmlns:a16="http://schemas.microsoft.com/office/drawing/2014/main" id="{3D9C1008-DDE9-661E-BC5F-BDB47FD6F1CC}"/>
              </a:ext>
            </a:extLst>
          </p:cNvPr>
          <p:cNvPicPr>
            <a:picLocks noChangeAspect="1"/>
          </p:cNvPicPr>
          <p:nvPr/>
        </p:nvPicPr>
        <p:blipFill>
          <a:blip r:embed="rId9"/>
          <a:stretch>
            <a:fillRect/>
          </a:stretch>
        </p:blipFill>
        <p:spPr>
          <a:xfrm>
            <a:off x="9398617" y="2677720"/>
            <a:ext cx="2030144" cy="1865538"/>
          </a:xfrm>
          <a:prstGeom prst="rect">
            <a:avLst/>
          </a:prstGeom>
        </p:spPr>
      </p:pic>
    </p:spTree>
    <p:extLst>
      <p:ext uri="{BB962C8B-B14F-4D97-AF65-F5344CB8AC3E}">
        <p14:creationId xmlns:p14="http://schemas.microsoft.com/office/powerpoint/2010/main" val="228027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A40090-3377-ACBF-50C4-69483D363D33}"/>
              </a:ext>
            </a:extLst>
          </p:cNvPr>
          <p:cNvPicPr>
            <a:picLocks noChangeAspect="1"/>
          </p:cNvPicPr>
          <p:nvPr/>
        </p:nvPicPr>
        <p:blipFill>
          <a:blip r:embed="rId2"/>
          <a:stretch>
            <a:fillRect/>
          </a:stretch>
        </p:blipFill>
        <p:spPr>
          <a:xfrm>
            <a:off x="1081605" y="3154656"/>
            <a:ext cx="10028789" cy="548688"/>
          </a:xfrm>
          <a:prstGeom prst="rect">
            <a:avLst/>
          </a:prstGeom>
        </p:spPr>
      </p:pic>
      <p:pic>
        <p:nvPicPr>
          <p:cNvPr id="5" name="Picture 4">
            <a:extLst>
              <a:ext uri="{FF2B5EF4-FFF2-40B4-BE49-F238E27FC236}">
                <a16:creationId xmlns:a16="http://schemas.microsoft.com/office/drawing/2014/main" id="{FD80A0D6-3361-4F76-EC9B-FAC22C37A291}"/>
              </a:ext>
            </a:extLst>
          </p:cNvPr>
          <p:cNvPicPr>
            <a:picLocks noChangeAspect="1"/>
          </p:cNvPicPr>
          <p:nvPr/>
        </p:nvPicPr>
        <p:blipFill>
          <a:blip r:embed="rId2"/>
          <a:stretch>
            <a:fillRect/>
          </a:stretch>
        </p:blipFill>
        <p:spPr>
          <a:xfrm>
            <a:off x="1234005" y="3307056"/>
            <a:ext cx="10028789" cy="548688"/>
          </a:xfrm>
          <a:prstGeom prst="rect">
            <a:avLst/>
          </a:prstGeom>
        </p:spPr>
      </p:pic>
      <p:pic>
        <p:nvPicPr>
          <p:cNvPr id="6" name="Picture 5">
            <a:extLst>
              <a:ext uri="{FF2B5EF4-FFF2-40B4-BE49-F238E27FC236}">
                <a16:creationId xmlns:a16="http://schemas.microsoft.com/office/drawing/2014/main" id="{5B243A78-DD4E-7B1A-435F-83CB4E18B26C}"/>
              </a:ext>
            </a:extLst>
          </p:cNvPr>
          <p:cNvPicPr>
            <a:picLocks noChangeAspect="1"/>
          </p:cNvPicPr>
          <p:nvPr/>
        </p:nvPicPr>
        <p:blipFill>
          <a:blip r:embed="rId3"/>
          <a:stretch>
            <a:fillRect/>
          </a:stretch>
        </p:blipFill>
        <p:spPr>
          <a:xfrm>
            <a:off x="2879810" y="387792"/>
            <a:ext cx="887823" cy="748534"/>
          </a:xfrm>
          <a:prstGeom prst="rect">
            <a:avLst/>
          </a:prstGeom>
        </p:spPr>
      </p:pic>
      <p:sp>
        <p:nvSpPr>
          <p:cNvPr id="8" name="TextBox 7">
            <a:extLst>
              <a:ext uri="{FF2B5EF4-FFF2-40B4-BE49-F238E27FC236}">
                <a16:creationId xmlns:a16="http://schemas.microsoft.com/office/drawing/2014/main" id="{C116B694-7A9B-8656-442F-8CD01BF262E5}"/>
              </a:ext>
            </a:extLst>
          </p:cNvPr>
          <p:cNvSpPr txBox="1"/>
          <p:nvPr/>
        </p:nvSpPr>
        <p:spPr>
          <a:xfrm>
            <a:off x="3962186" y="446083"/>
            <a:ext cx="6240292" cy="646331"/>
          </a:xfrm>
          <a:prstGeom prst="rect">
            <a:avLst/>
          </a:prstGeom>
          <a:noFill/>
        </p:spPr>
        <p:txBody>
          <a:bodyPr wrap="square">
            <a:spAutoFit/>
          </a:bodyPr>
          <a:lstStyle/>
          <a:p>
            <a:r>
              <a:rPr lang="en-IN" sz="3600" u="sng" dirty="0">
                <a:solidFill>
                  <a:srgbClr val="C00000"/>
                </a:solidFill>
              </a:rPr>
              <a:t>Graphical Representation </a:t>
            </a:r>
          </a:p>
        </p:txBody>
      </p:sp>
      <p:sp>
        <p:nvSpPr>
          <p:cNvPr id="9" name="Content Placeholder 8">
            <a:extLst>
              <a:ext uri="{FF2B5EF4-FFF2-40B4-BE49-F238E27FC236}">
                <a16:creationId xmlns:a16="http://schemas.microsoft.com/office/drawing/2014/main" id="{AF320A07-F387-4D3B-6D3A-4BB332A76621}"/>
              </a:ext>
            </a:extLst>
          </p:cNvPr>
          <p:cNvSpPr>
            <a:spLocks noGrp="1"/>
          </p:cNvSpPr>
          <p:nvPr>
            <p:ph idx="1"/>
          </p:nvPr>
        </p:nvSpPr>
        <p:spPr>
          <a:xfrm>
            <a:off x="1234557" y="1639094"/>
            <a:ext cx="10028237" cy="3579812"/>
          </a:xfrm>
          <a:prstGeom prst="rect">
            <a:avLst/>
          </a:prstGeom>
        </p:spPr>
        <p:txBody>
          <a:bodyPr wrap="square">
            <a:spAutoFit/>
          </a:bodyPr>
          <a:lstStyle/>
          <a:p>
            <a:r>
              <a:rPr lang="en-US" sz="1600" b="1" dirty="0">
                <a:latin typeface="Times New Roman" pitchFamily="18" charset="0"/>
                <a:cs typeface="Times New Roman" pitchFamily="18" charset="0"/>
              </a:rPr>
              <a:t>X-axis (Duration of Activity)</a:t>
            </a:r>
            <a:r>
              <a:rPr lang="en-US" sz="1600" dirty="0">
                <a:latin typeface="Times New Roman" pitchFamily="18" charset="0"/>
                <a:cs typeface="Times New Roman" pitchFamily="18" charset="0"/>
              </a:rPr>
              <a:t>: This axis represents the independent variable, which is the duration of the activity (in minutes or hours). </a:t>
            </a:r>
          </a:p>
          <a:p>
            <a:r>
              <a:rPr lang="en-US" sz="1600" b="1" dirty="0">
                <a:latin typeface="Times New Roman" pitchFamily="18" charset="0"/>
                <a:cs typeface="Times New Roman" pitchFamily="18" charset="0"/>
              </a:rPr>
              <a:t>Y-axis (Calories Burned)</a:t>
            </a:r>
            <a:r>
              <a:rPr lang="en-US" sz="1600" dirty="0">
                <a:latin typeface="Times New Roman" pitchFamily="18" charset="0"/>
                <a:cs typeface="Times New Roman" pitchFamily="18" charset="0"/>
              </a:rPr>
              <a:t>: This axis represents the dependent variable ,which is the amount of calories burned during the activity session. </a:t>
            </a:r>
          </a:p>
        </p:txBody>
      </p:sp>
      <p:sp>
        <p:nvSpPr>
          <p:cNvPr id="10" name="Rectangle 9">
            <a:extLst>
              <a:ext uri="{FF2B5EF4-FFF2-40B4-BE49-F238E27FC236}">
                <a16:creationId xmlns:a16="http://schemas.microsoft.com/office/drawing/2014/main" id="{E4FED7F9-F477-3B80-1D89-784E84DE79A1}"/>
              </a:ext>
            </a:extLst>
          </p:cNvPr>
          <p:cNvSpPr/>
          <p:nvPr/>
        </p:nvSpPr>
        <p:spPr>
          <a:xfrm>
            <a:off x="0" y="0"/>
            <a:ext cx="12192000" cy="6858000"/>
          </a:xfrm>
          <a:prstGeom prst="rect">
            <a:avLst/>
          </a:prstGeom>
          <a:no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43833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2333</TotalTime>
  <Words>1150</Words>
  <Application>Microsoft Office PowerPoint</Application>
  <PresentationFormat>Widescreen</PresentationFormat>
  <Paragraphs>72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Baskerville Old Face</vt:lpstr>
      <vt:lpstr>Franklin Gothic Book</vt:lpstr>
      <vt:lpstr>Franklin Gothic Medium</vt:lpstr>
      <vt:lpstr>Times New Roman</vt:lpstr>
      <vt:lpstr>Wingdings</vt:lpstr>
      <vt:lpstr>Angles</vt:lpstr>
      <vt:lpstr>Summer Internship Report  Presentation</vt:lpstr>
      <vt:lpstr>PowerPoint Presentation</vt:lpstr>
      <vt:lpstr>index</vt:lpstr>
      <vt:lpstr>PowerPoint Presentation</vt:lpstr>
      <vt:lpstr>PowerPoint Presentation</vt:lpstr>
      <vt:lpstr>PowerPoint Presentation</vt:lpstr>
      <vt:lpstr>Attributes of Calorie Burnt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HARSHCOMP</dc:creator>
  <cp:lastModifiedBy>DELL</cp:lastModifiedBy>
  <cp:revision>37</cp:revision>
  <dcterms:created xsi:type="dcterms:W3CDTF">2024-06-28T06:21:11Z</dcterms:created>
  <dcterms:modified xsi:type="dcterms:W3CDTF">2024-06-30T10:24:54Z</dcterms:modified>
</cp:coreProperties>
</file>