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3" r:id="rId6"/>
    <p:sldId id="260" r:id="rId7"/>
    <p:sldId id="264" r:id="rId8"/>
    <p:sldId id="265" r:id="rId9"/>
    <p:sldId id="266" r:id="rId10"/>
    <p:sldId id="267" r:id="rId11"/>
    <p:sldId id="261" r:id="rId12"/>
    <p:sldId id="268" r:id="rId13"/>
    <p:sldId id="269"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6AA8F58F-AD49-4F09-ACB8-EAA2EE62A1DF}" type="datetimeFigureOut">
              <a:rPr lang="en-US" smtClean="0"/>
              <a:t>6/10/2019</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FB8CE532-2073-42B6-BBF4-28E12354D1B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A8F58F-AD49-4F09-ACB8-EAA2EE62A1DF}"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CE532-2073-42B6-BBF4-28E12354D1B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A8F58F-AD49-4F09-ACB8-EAA2EE62A1DF}"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CE532-2073-42B6-BBF4-28E12354D1B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6AA8F58F-AD49-4F09-ACB8-EAA2EE62A1DF}" type="datetimeFigureOut">
              <a:rPr lang="en-US" smtClean="0"/>
              <a:t>6/10/2019</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FB8CE532-2073-42B6-BBF4-28E12354D1B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6AA8F58F-AD49-4F09-ACB8-EAA2EE62A1DF}" type="datetimeFigureOut">
              <a:rPr lang="en-US" smtClean="0"/>
              <a:t>6/10/2019</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FB8CE532-2073-42B6-BBF4-28E12354D1B9}"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6AA8F58F-AD49-4F09-ACB8-EAA2EE62A1DF}" type="datetimeFigureOut">
              <a:rPr lang="en-US" smtClean="0"/>
              <a:t>6/10/2019</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FB8CE532-2073-42B6-BBF4-28E12354D1B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6AA8F58F-AD49-4F09-ACB8-EAA2EE62A1DF}"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FB8CE532-2073-42B6-BBF4-28E12354D1B9}"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AA8F58F-AD49-4F09-ACB8-EAA2EE62A1DF}" type="datetimeFigureOut">
              <a:rPr lang="en-US" smtClean="0"/>
              <a:t>6/10/2019</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CE532-2073-42B6-BBF4-28E12354D1B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AA8F58F-AD49-4F09-ACB8-EAA2EE62A1DF}" type="datetimeFigureOut">
              <a:rPr lang="en-US" smtClean="0"/>
              <a:t>6/10/2019</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CE532-2073-42B6-BBF4-28E12354D1B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6AA8F58F-AD49-4F09-ACB8-EAA2EE62A1DF}" type="datetimeFigureOut">
              <a:rPr lang="en-US" smtClean="0"/>
              <a:t>6/10/2019</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CE532-2073-42B6-BBF4-28E12354D1B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6AA8F58F-AD49-4F09-ACB8-EAA2EE62A1DF}"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FB8CE532-2073-42B6-BBF4-28E12354D1B9}"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6AA8F58F-AD49-4F09-ACB8-EAA2EE62A1DF}" type="datetimeFigureOut">
              <a:rPr lang="en-US" smtClean="0"/>
              <a:t>6/10/2019</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FB8CE532-2073-42B6-BBF4-28E12354D1B9}"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4572000"/>
            <a:ext cx="9067800" cy="1905000"/>
          </a:xfrm>
        </p:spPr>
        <p:txBody>
          <a:bodyPr>
            <a:noAutofit/>
          </a:bodyPr>
          <a:lstStyle/>
          <a:p>
            <a:pPr algn="ctr"/>
            <a:r>
              <a:rPr lang="en-US" sz="4400" b="1" cap="none" dirty="0">
                <a:effectLst/>
              </a:rPr>
              <a:t>Capstone </a:t>
            </a:r>
            <a:r>
              <a:rPr lang="en-US" sz="4400" b="1" cap="none" dirty="0" smtClean="0">
                <a:effectLst/>
              </a:rPr>
              <a:t>Project:</a:t>
            </a:r>
            <a:br>
              <a:rPr lang="en-US" sz="4400" b="1" cap="none" dirty="0" smtClean="0">
                <a:effectLst/>
              </a:rPr>
            </a:br>
            <a:r>
              <a:rPr lang="en-US" sz="4000" b="1" cap="none" dirty="0" smtClean="0">
                <a:effectLst/>
              </a:rPr>
              <a:t>Massachusetts, Florida, and North Carolina Beaches and Nearby Venues</a:t>
            </a:r>
            <a:endParaRPr lang="en-US" sz="4000" b="1" cap="none" dirty="0">
              <a:effectLst/>
            </a:endParaRPr>
          </a:p>
        </p:txBody>
      </p:sp>
      <p:pic>
        <p:nvPicPr>
          <p:cNvPr id="7171" name="Picture 3" descr="C:\Users\Mattie\AppData\Local\Microsoft\Windows\Temporary Internet Files\Content.IE5\S28ALPTB\Candolim_Beach_Go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798117"/>
            <a:ext cx="4154081" cy="311282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Mattie\AppData\Local\Microsoft\Windows\Temporary Internet Files\Content.IE5\VY8CIZI2\Soft_Ice_cream[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01412">
            <a:off x="7239000" y="488280"/>
            <a:ext cx="154305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C:\Users\Mattie\AppData\Local\Microsoft\Windows\Temporary Internet Files\Content.IE5\DZFFO4MS\Aiga_restaurant_inv.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812952">
            <a:off x="533398" y="643865"/>
            <a:ext cx="1549896" cy="155508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C:\Users\Mattie\AppData\Local\Microsoft\Windows\Temporary Internet Files\Content.IE5\DZFFO4MS\Jinhold_Apartment_Hotel[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111611">
            <a:off x="271114" y="3126796"/>
            <a:ext cx="2066007" cy="1300396"/>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C:\Users\Mattie\AppData\Local\Microsoft\Windows\Temporary Internet Files\Content.IE5\36I7FPOO\2502325378_3300eea63c_z[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72677">
            <a:off x="7001760" y="3228431"/>
            <a:ext cx="1865382" cy="1229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4349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fontScale="90000"/>
          </a:bodyPr>
          <a:lstStyle/>
          <a:p>
            <a:r>
              <a:rPr lang="en-US" cap="none" dirty="0" smtClean="0">
                <a:effectLst/>
              </a:rPr>
              <a:t>Results </a:t>
            </a:r>
            <a:r>
              <a:rPr lang="en-US" cap="none" dirty="0">
                <a:effectLst/>
              </a:rPr>
              <a:t>– Ocean Isle Beach </a:t>
            </a:r>
            <a:r>
              <a:rPr lang="en-US" cap="none" dirty="0" smtClean="0">
                <a:effectLst/>
              </a:rPr>
              <a:t>(North Carolina)</a:t>
            </a:r>
            <a:endParaRPr lang="en-US" cap="none" dirty="0">
              <a:effectLst/>
            </a:endParaRPr>
          </a:p>
        </p:txBody>
      </p:sp>
      <p:sp>
        <p:nvSpPr>
          <p:cNvPr id="3" name="Content Placeholder 2"/>
          <p:cNvSpPr>
            <a:spLocks noGrp="1"/>
          </p:cNvSpPr>
          <p:nvPr>
            <p:ph idx="1"/>
          </p:nvPr>
        </p:nvSpPr>
        <p:spPr>
          <a:xfrm>
            <a:off x="304800" y="1249362"/>
            <a:ext cx="8686800" cy="2103438"/>
          </a:xfrm>
        </p:spPr>
        <p:txBody>
          <a:bodyPr>
            <a:normAutofit/>
          </a:bodyPr>
          <a:lstStyle/>
          <a:p>
            <a:r>
              <a:rPr lang="en-US" dirty="0" smtClean="0"/>
              <a:t>	</a:t>
            </a:r>
            <a:r>
              <a:rPr lang="en-US" dirty="0"/>
              <a:t>From our cluster map, we see that venues are very close together.</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771" t="37695" r="26318" b="24609"/>
          <a:stretch/>
        </p:blipFill>
        <p:spPr bwMode="auto">
          <a:xfrm>
            <a:off x="742948" y="2590800"/>
            <a:ext cx="7619877" cy="3595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6450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cap="none" dirty="0" smtClean="0">
                <a:effectLst/>
              </a:rPr>
              <a:t>Discussion</a:t>
            </a:r>
            <a:endParaRPr lang="en-US" cap="none" dirty="0">
              <a:effectLst/>
            </a:endParaRPr>
          </a:p>
        </p:txBody>
      </p:sp>
      <p:sp>
        <p:nvSpPr>
          <p:cNvPr id="3" name="Content Placeholder 2"/>
          <p:cNvSpPr>
            <a:spLocks noGrp="1"/>
          </p:cNvSpPr>
          <p:nvPr>
            <p:ph idx="1"/>
          </p:nvPr>
        </p:nvSpPr>
        <p:spPr>
          <a:xfrm>
            <a:off x="304800" y="1143000"/>
            <a:ext cx="8686800" cy="4525963"/>
          </a:xfrm>
        </p:spPr>
        <p:txBody>
          <a:bodyPr>
            <a:noAutofit/>
          </a:bodyPr>
          <a:lstStyle/>
          <a:p>
            <a:pPr lvl="0"/>
            <a:r>
              <a:rPr lang="en-US" sz="2400" dirty="0" smtClean="0"/>
              <a:t>1. </a:t>
            </a:r>
            <a:r>
              <a:rPr lang="en-US" sz="2400" dirty="0"/>
              <a:t>If you were looking to go on vacation in any month, what would be the best place to visit?</a:t>
            </a:r>
          </a:p>
          <a:p>
            <a:endParaRPr lang="en-US" sz="100" dirty="0" smtClean="0"/>
          </a:p>
          <a:p>
            <a:pPr lvl="0"/>
            <a:r>
              <a:rPr lang="en-US" sz="2000" dirty="0"/>
              <a:t>A</a:t>
            </a:r>
            <a:r>
              <a:rPr lang="en-US" sz="2000" dirty="0" smtClean="0"/>
              <a:t>ny </a:t>
            </a:r>
            <a:r>
              <a:rPr lang="en-US" sz="2000" dirty="0"/>
              <a:t>of the three locations would be sufficient for a summer vacation, based on the venues that we discovered using our Foursquare location data. Examining the results deeper, we see that Cape Cod houses a wide variety of restaurants, shops, and beaches. Cape Cod also has convenience stores, which would be useful for someone on vacation.</a:t>
            </a:r>
          </a:p>
          <a:p>
            <a:r>
              <a:rPr lang="en-US" sz="2000" dirty="0"/>
              <a:t>However, the venues of Cape Cod are too spread out, since someone on vacation may not necessarily have a car with them. Additionally, Cape Cod would only be an ideal beach vacation in the summer months, since Massachusetts faces cold weather and snow in winter. Similarly, although North Carolina has several appealing venues conveniently close to each other, you could only take a beach vacation there in the summer months</a:t>
            </a:r>
            <a:r>
              <a:rPr lang="en-US" sz="2000" dirty="0" smtClean="0"/>
              <a:t>.</a:t>
            </a:r>
          </a:p>
          <a:p>
            <a:r>
              <a:rPr lang="en-US" sz="2000" dirty="0"/>
              <a:t>Naples would be the best spot out of the three, since it has warm weather year-round, has several restaurants and beaches, and has many venues nearby each other. </a:t>
            </a:r>
          </a:p>
          <a:p>
            <a:endParaRPr lang="en-US" sz="2200" dirty="0"/>
          </a:p>
          <a:p>
            <a:endParaRPr lang="en-US" sz="2200" dirty="0"/>
          </a:p>
        </p:txBody>
      </p:sp>
    </p:spTree>
    <p:extLst>
      <p:ext uri="{BB962C8B-B14F-4D97-AF65-F5344CB8AC3E}">
        <p14:creationId xmlns:p14="http://schemas.microsoft.com/office/powerpoint/2010/main" val="28071211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cap="none" dirty="0" smtClean="0">
                <a:effectLst/>
              </a:rPr>
              <a:t>Discussion</a:t>
            </a:r>
            <a:endParaRPr lang="en-US" cap="none" dirty="0">
              <a:effectLst/>
            </a:endParaRPr>
          </a:p>
        </p:txBody>
      </p:sp>
      <p:sp>
        <p:nvSpPr>
          <p:cNvPr id="3" name="Content Placeholder 2"/>
          <p:cNvSpPr>
            <a:spLocks noGrp="1"/>
          </p:cNvSpPr>
          <p:nvPr>
            <p:ph idx="1"/>
          </p:nvPr>
        </p:nvSpPr>
        <p:spPr>
          <a:xfrm>
            <a:off x="304800" y="1143000"/>
            <a:ext cx="8686800" cy="4525963"/>
          </a:xfrm>
        </p:spPr>
        <p:txBody>
          <a:bodyPr>
            <a:noAutofit/>
          </a:bodyPr>
          <a:lstStyle/>
          <a:p>
            <a:pPr lvl="0"/>
            <a:r>
              <a:rPr lang="en-US" sz="2400" dirty="0" smtClean="0"/>
              <a:t>2. </a:t>
            </a:r>
            <a:r>
              <a:rPr lang="en-US" sz="2400" dirty="0"/>
              <a:t>If you were looking to rent or purchase a house year-round, where should you look?</a:t>
            </a:r>
          </a:p>
          <a:p>
            <a:endParaRPr lang="en-US" sz="100" dirty="0" smtClean="0"/>
          </a:p>
          <a:p>
            <a:pPr lvl="0"/>
            <a:r>
              <a:rPr lang="en-US" sz="2400" dirty="0"/>
              <a:t>Naples would also be the best place to rent or purchase a house year-round, for the same reasons as the answer to question 1. Additionally, Naples has grocery stores, which would appeal to someone with a house more than a convenience store would.</a:t>
            </a:r>
            <a:endParaRPr lang="en-US" sz="2200" dirty="0"/>
          </a:p>
        </p:txBody>
      </p:sp>
    </p:spTree>
    <p:extLst>
      <p:ext uri="{BB962C8B-B14F-4D97-AF65-F5344CB8AC3E}">
        <p14:creationId xmlns:p14="http://schemas.microsoft.com/office/powerpoint/2010/main" val="434896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cap="none" dirty="0" smtClean="0">
                <a:effectLst/>
              </a:rPr>
              <a:t>Discussion</a:t>
            </a:r>
            <a:endParaRPr lang="en-US" cap="none" dirty="0">
              <a:effectLst/>
            </a:endParaRPr>
          </a:p>
        </p:txBody>
      </p:sp>
      <p:sp>
        <p:nvSpPr>
          <p:cNvPr id="3" name="Content Placeholder 2"/>
          <p:cNvSpPr>
            <a:spLocks noGrp="1"/>
          </p:cNvSpPr>
          <p:nvPr>
            <p:ph idx="1"/>
          </p:nvPr>
        </p:nvSpPr>
        <p:spPr>
          <a:xfrm>
            <a:off x="304800" y="1143000"/>
            <a:ext cx="8686800" cy="4525963"/>
          </a:xfrm>
        </p:spPr>
        <p:txBody>
          <a:bodyPr>
            <a:noAutofit/>
          </a:bodyPr>
          <a:lstStyle/>
          <a:p>
            <a:pPr lvl="0"/>
            <a:r>
              <a:rPr lang="en-US" sz="2400" dirty="0"/>
              <a:t>3</a:t>
            </a:r>
            <a:r>
              <a:rPr lang="en-US" sz="2400" dirty="0" smtClean="0"/>
              <a:t>. </a:t>
            </a:r>
            <a:r>
              <a:rPr lang="en-US" sz="2400" dirty="0"/>
              <a:t>Depending on your lifestyle and interests, what is the best place to go?</a:t>
            </a:r>
          </a:p>
          <a:p>
            <a:endParaRPr lang="en-US" sz="100" dirty="0" smtClean="0"/>
          </a:p>
          <a:p>
            <a:r>
              <a:rPr lang="en-US" sz="2400" dirty="0" smtClean="0"/>
              <a:t>Although </a:t>
            </a:r>
            <a:r>
              <a:rPr lang="en-US" sz="2400" dirty="0"/>
              <a:t>Naples was the winner of the first two questions, it does not have as wide a variety of venues as North Carolina and Cape Cod do. Naples mainly features beaches and very similar food locations. North Carolina also features mostly food locations, but it has a very wide variety to choose from. Lastly, Cape Cod has venues that would suit someone choosing a location based on tourist activities. Cape Cod has trails, movie theaters, and museums, which makes it much better to visit based on variety of tourist attractions.</a:t>
            </a:r>
          </a:p>
          <a:p>
            <a:pPr lvl="0"/>
            <a:endParaRPr lang="en-US" sz="2200" dirty="0"/>
          </a:p>
        </p:txBody>
      </p:sp>
    </p:spTree>
    <p:extLst>
      <p:ext uri="{BB962C8B-B14F-4D97-AF65-F5344CB8AC3E}">
        <p14:creationId xmlns:p14="http://schemas.microsoft.com/office/powerpoint/2010/main" val="24491109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cap="none" dirty="0" smtClean="0">
                <a:effectLst/>
              </a:rPr>
              <a:t>Conclusion</a:t>
            </a:r>
            <a:endParaRPr lang="en-US" cap="none" dirty="0">
              <a:effectLst/>
            </a:endParaRPr>
          </a:p>
        </p:txBody>
      </p:sp>
      <p:sp>
        <p:nvSpPr>
          <p:cNvPr id="3" name="Content Placeholder 2"/>
          <p:cNvSpPr>
            <a:spLocks noGrp="1"/>
          </p:cNvSpPr>
          <p:nvPr>
            <p:ph idx="1"/>
          </p:nvPr>
        </p:nvSpPr>
        <p:spPr>
          <a:xfrm>
            <a:off x="228600" y="1493837"/>
            <a:ext cx="8686800" cy="4525963"/>
          </a:xfrm>
        </p:spPr>
        <p:txBody>
          <a:bodyPr>
            <a:noAutofit/>
          </a:bodyPr>
          <a:lstStyle/>
          <a:p>
            <a:r>
              <a:rPr lang="en-US" sz="2000" dirty="0"/>
              <a:t>From the Foursquare location data and </a:t>
            </a:r>
            <a:r>
              <a:rPr lang="en-US" sz="2000" dirty="0" err="1"/>
              <a:t>JupyterLabs</a:t>
            </a:r>
            <a:r>
              <a:rPr lang="en-US" sz="2000" dirty="0"/>
              <a:t> notebooks we have the ability to see what venues are nearby a location and where they cluster around that location, allowing us to choose the best spot to fit our </a:t>
            </a:r>
            <a:r>
              <a:rPr lang="en-US" sz="2000" dirty="0" smtClean="0"/>
              <a:t>needs.</a:t>
            </a:r>
          </a:p>
          <a:p>
            <a:r>
              <a:rPr lang="en-US" sz="2000" dirty="0" smtClean="0"/>
              <a:t>If </a:t>
            </a:r>
            <a:r>
              <a:rPr lang="en-US" sz="2000" dirty="0"/>
              <a:t>you are someone who would like to visit a beach at any point in the year, it would be best to choose Naples, Florida. If you are someone who loves a variety of foods, it would be best to visit the beaches of North Carolina. And, if you are someone who likes the beach but also wants to explore other attractions, you should take a trip to Cape Cod, </a:t>
            </a:r>
            <a:r>
              <a:rPr lang="en-US" sz="2000" dirty="0" smtClean="0"/>
              <a:t>Massachusetts.</a:t>
            </a:r>
          </a:p>
          <a:p>
            <a:r>
              <a:rPr lang="en-US" sz="2000" dirty="0" smtClean="0"/>
              <a:t>From </a:t>
            </a:r>
            <a:r>
              <a:rPr lang="en-US" sz="2000" dirty="0"/>
              <a:t>our cluster maps, we can see that if you were to visit Naples or North Carolina, the venue clusters would be within walking distance. For Cape Cod, it may be best to have a car with you so that you can visit the different clusters of </a:t>
            </a:r>
            <a:r>
              <a:rPr lang="en-US" sz="2000" dirty="0" smtClean="0"/>
              <a:t>venues.</a:t>
            </a:r>
          </a:p>
          <a:p>
            <a:r>
              <a:rPr lang="en-US" sz="2000" dirty="0" smtClean="0"/>
              <a:t>Overall</a:t>
            </a:r>
            <a:r>
              <a:rPr lang="en-US" sz="2000" dirty="0"/>
              <a:t>, no matter what your preferences are for your trip, the information you need is easily accessible and available to you through Foursquare and </a:t>
            </a:r>
            <a:r>
              <a:rPr lang="en-US" sz="2000" dirty="0" err="1"/>
              <a:t>JupyterLabs</a:t>
            </a:r>
            <a:r>
              <a:rPr lang="en-US" sz="2000" dirty="0"/>
              <a:t> so that you can make the best decision for your situation.</a:t>
            </a:r>
            <a:endParaRPr lang="en-US" sz="2000" dirty="0"/>
          </a:p>
        </p:txBody>
      </p:sp>
    </p:spTree>
    <p:extLst>
      <p:ext uri="{BB962C8B-B14F-4D97-AF65-F5344CB8AC3E}">
        <p14:creationId xmlns:p14="http://schemas.microsoft.com/office/powerpoint/2010/main" val="3107451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cap="none" dirty="0" smtClean="0">
                <a:effectLst/>
              </a:rPr>
              <a:t>Introduction</a:t>
            </a:r>
            <a:endParaRPr lang="en-US" cap="none" dirty="0">
              <a:effectLst/>
            </a:endParaRPr>
          </a:p>
        </p:txBody>
      </p:sp>
      <p:sp>
        <p:nvSpPr>
          <p:cNvPr id="3" name="Content Placeholder 2"/>
          <p:cNvSpPr>
            <a:spLocks noGrp="1"/>
          </p:cNvSpPr>
          <p:nvPr>
            <p:ph idx="1"/>
          </p:nvPr>
        </p:nvSpPr>
        <p:spPr/>
        <p:txBody>
          <a:bodyPr>
            <a:normAutofit fontScale="92500" lnSpcReduction="20000"/>
          </a:bodyPr>
          <a:lstStyle/>
          <a:p>
            <a:r>
              <a:rPr lang="en-US" sz="3000" dirty="0"/>
              <a:t>	In this project, I examine the similarities and differences of beach locations in Cape Cod (Massachusetts), Naples (Florida), and Ocean Isle Beach (North Carolina</a:t>
            </a:r>
            <a:r>
              <a:rPr lang="en-US" sz="3000" dirty="0" smtClean="0"/>
              <a:t>).</a:t>
            </a:r>
          </a:p>
          <a:p>
            <a:r>
              <a:rPr lang="en-US" sz="3000" dirty="0" smtClean="0"/>
              <a:t>This </a:t>
            </a:r>
            <a:r>
              <a:rPr lang="en-US" sz="3000" dirty="0"/>
              <a:t>project would appeal to people interested in visiting a beach who are choosing the location of their trip based on the venues </a:t>
            </a:r>
            <a:r>
              <a:rPr lang="en-US" sz="3000" dirty="0" smtClean="0"/>
              <a:t>nearby.</a:t>
            </a:r>
          </a:p>
          <a:p>
            <a:r>
              <a:rPr lang="en-US" sz="3000" dirty="0" smtClean="0"/>
              <a:t>If </a:t>
            </a:r>
            <a:r>
              <a:rPr lang="en-US" sz="3000" dirty="0"/>
              <a:t>you were looking to go on vacation in </a:t>
            </a:r>
            <a:r>
              <a:rPr lang="en-US" sz="3000" dirty="0" smtClean="0"/>
              <a:t>any month, </a:t>
            </a:r>
            <a:r>
              <a:rPr lang="en-US" sz="3000" dirty="0"/>
              <a:t>what would be the best place to visit? If you were looking to rent or purchase a house year-round, where should you look? Depending on your lifestyle and interests, what is the best place to go?</a:t>
            </a:r>
          </a:p>
          <a:p>
            <a:endParaRPr lang="en-US" dirty="0"/>
          </a:p>
        </p:txBody>
      </p:sp>
    </p:spTree>
    <p:extLst>
      <p:ext uri="{BB962C8B-B14F-4D97-AF65-F5344CB8AC3E}">
        <p14:creationId xmlns:p14="http://schemas.microsoft.com/office/powerpoint/2010/main" val="729280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cap="none" dirty="0" smtClean="0">
                <a:effectLst/>
              </a:rPr>
              <a:t>Data</a:t>
            </a:r>
            <a:endParaRPr lang="en-US" cap="none" dirty="0">
              <a:effectLst/>
            </a:endParaRPr>
          </a:p>
        </p:txBody>
      </p:sp>
      <p:sp>
        <p:nvSpPr>
          <p:cNvPr id="3" name="Content Placeholder 2"/>
          <p:cNvSpPr>
            <a:spLocks noGrp="1"/>
          </p:cNvSpPr>
          <p:nvPr>
            <p:ph idx="1"/>
          </p:nvPr>
        </p:nvSpPr>
        <p:spPr>
          <a:xfrm>
            <a:off x="228600" y="1447800"/>
            <a:ext cx="8686800" cy="4525963"/>
          </a:xfrm>
        </p:spPr>
        <p:txBody>
          <a:bodyPr>
            <a:normAutofit/>
          </a:bodyPr>
          <a:lstStyle/>
          <a:p>
            <a:r>
              <a:rPr lang="en-US" sz="2400" dirty="0" smtClean="0"/>
              <a:t>To </a:t>
            </a:r>
            <a:r>
              <a:rPr lang="en-US" sz="2400" dirty="0"/>
              <a:t>complete the project, I used Foursquare location data from Cape Cod, Naples, and Ocean Isle </a:t>
            </a:r>
            <a:r>
              <a:rPr lang="en-US" sz="2400" dirty="0" smtClean="0"/>
              <a:t>Beach.</a:t>
            </a:r>
          </a:p>
          <a:p>
            <a:r>
              <a:rPr lang="en-US" sz="2400" dirty="0" smtClean="0"/>
              <a:t>For </a:t>
            </a:r>
            <a:r>
              <a:rPr lang="en-US" sz="2400" dirty="0"/>
              <a:t>each location, I examined 30 venues within a radius of 30,000 </a:t>
            </a:r>
            <a:r>
              <a:rPr lang="en-US" sz="2400" dirty="0" smtClean="0"/>
              <a:t>meters.</a:t>
            </a:r>
          </a:p>
          <a:p>
            <a:r>
              <a:rPr lang="en-US" sz="2400" dirty="0" smtClean="0"/>
              <a:t>This </a:t>
            </a:r>
            <a:r>
              <a:rPr lang="en-US" sz="2400" dirty="0"/>
              <a:t>Foursquare location data </a:t>
            </a:r>
            <a:r>
              <a:rPr lang="en-US" sz="2400" dirty="0" smtClean="0"/>
              <a:t>was used </a:t>
            </a:r>
            <a:r>
              <a:rPr lang="en-US" sz="2400" dirty="0"/>
              <a:t>to search nearby venues of these 3 locations and rank the most common venues of the nearby </a:t>
            </a:r>
            <a:r>
              <a:rPr lang="en-US" sz="2400" dirty="0" smtClean="0"/>
              <a:t>cities.</a:t>
            </a:r>
            <a:endParaRPr lang="en-US" sz="2400" dirty="0"/>
          </a:p>
        </p:txBody>
      </p:sp>
      <p:pic>
        <p:nvPicPr>
          <p:cNvPr id="4102" name="Picture 6"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228600"/>
            <a:ext cx="2274094" cy="76775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18777" t="41406" r="15446" b="35157"/>
          <a:stretch/>
        </p:blipFill>
        <p:spPr bwMode="auto">
          <a:xfrm>
            <a:off x="304800" y="4572000"/>
            <a:ext cx="8558213"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0366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cap="none" dirty="0" smtClean="0">
                <a:effectLst/>
              </a:rPr>
              <a:t>Methodology</a:t>
            </a:r>
            <a:endParaRPr lang="en-US" cap="none" dirty="0">
              <a:effectLst/>
            </a:endParaRPr>
          </a:p>
        </p:txBody>
      </p:sp>
      <p:sp>
        <p:nvSpPr>
          <p:cNvPr id="3" name="Content Placeholder 2"/>
          <p:cNvSpPr>
            <a:spLocks noGrp="1"/>
          </p:cNvSpPr>
          <p:nvPr>
            <p:ph idx="1"/>
          </p:nvPr>
        </p:nvSpPr>
        <p:spPr>
          <a:xfrm>
            <a:off x="228600" y="1554162"/>
            <a:ext cx="8686800" cy="4525963"/>
          </a:xfrm>
        </p:spPr>
        <p:txBody>
          <a:bodyPr>
            <a:normAutofit fontScale="32500" lnSpcReduction="20000"/>
          </a:bodyPr>
          <a:lstStyle/>
          <a:p>
            <a:r>
              <a:rPr lang="en-US" sz="4900" dirty="0"/>
              <a:t>Massachusetts is a location with temperatures that range from around 20 degrees Fahrenheit in the winter months to over 80 degrees Fahrenheit in summer. From this initial information, I speculated that Cape Cod would have more activities for seasonal tourists.</a:t>
            </a:r>
          </a:p>
          <a:p>
            <a:r>
              <a:rPr lang="en-US" sz="4900" dirty="0"/>
              <a:t>Florida is a location with warm and hot temperatures year-round. From this initial information, I wondered if Florida would have more venues than Cape Cod, since the warm-weather activities can be enjoyed year-round.</a:t>
            </a:r>
          </a:p>
          <a:p>
            <a:r>
              <a:rPr lang="en-US" sz="4900" dirty="0"/>
              <a:t>North Carolina is a location with weather similar to Massachusetts, but with slightly warmer winter months.  From this initial information, I guessed that North Carolina would lie somewhere in-between Florida and Massachusetts in terms of its venues.</a:t>
            </a:r>
          </a:p>
          <a:p>
            <a:r>
              <a:rPr lang="en-US" sz="4900" dirty="0"/>
              <a:t>First, for this project, I read the results of each Foursquare search into a </a:t>
            </a:r>
            <a:r>
              <a:rPr lang="en-US" sz="4900" dirty="0" err="1"/>
              <a:t>dataframe</a:t>
            </a:r>
            <a:r>
              <a:rPr lang="en-US" sz="4900" dirty="0"/>
              <a:t> and cleaned it so that it listed the name of the venue, its category, latitude and longitude, and city. I grouped each </a:t>
            </a:r>
            <a:r>
              <a:rPr lang="en-US" sz="4900" dirty="0" err="1"/>
              <a:t>dataframe</a:t>
            </a:r>
            <a:r>
              <a:rPr lang="en-US" sz="4900" dirty="0"/>
              <a:t> by city and counted the number of locations in each category. Then, I used </a:t>
            </a:r>
            <a:r>
              <a:rPr lang="en-US" sz="4900" dirty="0" err="1"/>
              <a:t>onehot</a:t>
            </a:r>
            <a:r>
              <a:rPr lang="en-US" sz="4900" dirty="0"/>
              <a:t> encoding to calculate the frequencies of each venue category in each city so that ultimately I could have a </a:t>
            </a:r>
            <a:r>
              <a:rPr lang="en-US" sz="4900" dirty="0" err="1"/>
              <a:t>dataframe</a:t>
            </a:r>
            <a:r>
              <a:rPr lang="en-US" sz="4900" dirty="0"/>
              <a:t> that listed the nearby cities and the 10 most common venues in each city.</a:t>
            </a:r>
          </a:p>
          <a:p>
            <a:r>
              <a:rPr lang="en-US" sz="4900" dirty="0"/>
              <a:t>To understand where the venues were in reference to each other, I clustered each set of data and plotted them on their maps. This machine learning technique allows us to see if the venues are near each other and help us decide if that location is worth going to, since if the venues are too far apart someone on vacation wouldn’t necessarily be willing to travel a far distance.</a:t>
            </a:r>
          </a:p>
          <a:p>
            <a:endParaRPr lang="en-US" dirty="0"/>
          </a:p>
        </p:txBody>
      </p:sp>
    </p:spTree>
    <p:extLst>
      <p:ext uri="{BB962C8B-B14F-4D97-AF65-F5344CB8AC3E}">
        <p14:creationId xmlns:p14="http://schemas.microsoft.com/office/powerpoint/2010/main" val="2622423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cap="none" dirty="0" smtClean="0">
                <a:effectLst/>
              </a:rPr>
              <a:t>Results – Cape Cod (Massachusetts)</a:t>
            </a:r>
            <a:endParaRPr lang="en-US" cap="none" dirty="0">
              <a:effectLst/>
            </a:endParaRPr>
          </a:p>
        </p:txBody>
      </p:sp>
      <p:sp>
        <p:nvSpPr>
          <p:cNvPr id="3" name="Content Placeholder 2"/>
          <p:cNvSpPr>
            <a:spLocks noGrp="1"/>
          </p:cNvSpPr>
          <p:nvPr>
            <p:ph idx="1"/>
          </p:nvPr>
        </p:nvSpPr>
        <p:spPr>
          <a:xfrm>
            <a:off x="304800" y="1143000"/>
            <a:ext cx="8686800" cy="1447800"/>
          </a:xfrm>
        </p:spPr>
        <p:txBody>
          <a:bodyPr>
            <a:noAutofit/>
          </a:bodyPr>
          <a:lstStyle/>
          <a:p>
            <a:r>
              <a:rPr lang="en-US" sz="2800" dirty="0"/>
              <a:t>	For Massachusetts, we see that there are 4 cities within our radius. For the 4 cities, the 1</a:t>
            </a:r>
            <a:r>
              <a:rPr lang="en-US" sz="2800" baseline="30000" dirty="0"/>
              <a:t>st</a:t>
            </a:r>
            <a:r>
              <a:rPr lang="en-US" sz="2800" dirty="0"/>
              <a:t> most common venues are beaches, American restaurants, and nature preserves. Overall, common venues for Cape Cod include beaches, restaurants, convenience stores, and tourist activities</a:t>
            </a:r>
            <a:r>
              <a:rPr lang="en-US" sz="2800" dirty="0" smtClean="0"/>
              <a:t>.</a:t>
            </a:r>
            <a:endParaRPr lang="en-US" sz="3600" dirty="0"/>
          </a:p>
        </p:txBody>
      </p:sp>
      <p:pic>
        <p:nvPicPr>
          <p:cNvPr id="4" name="Picture 3"/>
          <p:cNvPicPr/>
          <p:nvPr/>
        </p:nvPicPr>
        <p:blipFill rotWithShape="1">
          <a:blip r:embed="rId2"/>
          <a:srcRect l="15224" t="29932" r="12500" b="39282"/>
          <a:stretch/>
        </p:blipFill>
        <p:spPr bwMode="auto">
          <a:xfrm>
            <a:off x="353291" y="3962400"/>
            <a:ext cx="8446406" cy="20227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24770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cap="none" dirty="0" smtClean="0">
                <a:effectLst/>
              </a:rPr>
              <a:t>Results – Cape Cod (Massachusetts)</a:t>
            </a:r>
            <a:endParaRPr lang="en-US" cap="none" dirty="0">
              <a:effectLst/>
            </a:endParaRPr>
          </a:p>
        </p:txBody>
      </p:sp>
      <p:sp>
        <p:nvSpPr>
          <p:cNvPr id="3" name="Content Placeholder 2"/>
          <p:cNvSpPr>
            <a:spLocks noGrp="1"/>
          </p:cNvSpPr>
          <p:nvPr>
            <p:ph idx="1"/>
          </p:nvPr>
        </p:nvSpPr>
        <p:spPr>
          <a:xfrm>
            <a:off x="304800" y="1143000"/>
            <a:ext cx="8686800" cy="2103438"/>
          </a:xfrm>
        </p:spPr>
        <p:txBody>
          <a:bodyPr>
            <a:normAutofit/>
          </a:bodyPr>
          <a:lstStyle/>
          <a:p>
            <a:r>
              <a:rPr lang="en-US" sz="2400" dirty="0" smtClean="0"/>
              <a:t>From </a:t>
            </a:r>
            <a:r>
              <a:rPr lang="en-US" sz="2400" dirty="0"/>
              <a:t>our cluster map, we see that venues are clustered near each other, but overall the clusters span a wide range.</a:t>
            </a:r>
          </a:p>
          <a:p>
            <a:endParaRPr lang="en-US" sz="20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574" t="26172" r="25219" b="13867"/>
          <a:stretch/>
        </p:blipFill>
        <p:spPr bwMode="auto">
          <a:xfrm>
            <a:off x="1524000" y="2057400"/>
            <a:ext cx="6272213" cy="438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5225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cap="none" dirty="0" smtClean="0">
                <a:effectLst/>
              </a:rPr>
              <a:t>Results – Naples (Florida)</a:t>
            </a:r>
            <a:endParaRPr lang="en-US" cap="none" dirty="0">
              <a:effectLst/>
            </a:endParaRPr>
          </a:p>
        </p:txBody>
      </p:sp>
      <p:sp>
        <p:nvSpPr>
          <p:cNvPr id="3" name="Content Placeholder 2"/>
          <p:cNvSpPr>
            <a:spLocks noGrp="1"/>
          </p:cNvSpPr>
          <p:nvPr>
            <p:ph idx="1"/>
          </p:nvPr>
        </p:nvSpPr>
        <p:spPr>
          <a:xfrm>
            <a:off x="304800" y="1143000"/>
            <a:ext cx="8686800" cy="2103438"/>
          </a:xfrm>
        </p:spPr>
        <p:txBody>
          <a:bodyPr>
            <a:normAutofit/>
          </a:bodyPr>
          <a:lstStyle/>
          <a:p>
            <a:r>
              <a:rPr lang="en-US" dirty="0"/>
              <a:t>	For Florida, the most common venue is beaches. Other venues include restaurants and grocery stores</a:t>
            </a:r>
            <a:r>
              <a:rPr lang="en-US" dirty="0" smtClean="0"/>
              <a:t>.</a:t>
            </a:r>
            <a:endParaRPr lang="en-US" dirty="0"/>
          </a:p>
        </p:txBody>
      </p:sp>
      <p:pic>
        <p:nvPicPr>
          <p:cNvPr id="5" name="Picture 4"/>
          <p:cNvPicPr/>
          <p:nvPr/>
        </p:nvPicPr>
        <p:blipFill rotWithShape="1">
          <a:blip r:embed="rId2"/>
          <a:srcRect l="14744" t="48461" r="11539" b="36431"/>
          <a:stretch/>
        </p:blipFill>
        <p:spPr bwMode="auto">
          <a:xfrm>
            <a:off x="152400" y="3886200"/>
            <a:ext cx="8845468" cy="10191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00496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cap="none" dirty="0" smtClean="0">
                <a:effectLst/>
              </a:rPr>
              <a:t>Results – Naples (Florida)</a:t>
            </a:r>
            <a:endParaRPr lang="en-US" cap="none" dirty="0">
              <a:effectLst/>
            </a:endParaRPr>
          </a:p>
        </p:txBody>
      </p:sp>
      <p:sp>
        <p:nvSpPr>
          <p:cNvPr id="3" name="Content Placeholder 2"/>
          <p:cNvSpPr>
            <a:spLocks noGrp="1"/>
          </p:cNvSpPr>
          <p:nvPr>
            <p:ph idx="1"/>
          </p:nvPr>
        </p:nvSpPr>
        <p:spPr>
          <a:xfrm>
            <a:off x="304800" y="1143000"/>
            <a:ext cx="8686800" cy="2103438"/>
          </a:xfrm>
        </p:spPr>
        <p:txBody>
          <a:bodyPr>
            <a:normAutofit/>
          </a:bodyPr>
          <a:lstStyle/>
          <a:p>
            <a:r>
              <a:rPr lang="en-US" dirty="0" smtClean="0"/>
              <a:t>	From </a:t>
            </a:r>
            <a:r>
              <a:rPr lang="en-US" dirty="0"/>
              <a:t>our cluster map, we see that venues are very close together</a:t>
            </a:r>
            <a:r>
              <a:rPr lang="en-US" dirty="0" smtClean="0"/>
              <a:t>.</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249" t="27652" r="21925" b="11524"/>
          <a:stretch/>
        </p:blipFill>
        <p:spPr bwMode="auto">
          <a:xfrm>
            <a:off x="1905000" y="2362200"/>
            <a:ext cx="4999568" cy="3992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9192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fontScale="90000"/>
          </a:bodyPr>
          <a:lstStyle/>
          <a:p>
            <a:r>
              <a:rPr lang="en-US" cap="none" dirty="0" smtClean="0">
                <a:effectLst/>
              </a:rPr>
              <a:t>Results </a:t>
            </a:r>
            <a:r>
              <a:rPr lang="en-US" cap="none" dirty="0">
                <a:effectLst/>
              </a:rPr>
              <a:t>– Ocean Isle Beach </a:t>
            </a:r>
            <a:r>
              <a:rPr lang="en-US" cap="none" dirty="0" smtClean="0">
                <a:effectLst/>
              </a:rPr>
              <a:t>(North Carolina)</a:t>
            </a:r>
            <a:endParaRPr lang="en-US" cap="none" dirty="0">
              <a:effectLst/>
            </a:endParaRPr>
          </a:p>
        </p:txBody>
      </p:sp>
      <p:sp>
        <p:nvSpPr>
          <p:cNvPr id="3" name="Content Placeholder 2"/>
          <p:cNvSpPr>
            <a:spLocks noGrp="1"/>
          </p:cNvSpPr>
          <p:nvPr>
            <p:ph idx="1"/>
          </p:nvPr>
        </p:nvSpPr>
        <p:spPr>
          <a:xfrm>
            <a:off x="304800" y="1249362"/>
            <a:ext cx="8686800" cy="2103438"/>
          </a:xfrm>
        </p:spPr>
        <p:txBody>
          <a:bodyPr>
            <a:normAutofit fontScale="85000" lnSpcReduction="20000"/>
          </a:bodyPr>
          <a:lstStyle/>
          <a:p>
            <a:r>
              <a:rPr lang="en-US" dirty="0" smtClean="0"/>
              <a:t>	</a:t>
            </a:r>
            <a:r>
              <a:rPr lang="en-US" dirty="0"/>
              <a:t>For North Carolina, there are 7 cities within our radius. The 1</a:t>
            </a:r>
            <a:r>
              <a:rPr lang="en-US" baseline="30000" dirty="0"/>
              <a:t>st</a:t>
            </a:r>
            <a:r>
              <a:rPr lang="en-US" dirty="0"/>
              <a:t> most common venues are seafood restaurants, beaches, Mexican restaurants, coffee shops, and ice cream shops. Overall, common venues for North Carolina include beaches, grocery stores, restaurants, and tourist activities</a:t>
            </a:r>
            <a:r>
              <a:rPr lang="en-US" dirty="0" smtClean="0"/>
              <a:t>.</a:t>
            </a:r>
            <a:endParaRPr lang="en-US" dirty="0"/>
          </a:p>
        </p:txBody>
      </p:sp>
      <p:pic>
        <p:nvPicPr>
          <p:cNvPr id="5" name="Picture 4"/>
          <p:cNvPicPr/>
          <p:nvPr/>
        </p:nvPicPr>
        <p:blipFill rotWithShape="1">
          <a:blip r:embed="rId2"/>
          <a:srcRect l="14744" t="27366" r="12981" b="23318"/>
          <a:stretch/>
        </p:blipFill>
        <p:spPr bwMode="auto">
          <a:xfrm>
            <a:off x="443381" y="3429000"/>
            <a:ext cx="8243419" cy="31623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44152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183</TotalTime>
  <Words>1024</Words>
  <Application>Microsoft Office PowerPoint</Application>
  <PresentationFormat>On-screen Show (4:3)</PresentationFormat>
  <Paragraphs>46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Trek</vt:lpstr>
      <vt:lpstr>Capstone Project: Massachusetts, Florida, and North Carolina Beaches and Nearby Venues</vt:lpstr>
      <vt:lpstr>Introduction</vt:lpstr>
      <vt:lpstr>Data</vt:lpstr>
      <vt:lpstr>Methodology</vt:lpstr>
      <vt:lpstr>Results – Cape Cod (Massachusetts)</vt:lpstr>
      <vt:lpstr>Results – Cape Cod (Massachusetts)</vt:lpstr>
      <vt:lpstr>Results – Naples (Florida)</vt:lpstr>
      <vt:lpstr>Results – Naples (Florida)</vt:lpstr>
      <vt:lpstr>Results – Ocean Isle Beach (North Carolina)</vt:lpstr>
      <vt:lpstr>Results – Ocean Isle Beach (North Carolina)</vt:lpstr>
      <vt:lpstr>Discussion</vt:lpstr>
      <vt:lpstr>Discussion</vt:lpstr>
      <vt:lpstr>Discussion</vt:lpstr>
      <vt:lpstr>Conclusion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Mattie</dc:creator>
  <cp:lastModifiedBy>Mattie</cp:lastModifiedBy>
  <cp:revision>27</cp:revision>
  <dcterms:created xsi:type="dcterms:W3CDTF">2019-06-10T18:25:55Z</dcterms:created>
  <dcterms:modified xsi:type="dcterms:W3CDTF">2019-06-10T21:29:37Z</dcterms:modified>
</cp:coreProperties>
</file>