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9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CACD"/>
    <a:srgbClr val="F5584E"/>
    <a:srgbClr val="1E4E79"/>
    <a:srgbClr val="F46249"/>
    <a:srgbClr val="BAC9CD"/>
    <a:srgbClr val="22B6BB"/>
    <a:srgbClr val="EB9B1F"/>
    <a:srgbClr val="ECB90D"/>
    <a:srgbClr val="F4584E"/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2"/>
    <p:restoredTop sz="94640"/>
  </p:normalViewPr>
  <p:slideViewPr>
    <p:cSldViewPr snapToGrid="0" snapToObjects="1">
      <p:cViewPr>
        <p:scale>
          <a:sx n="30" d="100"/>
          <a:sy n="30" d="100"/>
        </p:scale>
        <p:origin x="606" y="-696"/>
      </p:cViewPr>
      <p:guideLst>
        <p:guide orient="horz" pos="6735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39829-6520-4C76-8908-C56487D32810}" type="datetimeFigureOut">
              <a:rPr lang="fr-FR" smtClean="0"/>
              <a:t>11/03/2022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143000"/>
            <a:ext cx="4368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A4D00-66E0-48F3-83DF-4191A06812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57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F716-C52A-A44F-BDA6-00D610151B42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0119-6B59-EA4B-99DF-33D0AB3A21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6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F716-C52A-A44F-BDA6-00D610151B42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0119-6B59-EA4B-99DF-33D0AB3A21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6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F716-C52A-A44F-BDA6-00D610151B42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0119-6B59-EA4B-99DF-33D0AB3A21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0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F716-C52A-A44F-BDA6-00D610151B42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0119-6B59-EA4B-99DF-33D0AB3A21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1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F716-C52A-A44F-BDA6-00D610151B42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0119-6B59-EA4B-99DF-33D0AB3A21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5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F716-C52A-A44F-BDA6-00D610151B42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0119-6B59-EA4B-99DF-33D0AB3A21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8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F716-C52A-A44F-BDA6-00D610151B42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0119-6B59-EA4B-99DF-33D0AB3A21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F716-C52A-A44F-BDA6-00D610151B42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0119-6B59-EA4B-99DF-33D0AB3A21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3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F716-C52A-A44F-BDA6-00D610151B42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0119-6B59-EA4B-99DF-33D0AB3A21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4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F716-C52A-A44F-BDA6-00D610151B42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0119-6B59-EA4B-99DF-33D0AB3A21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2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F716-C52A-A44F-BDA6-00D610151B42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0119-6B59-EA4B-99DF-33D0AB3A21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1F716-C52A-A44F-BDA6-00D610151B42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C0119-6B59-EA4B-99DF-33D0AB3A21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7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6995786E-6C96-49D3-8B18-670495941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028" y="3818979"/>
            <a:ext cx="4584214" cy="3881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" y="-1"/>
            <a:ext cx="30275213" cy="13364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Avenir Book" charset="0"/>
                <a:ea typeface="Avenir Book" charset="0"/>
                <a:cs typeface="Avenir Book" charset="0"/>
              </a:rPr>
              <a:t>FALSE DISCOVERY RATE CONTROL IN VOLCANO PLOT FOR OMICS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336476"/>
            <a:ext cx="30275212" cy="638689"/>
          </a:xfrm>
          <a:prstGeom prst="rect">
            <a:avLst/>
          </a:prstGeom>
          <a:solidFill>
            <a:srgbClr val="F46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898" dirty="0">
                <a:latin typeface="Avenir Book" charset="0"/>
                <a:ea typeface="Avenir Book" charset="0"/>
                <a:cs typeface="Avenir Book" charset="0"/>
              </a:rPr>
              <a:t>    </a:t>
            </a:r>
            <a:r>
              <a:rPr lang="en-US" sz="3898" dirty="0" err="1">
                <a:latin typeface="Avenir Book" charset="0"/>
                <a:ea typeface="Avenir Book" charset="0"/>
                <a:cs typeface="Avenir Book" charset="0"/>
              </a:rPr>
              <a:t>Célia</a:t>
            </a:r>
            <a:r>
              <a:rPr lang="en-US" sz="3898" dirty="0">
                <a:latin typeface="Avenir Book" charset="0"/>
                <a:ea typeface="Avenir Book" charset="0"/>
                <a:cs typeface="Avenir Book" charset="0"/>
              </a:rPr>
              <a:t> Vidal &amp; Vivien Dupont 					                                                                                Data Science in Health &amp; Biostatistics, 3</a:t>
            </a:r>
            <a:r>
              <a:rPr lang="en-US" sz="3898" baseline="30000" dirty="0">
                <a:latin typeface="Avenir Book" charset="0"/>
                <a:ea typeface="Avenir Book" charset="0"/>
                <a:cs typeface="Avenir Book" charset="0"/>
              </a:rPr>
              <a:t>rd</a:t>
            </a:r>
            <a:r>
              <a:rPr lang="en-US" sz="3898" dirty="0">
                <a:latin typeface="Avenir Book" charset="0"/>
                <a:ea typeface="Avenir Book" charset="0"/>
                <a:cs typeface="Avenir Book" charset="0"/>
              </a:rPr>
              <a:t> year, Ensai</a:t>
            </a:r>
          </a:p>
        </p:txBody>
      </p:sp>
      <p:sp>
        <p:nvSpPr>
          <p:cNvPr id="6" name="Rectangle 5"/>
          <p:cNvSpPr/>
          <p:nvPr/>
        </p:nvSpPr>
        <p:spPr>
          <a:xfrm>
            <a:off x="-1" y="20789635"/>
            <a:ext cx="30275213" cy="5939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716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1" y="20655445"/>
            <a:ext cx="30275213" cy="133182"/>
          </a:xfrm>
          <a:prstGeom prst="rect">
            <a:avLst/>
          </a:prstGeom>
          <a:solidFill>
            <a:srgbClr val="F45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716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966639" y="2524456"/>
            <a:ext cx="6241064" cy="6886244"/>
          </a:xfrm>
          <a:prstGeom prst="rect">
            <a:avLst/>
          </a:prstGeom>
          <a:noFill/>
          <a:ln w="25400">
            <a:solidFill>
              <a:srgbClr val="BAC9C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71"/>
          </a:p>
        </p:txBody>
      </p:sp>
      <p:sp>
        <p:nvSpPr>
          <p:cNvPr id="16" name="Rectangle 15"/>
          <p:cNvSpPr/>
          <p:nvPr/>
        </p:nvSpPr>
        <p:spPr>
          <a:xfrm>
            <a:off x="625642" y="2524455"/>
            <a:ext cx="11880414" cy="6886245"/>
          </a:xfrm>
          <a:prstGeom prst="rect">
            <a:avLst/>
          </a:prstGeom>
          <a:noFill/>
          <a:ln w="25400">
            <a:solidFill>
              <a:srgbClr val="BAC9C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71"/>
          </a:p>
        </p:txBody>
      </p:sp>
      <p:sp>
        <p:nvSpPr>
          <p:cNvPr id="23" name="Rectangle 22"/>
          <p:cNvSpPr/>
          <p:nvPr/>
        </p:nvSpPr>
        <p:spPr>
          <a:xfrm>
            <a:off x="19700270" y="2502034"/>
            <a:ext cx="9905230" cy="10000790"/>
          </a:xfrm>
          <a:prstGeom prst="rect">
            <a:avLst/>
          </a:prstGeom>
          <a:noFill/>
          <a:ln w="25400">
            <a:solidFill>
              <a:srgbClr val="BAC9C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71"/>
          </a:p>
        </p:txBody>
      </p:sp>
      <p:sp>
        <p:nvSpPr>
          <p:cNvPr id="28" name="Rectangle 27"/>
          <p:cNvSpPr/>
          <p:nvPr/>
        </p:nvSpPr>
        <p:spPr>
          <a:xfrm>
            <a:off x="625642" y="10093172"/>
            <a:ext cx="18582061" cy="10199237"/>
          </a:xfrm>
          <a:prstGeom prst="rect">
            <a:avLst/>
          </a:prstGeom>
          <a:noFill/>
          <a:ln w="25400">
            <a:solidFill>
              <a:srgbClr val="BAC9C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71"/>
          </a:p>
        </p:txBody>
      </p:sp>
      <p:sp>
        <p:nvSpPr>
          <p:cNvPr id="29" name="Rectangle 28"/>
          <p:cNvSpPr/>
          <p:nvPr/>
        </p:nvSpPr>
        <p:spPr>
          <a:xfrm>
            <a:off x="19668286" y="13285388"/>
            <a:ext cx="9981286" cy="4963318"/>
          </a:xfrm>
          <a:prstGeom prst="rect">
            <a:avLst/>
          </a:prstGeom>
          <a:noFill/>
          <a:ln w="25400">
            <a:solidFill>
              <a:srgbClr val="BAC9C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71"/>
          </a:p>
        </p:txBody>
      </p:sp>
      <p:sp>
        <p:nvSpPr>
          <p:cNvPr id="30" name="Rectangle 29"/>
          <p:cNvSpPr/>
          <p:nvPr/>
        </p:nvSpPr>
        <p:spPr>
          <a:xfrm>
            <a:off x="19668285" y="18988350"/>
            <a:ext cx="9905229" cy="1282290"/>
          </a:xfrm>
          <a:prstGeom prst="rect">
            <a:avLst/>
          </a:prstGeom>
          <a:noFill/>
          <a:ln w="25400">
            <a:solidFill>
              <a:srgbClr val="BAC9C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71"/>
          </a:p>
        </p:txBody>
      </p:sp>
      <p:sp>
        <p:nvSpPr>
          <p:cNvPr id="31" name="TextBox 30"/>
          <p:cNvSpPr txBox="1"/>
          <p:nvPr/>
        </p:nvSpPr>
        <p:spPr>
          <a:xfrm>
            <a:off x="4442452" y="2186213"/>
            <a:ext cx="3666037" cy="6921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3898" b="1" spc="130" dirty="0">
                <a:solidFill>
                  <a:srgbClr val="F46249"/>
                </a:solidFill>
                <a:latin typeface="Avenir Book" charset="0"/>
                <a:ea typeface="Avenir Book" charset="0"/>
                <a:cs typeface="Avenir Book" charset="0"/>
              </a:rPr>
              <a:t>Introduction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3675829" y="2240788"/>
            <a:ext cx="2505893" cy="6921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898" b="1" spc="130" dirty="0">
                <a:solidFill>
                  <a:srgbClr val="F46249"/>
                </a:solidFill>
                <a:latin typeface="Avenir Book" charset="0"/>
                <a:ea typeface="Avenir Book" charset="0"/>
                <a:cs typeface="Avenir Book" charset="0"/>
              </a:rPr>
              <a:t>Methods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819958" y="2207573"/>
            <a:ext cx="2534425" cy="6921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898" b="1" spc="130" dirty="0">
                <a:solidFill>
                  <a:srgbClr val="F46249"/>
                </a:solidFill>
                <a:latin typeface="Avenir Book" charset="0"/>
                <a:ea typeface="Avenir Book" charset="0"/>
                <a:cs typeface="Avenir Book" charset="0"/>
              </a:rPr>
              <a:t>Objectives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633909" y="12987108"/>
            <a:ext cx="2946275" cy="6921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898" b="1" spc="130" dirty="0">
                <a:solidFill>
                  <a:srgbClr val="F46249"/>
                </a:solidFill>
                <a:latin typeface="Avenir Book" charset="0"/>
                <a:ea typeface="Avenir Book" charset="0"/>
                <a:cs typeface="Avenir Book" charset="0"/>
              </a:rPr>
              <a:t>Conclusion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328000" y="18505153"/>
            <a:ext cx="3666037" cy="6921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898" b="1" spc="130" dirty="0">
                <a:solidFill>
                  <a:srgbClr val="F46249"/>
                </a:solidFill>
                <a:latin typeface="Avenir Book" charset="0"/>
                <a:ea typeface="Avenir Book" charset="0"/>
                <a:cs typeface="Avenir Book" charset="0"/>
              </a:rPr>
              <a:t>Bibliography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733644" y="9749249"/>
            <a:ext cx="2505893" cy="6921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898" b="1" spc="130" dirty="0">
                <a:solidFill>
                  <a:srgbClr val="F46249"/>
                </a:solidFill>
                <a:latin typeface="Avenir Book" charset="0"/>
                <a:ea typeface="Avenir Book" charset="0"/>
                <a:cs typeface="Avenir Book" charset="0"/>
              </a:rPr>
              <a:t>Results</a:t>
            </a:r>
          </a:p>
        </p:txBody>
      </p:sp>
      <p:cxnSp>
        <p:nvCxnSpPr>
          <p:cNvPr id="106" name="Straight Connector 105"/>
          <p:cNvCxnSpPr>
            <a:cxnSpLocks/>
          </p:cNvCxnSpPr>
          <p:nvPr/>
        </p:nvCxnSpPr>
        <p:spPr>
          <a:xfrm flipV="1">
            <a:off x="7349758" y="11317110"/>
            <a:ext cx="0" cy="6570840"/>
          </a:xfrm>
          <a:prstGeom prst="line">
            <a:avLst/>
          </a:prstGeom>
          <a:ln>
            <a:solidFill>
              <a:srgbClr val="BAC9C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940308" y="7933322"/>
            <a:ext cx="3484828" cy="492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98" dirty="0">
                <a:solidFill>
                  <a:schemeClr val="tx1">
                    <a:lumMod val="95000"/>
                    <a:lumOff val="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FIGURE 1: Volcano plot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6105059" y="15524165"/>
            <a:ext cx="2181994" cy="89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98" dirty="0">
                <a:solidFill>
                  <a:schemeClr val="tx1">
                    <a:lumMod val="95000"/>
                    <a:lumOff val="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FIGURE 2 : Volcano plot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15636680" y="15515272"/>
            <a:ext cx="1497965" cy="492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98" dirty="0">
                <a:solidFill>
                  <a:srgbClr val="F46249"/>
                </a:solidFill>
                <a:latin typeface="Avenir Book" charset="0"/>
                <a:ea typeface="Avenir Book" charset="0"/>
                <a:cs typeface="Avenir Book" charset="0"/>
              </a:rPr>
              <a:t>◀</a:t>
            </a:r>
            <a:endParaRPr lang="en-US" sz="2598" dirty="0"/>
          </a:p>
        </p:txBody>
      </p:sp>
      <p:sp>
        <p:nvSpPr>
          <p:cNvPr id="146" name="TextBox 145"/>
          <p:cNvSpPr txBox="1"/>
          <p:nvPr/>
        </p:nvSpPr>
        <p:spPr>
          <a:xfrm>
            <a:off x="20068673" y="19253087"/>
            <a:ext cx="91606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4122" indent="-334122">
              <a:buFont typeface="+mj-lt"/>
              <a:buAutoNum type="arabicPeriod"/>
            </a:pPr>
            <a:r>
              <a:rPr lang="en-US" sz="2600" dirty="0" err="1">
                <a:latin typeface="Avenir Book" charset="0"/>
                <a:ea typeface="Avenir Book" charset="0"/>
                <a:cs typeface="Avenir Book" charset="0"/>
              </a:rPr>
              <a:t>Ebrahimpoor</a:t>
            </a:r>
            <a:r>
              <a:rPr lang="en-US" sz="2600" dirty="0">
                <a:latin typeface="Avenir Book" charset="0"/>
                <a:ea typeface="Avenir Book" charset="0"/>
                <a:cs typeface="Avenir Book" charset="0"/>
              </a:rPr>
              <a:t> (2021) Inflated false discovery rate due to volcano plots: problem and solutions</a:t>
            </a:r>
          </a:p>
        </p:txBody>
      </p:sp>
      <p:sp>
        <p:nvSpPr>
          <p:cNvPr id="111" name="Rectangle 110"/>
          <p:cNvSpPr/>
          <p:nvPr/>
        </p:nvSpPr>
        <p:spPr>
          <a:xfrm rot="16200000" flipV="1">
            <a:off x="7420827" y="7973411"/>
            <a:ext cx="1434085" cy="492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98" dirty="0">
                <a:solidFill>
                  <a:srgbClr val="F46249"/>
                </a:solidFill>
                <a:latin typeface="Avenir Book" charset="0"/>
                <a:ea typeface="Avenir Book" charset="0"/>
                <a:cs typeface="Avenir Book" charset="0"/>
              </a:rPr>
              <a:t>◀</a:t>
            </a:r>
            <a:endParaRPr lang="en-US" sz="2598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3BFB49B-EAEF-457B-AB5F-AC2D15A0E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319" y="15007514"/>
            <a:ext cx="7185847" cy="354262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D6E506-9024-4041-9C3F-416915EE28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rcRect r="37775"/>
          <a:stretch/>
        </p:blipFill>
        <p:spPr>
          <a:xfrm>
            <a:off x="28389738" y="76796"/>
            <a:ext cx="1368367" cy="121986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3EBB6C1E-C081-4BC4-8BA4-2166F204C2E0}"/>
              </a:ext>
            </a:extLst>
          </p:cNvPr>
          <p:cNvSpPr txBox="1"/>
          <p:nvPr/>
        </p:nvSpPr>
        <p:spPr>
          <a:xfrm>
            <a:off x="956368" y="3003725"/>
            <a:ext cx="6091078" cy="3693319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algn="just"/>
            <a:r>
              <a:rPr lang="fr-FR" sz="2600" dirty="0">
                <a:latin typeface="Avenir Book"/>
              </a:rPr>
              <a:t>The </a:t>
            </a:r>
            <a:r>
              <a:rPr lang="fr-FR" sz="2600" dirty="0" err="1">
                <a:latin typeface="Avenir Book"/>
              </a:rPr>
              <a:t>most</a:t>
            </a:r>
            <a:r>
              <a:rPr lang="fr-FR" sz="2600" dirty="0">
                <a:latin typeface="Avenir Book"/>
              </a:rPr>
              <a:t> </a:t>
            </a:r>
            <a:r>
              <a:rPr lang="fr-FR" sz="2600" dirty="0" err="1">
                <a:latin typeface="Avenir Book"/>
              </a:rPr>
              <a:t>popular</a:t>
            </a:r>
            <a:r>
              <a:rPr lang="fr-FR" sz="2600" dirty="0">
                <a:latin typeface="Avenir Book"/>
              </a:rPr>
              <a:t> </a:t>
            </a:r>
            <a:r>
              <a:rPr lang="fr-FR" sz="2600" dirty="0" err="1">
                <a:latin typeface="Avenir Book"/>
              </a:rPr>
              <a:t>procedure</a:t>
            </a:r>
            <a:r>
              <a:rPr lang="fr-FR" sz="2600" dirty="0">
                <a:latin typeface="Avenir Book"/>
              </a:rPr>
              <a:t> for checking the False Discovery Rate (FDR) </a:t>
            </a:r>
            <a:r>
              <a:rPr lang="fr-FR" sz="2600" dirty="0" err="1">
                <a:latin typeface="Avenir Book"/>
              </a:rPr>
              <a:t>is</a:t>
            </a:r>
            <a:r>
              <a:rPr lang="fr-FR" sz="2600" dirty="0">
                <a:latin typeface="Avenir Book"/>
              </a:rPr>
              <a:t> the </a:t>
            </a:r>
            <a:r>
              <a:rPr lang="fr-FR" sz="2600" dirty="0" err="1">
                <a:latin typeface="Avenir Book"/>
              </a:rPr>
              <a:t>Benjamini-Hochberg</a:t>
            </a:r>
            <a:r>
              <a:rPr lang="fr-FR" sz="2600" dirty="0">
                <a:latin typeface="Avenir Book"/>
              </a:rPr>
              <a:t> </a:t>
            </a:r>
            <a:r>
              <a:rPr lang="fr-FR" sz="2600" dirty="0" err="1">
                <a:latin typeface="Avenir Book"/>
              </a:rPr>
              <a:t>procedure</a:t>
            </a:r>
            <a:r>
              <a:rPr lang="fr-FR" sz="2600" dirty="0">
                <a:latin typeface="Avenir Book"/>
              </a:rPr>
              <a:t> </a:t>
            </a:r>
            <a:r>
              <a:rPr lang="fr-FR" sz="2600" dirty="0" err="1">
                <a:latin typeface="Avenir Book"/>
              </a:rPr>
              <a:t>using</a:t>
            </a:r>
            <a:r>
              <a:rPr lang="fr-FR" sz="2600" dirty="0">
                <a:latin typeface="Avenir Book"/>
              </a:rPr>
              <a:t> </a:t>
            </a:r>
            <a:r>
              <a:rPr lang="fr-FR" sz="2600" dirty="0" err="1">
                <a:latin typeface="Avenir Book"/>
              </a:rPr>
              <a:t>only</a:t>
            </a:r>
            <a:r>
              <a:rPr lang="fr-FR" sz="2600" dirty="0">
                <a:latin typeface="Avenir Book"/>
              </a:rPr>
              <a:t> the </a:t>
            </a:r>
            <a:r>
              <a:rPr lang="fr-FR" sz="2600" dirty="0" err="1">
                <a:latin typeface="Avenir Book"/>
              </a:rPr>
              <a:t>adjusted</a:t>
            </a:r>
            <a:r>
              <a:rPr lang="fr-FR" sz="2600" dirty="0">
                <a:latin typeface="Avenir Book"/>
              </a:rPr>
              <a:t> p-values. </a:t>
            </a:r>
            <a:r>
              <a:rPr lang="fr-FR" sz="2600" dirty="0" err="1">
                <a:latin typeface="Avenir Book"/>
              </a:rPr>
              <a:t>Another</a:t>
            </a:r>
            <a:r>
              <a:rPr lang="fr-FR" sz="2600" dirty="0">
                <a:latin typeface="Avenir Book"/>
              </a:rPr>
              <a:t> </a:t>
            </a:r>
            <a:r>
              <a:rPr lang="fr-FR" sz="2600" dirty="0" err="1">
                <a:latin typeface="Avenir Book"/>
              </a:rPr>
              <a:t>procedure</a:t>
            </a:r>
            <a:r>
              <a:rPr lang="fr-FR" sz="2600" dirty="0">
                <a:latin typeface="Avenir Book"/>
              </a:rPr>
              <a:t> </a:t>
            </a:r>
            <a:r>
              <a:rPr lang="fr-FR" sz="2600" dirty="0" err="1">
                <a:latin typeface="Avenir Book"/>
              </a:rPr>
              <a:t>is</a:t>
            </a:r>
            <a:r>
              <a:rPr lang="fr-FR" sz="2600" dirty="0">
                <a:latin typeface="Avenir Book"/>
              </a:rPr>
              <a:t> the "double </a:t>
            </a:r>
            <a:r>
              <a:rPr lang="fr-FR" sz="2600" dirty="0" err="1">
                <a:latin typeface="Avenir Book"/>
              </a:rPr>
              <a:t>filter</a:t>
            </a:r>
            <a:r>
              <a:rPr lang="fr-FR" sz="2600" dirty="0">
                <a:latin typeface="Avenir Book"/>
              </a:rPr>
              <a:t>" (</a:t>
            </a:r>
            <a:r>
              <a:rPr lang="fr-FR" sz="2600" dirty="0" err="1">
                <a:latin typeface="Avenir Book"/>
              </a:rPr>
              <a:t>Volcano</a:t>
            </a:r>
            <a:r>
              <a:rPr lang="fr-FR" sz="2600" dirty="0">
                <a:latin typeface="Avenir Book"/>
              </a:rPr>
              <a:t> plot). The latter uses </a:t>
            </a:r>
            <a:r>
              <a:rPr lang="fr-FR" sz="2600" dirty="0" err="1">
                <a:latin typeface="Avenir Book"/>
              </a:rPr>
              <a:t>both</a:t>
            </a:r>
            <a:r>
              <a:rPr lang="fr-FR" sz="2600" dirty="0">
                <a:latin typeface="Avenir Book"/>
              </a:rPr>
              <a:t> the </a:t>
            </a:r>
            <a:r>
              <a:rPr lang="fr-FR" sz="2600" dirty="0" err="1">
                <a:latin typeface="Avenir Book"/>
              </a:rPr>
              <a:t>fitted</a:t>
            </a:r>
            <a:r>
              <a:rPr lang="fr-FR" sz="2600" dirty="0">
                <a:latin typeface="Avenir Book"/>
              </a:rPr>
              <a:t> p-values and the size </a:t>
            </a:r>
            <a:r>
              <a:rPr lang="fr-FR" sz="2600" dirty="0" err="1">
                <a:latin typeface="Avenir Book"/>
              </a:rPr>
              <a:t>effect</a:t>
            </a:r>
            <a:r>
              <a:rPr lang="fr-FR" sz="2600" dirty="0">
                <a:latin typeface="Avenir Book"/>
              </a:rPr>
              <a:t>. </a:t>
            </a:r>
            <a:r>
              <a:rPr lang="fr-FR" sz="2600" dirty="0" err="1">
                <a:latin typeface="Avenir Book"/>
              </a:rPr>
              <a:t>However</a:t>
            </a:r>
            <a:r>
              <a:rPr lang="fr-FR" sz="2600" dirty="0">
                <a:latin typeface="Avenir Book"/>
              </a:rPr>
              <a:t>, </a:t>
            </a:r>
            <a:r>
              <a:rPr lang="fr-FR" sz="2600" dirty="0" err="1">
                <a:latin typeface="Avenir Book"/>
              </a:rPr>
              <a:t>these</a:t>
            </a:r>
            <a:r>
              <a:rPr lang="fr-FR" sz="2600" dirty="0">
                <a:latin typeface="Avenir Book"/>
              </a:rPr>
              <a:t> </a:t>
            </a:r>
            <a:r>
              <a:rPr lang="fr-FR" sz="2600" dirty="0" err="1">
                <a:latin typeface="Avenir Book"/>
              </a:rPr>
              <a:t>procedures</a:t>
            </a:r>
            <a:r>
              <a:rPr lang="fr-FR" sz="2600" dirty="0">
                <a:latin typeface="Avenir Book"/>
              </a:rPr>
              <a:t> do not </a:t>
            </a:r>
            <a:r>
              <a:rPr lang="fr-FR" sz="2600" dirty="0" err="1">
                <a:latin typeface="Avenir Book"/>
              </a:rPr>
              <a:t>guarantee</a:t>
            </a:r>
            <a:r>
              <a:rPr lang="fr-FR" sz="2600" dirty="0">
                <a:latin typeface="Avenir Book"/>
              </a:rPr>
              <a:t> </a:t>
            </a:r>
            <a:r>
              <a:rPr lang="fr-FR" sz="2600" dirty="0" err="1">
                <a:latin typeface="Avenir Book"/>
              </a:rPr>
              <a:t>error</a:t>
            </a:r>
            <a:r>
              <a:rPr lang="fr-FR" sz="2600" dirty="0">
                <a:latin typeface="Avenir Book"/>
              </a:rPr>
              <a:t> control on the </a:t>
            </a:r>
            <a:r>
              <a:rPr lang="fr-FR" sz="2600" dirty="0" err="1">
                <a:latin typeface="Avenir Book"/>
              </a:rPr>
              <a:t>subsets</a:t>
            </a:r>
            <a:r>
              <a:rPr lang="fr-FR" sz="2600" dirty="0">
                <a:latin typeface="Avenir Book"/>
              </a:rPr>
              <a:t> and </a:t>
            </a:r>
            <a:r>
              <a:rPr lang="fr-FR" sz="2600" dirty="0" err="1">
                <a:latin typeface="Avenir Book"/>
              </a:rPr>
              <a:t>therefore</a:t>
            </a:r>
            <a:r>
              <a:rPr lang="fr-FR" sz="2600" dirty="0">
                <a:latin typeface="Avenir Book"/>
              </a:rPr>
              <a:t> </a:t>
            </a:r>
            <a:r>
              <a:rPr lang="fr-FR" sz="2600" dirty="0" err="1">
                <a:latin typeface="Avenir Book"/>
              </a:rPr>
              <a:t>they</a:t>
            </a:r>
            <a:r>
              <a:rPr lang="fr-FR" sz="2600" dirty="0">
                <a:latin typeface="Avenir Book"/>
              </a:rPr>
              <a:t> can </a:t>
            </a:r>
            <a:r>
              <a:rPr lang="fr-FR" sz="2600" dirty="0" err="1">
                <a:latin typeface="Avenir Book"/>
              </a:rPr>
              <a:t>be</a:t>
            </a:r>
            <a:r>
              <a:rPr lang="fr-FR" sz="2600" dirty="0">
                <a:latin typeface="Avenir Book"/>
              </a:rPr>
              <a:t> </a:t>
            </a:r>
            <a:r>
              <a:rPr lang="fr-FR" sz="2600" dirty="0" err="1">
                <a:latin typeface="Avenir Book"/>
              </a:rPr>
              <a:t>inflated</a:t>
            </a:r>
            <a:r>
              <a:rPr lang="fr-FR" sz="2600" dirty="0">
                <a:latin typeface="Avenir Book"/>
              </a:rPr>
              <a:t>. 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CA13A83-17BF-47E8-A696-0AB3432480B9}"/>
              </a:ext>
            </a:extLst>
          </p:cNvPr>
          <p:cNvSpPr txBox="1"/>
          <p:nvPr/>
        </p:nvSpPr>
        <p:spPr>
          <a:xfrm>
            <a:off x="20068674" y="13772220"/>
            <a:ext cx="923667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600" dirty="0">
                <a:latin typeface="Avenir Book"/>
              </a:rPr>
              <a:t>FDR inflation </a:t>
            </a:r>
            <a:r>
              <a:rPr lang="fr-FR" sz="2600" dirty="0" err="1">
                <a:latin typeface="Avenir Book"/>
              </a:rPr>
              <a:t>occurs</a:t>
            </a:r>
            <a:r>
              <a:rPr lang="fr-FR" sz="2600" dirty="0">
                <a:latin typeface="Avenir Book"/>
              </a:rPr>
              <a:t> </a:t>
            </a:r>
            <a:r>
              <a:rPr lang="fr-FR" sz="2600" dirty="0" err="1">
                <a:latin typeface="Avenir Book"/>
              </a:rPr>
              <a:t>when</a:t>
            </a:r>
            <a:r>
              <a:rPr lang="fr-FR" sz="2600" dirty="0">
                <a:latin typeface="Avenir Book"/>
              </a:rPr>
              <a:t> FDR control </a:t>
            </a:r>
            <a:r>
              <a:rPr lang="fr-FR" sz="2600" dirty="0" err="1">
                <a:latin typeface="Avenir Book"/>
              </a:rPr>
              <a:t>procedures</a:t>
            </a:r>
            <a:r>
              <a:rPr lang="fr-FR" sz="2600" dirty="0">
                <a:latin typeface="Avenir Book"/>
              </a:rPr>
              <a:t> </a:t>
            </a:r>
            <a:r>
              <a:rPr lang="fr-FR" sz="2600" dirty="0" err="1">
                <a:latin typeface="Avenir Book"/>
              </a:rPr>
              <a:t>such</a:t>
            </a:r>
            <a:r>
              <a:rPr lang="fr-FR" sz="2600" dirty="0">
                <a:latin typeface="Avenir Book"/>
              </a:rPr>
              <a:t> as BH are </a:t>
            </a:r>
            <a:r>
              <a:rPr lang="fr-FR" sz="2600" dirty="0" err="1">
                <a:latin typeface="Avenir Book"/>
              </a:rPr>
              <a:t>combined</a:t>
            </a:r>
            <a:r>
              <a:rPr lang="fr-FR" sz="2600" dirty="0">
                <a:latin typeface="Avenir Book"/>
              </a:rPr>
              <a:t> </a:t>
            </a:r>
            <a:r>
              <a:rPr lang="fr-FR" sz="2600" dirty="0" err="1">
                <a:latin typeface="Avenir Book"/>
              </a:rPr>
              <a:t>with</a:t>
            </a:r>
            <a:r>
              <a:rPr lang="fr-FR" sz="2600" dirty="0">
                <a:latin typeface="Avenir Book"/>
              </a:rPr>
              <a:t> the </a:t>
            </a:r>
            <a:r>
              <a:rPr lang="fr-FR" sz="2600" dirty="0" err="1">
                <a:latin typeface="Avenir Book"/>
              </a:rPr>
              <a:t>Volcano</a:t>
            </a:r>
            <a:r>
              <a:rPr lang="fr-FR" sz="2600" dirty="0">
                <a:latin typeface="Avenir Book"/>
              </a:rPr>
              <a:t> Plots double </a:t>
            </a:r>
            <a:r>
              <a:rPr lang="fr-FR" sz="2600" dirty="0" err="1">
                <a:latin typeface="Avenir Book"/>
              </a:rPr>
              <a:t>filter</a:t>
            </a:r>
            <a:r>
              <a:rPr lang="fr-FR" sz="2600" dirty="0">
                <a:latin typeface="Avenir Book"/>
              </a:rPr>
              <a:t> </a:t>
            </a:r>
            <a:r>
              <a:rPr lang="fr-FR" sz="2600" dirty="0" err="1">
                <a:latin typeface="Avenir Book"/>
              </a:rPr>
              <a:t>procedure</a:t>
            </a:r>
            <a:r>
              <a:rPr lang="fr-FR" sz="2600" dirty="0">
                <a:latin typeface="Avenir Book"/>
              </a:rPr>
              <a:t>. FDR control on a set of </a:t>
            </a:r>
            <a:r>
              <a:rPr lang="fr-FR" sz="2600" dirty="0" err="1">
                <a:latin typeface="Avenir Book"/>
              </a:rPr>
              <a:t>discoveries</a:t>
            </a:r>
            <a:r>
              <a:rPr lang="fr-FR" sz="2600" dirty="0">
                <a:latin typeface="Avenir Book"/>
              </a:rPr>
              <a:t> </a:t>
            </a:r>
            <a:r>
              <a:rPr lang="fr-FR" sz="2600" dirty="0" err="1">
                <a:latin typeface="Avenir Book"/>
              </a:rPr>
              <a:t>does</a:t>
            </a:r>
            <a:r>
              <a:rPr lang="fr-FR" sz="2600" dirty="0">
                <a:latin typeface="Avenir Book"/>
              </a:rPr>
              <a:t> not </a:t>
            </a:r>
            <a:r>
              <a:rPr lang="fr-FR" sz="2600" dirty="0" err="1">
                <a:latin typeface="Avenir Book"/>
              </a:rPr>
              <a:t>imply</a:t>
            </a:r>
            <a:r>
              <a:rPr lang="fr-FR" sz="2600" dirty="0">
                <a:latin typeface="Avenir Book"/>
              </a:rPr>
              <a:t> FDR control on </a:t>
            </a:r>
            <a:r>
              <a:rPr lang="fr-FR" sz="2600" dirty="0" err="1">
                <a:latin typeface="Avenir Book"/>
              </a:rPr>
              <a:t>subsets</a:t>
            </a:r>
            <a:r>
              <a:rPr lang="fr-FR" sz="2600" dirty="0">
                <a:latin typeface="Avenir Book"/>
              </a:rPr>
              <a:t> of </a:t>
            </a:r>
            <a:r>
              <a:rPr lang="fr-FR" sz="2600" dirty="0" err="1">
                <a:latin typeface="Avenir Book"/>
              </a:rPr>
              <a:t>these</a:t>
            </a:r>
            <a:r>
              <a:rPr lang="fr-FR" sz="2600" dirty="0">
                <a:latin typeface="Avenir Book"/>
              </a:rPr>
              <a:t> </a:t>
            </a:r>
            <a:r>
              <a:rPr lang="fr-FR" sz="2600" dirty="0" err="1">
                <a:latin typeface="Avenir Book"/>
              </a:rPr>
              <a:t>discoveries</a:t>
            </a:r>
            <a:r>
              <a:rPr lang="fr-FR" sz="2600" dirty="0">
                <a:latin typeface="Avenir Book"/>
              </a:rPr>
              <a:t>. FDR inflation </a:t>
            </a:r>
            <a:r>
              <a:rPr lang="fr-FR" sz="2600" dirty="0" err="1">
                <a:latin typeface="Avenir Book"/>
              </a:rPr>
              <a:t>is</a:t>
            </a:r>
            <a:r>
              <a:rPr lang="fr-FR" sz="2600" dirty="0">
                <a:latin typeface="Avenir Book"/>
              </a:rPr>
              <a:t> high </a:t>
            </a:r>
            <a:r>
              <a:rPr lang="fr-FR" sz="2600" dirty="0" err="1">
                <a:latin typeface="Avenir Book"/>
              </a:rPr>
              <a:t>when</a:t>
            </a:r>
            <a:r>
              <a:rPr lang="fr-FR" sz="2600" dirty="0">
                <a:latin typeface="Avenir Book"/>
              </a:rPr>
              <a:t> the variance of </a:t>
            </a:r>
            <a:r>
              <a:rPr lang="fr-FR" sz="2600" dirty="0" err="1">
                <a:latin typeface="Avenir Book"/>
              </a:rPr>
              <a:t>differentially</a:t>
            </a:r>
            <a:r>
              <a:rPr lang="fr-FR" sz="2600" dirty="0">
                <a:latin typeface="Avenir Book"/>
              </a:rPr>
              <a:t> </a:t>
            </a:r>
            <a:r>
              <a:rPr lang="fr-FR" sz="2600" dirty="0" err="1">
                <a:latin typeface="Avenir Book"/>
              </a:rPr>
              <a:t>expressed</a:t>
            </a:r>
            <a:r>
              <a:rPr lang="fr-FR" sz="2600" dirty="0">
                <a:latin typeface="Avenir Book"/>
              </a:rPr>
              <a:t> </a:t>
            </a:r>
            <a:r>
              <a:rPr lang="fr-FR" sz="2600" dirty="0" err="1">
                <a:latin typeface="Avenir Book"/>
              </a:rPr>
              <a:t>genes</a:t>
            </a:r>
            <a:r>
              <a:rPr lang="fr-FR" sz="2600" dirty="0">
                <a:latin typeface="Avenir Book"/>
              </a:rPr>
              <a:t> </a:t>
            </a:r>
            <a:r>
              <a:rPr lang="fr-FR" sz="2600" dirty="0" err="1">
                <a:latin typeface="Avenir Book"/>
              </a:rPr>
              <a:t>is</a:t>
            </a:r>
            <a:r>
              <a:rPr lang="fr-FR" sz="2600" dirty="0">
                <a:latin typeface="Avenir Book"/>
              </a:rPr>
              <a:t> </a:t>
            </a:r>
            <a:r>
              <a:rPr lang="fr-FR" sz="2600" dirty="0" err="1">
                <a:latin typeface="Avenir Book"/>
              </a:rPr>
              <a:t>lower</a:t>
            </a:r>
            <a:r>
              <a:rPr lang="fr-FR" sz="2600" dirty="0">
                <a:latin typeface="Avenir Book"/>
              </a:rPr>
              <a:t> </a:t>
            </a:r>
            <a:r>
              <a:rPr lang="fr-FR" sz="2600" dirty="0" err="1">
                <a:latin typeface="Avenir Book"/>
              </a:rPr>
              <a:t>than</a:t>
            </a:r>
            <a:r>
              <a:rPr lang="fr-FR" sz="2600" dirty="0">
                <a:latin typeface="Avenir Book"/>
              </a:rPr>
              <a:t> the variance of non-</a:t>
            </a:r>
            <a:r>
              <a:rPr lang="fr-FR" sz="2600" dirty="0" err="1">
                <a:latin typeface="Avenir Book"/>
              </a:rPr>
              <a:t>differentially</a:t>
            </a:r>
            <a:r>
              <a:rPr lang="fr-FR" sz="2600" dirty="0">
                <a:latin typeface="Avenir Book"/>
              </a:rPr>
              <a:t> </a:t>
            </a:r>
            <a:r>
              <a:rPr lang="fr-FR" sz="2600" dirty="0" err="1">
                <a:latin typeface="Avenir Book"/>
              </a:rPr>
              <a:t>expressed</a:t>
            </a:r>
            <a:r>
              <a:rPr lang="fr-FR" sz="2600" dirty="0">
                <a:latin typeface="Avenir Book"/>
              </a:rPr>
              <a:t> </a:t>
            </a:r>
            <a:r>
              <a:rPr lang="fr-FR" sz="2600" dirty="0" err="1">
                <a:latin typeface="Avenir Book"/>
              </a:rPr>
              <a:t>genes</a:t>
            </a:r>
            <a:r>
              <a:rPr lang="fr-FR" sz="2600" dirty="0">
                <a:latin typeface="Avenir Book"/>
              </a:rPr>
              <a:t>. FDR inflation </a:t>
            </a:r>
            <a:r>
              <a:rPr lang="fr-FR" sz="2600" dirty="0" err="1">
                <a:latin typeface="Avenir Book"/>
              </a:rPr>
              <a:t>is</a:t>
            </a:r>
            <a:r>
              <a:rPr lang="fr-FR" sz="2600" dirty="0">
                <a:latin typeface="Avenir Book"/>
              </a:rPr>
              <a:t> </a:t>
            </a:r>
            <a:r>
              <a:rPr lang="fr-FR" sz="2600" dirty="0" err="1">
                <a:latin typeface="Avenir Book"/>
              </a:rPr>
              <a:t>less</a:t>
            </a:r>
            <a:r>
              <a:rPr lang="fr-FR" sz="2600" dirty="0">
                <a:latin typeface="Avenir Book"/>
              </a:rPr>
              <a:t> important </a:t>
            </a:r>
            <a:r>
              <a:rPr lang="fr-FR" sz="2600" dirty="0" err="1">
                <a:latin typeface="Avenir Book"/>
              </a:rPr>
              <a:t>when</a:t>
            </a:r>
            <a:r>
              <a:rPr lang="fr-FR" sz="2600" dirty="0">
                <a:latin typeface="Avenir Book"/>
              </a:rPr>
              <a:t> </a:t>
            </a:r>
            <a:r>
              <a:rPr lang="fr-FR" sz="2600" dirty="0" err="1">
                <a:latin typeface="Avenir Book"/>
              </a:rPr>
              <a:t>there</a:t>
            </a:r>
            <a:r>
              <a:rPr lang="fr-FR" sz="2600" dirty="0">
                <a:latin typeface="Avenir Book"/>
              </a:rPr>
              <a:t> are high </a:t>
            </a:r>
            <a:r>
              <a:rPr lang="fr-FR" sz="2600" dirty="0" err="1">
                <a:latin typeface="Avenir Book"/>
              </a:rPr>
              <a:t>correlations</a:t>
            </a:r>
            <a:r>
              <a:rPr lang="fr-FR" sz="2600" dirty="0">
                <a:latin typeface="Avenir Book"/>
              </a:rPr>
              <a:t> or a </a:t>
            </a:r>
            <a:r>
              <a:rPr lang="fr-FR" sz="2600" dirty="0" err="1">
                <a:latin typeface="Avenir Book"/>
              </a:rPr>
              <a:t>low</a:t>
            </a:r>
            <a:r>
              <a:rPr lang="fr-FR" sz="2600" dirty="0">
                <a:latin typeface="Avenir Book"/>
              </a:rPr>
              <a:t> proportion of </a:t>
            </a:r>
            <a:r>
              <a:rPr lang="fr-FR" sz="2600" dirty="0" err="1">
                <a:latin typeface="Avenir Book"/>
              </a:rPr>
              <a:t>null</a:t>
            </a:r>
            <a:r>
              <a:rPr lang="fr-FR" sz="2600" dirty="0">
                <a:latin typeface="Avenir Book"/>
              </a:rPr>
              <a:t> </a:t>
            </a:r>
            <a:r>
              <a:rPr lang="fr-FR" sz="2600" dirty="0" err="1">
                <a:latin typeface="Avenir Book"/>
              </a:rPr>
              <a:t>genes</a:t>
            </a:r>
            <a:r>
              <a:rPr lang="fr-FR" sz="2600" dirty="0">
                <a:latin typeface="Avenir Book"/>
              </a:rPr>
              <a:t>. </a:t>
            </a:r>
            <a:r>
              <a:rPr lang="fr-FR" sz="2600" dirty="0" err="1">
                <a:latin typeface="Avenir Book"/>
              </a:rPr>
              <a:t>Closed</a:t>
            </a:r>
            <a:r>
              <a:rPr lang="fr-FR" sz="2600" dirty="0">
                <a:latin typeface="Avenir Book"/>
              </a:rPr>
              <a:t> </a:t>
            </a:r>
            <a:r>
              <a:rPr lang="fr-FR" sz="2600" dirty="0" err="1">
                <a:latin typeface="Avenir Book"/>
              </a:rPr>
              <a:t>testing</a:t>
            </a:r>
            <a:r>
              <a:rPr lang="fr-FR" sz="2600" dirty="0">
                <a:latin typeface="Avenir Book"/>
              </a:rPr>
              <a:t> and </a:t>
            </a:r>
            <a:r>
              <a:rPr lang="fr-FR" sz="2600" dirty="0" err="1">
                <a:latin typeface="Avenir Book"/>
              </a:rPr>
              <a:t>focused</a:t>
            </a:r>
            <a:r>
              <a:rPr lang="fr-FR" sz="2600" dirty="0">
                <a:latin typeface="Avenir Book"/>
              </a:rPr>
              <a:t> </a:t>
            </a:r>
            <a:r>
              <a:rPr lang="fr-FR" sz="2600" dirty="0" err="1">
                <a:latin typeface="Avenir Book"/>
              </a:rPr>
              <a:t>Benjamini-Hochberg</a:t>
            </a:r>
            <a:r>
              <a:rPr lang="fr-FR" sz="2600" dirty="0">
                <a:latin typeface="Avenir Book"/>
              </a:rPr>
              <a:t> are </a:t>
            </a:r>
            <a:r>
              <a:rPr lang="fr-FR" sz="2600" dirty="0" err="1">
                <a:latin typeface="Avenir Book"/>
              </a:rPr>
              <a:t>two</a:t>
            </a:r>
            <a:r>
              <a:rPr lang="fr-FR" sz="2600" dirty="0">
                <a:latin typeface="Avenir Book"/>
              </a:rPr>
              <a:t> alternatives to the </a:t>
            </a:r>
            <a:r>
              <a:rPr lang="fr-FR" sz="2600" dirty="0" err="1">
                <a:latin typeface="Avenir Book"/>
              </a:rPr>
              <a:t>Benjamini-Hochberg</a:t>
            </a:r>
            <a:r>
              <a:rPr lang="fr-FR" sz="2600" dirty="0">
                <a:latin typeface="Avenir Book"/>
              </a:rPr>
              <a:t> </a:t>
            </a:r>
            <a:r>
              <a:rPr lang="fr-FR" sz="2600" dirty="0" err="1">
                <a:latin typeface="Avenir Book"/>
              </a:rPr>
              <a:t>procedure</a:t>
            </a:r>
            <a:r>
              <a:rPr lang="fr-FR" sz="2600" dirty="0">
                <a:latin typeface="Avenir Book"/>
              </a:rPr>
              <a:t> </a:t>
            </a:r>
            <a:r>
              <a:rPr lang="fr-FR" sz="2600" dirty="0" err="1">
                <a:latin typeface="Avenir Book"/>
              </a:rPr>
              <a:t>that</a:t>
            </a:r>
            <a:r>
              <a:rPr lang="fr-FR" sz="2600" dirty="0">
                <a:latin typeface="Avenir Book"/>
              </a:rPr>
              <a:t> </a:t>
            </a:r>
            <a:r>
              <a:rPr lang="fr-FR" sz="2600" dirty="0" err="1">
                <a:latin typeface="Avenir Book"/>
              </a:rPr>
              <a:t>allow</a:t>
            </a:r>
            <a:r>
              <a:rPr lang="fr-FR" sz="2600" dirty="0">
                <a:latin typeface="Avenir Book"/>
              </a:rPr>
              <a:t> double screening </a:t>
            </a:r>
            <a:r>
              <a:rPr lang="fr-FR" sz="2600" dirty="0" err="1">
                <a:latin typeface="Avenir Book"/>
              </a:rPr>
              <a:t>while</a:t>
            </a:r>
            <a:r>
              <a:rPr lang="fr-FR" sz="2600" dirty="0">
                <a:latin typeface="Avenir Book"/>
              </a:rPr>
              <a:t> </a:t>
            </a:r>
            <a:r>
              <a:rPr lang="fr-FR" sz="2600" dirty="0" err="1">
                <a:latin typeface="Avenir Book"/>
              </a:rPr>
              <a:t>controlling</a:t>
            </a:r>
            <a:r>
              <a:rPr lang="fr-FR" sz="2600" dirty="0">
                <a:latin typeface="Avenir Book"/>
              </a:rPr>
              <a:t> the FDR.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D695CE9-1A3C-42E7-A190-96ED92DDE27A}"/>
              </a:ext>
            </a:extLst>
          </p:cNvPr>
          <p:cNvSpPr txBox="1"/>
          <p:nvPr/>
        </p:nvSpPr>
        <p:spPr>
          <a:xfrm>
            <a:off x="13317892" y="3489304"/>
            <a:ext cx="542730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fr-FR" sz="2600" dirty="0" err="1">
                <a:latin typeface="Avenir Book"/>
              </a:rPr>
              <a:t>Explain</a:t>
            </a:r>
            <a:r>
              <a:rPr lang="fr-FR" sz="2600" dirty="0">
                <a:latin typeface="Avenir Book"/>
              </a:rPr>
              <a:t> the </a:t>
            </a:r>
            <a:r>
              <a:rPr lang="fr-FR" sz="2600" dirty="0" err="1">
                <a:latin typeface="Avenir Book"/>
              </a:rPr>
              <a:t>statistical</a:t>
            </a:r>
            <a:r>
              <a:rPr lang="fr-FR" sz="2600" dirty="0">
                <a:latin typeface="Avenir Book"/>
              </a:rPr>
              <a:t> </a:t>
            </a:r>
            <a:r>
              <a:rPr lang="fr-FR" sz="2600" dirty="0" err="1">
                <a:latin typeface="Avenir Book"/>
              </a:rPr>
              <a:t>weaknesses</a:t>
            </a:r>
            <a:r>
              <a:rPr lang="fr-FR" sz="2600" dirty="0">
                <a:latin typeface="Avenir Book"/>
              </a:rPr>
              <a:t> of </a:t>
            </a:r>
            <a:r>
              <a:rPr lang="fr-FR" sz="2600" dirty="0" err="1">
                <a:latin typeface="Avenir Book"/>
              </a:rPr>
              <a:t>conventional</a:t>
            </a:r>
            <a:r>
              <a:rPr lang="fr-FR" sz="2600" dirty="0">
                <a:latin typeface="Avenir Book"/>
              </a:rPr>
              <a:t> </a:t>
            </a:r>
            <a:r>
              <a:rPr lang="fr-FR" sz="2600" dirty="0" err="1">
                <a:latin typeface="Avenir Book"/>
              </a:rPr>
              <a:t>strategies</a:t>
            </a:r>
            <a:r>
              <a:rPr lang="fr-FR" sz="2600" dirty="0">
                <a:latin typeface="Avenir Book"/>
              </a:rPr>
              <a:t>, the </a:t>
            </a:r>
            <a:r>
              <a:rPr lang="fr-FR" sz="2600" dirty="0" err="1">
                <a:latin typeface="Avenir Book"/>
              </a:rPr>
              <a:t>procedure</a:t>
            </a:r>
            <a:r>
              <a:rPr lang="fr-FR" sz="2600" dirty="0">
                <a:latin typeface="Avenir Book"/>
              </a:rPr>
              <a:t> of </a:t>
            </a:r>
            <a:r>
              <a:rPr lang="fr-FR" sz="2600" dirty="0" err="1">
                <a:latin typeface="Avenir Book"/>
              </a:rPr>
              <a:t>Benjamini-Hochberg</a:t>
            </a:r>
            <a:r>
              <a:rPr lang="fr-FR" sz="2600" dirty="0">
                <a:latin typeface="Avenir Book"/>
              </a:rPr>
              <a:t> and the </a:t>
            </a:r>
            <a:r>
              <a:rPr lang="fr-FR" sz="2600" dirty="0" err="1">
                <a:latin typeface="Avenir Book"/>
              </a:rPr>
              <a:t>procedure</a:t>
            </a:r>
            <a:r>
              <a:rPr lang="fr-FR" sz="2600" dirty="0">
                <a:latin typeface="Avenir Book"/>
              </a:rPr>
              <a:t> of "double </a:t>
            </a:r>
            <a:r>
              <a:rPr lang="fr-FR" sz="2600" dirty="0" err="1">
                <a:latin typeface="Avenir Book"/>
              </a:rPr>
              <a:t>filter</a:t>
            </a:r>
            <a:r>
              <a:rPr lang="fr-FR" sz="2600" dirty="0">
                <a:latin typeface="Avenir Book"/>
              </a:rPr>
              <a:t>" or </a:t>
            </a:r>
            <a:r>
              <a:rPr lang="fr-FR" sz="2600" dirty="0" err="1">
                <a:latin typeface="Avenir Book"/>
              </a:rPr>
              <a:t>Volcano</a:t>
            </a:r>
            <a:r>
              <a:rPr lang="fr-FR" sz="2600" dirty="0">
                <a:latin typeface="Avenir Book"/>
              </a:rPr>
              <a:t> plot,  for </a:t>
            </a:r>
            <a:r>
              <a:rPr lang="fr-FR" sz="2600" dirty="0" err="1">
                <a:latin typeface="Avenir Book"/>
              </a:rPr>
              <a:t>differential</a:t>
            </a:r>
            <a:r>
              <a:rPr lang="fr-FR" sz="2600" dirty="0">
                <a:latin typeface="Avenir Book"/>
              </a:rPr>
              <a:t> </a:t>
            </a:r>
            <a:r>
              <a:rPr lang="fr-FR" sz="2600" dirty="0" err="1">
                <a:latin typeface="Avenir Book"/>
              </a:rPr>
              <a:t>analysis</a:t>
            </a:r>
            <a:r>
              <a:rPr lang="fr-FR" sz="2600" dirty="0">
                <a:latin typeface="Avenir Book"/>
              </a:rPr>
              <a:t> (False Discovery Rate control)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fr-FR" sz="2600" dirty="0">
              <a:latin typeface="Avenir Book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Avenir Book"/>
              </a:rPr>
              <a:t>Show whether the proposed approaches, the Focused </a:t>
            </a:r>
            <a:r>
              <a:rPr lang="fr-FR" sz="2600" dirty="0" err="1">
                <a:latin typeface="Avenir Book"/>
              </a:rPr>
              <a:t>Benjamini-Hochberg</a:t>
            </a:r>
            <a:r>
              <a:rPr lang="fr-FR" sz="2600" dirty="0">
                <a:latin typeface="Avenir Book"/>
              </a:rPr>
              <a:t> and the </a:t>
            </a:r>
            <a:r>
              <a:rPr lang="fr-FR" sz="2600" dirty="0" err="1">
                <a:latin typeface="Avenir Book"/>
              </a:rPr>
              <a:t>Closed</a:t>
            </a:r>
            <a:r>
              <a:rPr lang="fr-FR" sz="2600" dirty="0">
                <a:latin typeface="Avenir Book"/>
              </a:rPr>
              <a:t> </a:t>
            </a:r>
            <a:r>
              <a:rPr lang="fr-FR" sz="2600" dirty="0" err="1">
                <a:latin typeface="Avenir Book"/>
              </a:rPr>
              <a:t>testing</a:t>
            </a:r>
            <a:r>
              <a:rPr lang="fr-FR" sz="2600" dirty="0">
                <a:latin typeface="Avenir Book"/>
              </a:rPr>
              <a:t>, </a:t>
            </a:r>
            <a:r>
              <a:rPr lang="en-US" sz="2600" dirty="0">
                <a:latin typeface="Avenir Book"/>
              </a:rPr>
              <a:t>can overcome these weaknesses.</a:t>
            </a:r>
            <a:endParaRPr lang="fr-FR" sz="2600" dirty="0">
              <a:latin typeface="Avenir Book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E36B41A-42C6-4E3A-9506-CF4D6033B539}"/>
              </a:ext>
            </a:extLst>
          </p:cNvPr>
          <p:cNvSpPr txBox="1"/>
          <p:nvPr/>
        </p:nvSpPr>
        <p:spPr>
          <a:xfrm>
            <a:off x="956368" y="6774883"/>
            <a:ext cx="6091078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600" dirty="0">
                <a:latin typeface="Avenir Book"/>
              </a:rPr>
              <a:t>The </a:t>
            </a:r>
            <a:r>
              <a:rPr lang="fr-FR" sz="2600" dirty="0" err="1">
                <a:latin typeface="Avenir Book"/>
              </a:rPr>
              <a:t>Volcano</a:t>
            </a:r>
            <a:r>
              <a:rPr lang="fr-FR" sz="2600" dirty="0">
                <a:latin typeface="Avenir Book"/>
              </a:rPr>
              <a:t> plot </a:t>
            </a:r>
            <a:r>
              <a:rPr lang="fr-FR" sz="2600" dirty="0" err="1">
                <a:latin typeface="Avenir Book"/>
              </a:rPr>
              <a:t>is</a:t>
            </a:r>
            <a:r>
              <a:rPr lang="fr-FR" sz="2600" dirty="0">
                <a:latin typeface="Avenir Book"/>
              </a:rPr>
              <a:t> a </a:t>
            </a:r>
            <a:r>
              <a:rPr lang="fr-FR" sz="2600" dirty="0" err="1">
                <a:latin typeface="Avenir Book"/>
              </a:rPr>
              <a:t>scatter</a:t>
            </a:r>
            <a:r>
              <a:rPr lang="fr-FR" sz="2600" dirty="0">
                <a:latin typeface="Avenir Book"/>
              </a:rPr>
              <a:t> plot of </a:t>
            </a:r>
            <a:r>
              <a:rPr lang="en-US" sz="2600" dirty="0">
                <a:latin typeface="Avenir Book"/>
              </a:rPr>
              <a:t>-log10 of p-values among significant p-values after </a:t>
            </a:r>
            <a:r>
              <a:rPr lang="fr-FR" sz="2600" dirty="0" err="1">
                <a:latin typeface="Avenir Book"/>
              </a:rPr>
              <a:t>Benjamini-Hochberg</a:t>
            </a:r>
            <a:r>
              <a:rPr lang="fr-FR" sz="2600" dirty="0">
                <a:latin typeface="Avenir Book"/>
              </a:rPr>
              <a:t> </a:t>
            </a:r>
            <a:r>
              <a:rPr lang="en-US" sz="2600" dirty="0">
                <a:latin typeface="Avenir Book"/>
              </a:rPr>
              <a:t>correction</a:t>
            </a:r>
            <a:r>
              <a:rPr lang="fr-FR" sz="2600" dirty="0">
                <a:latin typeface="Avenir Book"/>
              </a:rPr>
              <a:t> (y-axis) versus </a:t>
            </a:r>
            <a:r>
              <a:rPr lang="fr-FR" sz="2600" dirty="0" err="1">
                <a:latin typeface="Avenir Book"/>
              </a:rPr>
              <a:t>effect</a:t>
            </a:r>
            <a:r>
              <a:rPr lang="fr-FR" sz="2600" dirty="0">
                <a:latin typeface="Avenir Book"/>
              </a:rPr>
              <a:t> size (x-axis). The </a:t>
            </a:r>
            <a:r>
              <a:rPr lang="fr-FR" sz="2600" dirty="0" err="1">
                <a:latin typeface="Avenir Book"/>
              </a:rPr>
              <a:t>most</a:t>
            </a:r>
            <a:r>
              <a:rPr lang="fr-FR" sz="2600" dirty="0">
                <a:latin typeface="Avenir Book"/>
              </a:rPr>
              <a:t> </a:t>
            </a:r>
            <a:r>
              <a:rPr lang="fr-FR" sz="2600" dirty="0" err="1">
                <a:latin typeface="Avenir Book"/>
              </a:rPr>
              <a:t>significant</a:t>
            </a:r>
            <a:r>
              <a:rPr lang="fr-FR" sz="2600" dirty="0">
                <a:latin typeface="Avenir Book"/>
              </a:rPr>
              <a:t> variables are at the top in the corners.</a:t>
            </a:r>
            <a:endParaRPr lang="fr-FR" sz="26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A519638-5B50-4903-831F-3DEA7A4F545F}"/>
              </a:ext>
            </a:extLst>
          </p:cNvPr>
          <p:cNvSpPr txBox="1"/>
          <p:nvPr/>
        </p:nvSpPr>
        <p:spPr>
          <a:xfrm>
            <a:off x="20106703" y="3189412"/>
            <a:ext cx="9160615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600" dirty="0" err="1">
                <a:latin typeface="Avenir Book"/>
              </a:rPr>
              <a:t>Benjamini-Hochberg</a:t>
            </a:r>
            <a:r>
              <a:rPr lang="fr-FR" sz="2600" dirty="0">
                <a:latin typeface="Avenir Book"/>
              </a:rPr>
              <a:t> </a:t>
            </a:r>
            <a:r>
              <a:rPr lang="fr-FR" sz="2600" dirty="0" err="1">
                <a:latin typeface="Avenir Book"/>
              </a:rPr>
              <a:t>procedure</a:t>
            </a:r>
            <a:r>
              <a:rPr lang="fr-FR" sz="2600" dirty="0">
                <a:latin typeface="Avenir Book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600" dirty="0">
              <a:latin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600" dirty="0">
              <a:latin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600" dirty="0">
              <a:latin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600" dirty="0">
              <a:latin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600" dirty="0">
              <a:latin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600" dirty="0">
                <a:latin typeface="Avenir Book"/>
              </a:rPr>
              <a:t>Double </a:t>
            </a:r>
            <a:r>
              <a:rPr lang="fr-FR" sz="2600" dirty="0" err="1">
                <a:latin typeface="Avenir Book"/>
              </a:rPr>
              <a:t>filter</a:t>
            </a:r>
            <a:r>
              <a:rPr lang="fr-FR" sz="2600" dirty="0">
                <a:latin typeface="Avenir Book"/>
              </a:rPr>
              <a:t> </a:t>
            </a:r>
            <a:r>
              <a:rPr lang="fr-FR" sz="2600" dirty="0" err="1">
                <a:latin typeface="Avenir Book"/>
              </a:rPr>
              <a:t>procedure</a:t>
            </a:r>
            <a:r>
              <a:rPr lang="fr-FR" sz="2600" dirty="0">
                <a:latin typeface="Avenir Book"/>
              </a:rPr>
              <a:t> (</a:t>
            </a:r>
            <a:r>
              <a:rPr lang="fr-FR" sz="2600" dirty="0" err="1">
                <a:latin typeface="Avenir Book"/>
              </a:rPr>
              <a:t>Volcano</a:t>
            </a:r>
            <a:r>
              <a:rPr lang="fr-FR" sz="2600" dirty="0">
                <a:latin typeface="Avenir Book"/>
              </a:rPr>
              <a:t> plot):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600" dirty="0">
              <a:latin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600" dirty="0">
              <a:latin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600" dirty="0">
              <a:latin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600" dirty="0">
              <a:latin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600" dirty="0">
              <a:latin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Avenir Book"/>
              </a:rPr>
              <a:t>Focused </a:t>
            </a:r>
            <a:r>
              <a:rPr lang="fr-FR" sz="2600" dirty="0" err="1">
                <a:latin typeface="Avenir Book"/>
              </a:rPr>
              <a:t>Benjamini-Hochberg</a:t>
            </a:r>
            <a:r>
              <a:rPr lang="fr-FR" sz="2600" dirty="0">
                <a:latin typeface="Avenir Book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600" dirty="0">
              <a:latin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600" dirty="0">
              <a:latin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600" dirty="0">
              <a:latin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600" dirty="0">
              <a:latin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600" dirty="0">
              <a:latin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600" dirty="0">
                <a:latin typeface="Avenir Book"/>
              </a:rPr>
              <a:t> </a:t>
            </a:r>
            <a:r>
              <a:rPr lang="fr-FR" sz="2600" dirty="0" err="1">
                <a:latin typeface="Avenir Book"/>
              </a:rPr>
              <a:t>Closed</a:t>
            </a:r>
            <a:r>
              <a:rPr lang="fr-FR" sz="2600" dirty="0">
                <a:latin typeface="Avenir Book"/>
              </a:rPr>
              <a:t> </a:t>
            </a:r>
            <a:r>
              <a:rPr lang="fr-FR" sz="2600" dirty="0" err="1">
                <a:latin typeface="Avenir Book"/>
              </a:rPr>
              <a:t>testing</a:t>
            </a:r>
            <a:r>
              <a:rPr lang="fr-FR" sz="2600" dirty="0">
                <a:latin typeface="Avenir Book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600" dirty="0">
              <a:latin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600" dirty="0">
              <a:latin typeface="Avenir Boo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600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724694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12851</TotalTime>
  <Words>339</Words>
  <Application>Microsoft Office PowerPoint</Application>
  <PresentationFormat>Personnalisé</PresentationFormat>
  <Paragraphs>39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Calibri Light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danièle martin</cp:lastModifiedBy>
  <cp:revision>109</cp:revision>
  <cp:lastPrinted>2017-11-18T18:28:15Z</cp:lastPrinted>
  <dcterms:created xsi:type="dcterms:W3CDTF">2015-03-19T03:26:58Z</dcterms:created>
  <dcterms:modified xsi:type="dcterms:W3CDTF">2022-03-11T17:46:21Z</dcterms:modified>
</cp:coreProperties>
</file>