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2"/>
    <p:restoredTop sz="94620" autoAdjust="0"/>
  </p:normalViewPr>
  <p:slideViewPr>
    <p:cSldViewPr snapToGrid="0" snapToObjects="1">
      <p:cViewPr>
        <p:scale>
          <a:sx n="50" d="100"/>
          <a:sy n="50" d="100"/>
        </p:scale>
        <p:origin x="36" y="-102"/>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15/03/2022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3/15/2022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2"/>
          <a:stretch>
            <a:fillRect/>
          </a:stretch>
        </p:blipFill>
        <p:spPr>
          <a:xfrm>
            <a:off x="1812559" y="14028719"/>
            <a:ext cx="5037956" cy="4265468"/>
          </a:xfrm>
          <a:prstGeom prst="rect">
            <a:avLst/>
          </a:prstGeom>
        </p:spPr>
      </p:pic>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a:t>
            </a:r>
            <a:r>
              <a:rPr lang="en-US" sz="3898" dirty="0" err="1">
                <a:latin typeface="Avenir Book" charset="0"/>
                <a:ea typeface="Avenir Book" charset="0"/>
                <a:cs typeface="Avenir Book" charset="0"/>
              </a:rPr>
              <a:t>Célia</a:t>
            </a:r>
            <a:r>
              <a:rPr lang="en-US" sz="3898" dirty="0">
                <a:latin typeface="Avenir Book" charset="0"/>
                <a:ea typeface="Avenir Book" charset="0"/>
                <a:cs typeface="Avenir Book" charset="0"/>
              </a:rPr>
              <a:t>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5" name="Rectangle 14"/>
          <p:cNvSpPr/>
          <p:nvPr/>
        </p:nvSpPr>
        <p:spPr>
          <a:xfrm>
            <a:off x="8491625" y="2519808"/>
            <a:ext cx="7065129" cy="541896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sp>
        <p:nvSpPr>
          <p:cNvPr id="16" name="Rectangle 15"/>
          <p:cNvSpPr/>
          <p:nvPr/>
        </p:nvSpPr>
        <p:spPr>
          <a:xfrm>
            <a:off x="625642" y="2524454"/>
            <a:ext cx="7533798" cy="17746185"/>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sp>
        <p:nvSpPr>
          <p:cNvPr id="23" name="Rectangle 22"/>
          <p:cNvSpPr/>
          <p:nvPr/>
        </p:nvSpPr>
        <p:spPr>
          <a:xfrm>
            <a:off x="8407354" y="8599887"/>
            <a:ext cx="7149399" cy="11670752"/>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sp>
        <p:nvSpPr>
          <p:cNvPr id="28" name="Rectangle 27"/>
          <p:cNvSpPr/>
          <p:nvPr/>
        </p:nvSpPr>
        <p:spPr>
          <a:xfrm>
            <a:off x="16141275" y="2458362"/>
            <a:ext cx="13616829" cy="12769546"/>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sp>
        <p:nvSpPr>
          <p:cNvPr id="29" name="Rectangle 28"/>
          <p:cNvSpPr/>
          <p:nvPr/>
        </p:nvSpPr>
        <p:spPr>
          <a:xfrm>
            <a:off x="16141275" y="15611768"/>
            <a:ext cx="13616829" cy="3029108"/>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sp>
        <p:nvSpPr>
          <p:cNvPr id="30" name="Rectangle 29"/>
          <p:cNvSpPr/>
          <p:nvPr/>
        </p:nvSpPr>
        <p:spPr>
          <a:xfrm>
            <a:off x="16141275" y="19185352"/>
            <a:ext cx="13616830" cy="105879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sp>
        <p:nvSpPr>
          <p:cNvPr id="31" name="TextBox 30"/>
          <p:cNvSpPr txBox="1"/>
          <p:nvPr/>
        </p:nvSpPr>
        <p:spPr>
          <a:xfrm>
            <a:off x="1929269" y="2186213"/>
            <a:ext cx="3666037" cy="692177"/>
          </a:xfrm>
          <a:prstGeom prst="rect">
            <a:avLst/>
          </a:prstGeom>
          <a:solidFill>
            <a:schemeClr val="bg1"/>
          </a:solidFill>
          <a:effectLst/>
        </p:spPr>
        <p:txBody>
          <a:bodyPr wrap="square" rtlCol="0">
            <a:spAutoFit/>
          </a:bodyPr>
          <a:lstStyle/>
          <a:p>
            <a:pPr algn="ctr"/>
            <a:r>
              <a:rPr lang="fr-FR" sz="3898" b="1" spc="130" dirty="0">
                <a:solidFill>
                  <a:srgbClr val="F46249"/>
                </a:solidFill>
                <a:latin typeface="Avenir Book" charset="0"/>
                <a:ea typeface="Avenir Book" charset="0"/>
                <a:cs typeface="Avenir Book" charset="0"/>
              </a:rPr>
              <a:t>Introduction</a:t>
            </a:r>
          </a:p>
        </p:txBody>
      </p:sp>
      <p:sp>
        <p:nvSpPr>
          <p:cNvPr id="32" name="TextBox 31"/>
          <p:cNvSpPr txBox="1"/>
          <p:nvPr/>
        </p:nvSpPr>
        <p:spPr>
          <a:xfrm>
            <a:off x="9504148" y="8338641"/>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Methods</a:t>
            </a:r>
          </a:p>
        </p:txBody>
      </p:sp>
      <p:sp>
        <p:nvSpPr>
          <p:cNvPr id="34" name="TextBox 33"/>
          <p:cNvSpPr txBox="1"/>
          <p:nvPr/>
        </p:nvSpPr>
        <p:spPr>
          <a:xfrm>
            <a:off x="9585687" y="2202925"/>
            <a:ext cx="253442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Objectives</a:t>
            </a:r>
          </a:p>
        </p:txBody>
      </p:sp>
      <p:sp>
        <p:nvSpPr>
          <p:cNvPr id="37" name="TextBox 36"/>
          <p:cNvSpPr txBox="1"/>
          <p:nvPr/>
        </p:nvSpPr>
        <p:spPr>
          <a:xfrm>
            <a:off x="20091880" y="15320668"/>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19732000" y="18835717"/>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35" name="TextBox 34"/>
          <p:cNvSpPr txBox="1"/>
          <p:nvPr/>
        </p:nvSpPr>
        <p:spPr>
          <a:xfrm>
            <a:off x="21149712" y="2173719"/>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10" name="TextBox 109"/>
          <p:cNvSpPr txBox="1"/>
          <p:nvPr/>
        </p:nvSpPr>
        <p:spPr>
          <a:xfrm>
            <a:off x="549594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24" name="TextBox 123"/>
          <p:cNvSpPr txBox="1"/>
          <p:nvPr/>
        </p:nvSpPr>
        <p:spPr>
          <a:xfrm>
            <a:off x="22789060" y="7270308"/>
            <a:ext cx="6079854" cy="461665"/>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 Volcano plot of the real case study</a:t>
            </a:r>
          </a:p>
        </p:txBody>
      </p:sp>
      <p:sp>
        <p:nvSpPr>
          <p:cNvPr id="138" name="Rectangle 137"/>
          <p:cNvSpPr/>
          <p:nvPr/>
        </p:nvSpPr>
        <p:spPr>
          <a:xfrm rot="5400000">
            <a:off x="22286139" y="7261742"/>
            <a:ext cx="1497965"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sp>
        <p:nvSpPr>
          <p:cNvPr id="146" name="TextBox 145"/>
          <p:cNvSpPr txBox="1"/>
          <p:nvPr/>
        </p:nvSpPr>
        <p:spPr>
          <a:xfrm>
            <a:off x="16421099" y="19450089"/>
            <a:ext cx="12808189" cy="461665"/>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p:txBody>
      </p:sp>
      <p:sp>
        <p:nvSpPr>
          <p:cNvPr id="111" name="Rectangle 110"/>
          <p:cNvSpPr/>
          <p:nvPr/>
        </p:nvSpPr>
        <p:spPr>
          <a:xfrm rot="5400000" flipV="1">
            <a:off x="4649948" y="1284262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3"/>
          <a:stretch>
            <a:fillRect/>
          </a:stretch>
        </p:blipFill>
        <p:spPr>
          <a:xfrm>
            <a:off x="22427646" y="3065172"/>
            <a:ext cx="7185847" cy="3542622"/>
          </a:xfrm>
          <a:prstGeom prst="rect">
            <a:avLst/>
          </a:prstGeom>
        </p:spPr>
      </p:pic>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4">
            <a:duotone>
              <a:prstClr val="black"/>
              <a:schemeClr val="bg1">
                <a:tint val="45000"/>
                <a:satMod val="400000"/>
              </a:schemeClr>
            </a:duotone>
            <a:extLst>
              <a:ext uri="{BEBA8EAE-BF5A-486C-A8C5-ECC9F3942E4B}">
                <a14:imgProps xmlns:a14="http://schemas.microsoft.com/office/drawing/2010/main">
                  <a14:imgLayer r:embed="rId5">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6" name="ZoneTexte 35">
            <a:extLst>
              <a:ext uri="{FF2B5EF4-FFF2-40B4-BE49-F238E27FC236}">
                <a16:creationId xmlns:a16="http://schemas.microsoft.com/office/drawing/2014/main" id="{8CA13A83-17BF-47E8-A696-0AB3432480B9}"/>
              </a:ext>
            </a:extLst>
          </p:cNvPr>
          <p:cNvSpPr txBox="1"/>
          <p:nvPr/>
        </p:nvSpPr>
        <p:spPr>
          <a:xfrm>
            <a:off x="16421099" y="16062123"/>
            <a:ext cx="12808190" cy="2308324"/>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p:sp>
        <p:nvSpPr>
          <p:cNvPr id="39" name="ZoneTexte 38">
            <a:extLst>
              <a:ext uri="{FF2B5EF4-FFF2-40B4-BE49-F238E27FC236}">
                <a16:creationId xmlns:a16="http://schemas.microsoft.com/office/drawing/2014/main" id="{0D695CE9-1A3C-42E7-A190-96ED92DDE27A}"/>
              </a:ext>
            </a:extLst>
          </p:cNvPr>
          <p:cNvSpPr txBox="1"/>
          <p:nvPr/>
        </p:nvSpPr>
        <p:spPr>
          <a:xfrm>
            <a:off x="8743960" y="3265098"/>
            <a:ext cx="6587097" cy="3785652"/>
          </a:xfrm>
          <a:prstGeom prst="rect">
            <a:avLst/>
          </a:prstGeom>
          <a:noFill/>
        </p:spPr>
        <p:txBody>
          <a:bodyPr wrap="square">
            <a:spAutoFit/>
          </a:bodyPr>
          <a:lstStyle/>
          <a:p>
            <a:pPr algn="just"/>
            <a:r>
              <a:rPr lang="en-GB" sz="2400" dirty="0">
                <a:latin typeface="Avenir Book"/>
              </a:rPr>
              <a:t>The procedure of </a:t>
            </a:r>
            <a:r>
              <a:rPr lang="en-GB" sz="2400" dirty="0" err="1">
                <a:latin typeface="Avenir Book"/>
              </a:rPr>
              <a:t>Benjamini</a:t>
            </a:r>
            <a:r>
              <a:rPr lang="en-GB" sz="2400" dirty="0">
                <a:latin typeface="Avenir Book"/>
              </a:rPr>
              <a:t>-Hochberg does not guarantee error control on the subsets and therefore it can inflated the False Discovery Rate. To maintain control of the FDR, the FDP and total number of positives must be reduced at the same time, which is not necessarily the case with the </a:t>
            </a:r>
            <a:r>
              <a:rPr lang="en-GB" sz="2400" dirty="0" err="1">
                <a:latin typeface="Avenir Book"/>
              </a:rPr>
              <a:t>Benjamini</a:t>
            </a:r>
            <a:r>
              <a:rPr lang="en-GB" sz="2400" dirty="0">
                <a:latin typeface="Avenir Book"/>
              </a:rPr>
              <a:t>-Hochberg method. </a:t>
            </a:r>
          </a:p>
          <a:p>
            <a:pPr algn="just"/>
            <a:r>
              <a:rPr lang="en-GB" sz="2400" dirty="0">
                <a:latin typeface="Avenir Book"/>
              </a:rPr>
              <a:t>Two approaches are proposed to overcome this weakness, the Focused </a:t>
            </a:r>
            <a:r>
              <a:rPr lang="en-GB" sz="2400" dirty="0" err="1">
                <a:latin typeface="Avenir Book"/>
              </a:rPr>
              <a:t>Benjamini</a:t>
            </a:r>
            <a:r>
              <a:rPr lang="en-GB" sz="2400" dirty="0">
                <a:latin typeface="Avenir Book"/>
              </a:rPr>
              <a:t>-Hochberg and the Closed testing.</a:t>
            </a:r>
          </a:p>
        </p:txBody>
      </p:sp>
      <p:sp>
        <p:nvSpPr>
          <p:cNvPr id="19" name="ZoneTexte 18">
            <a:extLst>
              <a:ext uri="{FF2B5EF4-FFF2-40B4-BE49-F238E27FC236}">
                <a16:creationId xmlns:a16="http://schemas.microsoft.com/office/drawing/2014/main" id="{5A519638-5B50-4903-831F-3DEA7A4F545F}"/>
              </a:ext>
            </a:extLst>
          </p:cNvPr>
          <p:cNvSpPr txBox="1"/>
          <p:nvPr/>
        </p:nvSpPr>
        <p:spPr>
          <a:xfrm>
            <a:off x="8743961" y="9229483"/>
            <a:ext cx="6587096" cy="6832640"/>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venir Book"/>
              </a:rPr>
              <a:t>Focused </a:t>
            </a:r>
            <a:r>
              <a:rPr lang="en-GB" sz="2400" dirty="0" err="1">
                <a:latin typeface="Avenir Book"/>
              </a:rPr>
              <a:t>Benjamini</a:t>
            </a:r>
            <a:r>
              <a:rPr lang="en-GB" sz="2400" dirty="0">
                <a:latin typeface="Avenir Book"/>
              </a:rPr>
              <a:t>-Hochberg:</a:t>
            </a: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endParaRPr lang="en-GB" sz="2400" dirty="0">
              <a:latin typeface="Avenir Book"/>
            </a:endParaRPr>
          </a:p>
          <a:p>
            <a:pPr marL="285750" indent="-285750">
              <a:buFont typeface="Arial" panose="020B0604020202020204" pitchFamily="34" charset="0"/>
              <a:buChar char="•"/>
            </a:pPr>
            <a:r>
              <a:rPr lang="en-GB" sz="2400" dirty="0">
                <a:latin typeface="Avenir Book"/>
              </a:rPr>
              <a:t> Closed testing:</a:t>
            </a:r>
          </a:p>
          <a:p>
            <a:pPr marL="285750" indent="-285750">
              <a:buFont typeface="Arial" panose="020B0604020202020204" pitchFamily="34" charset="0"/>
              <a:buChar char="•"/>
            </a:pPr>
            <a:endParaRPr lang="en-GB" sz="2600" dirty="0">
              <a:latin typeface="Avenir Book"/>
            </a:endParaRPr>
          </a:p>
          <a:p>
            <a:pPr marL="285750" indent="-285750">
              <a:buFont typeface="Arial" panose="020B0604020202020204" pitchFamily="34" charset="0"/>
              <a:buChar char="•"/>
            </a:pPr>
            <a:endParaRPr lang="en-GB" sz="2600" dirty="0">
              <a:latin typeface="Avenir Book"/>
            </a:endParaRPr>
          </a:p>
          <a:p>
            <a:pPr marL="285750" indent="-285750">
              <a:buFont typeface="Arial" panose="020B0604020202020204" pitchFamily="34" charset="0"/>
              <a:buChar char="•"/>
            </a:pPr>
            <a:endParaRPr lang="en-GB" sz="2600" dirty="0">
              <a:latin typeface="Avenir Book"/>
            </a:endParaRPr>
          </a:p>
        </p:txBody>
      </p:sp>
      <mc:AlternateContent xmlns:mc="http://schemas.openxmlformats.org/markup-compatibility/2006">
        <mc:Choice xmlns:a14="http://schemas.microsoft.com/office/drawing/2010/main" Requires="a14">
          <p:sp>
            <p:nvSpPr>
              <p:cNvPr id="40" name="ZoneTexte 39">
                <a:extLst>
                  <a:ext uri="{FF2B5EF4-FFF2-40B4-BE49-F238E27FC236}">
                    <a16:creationId xmlns:a16="http://schemas.microsoft.com/office/drawing/2014/main" id="{69696D3A-EBF4-4DB1-A6EC-5F28821E8C8E}"/>
                  </a:ext>
                </a:extLst>
              </p:cNvPr>
              <p:cNvSpPr txBox="1"/>
              <p:nvPr/>
            </p:nvSpPr>
            <p:spPr>
              <a:xfrm>
                <a:off x="661720" y="3089438"/>
                <a:ext cx="7497719" cy="9984336"/>
              </a:xfrm>
              <a:prstGeom prst="rect">
                <a:avLst/>
              </a:prstGeom>
              <a:noFill/>
            </p:spPr>
            <p:txBody>
              <a:bodyPr wrap="square">
                <a:spAutoFit/>
              </a:bodyPr>
              <a:lstStyle/>
              <a:p>
                <a:pPr algn="ctr"/>
                <a:r>
                  <a:rPr lang="en-GB" sz="24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proportion of false positives hypothesis :</a:t>
                </a:r>
              </a:p>
              <a:p>
                <a:pPr algn="just"/>
                <a14:m>
                  <m:oMathPara xmlns:m="http://schemas.openxmlformats.org/officeDocument/2006/math">
                    <m:oMathParaPr>
                      <m:jc m:val="center"/>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oMath>
                  </m:oMathPara>
                </a14:m>
                <a:endParaRPr lang="en-GB" sz="2400" dirty="0">
                  <a:latin typeface="Avenir Book"/>
                </a:endParaRPr>
              </a:p>
              <a:p>
                <a:pPr algn="just"/>
                <a:endParaRPr lang="en-GB" sz="2400" b="1" dirty="0">
                  <a:solidFill>
                    <a:srgbClr val="F46249"/>
                  </a:solidFill>
                  <a:latin typeface="Avenir Book"/>
                </a:endParaRPr>
              </a:p>
              <a:p>
                <a:pPr algn="ctr"/>
                <a:r>
                  <a:rPr lang="en-GB" sz="2400" b="1" dirty="0">
                    <a:solidFill>
                      <a:srgbClr val="F46249"/>
                    </a:solidFill>
                    <a:latin typeface="Avenir Book"/>
                  </a:rPr>
                  <a:t>Benjamini-Hochberg method</a:t>
                </a:r>
                <a:endParaRPr lang="en-GB" sz="2400" b="1" dirty="0">
                  <a:latin typeface="Avenir Book"/>
                </a:endParaRPr>
              </a:p>
              <a:p>
                <a:pPr algn="just"/>
                <a:r>
                  <a:rPr lang="en-GB" sz="2400" dirty="0">
                    <a:latin typeface="Avenir Book"/>
                  </a:rPr>
                  <a:t>The Benjamini-Hochberg procedure for controlling the FDR is one of the most widely used procedures for p-value adjustment. It controls the proportion of false positives at an alpha level (usually 0.05). It reads as follow :</a:t>
                </a:r>
              </a:p>
              <a:p>
                <a:pPr marL="342900" indent="-342900" algn="just">
                  <a:buFontTx/>
                  <a:buChar char="-"/>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FontTx/>
                  <a:buChar char="-"/>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FontTx/>
                  <a:buChar char="-"/>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2400" b="1" dirty="0">
                    <a:solidFill>
                      <a:srgbClr val="F46249"/>
                    </a:solidFill>
                    <a:latin typeface="Avenir Book"/>
                  </a:rPr>
                  <a:t>Volcano plots</a:t>
                </a:r>
                <a:endParaRPr lang="en-GB" sz="24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661720" y="3089438"/>
                <a:ext cx="7497719" cy="9984336"/>
              </a:xfrm>
              <a:prstGeom prst="rect">
                <a:avLst/>
              </a:prstGeom>
              <a:blipFill>
                <a:blip r:embed="rId6"/>
                <a:stretch>
                  <a:fillRect l="-1302" t="-488" r="-1302" b="-427"/>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7"/>
          <a:stretch>
            <a:fillRect/>
          </a:stretch>
        </p:blipFill>
        <p:spPr>
          <a:xfrm>
            <a:off x="5072779" y="9932785"/>
            <a:ext cx="2760923" cy="647473"/>
          </a:xfrm>
          <a:prstGeom prst="rect">
            <a:avLst/>
          </a:prstGeom>
        </p:spPr>
      </p:pic>
      <p:sp>
        <p:nvSpPr>
          <p:cNvPr id="33" name="ZoneTexte 32">
            <a:extLst>
              <a:ext uri="{FF2B5EF4-FFF2-40B4-BE49-F238E27FC236}">
                <a16:creationId xmlns:a16="http://schemas.microsoft.com/office/drawing/2014/main" id="{F7C61CB4-222E-4FC9-B885-986B784DB679}"/>
              </a:ext>
            </a:extLst>
          </p:cNvPr>
          <p:cNvSpPr txBox="1"/>
          <p:nvPr/>
        </p:nvSpPr>
        <p:spPr>
          <a:xfrm>
            <a:off x="16421099" y="3013178"/>
            <a:ext cx="5783441" cy="8956298"/>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Font typeface="Arial" panose="020B0604020202020204" pitchFamily="34" charset="0"/>
              <a:buChar char="•"/>
            </a:pPr>
            <a:r>
              <a:rPr lang="en-GB" sz="2400" dirty="0">
                <a:latin typeface="Avenir Book"/>
              </a:rPr>
              <a:t>If differentially expressed gene in the validation sample and test → true positive (TP); </a:t>
            </a:r>
          </a:p>
          <a:p>
            <a:pPr marL="342900" indent="-342900" algn="just">
              <a:buFont typeface="Arial" panose="020B0604020202020204" pitchFamily="34" charset="0"/>
              <a:buChar char="•"/>
            </a:pPr>
            <a:r>
              <a:rPr lang="en-GB" sz="2400" dirty="0">
                <a:latin typeface="Avenir Book"/>
              </a:rPr>
              <a:t>If gene differentially expressed in the validation sample and not differentially expressed in the test sample (or vice versa) → false positive (FP); </a:t>
            </a:r>
          </a:p>
          <a:p>
            <a:pPr marL="342900" indent="-342900" algn="just">
              <a:buFont typeface="Arial" panose="020B0604020202020204" pitchFamily="34" charset="0"/>
              <a:buChar char="•"/>
            </a:pPr>
            <a:r>
              <a:rPr lang="en-GB" sz="2400" dirty="0">
                <a:latin typeface="Avenir Book"/>
              </a:rPr>
              <a:t>If gene not differentially expressed in validation sample and test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sp>
        <p:nvSpPr>
          <p:cNvPr id="2" name="ZoneTexte 1">
            <a:extLst>
              <a:ext uri="{FF2B5EF4-FFF2-40B4-BE49-F238E27FC236}">
                <a16:creationId xmlns:a16="http://schemas.microsoft.com/office/drawing/2014/main" id="{6A9B67EF-58D0-45BF-BB1C-7B2E2F0F1608}"/>
              </a:ext>
            </a:extLst>
          </p:cNvPr>
          <p:cNvSpPr txBox="1"/>
          <p:nvPr/>
        </p:nvSpPr>
        <p:spPr>
          <a:xfrm>
            <a:off x="661721" y="18508631"/>
            <a:ext cx="7497719"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significant variables are on the right and left corners.</a:t>
            </a:r>
            <a:endParaRPr lang="en-GB" sz="2400" dirty="0"/>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13005</TotalTime>
  <Words>655</Words>
  <Application>Microsoft Office PowerPoint</Application>
  <PresentationFormat>Personnalisé</PresentationFormat>
  <Paragraphs>50</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Avenir Book</vt:lpstr>
      <vt:lpstr>Calibri</vt:lpstr>
      <vt:lpstr>Calibri Light</vt:lpstr>
      <vt:lpstr>Cambria Math</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Dupont Vivien</cp:lastModifiedBy>
  <cp:revision>113</cp:revision>
  <cp:lastPrinted>2017-11-18T18:28:15Z</cp:lastPrinted>
  <dcterms:created xsi:type="dcterms:W3CDTF">2015-03-19T03:26:58Z</dcterms:created>
  <dcterms:modified xsi:type="dcterms:W3CDTF">2022-03-15T11:58:31Z</dcterms:modified>
</cp:coreProperties>
</file>