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0"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pont Vivien" initials="DV" lastIdx="4" clrIdx="0">
    <p:extLst>
      <p:ext uri="{19B8F6BF-5375-455C-9EA6-DF929625EA0E}">
        <p15:presenceInfo xmlns:p15="http://schemas.microsoft.com/office/powerpoint/2012/main" userId="a70519d3147e58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249"/>
    <a:srgbClr val="BBCACD"/>
    <a:srgbClr val="F5584E"/>
    <a:srgbClr val="1E4E79"/>
    <a:srgbClr val="BAC9CD"/>
    <a:srgbClr val="22B6BB"/>
    <a:srgbClr val="EB9B1F"/>
    <a:srgbClr val="ECB90D"/>
    <a:srgbClr val="F4584E"/>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2"/>
    <p:restoredTop sz="94620" autoAdjust="0"/>
  </p:normalViewPr>
  <p:slideViewPr>
    <p:cSldViewPr snapToGrid="0" snapToObjects="1">
      <p:cViewPr>
        <p:scale>
          <a:sx n="100" d="100"/>
          <a:sy n="100" d="100"/>
        </p:scale>
        <p:origin x="-10644" y="-5106"/>
      </p:cViewPr>
      <p:guideLst>
        <p:guide orient="horz" pos="6735"/>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5T19:53:35.395" idx="1">
    <p:pos x="11016" y="5076"/>
    <p:text>copié collé de l'article à reformuler</p:text>
    <p:extLst>
      <p:ext uri="{C676402C-5697-4E1C-873F-D02D1690AC5C}">
        <p15:threadingInfo xmlns:p15="http://schemas.microsoft.com/office/powerpoint/2012/main" timeZoneBias="-60"/>
      </p:ext>
    </p:extLst>
  </p:cm>
  <p:cm authorId="1" dt="2022-03-15T19:53:59.623" idx="2">
    <p:pos x="11016" y="5172"/>
    <p:text>"The focused BH method is a variant of the classical BH procedure that guarantees FDR-control over a subset of discoveries.
"</p:text>
    <p:extLst>
      <p:ext uri="{C676402C-5697-4E1C-873F-D02D1690AC5C}">
        <p15:threadingInfo xmlns:p15="http://schemas.microsoft.com/office/powerpoint/2012/main" timeZoneBias="-60">
          <p15:parentCm authorId="1" idx="1"/>
        </p15:threadingInfo>
      </p:ext>
    </p:extLst>
  </p:cm>
  <p:cm authorId="1" dt="2022-03-15T19:53:59.632" idx="3">
    <p:pos x="11016" y="5268"/>
    <p:text>"The focused BH method is a variant of the classical BH procedure that guarantees FDR-control over a subset of discoveries.
"</p:text>
    <p:extLst>
      <p:ext uri="{C676402C-5697-4E1C-873F-D02D1690AC5C}">
        <p15:threadingInfo xmlns:p15="http://schemas.microsoft.com/office/powerpoint/2012/main" timeZoneBias="-60">
          <p15:parentCm authorId="1" idx="1"/>
        </p15:threadingInfo>
      </p:ext>
    </p:extLst>
  </p:cm>
  <p:cm authorId="1" dt="2022-03-15T19:53:59.636" idx="4">
    <p:pos x="11016" y="5364"/>
    <p:text>"The focused BH method is a variant of the classical BH procedure that guarantees FDR-control over a subset of discoveries.
"</p:text>
    <p:extLst>
      <p:ext uri="{C676402C-5697-4E1C-873F-D02D1690AC5C}">
        <p15:threadingInfo xmlns:p15="http://schemas.microsoft.com/office/powerpoint/2012/main" timeZoneBias="-6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39829-6520-4C76-8908-C56487D32810}" type="datetimeFigureOut">
              <a:rPr lang="fr-FR" smtClean="0"/>
              <a:t>16/03/2022</a:t>
            </a:fld>
            <a:endParaRPr lang="fr-FR"/>
          </a:p>
        </p:txBody>
      </p:sp>
      <p:sp>
        <p:nvSpPr>
          <p:cNvPr id="4" name="Espace réservé de l'image des diapositives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A4D00-66E0-48F3-83DF-4191A0681241}" type="slidenum">
              <a:rPr lang="fr-FR" smtClean="0"/>
              <a:t>‹N°›</a:t>
            </a:fld>
            <a:endParaRPr lang="fr-FR"/>
          </a:p>
        </p:txBody>
      </p:sp>
    </p:spTree>
    <p:extLst>
      <p:ext uri="{BB962C8B-B14F-4D97-AF65-F5344CB8AC3E}">
        <p14:creationId xmlns:p14="http://schemas.microsoft.com/office/powerpoint/2010/main" val="401857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14A4D00-66E0-48F3-83DF-4191A0681241}" type="slidenum">
              <a:rPr lang="fr-FR" smtClean="0"/>
              <a:t>1</a:t>
            </a:fld>
            <a:endParaRPr lang="fr-FR"/>
          </a:p>
        </p:txBody>
      </p:sp>
    </p:spTree>
    <p:extLst>
      <p:ext uri="{BB962C8B-B14F-4D97-AF65-F5344CB8AC3E}">
        <p14:creationId xmlns:p14="http://schemas.microsoft.com/office/powerpoint/2010/main" val="119597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fr-FR"/>
              <a:t>Modifiez le style du titre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6076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0626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00050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56281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fr-FR"/>
              <a:t>Modifiez le style du titre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11F716-C52A-A44F-BDA6-00D610151B42}"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64255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43078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4" name="Content Placeholder 3"/>
          <p:cNvSpPr>
            <a:spLocks noGrp="1"/>
          </p:cNvSpPr>
          <p:nvPr>
            <p:ph sz="half" idx="2"/>
          </p:nvPr>
        </p:nvSpPr>
        <p:spPr>
          <a:xfrm>
            <a:off x="2085368" y="7810963"/>
            <a:ext cx="12807832"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fr-FR"/>
              <a:t>Cliquez pour modifier les styles du texte du masque</a:t>
            </a:r>
          </a:p>
        </p:txBody>
      </p:sp>
      <p:sp>
        <p:nvSpPr>
          <p:cNvPr id="6" name="Content Placeholder 5"/>
          <p:cNvSpPr>
            <a:spLocks noGrp="1"/>
          </p:cNvSpPr>
          <p:nvPr>
            <p:ph sz="quarter" idx="4"/>
          </p:nvPr>
        </p:nvSpPr>
        <p:spPr>
          <a:xfrm>
            <a:off x="15326828" y="7810963"/>
            <a:ext cx="12870909" cy="114887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11F716-C52A-A44F-BDA6-00D610151B42}"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379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11F716-C52A-A44F-BDA6-00D610151B42}"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88783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1F716-C52A-A44F-BDA6-00D610151B42}"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4488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5273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11F716-C52A-A44F-BDA6-00D610151B42}"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42551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811F716-C52A-A44F-BDA6-00D610151B42}" type="datetimeFigureOut">
              <a:rPr lang="en-US" smtClean="0"/>
              <a:t>3/16/2022</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F1C0119-6B59-EA4B-99DF-33D0AB3A21D9}" type="slidenum">
              <a:rPr lang="en-US" smtClean="0"/>
              <a:t>‹N°›</a:t>
            </a:fld>
            <a:endParaRPr lang="en-US"/>
          </a:p>
        </p:txBody>
      </p:sp>
    </p:spTree>
    <p:extLst>
      <p:ext uri="{BB962C8B-B14F-4D97-AF65-F5344CB8AC3E}">
        <p14:creationId xmlns:p14="http://schemas.microsoft.com/office/powerpoint/2010/main" val="3845478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comments" Target="../comments/comment1.xml"/><Relationship Id="rId3" Type="http://schemas.openxmlformats.org/officeDocument/2006/relationships/image" Target="../media/image1.png"/><Relationship Id="rId7" Type="http://schemas.openxmlformats.org/officeDocument/2006/relationships/image" Target="../media/image4.jpeg"/><Relationship Id="rId12"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30275213" cy="133647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venir Book" charset="0"/>
                <a:ea typeface="Avenir Book" charset="0"/>
                <a:cs typeface="Avenir Book" charset="0"/>
              </a:rPr>
              <a:t>FALSE DISCOVERY RATE CONTROL IN VOLCANO PLOT FOR OMICS DATA</a:t>
            </a:r>
          </a:p>
        </p:txBody>
      </p:sp>
      <p:sp>
        <p:nvSpPr>
          <p:cNvPr id="5" name="Rectangle 4"/>
          <p:cNvSpPr/>
          <p:nvPr/>
        </p:nvSpPr>
        <p:spPr>
          <a:xfrm>
            <a:off x="0" y="1336476"/>
            <a:ext cx="30275212" cy="638689"/>
          </a:xfrm>
          <a:prstGeom prst="rect">
            <a:avLst/>
          </a:prstGeom>
          <a:solidFill>
            <a:srgbClr val="F4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98" dirty="0">
                <a:latin typeface="Avenir Book" charset="0"/>
                <a:ea typeface="Avenir Book" charset="0"/>
                <a:cs typeface="Avenir Book" charset="0"/>
              </a:rPr>
              <a:t>    Célia Vidal &amp; Vivien Dupont 					                                                                                Data Science in Health &amp; Biostatistics, 3</a:t>
            </a:r>
            <a:r>
              <a:rPr lang="en-US" sz="3898" baseline="30000" dirty="0">
                <a:latin typeface="Avenir Book" charset="0"/>
                <a:ea typeface="Avenir Book" charset="0"/>
                <a:cs typeface="Avenir Book" charset="0"/>
              </a:rPr>
              <a:t>rd</a:t>
            </a:r>
            <a:r>
              <a:rPr lang="en-US" sz="3898" dirty="0">
                <a:latin typeface="Avenir Book" charset="0"/>
                <a:ea typeface="Avenir Book" charset="0"/>
                <a:cs typeface="Avenir Book" charset="0"/>
              </a:rPr>
              <a:t> year, Ensai</a:t>
            </a:r>
          </a:p>
        </p:txBody>
      </p:sp>
      <p:sp>
        <p:nvSpPr>
          <p:cNvPr id="6" name="Rectangle 5"/>
          <p:cNvSpPr/>
          <p:nvPr/>
        </p:nvSpPr>
        <p:spPr>
          <a:xfrm>
            <a:off x="-1" y="20789635"/>
            <a:ext cx="30275213" cy="59399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11" name="Rectangle 10"/>
          <p:cNvSpPr/>
          <p:nvPr/>
        </p:nvSpPr>
        <p:spPr>
          <a:xfrm>
            <a:off x="-1" y="20655445"/>
            <a:ext cx="30275213" cy="133182"/>
          </a:xfrm>
          <a:prstGeom prst="rect">
            <a:avLst/>
          </a:prstGeom>
          <a:solidFill>
            <a:srgbClr val="F4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16" dirty="0">
              <a:latin typeface="Avenir Book" charset="0"/>
              <a:ea typeface="Avenir Book" charset="0"/>
              <a:cs typeface="Avenir Book" charset="0"/>
            </a:endParaRPr>
          </a:p>
        </p:txBody>
      </p:sp>
      <p:sp>
        <p:nvSpPr>
          <p:cNvPr id="35" name="TextBox 34"/>
          <p:cNvSpPr txBox="1"/>
          <p:nvPr/>
        </p:nvSpPr>
        <p:spPr>
          <a:xfrm>
            <a:off x="22767961" y="2125925"/>
            <a:ext cx="2505893"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Results</a:t>
            </a:r>
          </a:p>
        </p:txBody>
      </p:sp>
      <p:sp>
        <p:nvSpPr>
          <p:cNvPr id="124" name="TextBox 123"/>
          <p:cNvSpPr txBox="1"/>
          <p:nvPr/>
        </p:nvSpPr>
        <p:spPr>
          <a:xfrm>
            <a:off x="27003996" y="7290054"/>
            <a:ext cx="2932569" cy="1938992"/>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2 : Volcano </a:t>
            </a:r>
          </a:p>
          <a:p>
            <a:r>
              <a:rPr lang="en-US" sz="2400" dirty="0">
                <a:solidFill>
                  <a:schemeClr val="tx1">
                    <a:lumMod val="95000"/>
                    <a:lumOff val="5000"/>
                  </a:schemeClr>
                </a:solidFill>
                <a:latin typeface="Avenir Book" charset="0"/>
                <a:ea typeface="Avenir Book" charset="0"/>
                <a:cs typeface="Avenir Book" charset="0"/>
              </a:rPr>
              <a:t>plot of the real case study with the </a:t>
            </a:r>
            <a:r>
              <a:rPr lang="en-GB" sz="2400" dirty="0" err="1">
                <a:latin typeface="Avenir Book"/>
              </a:rPr>
              <a:t>Benjamini</a:t>
            </a:r>
            <a:r>
              <a:rPr lang="en-GB" sz="2400" dirty="0">
                <a:latin typeface="Avenir Book"/>
              </a:rPr>
              <a:t>-Hochberg method </a:t>
            </a:r>
            <a:endParaRPr lang="en-US" sz="2400" dirty="0">
              <a:solidFill>
                <a:schemeClr val="tx1">
                  <a:lumMod val="95000"/>
                  <a:lumOff val="5000"/>
                </a:schemeClr>
              </a:solidFill>
              <a:latin typeface="Avenir Book" charset="0"/>
              <a:ea typeface="Avenir Book" charset="0"/>
              <a:cs typeface="Avenir Book" charset="0"/>
            </a:endParaRPr>
          </a:p>
        </p:txBody>
      </p:sp>
      <p:sp>
        <p:nvSpPr>
          <p:cNvPr id="138" name="Rectangle 137"/>
          <p:cNvSpPr/>
          <p:nvPr/>
        </p:nvSpPr>
        <p:spPr>
          <a:xfrm rot="10800000">
            <a:off x="24342722" y="14325475"/>
            <a:ext cx="597726"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pic>
        <p:nvPicPr>
          <p:cNvPr id="14" name="Image 13">
            <a:extLst>
              <a:ext uri="{FF2B5EF4-FFF2-40B4-BE49-F238E27FC236}">
                <a16:creationId xmlns:a16="http://schemas.microsoft.com/office/drawing/2014/main" id="{B0D6E506-9024-4041-9C3F-416915EE286B}"/>
              </a:ext>
            </a:extLst>
          </p:cNvPr>
          <p:cNvPicPr>
            <a:picLocks noChangeAspect="1"/>
          </p:cNvPicPr>
          <p:nvPr/>
        </p:nvPicPr>
        <p:blipFill rotWithShape="1">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100000"/>
                    </a14:imgEffect>
                    <a14:imgEffect>
                      <a14:brightnessContrast bright="100000" contrast="100000"/>
                    </a14:imgEffect>
                  </a14:imgLayer>
                </a14:imgProps>
              </a:ext>
            </a:extLst>
          </a:blip>
          <a:srcRect r="37775"/>
          <a:stretch/>
        </p:blipFill>
        <p:spPr>
          <a:xfrm>
            <a:off x="28389738" y="76796"/>
            <a:ext cx="1368367" cy="1219864"/>
          </a:xfrm>
          <a:prstGeom prst="rect">
            <a:avLst/>
          </a:prstGeom>
          <a:noFill/>
          <a:ln>
            <a:noFill/>
          </a:ln>
        </p:spPr>
      </p:pic>
      <p:sp>
        <p:nvSpPr>
          <p:cNvPr id="37" name="TextBox 36"/>
          <p:cNvSpPr txBox="1"/>
          <p:nvPr/>
        </p:nvSpPr>
        <p:spPr>
          <a:xfrm>
            <a:off x="22687335" y="15345589"/>
            <a:ext cx="2946275"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Conclusion</a:t>
            </a:r>
          </a:p>
        </p:txBody>
      </p:sp>
      <p:sp>
        <p:nvSpPr>
          <p:cNvPr id="38" name="TextBox 37"/>
          <p:cNvSpPr txBox="1"/>
          <p:nvPr/>
        </p:nvSpPr>
        <p:spPr>
          <a:xfrm>
            <a:off x="22453282" y="18909123"/>
            <a:ext cx="3666037" cy="692177"/>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Bibliography</a:t>
            </a:r>
          </a:p>
        </p:txBody>
      </p:sp>
      <p:sp>
        <p:nvSpPr>
          <p:cNvPr id="146" name="TextBox 145"/>
          <p:cNvSpPr txBox="1"/>
          <p:nvPr/>
        </p:nvSpPr>
        <p:spPr>
          <a:xfrm>
            <a:off x="18105253" y="19552603"/>
            <a:ext cx="11831314" cy="830997"/>
          </a:xfrm>
          <a:prstGeom prst="rect">
            <a:avLst/>
          </a:prstGeom>
          <a:noFill/>
        </p:spPr>
        <p:txBody>
          <a:bodyPr wrap="square" rtlCol="0">
            <a:spAutoFit/>
          </a:bodyPr>
          <a:lstStyle/>
          <a:p>
            <a:pPr marL="334122" indent="-334122">
              <a:buFont typeface="+mj-lt"/>
              <a:buAutoNum type="arabicPeriod"/>
            </a:pPr>
            <a:r>
              <a:rPr lang="en-US" sz="2400" dirty="0" err="1">
                <a:latin typeface="Avenir Book" charset="0"/>
                <a:ea typeface="Avenir Book" charset="0"/>
                <a:cs typeface="Avenir Book" charset="0"/>
              </a:rPr>
              <a:t>Ebrahimpoor</a:t>
            </a:r>
            <a:r>
              <a:rPr lang="en-US" sz="2400" dirty="0">
                <a:latin typeface="Avenir Book" charset="0"/>
                <a:ea typeface="Avenir Book" charset="0"/>
                <a:cs typeface="Avenir Book" charset="0"/>
              </a:rPr>
              <a:t> (2021) Inflated false discovery rate due to volcano plots: problem and solutions</a:t>
            </a:r>
          </a:p>
          <a:p>
            <a:pPr marL="334122" indent="-334122">
              <a:buFont typeface="+mj-lt"/>
              <a:buAutoNum type="arabicPeriod"/>
            </a:pPr>
            <a:r>
              <a:rPr lang="fr-FR" sz="2400" dirty="0" err="1"/>
              <a:t>Katsevich</a:t>
            </a:r>
            <a:r>
              <a:rPr lang="fr-FR" sz="2400" dirty="0"/>
              <a:t>  (2020) </a:t>
            </a:r>
            <a:r>
              <a:rPr lang="en-US" sz="2400" dirty="0"/>
              <a:t>Filtering the rejection set while preserving false discovery rate control</a:t>
            </a:r>
            <a:endParaRPr lang="en-US" sz="2400" dirty="0">
              <a:latin typeface="Avenir Book" charset="0"/>
              <a:ea typeface="Avenir Book" charset="0"/>
              <a:cs typeface="Avenir Book" charset="0"/>
            </a:endParaRPr>
          </a:p>
        </p:txBody>
      </p:sp>
      <p:sp>
        <p:nvSpPr>
          <p:cNvPr id="36" name="ZoneTexte 35">
            <a:extLst>
              <a:ext uri="{FF2B5EF4-FFF2-40B4-BE49-F238E27FC236}">
                <a16:creationId xmlns:a16="http://schemas.microsoft.com/office/drawing/2014/main" id="{8CA13A83-17BF-47E8-A696-0AB3432480B9}"/>
              </a:ext>
            </a:extLst>
          </p:cNvPr>
          <p:cNvSpPr txBox="1"/>
          <p:nvPr/>
        </p:nvSpPr>
        <p:spPr>
          <a:xfrm>
            <a:off x="18105253" y="15985772"/>
            <a:ext cx="11831313" cy="2677656"/>
          </a:xfrm>
          <a:prstGeom prst="rect">
            <a:avLst/>
          </a:prstGeom>
          <a:noFill/>
        </p:spPr>
        <p:txBody>
          <a:bodyPr wrap="square">
            <a:spAutoFit/>
          </a:bodyPr>
          <a:lstStyle/>
          <a:p>
            <a:pPr algn="just"/>
            <a:r>
              <a:rPr lang="en-GB" sz="2400" dirty="0">
                <a:latin typeface="Avenir Book"/>
              </a:rPr>
              <a:t>FDR inflation occurs when FDR control procedures such as BH are combined with the Volcano Plots double filter procedure. FDR control on a set of discoveries does not imply FDR control on subsets of these discoveries. FDR inflation is high when the variance of differentially expressed genes is lower than the variance of non-differentially expressed genes. FDR inflation is less important when there are high correlations or a low proportion of null genes. Closed testing and focused Benjamini-Hochberg are two alternatives to the Benjamini-Hochberg procedure that allow double screening while controlling the FDR.</a:t>
            </a:r>
          </a:p>
        </p:txBody>
      </p:sp>
      <mc:AlternateContent xmlns:mc="http://schemas.openxmlformats.org/markup-compatibility/2006">
        <mc:Choice xmlns:a14="http://schemas.microsoft.com/office/drawing/2010/main" Requires="a14">
          <p:sp>
            <p:nvSpPr>
              <p:cNvPr id="19" name="ZoneTexte 18">
                <a:extLst>
                  <a:ext uri="{FF2B5EF4-FFF2-40B4-BE49-F238E27FC236}">
                    <a16:creationId xmlns:a16="http://schemas.microsoft.com/office/drawing/2014/main" id="{5A519638-5B50-4903-831F-3DEA7A4F545F}"/>
                  </a:ext>
                </a:extLst>
              </p:cNvPr>
              <p:cNvSpPr txBox="1"/>
              <p:nvPr/>
            </p:nvSpPr>
            <p:spPr>
              <a:xfrm>
                <a:off x="8532916" y="8829356"/>
                <a:ext cx="9195839" cy="5644943"/>
              </a:xfrm>
              <a:prstGeom prst="rect">
                <a:avLst/>
              </a:prstGeom>
              <a:noFill/>
            </p:spPr>
            <p:txBody>
              <a:bodyPr wrap="square" rtlCol="0">
                <a:spAutoFit/>
              </a:bodyPr>
              <a:lstStyle/>
              <a:p>
                <a:pPr algn="just"/>
                <a:r>
                  <a:rPr lang="en-GB" sz="2400" dirty="0">
                    <a:latin typeface="Avenir Book"/>
                  </a:rPr>
                  <a:t>The focused BH method is a variant of the classical BH procedure that guarantees FDR-control over a subset of discoveries. The procedure works as follow:</a:t>
                </a:r>
                <a:r>
                  <a:rPr lang="en-GB" sz="2400" b="1" dirty="0">
                    <a:latin typeface="Avenir Book"/>
                  </a:rPr>
                  <a:t>	</a:t>
                </a:r>
              </a:p>
              <a:p>
                <a:r>
                  <a:rPr lang="en-GB" sz="2400" b="1" dirty="0">
                    <a:latin typeface="Avenir Book"/>
                  </a:rPr>
                  <a:t>Input</a:t>
                </a:r>
                <a:r>
                  <a:rPr lang="en-GB" sz="2400" dirty="0">
                    <a:latin typeface="Avenir Book"/>
                  </a:rPr>
                  <a:t>: p-values </a:t>
                </a:r>
                <a14:m>
                  <m:oMath xmlns:m="http://schemas.openxmlformats.org/officeDocument/2006/math">
                    <m:r>
                      <a:rPr lang="fr-FR" sz="2400" b="1" i="1" smtClean="0">
                        <a:latin typeface="Cambria Math" panose="02040503050406030204" pitchFamily="18" charset="0"/>
                      </a:rPr>
                      <m:t>𝒑</m:t>
                    </m:r>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𝑚</m:t>
                        </m:r>
                      </m:sub>
                    </m:sSub>
                    <m:r>
                      <a:rPr lang="fr-FR" sz="2400" b="0" i="1" smtClean="0">
                        <a:latin typeface="Cambria Math" panose="02040503050406030204" pitchFamily="18" charset="0"/>
                      </a:rPr>
                      <m:t>),</m:t>
                    </m:r>
                  </m:oMath>
                </a14:m>
                <a:r>
                  <a:rPr lang="en-GB" sz="2400" dirty="0">
                    <a:latin typeface="Avenir Book"/>
                  </a:rPr>
                  <a:t> filter </a:t>
                </a:r>
                <a:r>
                  <a:rPr lang="en-GB" sz="2400" dirty="0">
                    <a:latin typeface="Avenir Book"/>
                    <a:ea typeface="Cambria Math" panose="02040503050406030204" pitchFamily="18" charset="0"/>
                  </a:rPr>
                  <a:t>𝔉</a:t>
                </a:r>
              </a:p>
              <a:p>
                <a:r>
                  <a:rPr lang="en-GB" sz="2400" dirty="0">
                    <a:latin typeface="Avenir Book"/>
                    <a:ea typeface="Cambria Math" panose="02040503050406030204" pitchFamily="18" charset="0"/>
                  </a:rPr>
                  <a:t>1 </a:t>
                </a:r>
                <a:r>
                  <a:rPr lang="en-GB" sz="2400" b="1" dirty="0">
                    <a:latin typeface="Avenir Book"/>
                    <a:ea typeface="Cambria Math" panose="02040503050406030204" pitchFamily="18" charset="0"/>
                  </a:rPr>
                  <a:t>for</a:t>
                </a:r>
                <a:r>
                  <a:rPr lang="en-GB" sz="2400" dirty="0">
                    <a:latin typeface="Avenir Book"/>
                    <a:ea typeface="Cambria Math" panose="02040503050406030204" pitchFamily="18" charset="0"/>
                  </a:rPr>
                  <a:t> </a:t>
                </a:r>
                <a14:m>
                  <m:oMath xmlns:m="http://schemas.openxmlformats.org/officeDocument/2006/math">
                    <m:r>
                      <a:rPr lang="fr-FR" sz="2400" b="0" i="1" smtClean="0">
                        <a:latin typeface="Cambria Math" panose="02040503050406030204" pitchFamily="18" charset="0"/>
                        <a:ea typeface="Cambria Math" panose="02040503050406030204" pitchFamily="18" charset="0"/>
                      </a:rPr>
                      <m:t>𝑟</m:t>
                    </m:r>
                    <m:r>
                      <a:rPr lang="fr-FR" sz="2400" b="0" i="1" smtClean="0">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a:t>
                </a:r>
                <a:r>
                  <a:rPr lang="en-GB" sz="2400" b="1" dirty="0">
                    <a:latin typeface="Avenir Book"/>
                  </a:rPr>
                  <a:t>do</a:t>
                </a:r>
              </a:p>
              <a:p>
                <a:r>
                  <a:rPr lang="en-GB" sz="2400" dirty="0">
                    <a:latin typeface="Avenir Book"/>
                  </a:rPr>
                  <a:t>2 Compute </a:t>
                </a:r>
                <a14:m>
                  <m:oMath xmlns:m="http://schemas.openxmlformats.org/officeDocument/2006/math">
                    <m:acc>
                      <m:accPr>
                        <m:chr m:val="̂"/>
                        <m:ctrlPr>
                          <a:rPr lang="fr-FR" sz="2400" i="1" smtClean="0">
                            <a:solidFill>
                              <a:schemeClr val="tx1"/>
                            </a:solidFill>
                            <a:latin typeface="Cambria Math" panose="02040503050406030204" pitchFamily="18" charset="0"/>
                          </a:rPr>
                        </m:ctrlPr>
                      </m:accPr>
                      <m:e>
                        <m:r>
                          <a:rPr lang="fr-FR" sz="2400" b="0" i="1" smtClean="0">
                            <a:solidFill>
                              <a:schemeClr val="tx1"/>
                            </a:solidFill>
                            <a:latin typeface="Cambria Math" panose="02040503050406030204" pitchFamily="18" charset="0"/>
                          </a:rPr>
                          <m:t>𝐹𝐷𝑃</m:t>
                        </m:r>
                      </m:e>
                    </m:acc>
                    <m:r>
                      <a:rPr lang="fr-FR" sz="2400" b="0" i="1" smtClean="0">
                        <a:solidFill>
                          <a:schemeClr val="tx1"/>
                        </a:solidFill>
                        <a:latin typeface="Cambria Math" panose="02040503050406030204" pitchFamily="18" charset="0"/>
                      </a:rPr>
                      <m:t> </m:t>
                    </m:r>
                    <m:d>
                      <m:dPr>
                        <m:ctrlPr>
                          <a:rPr lang="fr-FR" sz="2400" b="0" i="1" smtClean="0">
                            <a:solidFill>
                              <a:schemeClr val="tx1"/>
                            </a:solidFill>
                            <a:latin typeface="Cambria Math" panose="02040503050406030204" pitchFamily="18" charset="0"/>
                          </a:rPr>
                        </m:ctrlPr>
                      </m:dPr>
                      <m:e>
                        <m:r>
                          <a:rPr lang="fr-FR" sz="2400" b="0" i="1" smtClean="0">
                            <a:solidFill>
                              <a:schemeClr val="tx1"/>
                            </a:solidFill>
                            <a:latin typeface="Cambria Math" panose="02040503050406030204" pitchFamily="18" charset="0"/>
                          </a:rPr>
                          <m:t>𝑟</m:t>
                        </m:r>
                      </m:e>
                    </m:d>
                    <m:r>
                      <a:rPr lang="fr-FR" sz="2400" b="0" i="1" smtClean="0">
                        <a:solidFill>
                          <a:schemeClr val="tx1"/>
                        </a:solidFill>
                        <a:latin typeface="Cambria Math" panose="02040503050406030204" pitchFamily="18" charset="0"/>
                      </a:rPr>
                      <m:t>= </m:t>
                    </m:r>
                    <m:f>
                      <m:fPr>
                        <m:ctrlPr>
                          <a:rPr lang="fr-FR" sz="2400" b="0" i="1" smtClean="0">
                            <a:solidFill>
                              <a:schemeClr val="tx1"/>
                            </a:solidFill>
                            <a:latin typeface="Cambria Math" panose="02040503050406030204" pitchFamily="18" charset="0"/>
                          </a:rPr>
                        </m:ctrlPr>
                      </m:fPr>
                      <m:num>
                        <m:r>
                          <a:rPr lang="fr-FR" sz="2400" b="0" i="1" smtClean="0">
                            <a:solidFill>
                              <a:schemeClr val="tx1"/>
                            </a:solidFill>
                            <a:latin typeface="Cambria Math" panose="02040503050406030204" pitchFamily="18" charset="0"/>
                          </a:rPr>
                          <m:t>𝑚</m:t>
                        </m:r>
                        <m:r>
                          <a:rPr lang="fr-FR" sz="2400" b="0" i="1" smtClean="0">
                            <a:solidFill>
                              <a:schemeClr val="tx1"/>
                            </a:solidFill>
                            <a:latin typeface="Cambria Math" panose="02040503050406030204" pitchFamily="18" charset="0"/>
                          </a:rPr>
                          <m:t>×</m:t>
                        </m:r>
                        <m:r>
                          <a:rPr lang="fr-FR" sz="2400" b="0" i="1" smtClean="0">
                            <a:solidFill>
                              <a:schemeClr val="tx1"/>
                            </a:solidFill>
                            <a:latin typeface="Cambria Math" panose="02040503050406030204" pitchFamily="18" charset="0"/>
                          </a:rPr>
                          <m:t>𝑟</m:t>
                        </m:r>
                      </m:num>
                      <m:den>
                        <m:r>
                          <a:rPr lang="fr-FR" sz="2400" b="0" i="1" smtClean="0">
                            <a:solidFill>
                              <a:schemeClr val="tx1"/>
                            </a:solidFill>
                            <a:latin typeface="Cambria Math" panose="02040503050406030204" pitchFamily="18" charset="0"/>
                          </a:rPr>
                          <m:t>|</m:t>
                        </m:r>
                        <m:r>
                          <m:rPr>
                            <m:nor/>
                          </m:rPr>
                          <a:rPr lang="en-GB" sz="2400" dirty="0">
                            <a:latin typeface="Avenir Book"/>
                            <a:ea typeface="Cambria Math" panose="02040503050406030204" pitchFamily="18" charset="0"/>
                          </a:rPr>
                          <m:t>𝔉</m:t>
                        </m:r>
                        <m:d>
                          <m:dPr>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 </m:t>
                            </m:r>
                            <m:d>
                              <m:dPr>
                                <m:begChr m:val="{"/>
                                <m:endChr m:val="}"/>
                                <m:ctrlPr>
                                  <a:rPr lang="fr-FR" sz="2400" b="0" i="1" dirty="0" smtClean="0">
                                    <a:latin typeface="Cambria Math" panose="02040503050406030204" pitchFamily="18" charset="0"/>
                                    <a:ea typeface="Cambria Math" panose="02040503050406030204" pitchFamily="18" charset="0"/>
                                  </a:rPr>
                                </m:ctrlPr>
                              </m:dPr>
                              <m:e>
                                <m:r>
                                  <a:rPr lang="fr-FR" sz="2400" b="0" i="1" dirty="0" smtClean="0">
                                    <a:latin typeface="Cambria Math" panose="02040503050406030204" pitchFamily="18" charset="0"/>
                                    <a:ea typeface="Cambria Math" panose="02040503050406030204" pitchFamily="18" charset="0"/>
                                  </a:rPr>
                                  <m:t>𝑗</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𝑝</m:t>
                                    </m:r>
                                  </m:e>
                                  <m:sub>
                                    <m:r>
                                      <a:rPr lang="fr-FR" sz="2400" b="0" i="1" dirty="0" smtClean="0">
                                        <a:latin typeface="Cambria Math" panose="02040503050406030204" pitchFamily="18" charset="0"/>
                                        <a:ea typeface="Cambria Math" panose="02040503050406030204" pitchFamily="18" charset="0"/>
                                      </a:rPr>
                                      <m:t>𝑗</m:t>
                                    </m:r>
                                  </m:sub>
                                </m:sSub>
                                <m:r>
                                  <a:rPr lang="fr-FR" sz="2400" b="0" i="1" dirty="0" smtClean="0">
                                    <a:latin typeface="Cambria Math" panose="02040503050406030204" pitchFamily="18" charset="0"/>
                                    <a:ea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𝑟</m:t>
                                </m:r>
                              </m:e>
                            </m:d>
                            <m:r>
                              <a:rPr lang="fr-FR" sz="2400" b="0" i="1" dirty="0" smtClean="0">
                                <a:latin typeface="Cambria Math" panose="02040503050406030204" pitchFamily="18" charset="0"/>
                                <a:ea typeface="Cambria Math" panose="02040503050406030204" pitchFamily="18" charset="0"/>
                              </a:rPr>
                              <m:t>,</m:t>
                            </m:r>
                            <m:r>
                              <a:rPr lang="fr-FR" sz="2400" b="1" i="1" dirty="0" smtClean="0">
                                <a:latin typeface="Cambria Math" panose="02040503050406030204" pitchFamily="18" charset="0"/>
                                <a:ea typeface="Cambria Math" panose="02040503050406030204" pitchFamily="18" charset="0"/>
                              </a:rPr>
                              <m:t>𝒑</m:t>
                            </m:r>
                            <m:r>
                              <a:rPr lang="fr-FR" sz="2400" b="0" i="1" dirty="0" smtClean="0">
                                <a:latin typeface="Cambria Math" panose="02040503050406030204" pitchFamily="18" charset="0"/>
                                <a:ea typeface="Cambria Math" panose="02040503050406030204" pitchFamily="18" charset="0"/>
                              </a:rPr>
                              <m:t> </m:t>
                            </m:r>
                          </m:e>
                        </m:d>
                        <m:r>
                          <a:rPr lang="fr-FR" sz="2400" b="0" i="1" smtClean="0">
                            <a:solidFill>
                              <a:schemeClr val="tx1"/>
                            </a:solidFill>
                            <a:latin typeface="Cambria Math" panose="02040503050406030204" pitchFamily="18" charset="0"/>
                          </a:rPr>
                          <m:t>|</m:t>
                        </m:r>
                      </m:den>
                    </m:f>
                    <m:r>
                      <a:rPr lang="fr-FR" sz="2400" b="0" i="1" smtClean="0">
                        <a:solidFill>
                          <a:schemeClr val="tx1"/>
                        </a:solidFill>
                        <a:latin typeface="Cambria Math" panose="02040503050406030204" pitchFamily="18" charset="0"/>
                      </a:rPr>
                      <m:t>;</m:t>
                    </m:r>
                  </m:oMath>
                </a14:m>
                <a:endParaRPr lang="en-GB" sz="2400" dirty="0">
                  <a:latin typeface="Avenir Book"/>
                </a:endParaRPr>
              </a:p>
              <a:p>
                <a:r>
                  <a:rPr lang="en-GB" sz="2400" dirty="0">
                    <a:latin typeface="Avenir Book"/>
                  </a:rPr>
                  <a:t>3 </a:t>
                </a:r>
                <a:r>
                  <a:rPr lang="en-GB" sz="2400" b="1" dirty="0">
                    <a:latin typeface="Avenir Book"/>
                  </a:rPr>
                  <a:t>end</a:t>
                </a:r>
              </a:p>
              <a:p>
                <a:r>
                  <a:rPr lang="en-GB" sz="2400" dirty="0">
                    <a:latin typeface="Avenir Book"/>
                  </a:rPr>
                  <a:t>4 Compute </a:t>
                </a:r>
                <a14:m>
                  <m:oMath xmlns:m="http://schemas.openxmlformats.org/officeDocument/2006/math">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r>
                      <a:rPr lang="fr-FR" sz="2400" b="0" i="1" smtClean="0">
                        <a:latin typeface="Cambria Math" panose="02040503050406030204" pitchFamily="18" charset="0"/>
                      </a:rPr>
                      <m:t>=</m:t>
                    </m:r>
                    <m:func>
                      <m:funcPr>
                        <m:ctrlPr>
                          <a:rPr lang="fr-FR" sz="2400" b="0" i="1" smtClean="0">
                            <a:latin typeface="Cambria Math" panose="02040503050406030204" pitchFamily="18" charset="0"/>
                          </a:rPr>
                        </m:ctrlPr>
                      </m:funcPr>
                      <m:fName>
                        <m:r>
                          <m:rPr>
                            <m:sty m:val="p"/>
                          </m:rPr>
                          <a:rPr lang="fr-FR" sz="2400" b="0" i="0" smtClean="0">
                            <a:latin typeface="Cambria Math" panose="02040503050406030204" pitchFamily="18" charset="0"/>
                          </a:rPr>
                          <m:t>max</m:t>
                        </m:r>
                      </m:fName>
                      <m:e>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𝑟</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i="1">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e>
                            </m:d>
                            <m:r>
                              <a:rPr lang="fr-FR" sz="2400" b="0" i="1" smtClean="0">
                                <a:latin typeface="Cambria Math" panose="02040503050406030204" pitchFamily="18" charset="0"/>
                                <a:ea typeface="Cambria Math" panose="02040503050406030204" pitchFamily="18" charset="0"/>
                              </a:rPr>
                              <m:t>:</m:t>
                            </m:r>
                            <m:acc>
                              <m:accPr>
                                <m:chr m:val="̂"/>
                                <m:ctrlPr>
                                  <a:rPr lang="fr-FR" sz="2400" b="0" i="1" smtClean="0">
                                    <a:latin typeface="Cambria Math" panose="02040503050406030204" pitchFamily="18" charset="0"/>
                                    <a:ea typeface="Cambria Math" panose="02040503050406030204" pitchFamily="18" charset="0"/>
                                  </a:rPr>
                                </m:ctrlPr>
                              </m:accPr>
                              <m:e>
                                <m:r>
                                  <a:rPr lang="fr-FR" sz="2400" b="0" i="1" smtClean="0">
                                    <a:latin typeface="Cambria Math" panose="02040503050406030204" pitchFamily="18" charset="0"/>
                                    <a:ea typeface="Cambria Math" panose="02040503050406030204" pitchFamily="18" charset="0"/>
                                  </a:rPr>
                                  <m:t>𝐹𝐷𝑃</m:t>
                                </m:r>
                              </m:e>
                            </m:acc>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𝑟</m:t>
                                </m:r>
                              </m:e>
                            </m:d>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𝛼</m:t>
                            </m:r>
                          </m:e>
                        </m:d>
                      </m:e>
                    </m:func>
                    <m:r>
                      <a:rPr lang="fr-FR" sz="2400" b="0" i="1" smtClean="0">
                        <a:latin typeface="Cambria Math" panose="02040503050406030204" pitchFamily="18" charset="0"/>
                        <a:ea typeface="Cambria Math" panose="02040503050406030204" pitchFamily="18" charset="0"/>
                      </a:rPr>
                      <m:t>;</m:t>
                    </m:r>
                  </m:oMath>
                </a14:m>
                <a:endParaRPr lang="fr-FR" sz="2400" b="0" dirty="0">
                  <a:latin typeface="Avenir Book"/>
                </a:endParaRPr>
              </a:p>
              <a:p>
                <a:r>
                  <a:rPr lang="en-GB" sz="2400" dirty="0">
                    <a:latin typeface="Avenir Book"/>
                  </a:rPr>
                  <a:t>5 Compute the classical BH rejection set </a:t>
                </a:r>
                <a14:m>
                  <m:oMath xmlns:m="http://schemas.openxmlformats.org/officeDocument/2006/math">
                    <m:r>
                      <m:rPr>
                        <m:nor/>
                      </m:rPr>
                      <a:rPr lang="en-GB" sz="2400" dirty="0">
                        <a:latin typeface="Avenir Book"/>
                        <a:ea typeface="Cambria Math" panose="02040503050406030204" pitchFamily="18" charset="0"/>
                      </a:rPr>
                      <m:t>ℛ</m:t>
                    </m:r>
                    <m:r>
                      <m:rPr>
                        <m:nor/>
                      </m:rPr>
                      <a:rPr lang="fr-FR" sz="2400" b="0" i="0" dirty="0" smtClean="0">
                        <a:latin typeface="Avenir Book"/>
                        <a:ea typeface="Cambria Math" panose="02040503050406030204" pitchFamily="18" charset="0"/>
                      </a:rPr>
                      <m:t>∗</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𝑗</m:t>
                        </m:r>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𝑗</m:t>
                            </m:r>
                          </m:sub>
                        </m:sSub>
                        <m:r>
                          <a:rPr lang="fr-FR" sz="2400" b="0" i="1" smtClean="0">
                            <a:latin typeface="Cambria Math" panose="02040503050406030204" pitchFamily="18" charset="0"/>
                          </a:rPr>
                          <m:t>≤</m:t>
                        </m:r>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𝑟</m:t>
                            </m:r>
                          </m:e>
                          <m:sup>
                            <m:r>
                              <a:rPr lang="fr-FR" sz="2400" b="0" i="1" smtClean="0">
                                <a:latin typeface="Cambria Math" panose="02040503050406030204" pitchFamily="18" charset="0"/>
                              </a:rPr>
                              <m:t>∗</m:t>
                            </m:r>
                          </m:sup>
                        </m:sSup>
                      </m:e>
                    </m:d>
                    <m:r>
                      <a:rPr lang="fr-FR" sz="2400" b="0" i="1" smtClean="0">
                        <a:latin typeface="Cambria Math" panose="02040503050406030204" pitchFamily="18" charset="0"/>
                      </a:rPr>
                      <m:t>;</m:t>
                    </m:r>
                  </m:oMath>
                </a14:m>
                <a:endParaRPr lang="en-GB" sz="2400" dirty="0">
                  <a:latin typeface="Avenir Book"/>
                </a:endParaRPr>
              </a:p>
              <a:p>
                <a:r>
                  <a:rPr lang="en-GB" sz="2400" dirty="0">
                    <a:latin typeface="Avenir Book"/>
                  </a:rPr>
                  <a:t>6 Compute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r>
                      <a:rPr lang="fr-FR" sz="2400" b="0" i="1" dirty="0" smtClean="0">
                        <a:latin typeface="Cambria Math" panose="02040503050406030204" pitchFamily="18" charset="0"/>
                        <a:ea typeface="Cambria Math" panose="02040503050406030204" pitchFamily="18" charset="0"/>
                      </a:rPr>
                      <m:t>=</m:t>
                    </m:r>
                    <m:r>
                      <m:rPr>
                        <m:nor/>
                      </m:rPr>
                      <a:rPr lang="en-GB" sz="2400" dirty="0">
                        <a:latin typeface="Avenir Book"/>
                        <a:ea typeface="Cambria Math" panose="02040503050406030204" pitchFamily="18" charset="0"/>
                      </a:rPr>
                      <m:t>𝔉</m:t>
                    </m:r>
                    <m:r>
                      <m:rPr>
                        <m:nor/>
                      </m:rPr>
                      <a:rPr lang="fr-FR" sz="2400" b="0" i="0" dirty="0" smtClean="0">
                        <a:latin typeface="Avenir Book"/>
                        <a:ea typeface="Cambria Math" panose="02040503050406030204" pitchFamily="18" charset="0"/>
                      </a:rPr>
                      <m:t>(</m:t>
                    </m:r>
                    <m:r>
                      <m:rPr>
                        <m:nor/>
                      </m:rPr>
                      <a:rPr lang="en-GB" sz="2400" dirty="0">
                        <a:latin typeface="Avenir Book"/>
                        <a:ea typeface="Cambria Math" panose="02040503050406030204" pitchFamily="18" charset="0"/>
                      </a:rPr>
                      <m:t>ℛ</m:t>
                    </m:r>
                    <m:r>
                      <m:rPr>
                        <m:nor/>
                      </m:rPr>
                      <a:rPr lang="fr-FR" sz="2400" dirty="0">
                        <a:latin typeface="Avenir Book"/>
                        <a:ea typeface="Cambria Math" panose="02040503050406030204" pitchFamily="18" charset="0"/>
                      </a:rPr>
                      <m:t>∗</m:t>
                    </m:r>
                    <m:r>
                      <m:rPr>
                        <m:nor/>
                      </m:rPr>
                      <a:rPr lang="fr-FR" sz="2400" b="0" i="0" dirty="0" smtClean="0">
                        <a:latin typeface="Avenir Book"/>
                        <a:ea typeface="Cambria Math" panose="02040503050406030204" pitchFamily="18" charset="0"/>
                      </a:rPr>
                      <m:t>, </m:t>
                    </m:r>
                    <m:r>
                      <m:rPr>
                        <m:nor/>
                      </m:rPr>
                      <a:rPr lang="fr-FR" sz="2400" b="1" i="1" dirty="0" smtClean="0">
                        <a:latin typeface="Avenir Book"/>
                        <a:ea typeface="Cambria Math" panose="02040503050406030204" pitchFamily="18" charset="0"/>
                      </a:rPr>
                      <m:t>p</m:t>
                    </m:r>
                    <m:r>
                      <m:rPr>
                        <m:nor/>
                      </m:rPr>
                      <a:rPr lang="fr-FR" sz="2400" b="0" i="0" dirty="0" smtClean="0">
                        <a:latin typeface="Avenir Book"/>
                        <a:ea typeface="Cambria Math" panose="02040503050406030204" pitchFamily="18" charset="0"/>
                      </a:rPr>
                      <m:t>);</m:t>
                    </m:r>
                  </m:oMath>
                </a14:m>
                <a:endParaRPr lang="en-GB" sz="2400" dirty="0">
                  <a:latin typeface="Avenir Book"/>
                </a:endParaRPr>
              </a:p>
              <a:p>
                <a:r>
                  <a:rPr lang="en-GB" sz="2400" b="1" dirty="0">
                    <a:latin typeface="Avenir Book"/>
                  </a:rPr>
                  <a:t>Result</a:t>
                </a:r>
                <a:r>
                  <a:rPr lang="en-GB" sz="2400" dirty="0">
                    <a:latin typeface="Avenir Book"/>
                  </a:rPr>
                  <a:t>: Filtered rejection set </a:t>
                </a:r>
                <a14:m>
                  <m:oMath xmlns:m="http://schemas.openxmlformats.org/officeDocument/2006/math">
                    <m:sSup>
                      <m:sSupPr>
                        <m:ctrlPr>
                          <a:rPr lang="fr-FR" sz="2400" b="0" i="1" dirty="0" smtClean="0">
                            <a:latin typeface="Cambria Math" panose="02040503050406030204" pitchFamily="18" charset="0"/>
                            <a:ea typeface="Cambria Math" panose="02040503050406030204" pitchFamily="18" charset="0"/>
                          </a:rPr>
                        </m:ctrlPr>
                      </m:sSupPr>
                      <m:e>
                        <m:r>
                          <a:rPr lang="en-GB" sz="2400" i="1" dirty="0" smtClean="0">
                            <a:latin typeface="Cambria Math" panose="02040503050406030204" pitchFamily="18" charset="0"/>
                            <a:ea typeface="Cambria Math" panose="02040503050406030204" pitchFamily="18" charset="0"/>
                          </a:rPr>
                          <m:t>𝔘</m:t>
                        </m:r>
                      </m:e>
                      <m:sup>
                        <m:r>
                          <a:rPr lang="fr-FR" sz="2400" b="0" i="1" dirty="0" smtClean="0">
                            <a:latin typeface="Cambria Math" panose="02040503050406030204" pitchFamily="18" charset="0"/>
                            <a:ea typeface="Cambria Math" panose="02040503050406030204" pitchFamily="18" charset="0"/>
                          </a:rPr>
                          <m:t>∗</m:t>
                        </m:r>
                      </m:sup>
                    </m:sSup>
                  </m:oMath>
                </a14:m>
                <a:endParaRPr lang="en-GB" sz="2400" dirty="0">
                  <a:latin typeface="Avenir Book"/>
                </a:endParaRPr>
              </a:p>
              <a:p>
                <a:pPr algn="just"/>
                <a:r>
                  <a:rPr lang="en-GB" sz="2400" dirty="0">
                    <a:latin typeface="Avenir Book"/>
                  </a:rPr>
                  <a:t>In the case of Volcano plots, we shall select </a:t>
                </a:r>
                <a:r>
                  <a:rPr lang="en-GB" sz="2400" dirty="0">
                    <a:latin typeface="Avenir Book"/>
                    <a:ea typeface="Cambria Math" panose="02040503050406030204" pitchFamily="18" charset="0"/>
                  </a:rPr>
                  <a:t>𝔉 such that it selects the </a:t>
                </a:r>
                <a14:m>
                  <m:oMath xmlns:m="http://schemas.openxmlformats.org/officeDocument/2006/math">
                    <m:r>
                      <a:rPr lang="fr-FR" sz="2400" b="0" i="1" smtClean="0">
                        <a:latin typeface="Cambria Math" panose="02040503050406030204" pitchFamily="18" charset="0"/>
                        <a:ea typeface="Cambria Math" panose="02040503050406030204" pitchFamily="18" charset="0"/>
                      </a:rPr>
                      <m:t>𝑘</m:t>
                    </m:r>
                  </m:oMath>
                </a14:m>
                <a:r>
                  <a:rPr lang="en-GB" sz="2400" dirty="0">
                    <a:latin typeface="Avenir Book"/>
                    <a:ea typeface="Cambria Math" panose="02040503050406030204" pitchFamily="18" charset="0"/>
                  </a:rPr>
                  <a:t> largest </a:t>
                </a:r>
                <a14:m>
                  <m:oMath xmlns:m="http://schemas.openxmlformats.org/officeDocument/2006/math">
                    <m:r>
                      <a:rPr lang="fr-FR" sz="2400" b="0" i="0" smtClean="0">
                        <a:latin typeface="Cambria Math" panose="02040503050406030204" pitchFamily="18" charset="0"/>
                      </a:rPr>
                      <m:t>|</m:t>
                    </m:r>
                    <m:sSub>
                      <m:sSubPr>
                        <m:ctrlPr>
                          <a:rPr lang="fr-FR" sz="2400" b="0" i="1" smtClean="0">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oMath>
                </a14:m>
                <a:r>
                  <a:rPr lang="en-GB" sz="2400" dirty="0">
                    <a:latin typeface="Avenir Book"/>
                    <a:ea typeface="Cambria Math" panose="02040503050406030204" pitchFamily="18" charset="0"/>
                  </a:rPr>
                  <a:t> or all the effect size above a certain threshold </a:t>
                </a:r>
                <a14:m>
                  <m:oMath xmlns:m="http://schemas.openxmlformats.org/officeDocument/2006/math">
                    <m:r>
                      <a:rPr lang="fr-FR" sz="2400" b="0" i="1" smtClean="0">
                        <a:latin typeface="Cambria Math" panose="02040503050406030204" pitchFamily="18" charset="0"/>
                        <a:ea typeface="Cambria Math" panose="02040503050406030204" pitchFamily="18" charset="0"/>
                      </a:rPr>
                      <m:t>𝜏</m:t>
                    </m:r>
                  </m:oMath>
                </a14:m>
                <a:r>
                  <a:rPr lang="en-GB" sz="2400" dirty="0">
                    <a:latin typeface="Avenir Book"/>
                  </a:rPr>
                  <a:t>.</a:t>
                </a:r>
              </a:p>
              <a:p>
                <a:endParaRPr lang="en-GB" sz="2400" dirty="0">
                  <a:latin typeface="Avenir Book"/>
                </a:endParaRPr>
              </a:p>
            </p:txBody>
          </p:sp>
        </mc:Choice>
        <mc:Fallback>
          <p:sp>
            <p:nvSpPr>
              <p:cNvPr id="19" name="ZoneTexte 18">
                <a:extLst>
                  <a:ext uri="{FF2B5EF4-FFF2-40B4-BE49-F238E27FC236}">
                    <a16:creationId xmlns:a16="http://schemas.microsoft.com/office/drawing/2014/main" id="{5A519638-5B50-4903-831F-3DEA7A4F545F}"/>
                  </a:ext>
                </a:extLst>
              </p:cNvPr>
              <p:cNvSpPr txBox="1">
                <a:spLocks noRot="1" noChangeAspect="1" noMove="1" noResize="1" noEditPoints="1" noAdjustHandles="1" noChangeArrowheads="1" noChangeShapeType="1" noTextEdit="1"/>
              </p:cNvSpPr>
              <p:nvPr/>
            </p:nvSpPr>
            <p:spPr>
              <a:xfrm>
                <a:off x="8532916" y="8829356"/>
                <a:ext cx="9195839" cy="5644943"/>
              </a:xfrm>
              <a:prstGeom prst="rect">
                <a:avLst/>
              </a:prstGeom>
              <a:blipFill>
                <a:blip r:embed="rId5"/>
                <a:stretch>
                  <a:fillRect l="-1061" t="-864" r="-995"/>
                </a:stretch>
              </a:blipFill>
            </p:spPr>
            <p:txBody>
              <a:bodyPr/>
              <a:lstStyle/>
              <a:p>
                <a:r>
                  <a:rPr lang="fr-FR">
                    <a:noFill/>
                  </a:rPr>
                  <a:t> </a:t>
                </a:r>
              </a:p>
            </p:txBody>
          </p:sp>
        </mc:Fallback>
      </mc:AlternateContent>
      <p:pic>
        <p:nvPicPr>
          <p:cNvPr id="3" name="Image 2">
            <a:extLst>
              <a:ext uri="{FF2B5EF4-FFF2-40B4-BE49-F238E27FC236}">
                <a16:creationId xmlns:a16="http://schemas.microsoft.com/office/drawing/2014/main" id="{763EFD43-5B1A-46E2-ACD4-EA71DFE492D4}"/>
              </a:ext>
            </a:extLst>
          </p:cNvPr>
          <p:cNvPicPr>
            <a:picLocks noChangeAspect="1"/>
          </p:cNvPicPr>
          <p:nvPr/>
        </p:nvPicPr>
        <p:blipFill>
          <a:blip r:embed="rId6"/>
          <a:stretch>
            <a:fillRect/>
          </a:stretch>
        </p:blipFill>
        <p:spPr>
          <a:xfrm>
            <a:off x="5072779" y="9932785"/>
            <a:ext cx="2760923" cy="647473"/>
          </a:xfrm>
          <a:prstGeom prst="rect">
            <a:avLst/>
          </a:prstGeom>
        </p:spPr>
      </p:pic>
      <p:grpSp>
        <p:nvGrpSpPr>
          <p:cNvPr id="7" name="Groupe 6">
            <a:extLst>
              <a:ext uri="{FF2B5EF4-FFF2-40B4-BE49-F238E27FC236}">
                <a16:creationId xmlns:a16="http://schemas.microsoft.com/office/drawing/2014/main" id="{2C77C3F0-6856-40B5-BDE4-9957905D09D7}"/>
              </a:ext>
            </a:extLst>
          </p:cNvPr>
          <p:cNvGrpSpPr/>
          <p:nvPr/>
        </p:nvGrpSpPr>
        <p:grpSpPr>
          <a:xfrm>
            <a:off x="18105249" y="2758437"/>
            <a:ext cx="11831316" cy="8165534"/>
            <a:chOff x="18630192" y="6718523"/>
            <a:chExt cx="11494701" cy="8165534"/>
          </a:xfrm>
        </p:grpSpPr>
        <p:sp>
          <p:nvSpPr>
            <p:cNvPr id="33" name="ZoneTexte 32">
              <a:extLst>
                <a:ext uri="{FF2B5EF4-FFF2-40B4-BE49-F238E27FC236}">
                  <a16:creationId xmlns:a16="http://schemas.microsoft.com/office/drawing/2014/main" id="{F7C61CB4-222E-4FC9-B885-986B784DB679}"/>
                </a:ext>
              </a:extLst>
            </p:cNvPr>
            <p:cNvSpPr txBox="1"/>
            <p:nvPr/>
          </p:nvSpPr>
          <p:spPr>
            <a:xfrm>
              <a:off x="18630193" y="6718523"/>
              <a:ext cx="11494700" cy="4154984"/>
            </a:xfrm>
            <a:prstGeom prst="rect">
              <a:avLst/>
            </a:prstGeom>
            <a:noFill/>
          </p:spPr>
          <p:txBody>
            <a:bodyPr wrap="square">
              <a:spAutoFit/>
            </a:bodyPr>
            <a:lstStyle/>
            <a:p>
              <a:pPr algn="just"/>
              <a:r>
                <a:rPr lang="en-GB" sz="2400" dirty="0">
                  <a:latin typeface="Avenir Book"/>
                </a:rPr>
                <a:t>In the real case study, the database contains 49 individuals and 58037 genes. Authors use a resampling method with 6 individuals for the test sample and 37 individuals for the validation sample. If among the 37 individuals there are significant genes for BH (adjusted P-value for BH &lt;0.05) then they are considered differentially expressed. </a:t>
              </a:r>
            </a:p>
            <a:p>
              <a:pPr marL="342900" indent="-342900" algn="just">
                <a:buClr>
                  <a:srgbClr val="F5584E"/>
                </a:buClr>
                <a:buFont typeface="Wingdings" panose="05000000000000000000" pitchFamily="2" charset="2"/>
                <a:buChar char="Ø"/>
              </a:pPr>
              <a:r>
                <a:rPr lang="en-GB" sz="2400" dirty="0">
                  <a:latin typeface="Avenir Book"/>
                </a:rPr>
                <a:t>If differentially expressed gene in the validation and test sample → true positive (TP); </a:t>
              </a:r>
            </a:p>
            <a:p>
              <a:pPr marL="342900" indent="-342900" algn="just">
                <a:buClr>
                  <a:srgbClr val="F5584E"/>
                </a:buClr>
                <a:buFont typeface="Wingdings" panose="05000000000000000000" pitchFamily="2" charset="2"/>
                <a:buChar char="Ø"/>
              </a:pPr>
              <a:r>
                <a:rPr lang="en-GB" sz="2400" dirty="0">
                  <a:latin typeface="Avenir Book"/>
                </a:rPr>
                <a:t>If gene differentially expressed in the validation sample and not differentially expressed in the test sample (or vice versa) → false positive (FP); </a:t>
              </a:r>
            </a:p>
            <a:p>
              <a:pPr marL="342900" indent="-342900" algn="just">
                <a:buClr>
                  <a:srgbClr val="F5584E"/>
                </a:buClr>
                <a:buFont typeface="Wingdings" panose="05000000000000000000" pitchFamily="2" charset="2"/>
                <a:buChar char="Ø"/>
              </a:pPr>
              <a:r>
                <a:rPr lang="en-GB" sz="2400" dirty="0">
                  <a:latin typeface="Avenir Book"/>
                </a:rPr>
                <a:t>If gene not differentially expressed in validation and test sample → true negative (TN).</a:t>
              </a:r>
            </a:p>
            <a:p>
              <a:pPr algn="just"/>
              <a:r>
                <a:rPr lang="en-GB" sz="2400" dirty="0">
                  <a:latin typeface="Avenir Book"/>
                </a:rPr>
                <a:t>17% of the genes selected by the Volcano plot in the test sample were not significant in the validation. Filtering the results may lead to FDP inflation and that a large effect size does not necessarily imply that the result is a true positive. </a:t>
              </a:r>
            </a:p>
          </p:txBody>
        </p:sp>
        <p:pic>
          <p:nvPicPr>
            <p:cNvPr id="18" name="Image 17">
              <a:extLst>
                <a:ext uri="{FF2B5EF4-FFF2-40B4-BE49-F238E27FC236}">
                  <a16:creationId xmlns:a16="http://schemas.microsoft.com/office/drawing/2014/main" id="{83BFB49B-EAEF-457B-AB5F-AC2D15A0EF39}"/>
                </a:ext>
              </a:extLst>
            </p:cNvPr>
            <p:cNvPicPr>
              <a:picLocks noChangeAspect="1"/>
            </p:cNvPicPr>
            <p:nvPr/>
          </p:nvPicPr>
          <p:blipFill>
            <a:blip r:embed="rId7"/>
            <a:stretch>
              <a:fillRect/>
            </a:stretch>
          </p:blipFill>
          <p:spPr>
            <a:xfrm>
              <a:off x="18630192" y="10900867"/>
              <a:ext cx="8079494" cy="3983190"/>
            </a:xfrm>
            <a:prstGeom prst="rect">
              <a:avLst/>
            </a:prstGeom>
          </p:spPr>
        </p:pic>
      </p:grpSp>
      <p:grpSp>
        <p:nvGrpSpPr>
          <p:cNvPr id="8" name="Groupe 7">
            <a:extLst>
              <a:ext uri="{FF2B5EF4-FFF2-40B4-BE49-F238E27FC236}">
                <a16:creationId xmlns:a16="http://schemas.microsoft.com/office/drawing/2014/main" id="{2552D95A-3D1B-4C7D-8962-9B52B684A9CD}"/>
              </a:ext>
            </a:extLst>
          </p:cNvPr>
          <p:cNvGrpSpPr/>
          <p:nvPr/>
        </p:nvGrpSpPr>
        <p:grpSpPr>
          <a:xfrm>
            <a:off x="208018" y="2116400"/>
            <a:ext cx="8033556" cy="17975182"/>
            <a:chOff x="661721" y="2116400"/>
            <a:chExt cx="7575167" cy="17975182"/>
          </a:xfrm>
        </p:grpSpPr>
        <p:pic>
          <p:nvPicPr>
            <p:cNvPr id="10" name="Image 9">
              <a:extLst>
                <a:ext uri="{FF2B5EF4-FFF2-40B4-BE49-F238E27FC236}">
                  <a16:creationId xmlns:a16="http://schemas.microsoft.com/office/drawing/2014/main" id="{6995786E-6C96-49D3-8B18-67049594128B}"/>
                </a:ext>
              </a:extLst>
            </p:cNvPr>
            <p:cNvPicPr>
              <a:picLocks noChangeAspect="1"/>
            </p:cNvPicPr>
            <p:nvPr/>
          </p:nvPicPr>
          <p:blipFill>
            <a:blip r:embed="rId8"/>
            <a:stretch>
              <a:fillRect/>
            </a:stretch>
          </p:blipFill>
          <p:spPr>
            <a:xfrm>
              <a:off x="1812559" y="14085869"/>
              <a:ext cx="5037956" cy="4265468"/>
            </a:xfrm>
            <a:prstGeom prst="rect">
              <a:avLst/>
            </a:prstGeom>
          </p:spPr>
        </p:pic>
        <p:sp>
          <p:nvSpPr>
            <p:cNvPr id="110" name="TextBox 109"/>
            <p:cNvSpPr txBox="1"/>
            <p:nvPr/>
          </p:nvSpPr>
          <p:spPr>
            <a:xfrm>
              <a:off x="5495940" y="13034927"/>
              <a:ext cx="1858304"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1:</a:t>
              </a:r>
              <a:br>
                <a:rPr lang="en-US" sz="2400" dirty="0">
                  <a:solidFill>
                    <a:schemeClr val="tx1">
                      <a:lumMod val="95000"/>
                      <a:lumOff val="5000"/>
                    </a:schemeClr>
                  </a:solidFill>
                  <a:latin typeface="Avenir Book" charset="0"/>
                  <a:ea typeface="Avenir Book" charset="0"/>
                  <a:cs typeface="Avenir Book" charset="0"/>
                </a:rPr>
              </a:br>
              <a:r>
                <a:rPr lang="en-US" sz="2400" dirty="0">
                  <a:solidFill>
                    <a:schemeClr val="tx1">
                      <a:lumMod val="95000"/>
                      <a:lumOff val="5000"/>
                    </a:schemeClr>
                  </a:solidFill>
                  <a:latin typeface="Avenir Book" charset="0"/>
                  <a:ea typeface="Avenir Book" charset="0"/>
                  <a:cs typeface="Avenir Book" charset="0"/>
                </a:rPr>
                <a:t>Volcano plot</a:t>
              </a:r>
            </a:p>
          </p:txBody>
        </p:sp>
        <p:sp>
          <p:nvSpPr>
            <p:cNvPr id="111" name="Rectangle 110"/>
            <p:cNvSpPr/>
            <p:nvPr/>
          </p:nvSpPr>
          <p:spPr>
            <a:xfrm rot="5400000" flipV="1">
              <a:off x="4649948" y="12899775"/>
              <a:ext cx="1434085" cy="541334"/>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mc:AlternateContent xmlns:mc="http://schemas.openxmlformats.org/markup-compatibility/2006">
          <mc:Choice xmlns:a14="http://schemas.microsoft.com/office/drawing/2010/main" Requires="a14">
            <p:sp>
              <p:nvSpPr>
                <p:cNvPr id="40" name="ZoneTexte 39">
                  <a:extLst>
                    <a:ext uri="{FF2B5EF4-FFF2-40B4-BE49-F238E27FC236}">
                      <a16:creationId xmlns:a16="http://schemas.microsoft.com/office/drawing/2014/main" id="{69696D3A-EBF4-4DB1-A6EC-5F28821E8C8E}"/>
                    </a:ext>
                  </a:extLst>
                </p:cNvPr>
                <p:cNvSpPr txBox="1"/>
                <p:nvPr/>
              </p:nvSpPr>
              <p:spPr>
                <a:xfrm>
                  <a:off x="739169" y="2116400"/>
                  <a:ext cx="7497719" cy="11415497"/>
                </a:xfrm>
                <a:prstGeom prst="rect">
                  <a:avLst/>
                </a:prstGeom>
                <a:noFill/>
              </p:spPr>
              <p:txBody>
                <a:bodyPr wrap="square">
                  <a:spAutoFit/>
                </a:bodyPr>
                <a:lstStyle/>
                <a:p>
                  <a:pPr algn="ctr"/>
                  <a:r>
                    <a:rPr lang="en-GB" sz="3900" b="1" dirty="0">
                      <a:solidFill>
                        <a:srgbClr val="F46249"/>
                      </a:solidFill>
                      <a:latin typeface="Avenir Book"/>
                    </a:rPr>
                    <a:t>False discovery rate</a:t>
                  </a:r>
                </a:p>
                <a:p>
                  <a:pPr algn="just"/>
                  <a:r>
                    <a:rPr lang="en-GB" sz="2400" dirty="0">
                      <a:latin typeface="Avenir Book"/>
                    </a:rPr>
                    <a:t>By construction of hypothesis testing there is always a chance to wrongly reject the null hypothesis. For a single test, this is known as the type I error. When working with Omics data, the datasets are usually huge. That means as many chances to be wrong when hypothesis testing. That why we introduce the False Discovery Rate (FDR) as the expectation of the false discovery proportion (FDP):</a:t>
                  </a:r>
                </a:p>
                <a:p>
                  <a:pPr algn="just"/>
                  <a:endParaRPr lang="en-GB" sz="2400" dirty="0">
                    <a:latin typeface="Avenir Book"/>
                  </a:endParaRPr>
                </a:p>
                <a:p>
                  <a:pPr algn="just"/>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𝐹𝐷𝑅</m:t>
                        </m:r>
                        <m:r>
                          <a:rPr lang="fr-FR" sz="2400" b="0" i="1" smtClean="0">
                            <a:latin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𝔼</m:t>
                        </m:r>
                        <m:d>
                          <m:dPr>
                            <m:ctrlPr>
                              <a:rPr lang="fr-FR" sz="2400" b="0" i="1" smtClean="0">
                                <a:latin typeface="Cambria Math" panose="02040503050406030204" pitchFamily="18" charset="0"/>
                                <a:ea typeface="Cambria Math" panose="02040503050406030204" pitchFamily="18" charset="0"/>
                              </a:rPr>
                            </m:ctrlPr>
                          </m:dPr>
                          <m:e>
                            <m:r>
                              <a:rPr lang="fr-FR" sz="2400" b="0" i="1" smtClean="0">
                                <a:latin typeface="Cambria Math" panose="02040503050406030204" pitchFamily="18" charset="0"/>
                                <a:ea typeface="Cambria Math" panose="02040503050406030204" pitchFamily="18" charset="0"/>
                              </a:rPr>
                              <m:t> </m:t>
                            </m:r>
                            <m:f>
                              <m:fPr>
                                <m:ctrlPr>
                                  <a:rPr lang="fr-FR" sz="2400" b="0" i="1" smtClean="0">
                                    <a:latin typeface="Cambria Math" panose="02040503050406030204" pitchFamily="18" charset="0"/>
                                    <a:ea typeface="Cambria Math" panose="02040503050406030204" pitchFamily="18" charset="0"/>
                                  </a:rPr>
                                </m:ctrlPr>
                              </m:fPr>
                              <m:num>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𝑓𝑎𝑙𝑠𝑒</m:t>
                                </m:r>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𝑝𝑜𝑠𝑖𝑡𝑖𝑣𝑒𝑠</m:t>
                                </m:r>
                              </m:num>
                              <m:den>
                                <m:r>
                                  <a:rPr lang="fr-FR" sz="2400" b="0" i="1" smtClean="0">
                                    <a:latin typeface="Cambria Math" panose="02040503050406030204" pitchFamily="18" charset="0"/>
                                    <a:ea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𝐻𝑦𝑝𝑜𝑡h𝑒𝑠𝑖𝑠</m:t>
                                </m:r>
                              </m:den>
                            </m:f>
                            <m:r>
                              <a:rPr lang="fr-FR" sz="2400" b="0" i="1" smtClean="0">
                                <a:latin typeface="Cambria Math" panose="02040503050406030204" pitchFamily="18" charset="0"/>
                                <a:ea typeface="Cambria Math" panose="02040503050406030204" pitchFamily="18" charset="0"/>
                              </a:rPr>
                              <m:t> </m:t>
                            </m:r>
                          </m:e>
                        </m:d>
                        <m:r>
                          <a:rPr lang="fr-FR" sz="2400" b="0" i="0" smtClean="0">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𝔼</m:t>
                        </m:r>
                        <m:r>
                          <m:rPr>
                            <m:nor/>
                          </m:rPr>
                          <a:rPr lang="en-GB" sz="2400" dirty="0">
                            <a:latin typeface="Avenir Book"/>
                          </a:rPr>
                          <m:t>(</m:t>
                        </m:r>
                        <m:r>
                          <m:rPr>
                            <m:nor/>
                          </m:rPr>
                          <a:rPr lang="en-GB" sz="2400" dirty="0">
                            <a:latin typeface="Avenir Book"/>
                          </a:rPr>
                          <m:t>FDP</m:t>
                        </m:r>
                        <m:r>
                          <m:rPr>
                            <m:nor/>
                          </m:rPr>
                          <a:rPr lang="en-GB" sz="2400" dirty="0" smtClean="0">
                            <a:latin typeface="Avenir Book"/>
                          </a:rPr>
                          <m:t>)</m:t>
                        </m:r>
                      </m:oMath>
                    </m:oMathPara>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Benjamini-Hochberg method</a:t>
                  </a:r>
                  <a:endParaRPr lang="en-GB" sz="3900" b="1" dirty="0">
                    <a:latin typeface="Avenir Book"/>
                  </a:endParaRPr>
                </a:p>
                <a:p>
                  <a:pPr algn="just"/>
                  <a:r>
                    <a:rPr lang="en-GB" sz="2400" dirty="0">
                      <a:latin typeface="Avenir Book"/>
                    </a:rPr>
                    <a:t>The Benjamini-Hochberg (BH) procedure for controlling the FDR is one of the most widely used procedures for p-value adjustment. It controls the proportion of false positives at an alpha level (usually 0.05). It reads as follow :</a:t>
                  </a:r>
                </a:p>
                <a:p>
                  <a:pPr marL="342900" indent="-342900" algn="just">
                    <a:buClr>
                      <a:srgbClr val="F5584E"/>
                    </a:buClr>
                    <a:buFont typeface="Wingdings" panose="05000000000000000000" pitchFamily="2" charset="2"/>
                    <a:buChar char="Ø"/>
                  </a:pPr>
                  <a:r>
                    <a:rPr lang="en-GB" sz="2400" dirty="0">
                      <a:latin typeface="Avenir Book"/>
                    </a:rPr>
                    <a:t>Sort p-values :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𝑚</m:t>
                              </m:r>
                            </m:e>
                          </m:d>
                        </m:sub>
                      </m:sSub>
                    </m:oMath>
                  </a14:m>
                  <a:endParaRPr lang="en-GB" sz="2400" b="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Define </a:t>
                  </a:r>
                  <a14:m>
                    <m:oMath xmlns:m="http://schemas.openxmlformats.org/officeDocument/2006/math">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r>
                        <a:rPr lang="en-GB" sz="2400" b="0" i="1" smtClean="0">
                          <a:latin typeface="Cambria Math" panose="02040503050406030204" pitchFamily="18" charset="0"/>
                        </a:rPr>
                        <m:t>=</m:t>
                      </m:r>
                      <m:r>
                        <m:rPr>
                          <m:sty m:val="p"/>
                        </m:rPr>
                        <a:rPr lang="en-GB" sz="2400" b="0" i="0" smtClean="0">
                          <a:latin typeface="Cambria Math" panose="02040503050406030204" pitchFamily="18" charset="0"/>
                        </a:rPr>
                        <m:t>max</m:t>
                      </m:r>
                      <m:r>
                        <a:rPr lang="en-GB" sz="2400" b="0" i="1" smtClean="0">
                          <a:latin typeface="Cambria Math" panose="02040503050406030204" pitchFamily="18" charset="0"/>
                        </a:rPr>
                        <m:t>⁡{</m:t>
                      </m:r>
                      <m:r>
                        <a:rPr lang="en-GB" sz="2400" b="0" i="1" smtClean="0">
                          <a:latin typeface="Cambria Math" panose="02040503050406030204" pitchFamily="18" charset="0"/>
                        </a:rPr>
                        <m:t>𝑘</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𝑘</m:t>
                              </m:r>
                            </m:e>
                          </m:d>
                        </m:sub>
                      </m:sSub>
                      <m:r>
                        <a:rPr lang="en-GB" sz="2400" b="0" i="1" smtClean="0">
                          <a:latin typeface="Cambria Math" panose="02040503050406030204" pitchFamily="18" charset="0"/>
                        </a:rPr>
                        <m:t>≤</m:t>
                      </m:r>
                      <m:r>
                        <a:rPr lang="en-GB" sz="2400" b="0" i="1" smtClean="0">
                          <a:latin typeface="Cambria Math" panose="02040503050406030204" pitchFamily="18" charset="0"/>
                        </a:rPr>
                        <m:t>𝛼</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𝑘</m:t>
                          </m:r>
                        </m:num>
                        <m:den>
                          <m:r>
                            <a:rPr lang="en-GB" sz="2400" b="0" i="1" smtClean="0">
                              <a:latin typeface="Cambria Math" panose="02040503050406030204" pitchFamily="18" charset="0"/>
                            </a:rPr>
                            <m:t>𝑚</m:t>
                          </m:r>
                        </m:den>
                      </m:f>
                      <m:r>
                        <a:rPr lang="en-GB" sz="2400" b="0" i="1" smtClean="0">
                          <a:latin typeface="Cambria Math" panose="02040503050406030204" pitchFamily="18" charset="0"/>
                        </a:rPr>
                        <m:t>}</m:t>
                      </m:r>
                    </m:oMath>
                  </a14:m>
                  <a:endParaRPr lang="en-GB" sz="2400" dirty="0">
                    <a:latin typeface="Avenir Book"/>
                  </a:endParaRPr>
                </a:p>
                <a:p>
                  <a:pPr marL="342900" indent="-342900" algn="just">
                    <a:buClr>
                      <a:srgbClr val="F5584E"/>
                    </a:buClr>
                    <a:buFont typeface="Wingdings" panose="05000000000000000000" pitchFamily="2" charset="2"/>
                    <a:buChar char="Ø"/>
                  </a:pPr>
                  <a:r>
                    <a:rPr lang="en-GB" sz="2400" dirty="0">
                      <a:latin typeface="Avenir Book"/>
                    </a:rPr>
                    <a:t>Reject all </a:t>
                  </a:r>
                  <a14:m>
                    <m:oMath xmlns:m="http://schemas.openxmlformats.org/officeDocument/2006/math">
                      <m:r>
                        <a:rPr lang="en-GB" sz="2400" b="0" i="1" smtClean="0">
                          <a:latin typeface="Cambria Math" panose="02040503050406030204" pitchFamily="18" charset="0"/>
                        </a:rPr>
                        <m:t>𝑖</m:t>
                      </m:r>
                    </m:oMath>
                  </a14:m>
                  <a:r>
                    <a:rPr lang="en-GB" sz="2400" dirty="0">
                      <a:latin typeface="Avenir Book"/>
                    </a:rPr>
                    <a:t> such that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acc>
                            <m:accPr>
                              <m:chr m:val="̂"/>
                              <m:ctrlPr>
                                <a:rPr lang="en-GB" sz="2400" b="0" i="1" smtClean="0">
                                  <a:latin typeface="Cambria Math" panose="02040503050406030204" pitchFamily="18" charset="0"/>
                                </a:rPr>
                              </m:ctrlPr>
                            </m:accPr>
                            <m:e>
                              <m:r>
                                <a:rPr lang="en-GB" sz="2400" b="0" i="1" smtClean="0">
                                  <a:latin typeface="Cambria Math" panose="02040503050406030204" pitchFamily="18" charset="0"/>
                                </a:rPr>
                                <m:t>𝐼</m:t>
                              </m:r>
                            </m:e>
                          </m:acc>
                        </m:sub>
                      </m:sSub>
                    </m:oMath>
                  </a14:m>
                  <a:endParaRPr lang="en-GB" sz="2400" dirty="0">
                    <a:latin typeface="Avenir Book"/>
                  </a:endParaRPr>
                </a:p>
                <a:p>
                  <a:pPr algn="just"/>
                  <a:endParaRPr lang="en-GB" sz="2400" b="1" dirty="0">
                    <a:solidFill>
                      <a:srgbClr val="F46249"/>
                    </a:solidFill>
                    <a:latin typeface="Avenir Book"/>
                  </a:endParaRPr>
                </a:p>
                <a:p>
                  <a:pPr algn="ctr"/>
                  <a:r>
                    <a:rPr lang="en-GB" sz="3900" b="1" dirty="0">
                      <a:solidFill>
                        <a:srgbClr val="F46249"/>
                      </a:solidFill>
                      <a:latin typeface="Avenir Book"/>
                    </a:rPr>
                    <a:t>Volcano plot</a:t>
                  </a:r>
                  <a:endParaRPr lang="en-GB" sz="3900" dirty="0">
                    <a:latin typeface="Avenir Book"/>
                  </a:endParaRPr>
                </a:p>
                <a:p>
                  <a:pPr algn="just"/>
                  <a:r>
                    <a:rPr lang="en-GB" sz="2400" dirty="0">
                      <a:latin typeface="Avenir Book"/>
                    </a:rPr>
                    <a:t>When to many discoveries remain after application of the Benjamini-Hochberg procedure, the double filtering procedure can be applied, which keeps only the p-values that have a large effect size. This double filtering procedure is represented by a Volcano plot.</a:t>
                  </a:r>
                </a:p>
              </p:txBody>
            </p:sp>
          </mc:Choice>
          <mc:Fallback>
            <p:sp>
              <p:nvSpPr>
                <p:cNvPr id="40" name="ZoneTexte 39">
                  <a:extLst>
                    <a:ext uri="{FF2B5EF4-FFF2-40B4-BE49-F238E27FC236}">
                      <a16:creationId xmlns:a16="http://schemas.microsoft.com/office/drawing/2014/main" id="{69696D3A-EBF4-4DB1-A6EC-5F28821E8C8E}"/>
                    </a:ext>
                  </a:extLst>
                </p:cNvPr>
                <p:cNvSpPr txBox="1">
                  <a:spLocks noRot="1" noChangeAspect="1" noMove="1" noResize="1" noEditPoints="1" noAdjustHandles="1" noChangeArrowheads="1" noChangeShapeType="1" noTextEdit="1"/>
                </p:cNvSpPr>
                <p:nvPr/>
              </p:nvSpPr>
              <p:spPr>
                <a:xfrm>
                  <a:off x="739169" y="2116400"/>
                  <a:ext cx="7497719" cy="11415497"/>
                </a:xfrm>
                <a:prstGeom prst="rect">
                  <a:avLst/>
                </a:prstGeom>
                <a:blipFill>
                  <a:blip r:embed="rId9"/>
                  <a:stretch>
                    <a:fillRect l="-1227" t="-854" r="-1150"/>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6A9B67EF-58D0-45BF-BB1C-7B2E2F0F1608}"/>
                </a:ext>
              </a:extLst>
            </p:cNvPr>
            <p:cNvSpPr txBox="1"/>
            <p:nvPr/>
          </p:nvSpPr>
          <p:spPr>
            <a:xfrm>
              <a:off x="661721" y="18521922"/>
              <a:ext cx="7497719" cy="1569660"/>
            </a:xfrm>
            <a:prstGeom prst="rect">
              <a:avLst/>
            </a:prstGeom>
            <a:noFill/>
          </p:spPr>
          <p:txBody>
            <a:bodyPr wrap="square" rtlCol="0">
              <a:spAutoFit/>
            </a:bodyPr>
            <a:lstStyle/>
            <a:p>
              <a:pPr algn="just"/>
              <a:r>
                <a:rPr lang="en-GB" sz="2400" dirty="0">
                  <a:latin typeface="Avenir Book"/>
                </a:rPr>
                <a:t>The Volcano plot is a scatter plot of -log10 of p-values among significant p-values after Benjamini-Hochberg correction (y-axis) versus effect size (x-axis). The most interesting discoveries are on the right and left corners.</a:t>
              </a:r>
              <a:endParaRPr lang="en-GB" sz="2400" dirty="0"/>
            </a:p>
          </p:txBody>
        </p:sp>
      </p:grpSp>
      <p:sp>
        <p:nvSpPr>
          <p:cNvPr id="47" name="TextBox 33">
            <a:extLst>
              <a:ext uri="{FF2B5EF4-FFF2-40B4-BE49-F238E27FC236}">
                <a16:creationId xmlns:a16="http://schemas.microsoft.com/office/drawing/2014/main" id="{C06686C9-7A6E-4AC0-A1BB-D7AF50CA2BB4}"/>
              </a:ext>
            </a:extLst>
          </p:cNvPr>
          <p:cNvSpPr txBox="1"/>
          <p:nvPr/>
        </p:nvSpPr>
        <p:spPr>
          <a:xfrm>
            <a:off x="10359155" y="2125714"/>
            <a:ext cx="5519634" cy="568763"/>
          </a:xfrm>
          <a:prstGeom prst="rect">
            <a:avLst/>
          </a:prstGeom>
          <a:solidFill>
            <a:schemeClr val="bg1"/>
          </a:solidFill>
          <a:effectLst/>
        </p:spPr>
        <p:txBody>
          <a:bodyPr wrap="square" rtlCol="0">
            <a:spAutoFit/>
          </a:bodyPr>
          <a:lstStyle/>
          <a:p>
            <a:pPr algn="ctr"/>
            <a:r>
              <a:rPr lang="en-US" sz="3898" b="1" spc="130" dirty="0">
                <a:solidFill>
                  <a:srgbClr val="F46249"/>
                </a:solidFill>
                <a:latin typeface="Avenir Book" charset="0"/>
                <a:ea typeface="Avenir Book" charset="0"/>
                <a:cs typeface="Avenir Book" charset="0"/>
              </a:rPr>
              <a:t>Limitations &amp; Objective</a:t>
            </a:r>
          </a:p>
        </p:txBody>
      </p:sp>
      <mc:AlternateContent xmlns:mc="http://schemas.openxmlformats.org/markup-compatibility/2006">
        <mc:Choice xmlns:a14="http://schemas.microsoft.com/office/drawing/2010/main" Requires="a14">
          <p:sp>
            <p:nvSpPr>
              <p:cNvPr id="45" name="ZoneTexte 44">
                <a:extLst>
                  <a:ext uri="{FF2B5EF4-FFF2-40B4-BE49-F238E27FC236}">
                    <a16:creationId xmlns:a16="http://schemas.microsoft.com/office/drawing/2014/main" id="{77AC2790-F928-486C-A1B2-DE6BC148F719}"/>
                  </a:ext>
                </a:extLst>
              </p:cNvPr>
              <p:cNvSpPr txBox="1"/>
              <p:nvPr/>
            </p:nvSpPr>
            <p:spPr>
              <a:xfrm>
                <a:off x="8532917" y="2719606"/>
                <a:ext cx="9195839" cy="6050246"/>
              </a:xfrm>
              <a:prstGeom prst="rect">
                <a:avLst/>
              </a:prstGeom>
              <a:noFill/>
            </p:spPr>
            <p:txBody>
              <a:bodyPr wrap="square">
                <a:spAutoFit/>
              </a:bodyPr>
              <a:lstStyle/>
              <a:p>
                <a:pPr algn="just"/>
                <a:r>
                  <a:rPr lang="en-GB" sz="2400" dirty="0">
                    <a:latin typeface="Avenir Book"/>
                  </a:rPr>
                  <a:t>Nothing guarantee that a FDR-controlled subset is FDR-controlled itself. Intuitively, in the case of volcano plots, we can see that the denominator of the FDP will be reduced because we discard features with lesser effect size but the numerator (i.e. the number of false positives) may not decrease at the same rate. Situations where it doesn’t work includes:</a:t>
                </a:r>
              </a:p>
              <a:p>
                <a:pPr marL="342900" indent="-342900" algn="just">
                  <a:buClr>
                    <a:srgbClr val="F5584E"/>
                  </a:buClr>
                  <a:buFont typeface="Wingdings" panose="05000000000000000000" pitchFamily="2" charset="2"/>
                  <a:buChar char="Ø"/>
                </a:pPr>
                <a:r>
                  <a:rPr lang="en-GB" sz="2400" dirty="0">
                    <a:latin typeface="Avenir Book"/>
                  </a:rPr>
                  <a:t>Given the distribution of an estimate : </a:t>
                </a:r>
                <a14:m>
                  <m:oMath xmlns:m="http://schemas.openxmlformats.org/officeDocument/2006/math">
                    <m:acc>
                      <m:accPr>
                        <m:chr m:val="̂"/>
                        <m:ctrlPr>
                          <a:rPr lang="fr-FR" sz="2400" b="0" i="1" smtClean="0">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𝛽</m:t>
                            </m:r>
                          </m:e>
                          <m:sub>
                            <m:r>
                              <a:rPr lang="fr-FR" sz="2400" b="0" i="1" smtClean="0">
                                <a:latin typeface="Cambria Math" panose="02040503050406030204" pitchFamily="18" charset="0"/>
                              </a:rPr>
                              <m:t>𝑖</m:t>
                            </m:r>
                          </m:sub>
                        </m:sSub>
                      </m:e>
                    </m:acc>
                    <m:r>
                      <a:rPr lang="fr-FR" sz="2400" b="0" i="1" dirty="0" smtClean="0">
                        <a:latin typeface="Cambria Math" panose="02040503050406030204" pitchFamily="18" charset="0"/>
                      </a:rPr>
                      <m:t>∼</m:t>
                    </m:r>
                    <m:r>
                      <a:rPr lang="fr-FR" sz="2400" b="0" i="1" dirty="0" smtClean="0">
                        <a:latin typeface="Cambria Math" panose="02040503050406030204" pitchFamily="18" charset="0"/>
                        <a:ea typeface="Cambria Math" panose="02040503050406030204" pitchFamily="18" charset="0"/>
                      </a:rPr>
                      <m:t>𝒩</m:t>
                    </m:r>
                    <m:r>
                      <a:rPr lang="fr-FR" sz="2400" b="0" i="1" dirty="0" smtClean="0">
                        <a:latin typeface="Cambria Math" panose="02040503050406030204" pitchFamily="18" charset="0"/>
                        <a:ea typeface="Cambria Math" panose="02040503050406030204" pitchFamily="18" charset="0"/>
                      </a:rPr>
                      <m:t>(</m:t>
                    </m:r>
                    <m:sSub>
                      <m:sSubPr>
                        <m:ctrlPr>
                          <a:rPr lang="fr-FR" sz="2400" b="0" i="1" dirty="0" smtClean="0">
                            <a:latin typeface="Cambria Math" panose="02040503050406030204" pitchFamily="18" charset="0"/>
                            <a:ea typeface="Cambria Math" panose="02040503050406030204" pitchFamily="18" charset="0"/>
                          </a:rPr>
                        </m:ctrlPr>
                      </m:sSubPr>
                      <m:e>
                        <m:r>
                          <a:rPr lang="fr-FR" sz="2400" b="0" i="1" dirty="0" smtClean="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r>
                      <a:rPr lang="fr-FR" sz="2400" b="0" i="1" dirty="0" smtClean="0">
                        <a:latin typeface="Cambria Math" panose="02040503050406030204" pitchFamily="18" charset="0"/>
                        <a:ea typeface="Cambria Math" panose="02040503050406030204" pitchFamily="18" charset="0"/>
                      </a:rPr>
                      <m:t>, </m:t>
                    </m:r>
                    <m:sSubSup>
                      <m:sSubSupPr>
                        <m:ctrlPr>
                          <a:rPr lang="fr-FR" sz="2400" b="0" i="1" dirty="0" smtClean="0">
                            <a:latin typeface="Cambria Math" panose="02040503050406030204" pitchFamily="18" charset="0"/>
                            <a:ea typeface="Cambria Math" panose="02040503050406030204" pitchFamily="18" charset="0"/>
                          </a:rPr>
                        </m:ctrlPr>
                      </m:sSubSupPr>
                      <m:e>
                        <m:r>
                          <a:rPr lang="fr-FR" sz="2400" b="0" i="1" dirty="0" smtClean="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r>
                      <a:rPr lang="fr-FR" sz="2400" b="0" i="1" dirty="0" smtClean="0">
                        <a:latin typeface="Cambria Math" panose="02040503050406030204" pitchFamily="18" charset="0"/>
                        <a:ea typeface="Cambria Math" panose="02040503050406030204" pitchFamily="18" charset="0"/>
                      </a:rPr>
                      <m:t>)</m:t>
                    </m:r>
                  </m:oMath>
                </a14:m>
                <a:r>
                  <a:rPr lang="en-GB" sz="2400" dirty="0">
                    <a:latin typeface="Avenir Book"/>
                  </a:rPr>
                  <a:t>, we can see that </a:t>
                </a:r>
                <a14:m>
                  <m:oMath xmlns:m="http://schemas.openxmlformats.org/officeDocument/2006/math">
                    <m:acc>
                      <m:accPr>
                        <m:chr m:val="̂"/>
                        <m:ctrlPr>
                          <a:rPr lang="fr-FR" sz="2400" i="1">
                            <a:latin typeface="Cambria Math" panose="02040503050406030204" pitchFamily="18" charset="0"/>
                          </a:rPr>
                        </m:ctrlPr>
                      </m:accPr>
                      <m:e>
                        <m:sSub>
                          <m:sSubPr>
                            <m:ctrlPr>
                              <a:rPr lang="fr-FR" sz="2400" b="0" i="1" smtClean="0">
                                <a:latin typeface="Cambria Math" panose="02040503050406030204" pitchFamily="18" charset="0"/>
                              </a:rPr>
                            </m:ctrlPr>
                          </m:sSubPr>
                          <m:e>
                            <m:r>
                              <a:rPr lang="fr-FR" sz="2400" i="1">
                                <a:latin typeface="Cambria Math" panose="02040503050406030204" pitchFamily="18" charset="0"/>
                              </a:rPr>
                              <m:t>𝛽</m:t>
                            </m:r>
                          </m:e>
                          <m:sub>
                            <m:r>
                              <a:rPr lang="fr-FR" sz="2400" b="0" i="1" smtClean="0">
                                <a:latin typeface="Cambria Math" panose="02040503050406030204" pitchFamily="18" charset="0"/>
                              </a:rPr>
                              <m:t>𝑖</m:t>
                            </m:r>
                          </m:sub>
                        </m:sSub>
                      </m:e>
                    </m:acc>
                  </m:oMath>
                </a14:m>
                <a:r>
                  <a:rPr lang="en-GB" sz="2400" dirty="0">
                    <a:latin typeface="Avenir Book"/>
                  </a:rPr>
                  <a:t> will have a large effect size not only when its true effect </a:t>
                </a:r>
                <a14:m>
                  <m:oMath xmlns:m="http://schemas.openxmlformats.org/officeDocument/2006/math">
                    <m:sSub>
                      <m:sSubPr>
                        <m:ctrlPr>
                          <a:rPr lang="fr-FR" sz="2400" b="0" i="1" dirty="0" smtClean="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𝛽</m:t>
                        </m:r>
                      </m:e>
                      <m:sub>
                        <m:r>
                          <a:rPr lang="fr-FR" sz="2400" b="0" i="1" dirty="0" smtClean="0">
                            <a:latin typeface="Cambria Math" panose="02040503050406030204" pitchFamily="18" charset="0"/>
                            <a:ea typeface="Cambria Math" panose="02040503050406030204" pitchFamily="18" charset="0"/>
                          </a:rPr>
                          <m:t>𝑖</m:t>
                        </m:r>
                      </m:sub>
                    </m:sSub>
                  </m:oMath>
                </a14:m>
                <a:r>
                  <a:rPr lang="en-GB" sz="2400" dirty="0">
                    <a:latin typeface="Avenir Book"/>
                  </a:rPr>
                  <a:t> is large but also when its variance </a:t>
                </a:r>
                <a14:m>
                  <m:oMath xmlns:m="http://schemas.openxmlformats.org/officeDocument/2006/math">
                    <m:sSubSup>
                      <m:sSubSupPr>
                        <m:ctrlPr>
                          <a:rPr lang="fr-FR" sz="2400" b="0" i="1" dirty="0" smtClean="0">
                            <a:latin typeface="Cambria Math" panose="02040503050406030204" pitchFamily="18" charset="0"/>
                            <a:ea typeface="Cambria Math" panose="02040503050406030204" pitchFamily="18" charset="0"/>
                          </a:rPr>
                        </m:ctrlPr>
                      </m:sSubSupPr>
                      <m:e>
                        <m:r>
                          <a:rPr lang="fr-FR" sz="2400" i="1" dirty="0">
                            <a:latin typeface="Cambria Math" panose="02040503050406030204" pitchFamily="18" charset="0"/>
                            <a:ea typeface="Cambria Math" panose="02040503050406030204" pitchFamily="18" charset="0"/>
                          </a:rPr>
                          <m:t>𝜎</m:t>
                        </m:r>
                      </m:e>
                      <m:sub>
                        <m:r>
                          <a:rPr lang="fr-FR" sz="2400" b="0" i="1" dirty="0" smtClean="0">
                            <a:latin typeface="Cambria Math" panose="02040503050406030204" pitchFamily="18" charset="0"/>
                            <a:ea typeface="Cambria Math" panose="02040503050406030204" pitchFamily="18" charset="0"/>
                          </a:rPr>
                          <m:t>𝑖</m:t>
                        </m:r>
                      </m:sub>
                      <m:sup>
                        <m:r>
                          <a:rPr lang="fr-FR" sz="2400" b="0" i="1" dirty="0" smtClean="0">
                            <a:latin typeface="Cambria Math" panose="02040503050406030204" pitchFamily="18" charset="0"/>
                            <a:ea typeface="Cambria Math" panose="02040503050406030204" pitchFamily="18" charset="0"/>
                          </a:rPr>
                          <m:t>2</m:t>
                        </m:r>
                      </m:sup>
                    </m:sSubSup>
                  </m:oMath>
                </a14:m>
                <a:r>
                  <a:rPr lang="en-GB" sz="2400" dirty="0">
                    <a:latin typeface="Avenir Book"/>
                  </a:rPr>
                  <a:t> is large. When false positives features have a larger variance than true positives features, the FDP will inflate.</a:t>
                </a:r>
              </a:p>
              <a:p>
                <a:pPr marL="342900" indent="-342900" algn="just">
                  <a:buClr>
                    <a:srgbClr val="F5584E"/>
                  </a:buClr>
                  <a:buFont typeface="Wingdings" panose="05000000000000000000" pitchFamily="2" charset="2"/>
                  <a:buChar char="Ø"/>
                </a:pPr>
                <a:r>
                  <a:rPr lang="en-GB" sz="2400" dirty="0">
                    <a:latin typeface="Avenir Book"/>
                  </a:rPr>
                  <a:t>There is generally more false positives than true features in a study, so even when the variances distributions are the same the biggest effect feature have a large probability to be a false positives.</a:t>
                </a:r>
              </a:p>
              <a:p>
                <a:pPr algn="just"/>
                <a:r>
                  <a:rPr lang="en-GB" sz="2400" dirty="0">
                    <a:latin typeface="Avenir Book"/>
                  </a:rPr>
                  <a:t>Two approaches are proposed to overcome this weakness, the Focused Benjamini-Hochberg and the Closed testing.</a:t>
                </a:r>
              </a:p>
              <a:p>
                <a:pPr marL="342900" indent="-342900" algn="just">
                  <a:buFontTx/>
                  <a:buChar char="-"/>
                </a:pPr>
                <a:endParaRPr lang="en-GB" sz="2400" dirty="0">
                  <a:latin typeface="Avenir Book"/>
                </a:endParaRPr>
              </a:p>
              <a:p>
                <a:pPr algn="just"/>
                <a:endParaRPr lang="en-GB" sz="2400" dirty="0">
                  <a:latin typeface="Avenir Book"/>
                </a:endParaRPr>
              </a:p>
            </p:txBody>
          </p:sp>
        </mc:Choice>
        <mc:Fallback>
          <p:sp>
            <p:nvSpPr>
              <p:cNvPr id="45" name="ZoneTexte 44">
                <a:extLst>
                  <a:ext uri="{FF2B5EF4-FFF2-40B4-BE49-F238E27FC236}">
                    <a16:creationId xmlns:a16="http://schemas.microsoft.com/office/drawing/2014/main" id="{77AC2790-F928-486C-A1B2-DE6BC148F719}"/>
                  </a:ext>
                </a:extLst>
              </p:cNvPr>
              <p:cNvSpPr txBox="1">
                <a:spLocks noRot="1" noChangeAspect="1" noMove="1" noResize="1" noEditPoints="1" noAdjustHandles="1" noChangeArrowheads="1" noChangeShapeType="1" noTextEdit="1"/>
              </p:cNvSpPr>
              <p:nvPr/>
            </p:nvSpPr>
            <p:spPr>
              <a:xfrm>
                <a:off x="8532917" y="2719606"/>
                <a:ext cx="9195839" cy="6050246"/>
              </a:xfrm>
              <a:prstGeom prst="rect">
                <a:avLst/>
              </a:prstGeom>
              <a:blipFill>
                <a:blip r:embed="rId10"/>
                <a:stretch>
                  <a:fillRect l="-1061" t="-806" r="-995"/>
                </a:stretch>
              </a:blipFill>
            </p:spPr>
            <p:txBody>
              <a:bodyPr/>
              <a:lstStyle/>
              <a:p>
                <a:r>
                  <a:rPr lang="fr-FR">
                    <a:noFill/>
                  </a:rPr>
                  <a:t> </a:t>
                </a:r>
              </a:p>
            </p:txBody>
          </p:sp>
        </mc:Fallback>
      </mc:AlternateContent>
      <p:sp>
        <p:nvSpPr>
          <p:cNvPr id="48" name="TextBox 33">
            <a:extLst>
              <a:ext uri="{FF2B5EF4-FFF2-40B4-BE49-F238E27FC236}">
                <a16:creationId xmlns:a16="http://schemas.microsoft.com/office/drawing/2014/main" id="{E0C2CC0B-4905-4745-9D3F-F772BCE1C6CB}"/>
              </a:ext>
            </a:extLst>
          </p:cNvPr>
          <p:cNvSpPr txBox="1"/>
          <p:nvPr/>
        </p:nvSpPr>
        <p:spPr>
          <a:xfrm>
            <a:off x="9909058" y="8089513"/>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Focused Benjamini-Hochberg</a:t>
            </a:r>
          </a:p>
        </p:txBody>
      </p:sp>
      <p:sp>
        <p:nvSpPr>
          <p:cNvPr id="49" name="TextBox 33">
            <a:extLst>
              <a:ext uri="{FF2B5EF4-FFF2-40B4-BE49-F238E27FC236}">
                <a16:creationId xmlns:a16="http://schemas.microsoft.com/office/drawing/2014/main" id="{90E21672-1055-4AB1-BE89-138BBB9C2763}"/>
              </a:ext>
            </a:extLst>
          </p:cNvPr>
          <p:cNvSpPr txBox="1"/>
          <p:nvPr/>
        </p:nvSpPr>
        <p:spPr>
          <a:xfrm>
            <a:off x="9676284" y="14022603"/>
            <a:ext cx="6443556" cy="692497"/>
          </a:xfrm>
          <a:prstGeom prst="rect">
            <a:avLst/>
          </a:prstGeom>
          <a:solidFill>
            <a:schemeClr val="bg1"/>
          </a:solidFill>
          <a:effectLst/>
        </p:spPr>
        <p:txBody>
          <a:bodyPr wrap="square" rtlCol="0">
            <a:spAutoFit/>
          </a:bodyPr>
          <a:lstStyle/>
          <a:p>
            <a:pPr algn="ctr"/>
            <a:r>
              <a:rPr lang="en-GB" sz="3900" b="1" dirty="0">
                <a:solidFill>
                  <a:srgbClr val="F46249"/>
                </a:solidFill>
                <a:latin typeface="Avenir Book"/>
              </a:rPr>
              <a:t>Closed testing</a:t>
            </a:r>
          </a:p>
        </p:txBody>
      </p:sp>
      <mc:AlternateContent xmlns:mc="http://schemas.openxmlformats.org/markup-compatibility/2006">
        <mc:Choice xmlns:a14="http://schemas.microsoft.com/office/drawing/2010/main" Requires="a14">
          <p:sp>
            <p:nvSpPr>
              <p:cNvPr id="29" name="ZoneTexte 28">
                <a:extLst>
                  <a:ext uri="{FF2B5EF4-FFF2-40B4-BE49-F238E27FC236}">
                    <a16:creationId xmlns:a16="http://schemas.microsoft.com/office/drawing/2014/main" id="{D9A09AEF-3797-4B48-836F-BE4C60F48544}"/>
                  </a:ext>
                </a:extLst>
              </p:cNvPr>
              <p:cNvSpPr txBox="1"/>
              <p:nvPr/>
            </p:nvSpPr>
            <p:spPr>
              <a:xfrm>
                <a:off x="8509189" y="14846502"/>
                <a:ext cx="9219567" cy="4532651"/>
              </a:xfrm>
              <a:prstGeom prst="rect">
                <a:avLst/>
              </a:prstGeom>
              <a:noFill/>
            </p:spPr>
            <p:txBody>
              <a:bodyPr wrap="square" rtlCol="0">
                <a:spAutoFit/>
              </a:bodyPr>
              <a:lstStyle/>
              <a:p>
                <a:pPr algn="just"/>
                <a:r>
                  <a:rPr lang="en-US" sz="2400" dirty="0">
                    <a:latin typeface="Avenir Book"/>
                  </a:rPr>
                  <a:t>The closed testing method controls the FDP on all possible subsets, regardless of how the genes were selected. </a:t>
                </a:r>
                <a:r>
                  <a:rPr lang="en-GB" sz="2400" dirty="0">
                    <a:latin typeface="Avenir Book"/>
                  </a:rPr>
                  <a:t>The procedure works as follow:</a:t>
                </a:r>
              </a:p>
              <a:p>
                <a:pPr algn="just"/>
                <a:r>
                  <a:rPr lang="en-GB" sz="2400" b="1" dirty="0">
                    <a:latin typeface="Avenir Book"/>
                  </a:rPr>
                  <a:t>Input</a:t>
                </a:r>
                <a:r>
                  <a:rPr lang="en-GB" sz="2400" dirty="0">
                    <a:latin typeface="Avenir Book"/>
                  </a:rPr>
                  <a:t>: p-values </a:t>
                </a:r>
                <a14:m>
                  <m:oMath xmlns:m="http://schemas.openxmlformats.org/officeDocument/2006/math">
                    <m:r>
                      <a:rPr lang="fr-FR" sz="2400" b="1" i="1" smtClean="0">
                        <a:latin typeface="Cambria Math" panose="02040503050406030204" pitchFamily="18" charset="0"/>
                      </a:rPr>
                      <m:t>𝒑</m:t>
                    </m:r>
                    <m:r>
                      <a:rPr lang="fr-FR" sz="2400" b="0" i="0" smtClean="0">
                        <a:latin typeface="Cambria Math" panose="02040503050406030204" pitchFamily="18" charset="0"/>
                      </a:rPr>
                      <m:t>=</m:t>
                    </m:r>
                    <m:d>
                      <m:dPr>
                        <m:ctrlPr>
                          <a:rPr lang="fr-FR" sz="2400" b="0" i="0" smtClean="0">
                            <a:latin typeface="Cambria Math" panose="02040503050406030204" pitchFamily="18" charset="0"/>
                          </a:rPr>
                        </m:ctrlPr>
                      </m:d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𝑚</m:t>
                            </m:r>
                          </m:sub>
                        </m:sSub>
                      </m:e>
                    </m:d>
                    <m:r>
                      <a:rPr lang="fr-FR" sz="2400" b="0" i="0" smtClean="0">
                        <a:latin typeface="Cambria Math" panose="02040503050406030204" pitchFamily="18" charset="0"/>
                      </a:rPr>
                      <m:t>,  </m:t>
                    </m:r>
                    <m:r>
                      <a:rPr lang="fr-FR" sz="2400" i="1">
                        <a:latin typeface="Cambria Math" panose="02040503050406030204" pitchFamily="18" charset="0"/>
                      </a:rPr>
                      <m:t>𝐷</m:t>
                    </m:r>
                    <m:r>
                      <a:rPr lang="fr-FR" sz="2400" i="1">
                        <a:latin typeface="Cambria Math" panose="02040503050406030204" pitchFamily="18" charset="0"/>
                      </a:rPr>
                      <m:t>={</m:t>
                    </m:r>
                    <m:r>
                      <a:rPr lang="fr-FR" sz="2400" b="0" i="1" smtClean="0">
                        <a:latin typeface="Cambria Math" panose="02040503050406030204" pitchFamily="18" charset="0"/>
                      </a:rPr>
                      <m:t>𝑔</m:t>
                    </m:r>
                    <m:r>
                      <a:rPr lang="fr-FR" sz="2400" i="1">
                        <a:latin typeface="Cambria Math" panose="02040503050406030204" pitchFamily="18" charset="0"/>
                      </a:rPr>
                      <m:t>:|</m:t>
                    </m:r>
                    <m:sSub>
                      <m:sSubPr>
                        <m:ctrlPr>
                          <a:rPr lang="fr-FR" sz="2400" i="1">
                            <a:latin typeface="Cambria Math" panose="02040503050406030204" pitchFamily="18" charset="0"/>
                          </a:rPr>
                        </m:ctrlPr>
                      </m:sSubPr>
                      <m:e>
                        <m:acc>
                          <m:accPr>
                            <m:chr m:val="̂"/>
                            <m:ctrlPr>
                              <a:rPr lang="fr-FR" sz="2400" i="1">
                                <a:latin typeface="Cambria Math" panose="02040503050406030204" pitchFamily="18" charset="0"/>
                              </a:rPr>
                            </m:ctrlPr>
                          </m:accPr>
                          <m:e>
                            <m:r>
                              <a:rPr lang="fr-FR" sz="2400" i="1">
                                <a:latin typeface="Cambria Math" panose="02040503050406030204" pitchFamily="18" charset="0"/>
                              </a:rPr>
                              <m:t>𝛽</m:t>
                            </m:r>
                          </m:e>
                        </m:acc>
                      </m:e>
                      <m:sub>
                        <m:r>
                          <a:rPr lang="fr-FR" sz="2400" b="0" i="1" smtClean="0">
                            <a:latin typeface="Cambria Math" panose="02040503050406030204" pitchFamily="18" charset="0"/>
                          </a:rPr>
                          <m:t>𝑔</m:t>
                        </m:r>
                      </m:sub>
                    </m:sSub>
                    <m:r>
                      <a:rPr lang="fr-FR" sz="2400" i="1">
                        <a:latin typeface="Cambria Math" panose="02040503050406030204" pitchFamily="18" charset="0"/>
                      </a:rPr>
                      <m:t>|</m:t>
                    </m:r>
                    <m:r>
                      <a:rPr lang="fr-FR" sz="2400" i="1">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𝜏</m:t>
                    </m:r>
                    <m:r>
                      <a:rPr lang="fr-FR" sz="2400" i="1">
                        <a:latin typeface="Cambria Math" panose="02040503050406030204" pitchFamily="18" charset="0"/>
                        <a:ea typeface="Cambria Math" panose="02040503050406030204" pitchFamily="18" charset="0"/>
                      </a:rPr>
                      <m:t> &amp;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b="0" i="1" smtClean="0">
                            <a:latin typeface="Cambria Math" panose="02040503050406030204" pitchFamily="18" charset="0"/>
                          </a:rPr>
                          <m:t>𝑔</m:t>
                        </m:r>
                      </m:sub>
                    </m:sSub>
                    <m:r>
                      <a:rPr lang="fr-FR" sz="2400" i="1">
                        <a:latin typeface="Cambria Math" panose="02040503050406030204" pitchFamily="18" charset="0"/>
                        <a:ea typeface="Cambria Math" panose="02040503050406030204" pitchFamily="18" charset="0"/>
                      </a:rPr>
                      <m:t>≤</m:t>
                    </m:r>
                    <m:r>
                      <a:rPr lang="fr-FR" sz="2400" b="0" i="1">
                        <a:latin typeface="Cambria Math" panose="02040503050406030204" pitchFamily="18" charset="0"/>
                        <a:ea typeface="Cambria Math" panose="02040503050406030204" pitchFamily="18" charset="0"/>
                      </a:rPr>
                      <m:t>𝑝</m:t>
                    </m:r>
                    <m:r>
                      <a:rPr lang="fr-FR" sz="2400" i="1">
                        <a:latin typeface="Cambria Math" panose="02040503050406030204" pitchFamily="18" charset="0"/>
                      </a:rPr>
                      <m:t>}</m:t>
                    </m:r>
                  </m:oMath>
                </a14:m>
                <a:r>
                  <a:rPr lang="en-GB" sz="2400" dirty="0">
                    <a:latin typeface="Avenir Book"/>
                  </a:rPr>
                  <a:t> is </a:t>
                </a:r>
                <a:r>
                  <a:rPr lang="en-US" sz="2400" dirty="0">
                    <a:latin typeface="Avenir Book"/>
                  </a:rPr>
                  <a:t>the set of features selected by Volcano plot.</a:t>
                </a:r>
                <a:endParaRPr lang="en-GB" sz="2400" dirty="0">
                  <a:latin typeface="Avenir Book"/>
                  <a:ea typeface="Cambria Math" panose="02040503050406030204" pitchFamily="18" charset="0"/>
                </a:endParaRPr>
              </a:p>
              <a:p>
                <a:pPr algn="just"/>
                <a:r>
                  <a:rPr lang="en-GB" sz="2400" dirty="0">
                    <a:latin typeface="Avenir Book"/>
                    <a:ea typeface="Cambria Math" panose="02040503050406030204" pitchFamily="18" charset="0"/>
                  </a:rPr>
                  <a:t>1 </a:t>
                </a:r>
                <a:r>
                  <a:rPr lang="en-GB" sz="2400" b="1" dirty="0">
                    <a:latin typeface="Avenir Book"/>
                    <a:ea typeface="Cambria Math" panose="02040503050406030204" pitchFamily="18" charset="0"/>
                  </a:rPr>
                  <a:t>for</a:t>
                </a:r>
                <a:r>
                  <a:rPr lang="en-GB" sz="2400" dirty="0">
                    <a:latin typeface="Avenir Book"/>
                    <a:ea typeface="Cambria Math" panose="02040503050406030204" pitchFamily="18" charset="0"/>
                  </a:rPr>
                  <a:t> </a:t>
                </a:r>
                <a14:m>
                  <m:oMath xmlns:m="http://schemas.openxmlformats.org/officeDocument/2006/math">
                    <m:r>
                      <a:rPr lang="fr-FR" sz="2400" b="0" i="1" smtClean="0">
                        <a:latin typeface="Cambria Math" panose="02040503050406030204" pitchFamily="18" charset="0"/>
                        <a:ea typeface="Cambria Math" panose="02040503050406030204" pitchFamily="18" charset="0"/>
                      </a:rPr>
                      <m:t>𝑟</m:t>
                    </m:r>
                    <m:r>
                      <a:rPr lang="fr-FR" sz="2400" b="0" i="1" smtClean="0">
                        <a:latin typeface="Cambria Math" panose="02040503050406030204" pitchFamily="18" charset="0"/>
                        <a:ea typeface="Cambria Math" panose="02040503050406030204" pitchFamily="18" charset="0"/>
                      </a:rPr>
                      <m:t>∈{0,</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𝑚</m:t>
                        </m:r>
                      </m:sub>
                    </m:sSub>
                    <m:r>
                      <a:rPr lang="fr-FR" sz="2400" b="0" i="1" smtClean="0">
                        <a:latin typeface="Cambria Math" panose="02040503050406030204" pitchFamily="18" charset="0"/>
                        <a:ea typeface="Cambria Math" panose="02040503050406030204" pitchFamily="18" charset="0"/>
                      </a:rPr>
                      <m:t>}</m:t>
                    </m:r>
                  </m:oMath>
                </a14:m>
                <a:r>
                  <a:rPr lang="en-GB" sz="2400" dirty="0">
                    <a:latin typeface="Avenir Book"/>
                  </a:rPr>
                  <a:t> </a:t>
                </a:r>
                <a:r>
                  <a:rPr lang="en-GB" sz="2400" b="1" dirty="0">
                    <a:latin typeface="Avenir Book"/>
                  </a:rPr>
                  <a:t>do</a:t>
                </a:r>
              </a:p>
              <a:p>
                <a:pPr algn="just"/>
                <a:r>
                  <a:rPr lang="en-GB" sz="2400" dirty="0">
                    <a:latin typeface="Avenir Book"/>
                  </a:rPr>
                  <a:t>2 Compute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h</m:t>
                        </m:r>
                      </m:e>
                      <m:sub>
                        <m:r>
                          <m:rPr>
                            <m:sty m:val="p"/>
                          </m:rPr>
                          <a:rPr lang="el-GR" sz="2400" i="1">
                            <a:latin typeface="Cambria Math" panose="02040503050406030204" pitchFamily="18" charset="0"/>
                          </a:rPr>
                          <m:t>α</m:t>
                        </m:r>
                      </m:sub>
                    </m:sSub>
                    <m:r>
                      <a:rPr lang="fr-FR" sz="2400" i="1">
                        <a:latin typeface="Cambria Math" panose="02040503050406030204" pitchFamily="18" charset="0"/>
                      </a:rPr>
                      <m:t>=</m:t>
                    </m:r>
                    <m:r>
                      <a:rPr lang="fr-FR" sz="2400" i="1">
                        <a:latin typeface="Cambria Math" panose="02040503050406030204" pitchFamily="18" charset="0"/>
                      </a:rPr>
                      <m:t>𝑚𝑎𝑥</m:t>
                    </m:r>
                    <m:d>
                      <m:dPr>
                        <m:begChr m:val="{"/>
                        <m:endChr m:val="}"/>
                        <m:ctrlPr>
                          <a:rPr lang="fr-FR" sz="2400" i="1">
                            <a:latin typeface="Cambria Math" panose="02040503050406030204" pitchFamily="18" charset="0"/>
                          </a:rPr>
                        </m:ctrlPr>
                      </m:dPr>
                      <m:e>
                        <m:r>
                          <a:rPr lang="fr-FR" sz="2400" i="1">
                            <a:latin typeface="Cambria Math" panose="02040503050406030204" pitchFamily="18" charset="0"/>
                          </a:rPr>
                          <m:t>𝑖</m:t>
                        </m:r>
                        <m:r>
                          <a:rPr lang="fr-FR" sz="2400" i="1">
                            <a:latin typeface="Cambria Math" panose="02040503050406030204" pitchFamily="18" charset="0"/>
                          </a:rPr>
                          <m:t> </m:t>
                        </m:r>
                        <m:r>
                          <a:rPr lang="el-GR" sz="2400" i="1">
                            <a:latin typeface="Cambria Math" panose="02040503050406030204" pitchFamily="18" charset="0"/>
                          </a:rPr>
                          <m:t>𝜖</m:t>
                        </m:r>
                        <m:r>
                          <a:rPr lang="fr-FR" sz="2400" i="1">
                            <a:latin typeface="Cambria Math" panose="02040503050406030204" pitchFamily="18" charset="0"/>
                          </a:rPr>
                          <m:t> </m:t>
                        </m:r>
                        <m:d>
                          <m:dPr>
                            <m:begChr m:val="{"/>
                            <m:endChr m:val="}"/>
                            <m:ctrlPr>
                              <a:rPr lang="fr-FR" sz="2400" i="1">
                                <a:latin typeface="Cambria Math" panose="02040503050406030204" pitchFamily="18" charset="0"/>
                              </a:rPr>
                            </m:ctrlPr>
                          </m:dPr>
                          <m:e>
                            <m:r>
                              <a:rPr lang="fr-FR" sz="2400" i="1">
                                <a:latin typeface="Cambria Math" panose="02040503050406030204" pitchFamily="18" charset="0"/>
                              </a:rPr>
                              <m:t>0,…,</m:t>
                            </m:r>
                            <m:r>
                              <a:rPr lang="fr-FR" sz="2400" i="1">
                                <a:latin typeface="Cambria Math" panose="02040503050406030204" pitchFamily="18" charset="0"/>
                              </a:rPr>
                              <m:t>𝑚</m:t>
                            </m:r>
                          </m:e>
                        </m:d>
                        <m:r>
                          <a:rPr lang="fr-FR" sz="2400" i="1">
                            <a:latin typeface="Cambria Math" panose="02040503050406030204" pitchFamily="18" charset="0"/>
                          </a:rPr>
                          <m:t>:</m:t>
                        </m:r>
                        <m:r>
                          <a:rPr lang="fr-FR" sz="2400" i="1">
                            <a:latin typeface="Cambria Math" panose="02040503050406030204" pitchFamily="18" charset="0"/>
                          </a:rPr>
                          <m:t>𝑖</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d>
                              <m:dPr>
                                <m:ctrlPr>
                                  <a:rPr lang="fr-FR" sz="2400" i="1">
                                    <a:latin typeface="Cambria Math" panose="02040503050406030204" pitchFamily="18" charset="0"/>
                                  </a:rPr>
                                </m:ctrlPr>
                              </m:dPr>
                              <m:e>
                                <m:r>
                                  <a:rPr lang="fr-FR" sz="2400" i="1">
                                    <a:latin typeface="Cambria Math" panose="02040503050406030204" pitchFamily="18" charset="0"/>
                                  </a:rPr>
                                  <m:t>𝑚</m:t>
                                </m:r>
                                <m:r>
                                  <a:rPr lang="fr-FR" sz="2400" i="1">
                                    <a:latin typeface="Cambria Math" panose="02040503050406030204" pitchFamily="18" charset="0"/>
                                  </a:rPr>
                                  <m:t>−</m:t>
                                </m:r>
                                <m:r>
                                  <a:rPr lang="fr-FR" sz="2400" i="1">
                                    <a:latin typeface="Cambria Math" panose="02040503050406030204" pitchFamily="18" charset="0"/>
                                  </a:rPr>
                                  <m:t>𝑖</m:t>
                                </m:r>
                                <m:r>
                                  <a:rPr lang="fr-FR" sz="2400" i="1">
                                    <a:latin typeface="Cambria Math" panose="02040503050406030204" pitchFamily="18" charset="0"/>
                                  </a:rPr>
                                  <m:t>+</m:t>
                                </m:r>
                                <m:r>
                                  <a:rPr lang="fr-FR" sz="2400" i="1">
                                    <a:latin typeface="Cambria Math" panose="02040503050406030204" pitchFamily="18" charset="0"/>
                                  </a:rPr>
                                  <m:t>𝑗</m:t>
                                </m:r>
                              </m:e>
                            </m:d>
                          </m:sub>
                        </m:sSub>
                        <m:r>
                          <a:rPr lang="fr-FR" sz="2400" i="1">
                            <a:latin typeface="Cambria Math" panose="02040503050406030204" pitchFamily="18" charset="0"/>
                            <a:ea typeface="Cambria Math" panose="02040503050406030204" pitchFamily="18" charset="0"/>
                          </a:rPr>
                          <m:t>&gt;</m:t>
                        </m:r>
                        <m:r>
                          <a:rPr lang="fr-FR" sz="2400" i="1">
                            <a:latin typeface="Cambria Math" panose="02040503050406030204" pitchFamily="18" charset="0"/>
                            <a:ea typeface="Cambria Math" panose="02040503050406030204" pitchFamily="18" charset="0"/>
                          </a:rPr>
                          <m:t>𝑗</m:t>
                        </m:r>
                        <m:r>
                          <a:rPr lang="el-GR" sz="2400" i="1">
                            <a:latin typeface="Cambria Math" panose="02040503050406030204" pitchFamily="18" charset="0"/>
                          </a:rPr>
                          <m:t>𝛼</m:t>
                        </m:r>
                        <m:r>
                          <a:rPr lang="fr-FR" sz="2400" i="1">
                            <a:latin typeface="Cambria Math" panose="02040503050406030204" pitchFamily="18" charset="0"/>
                          </a:rPr>
                          <m:t>, </m:t>
                        </m:r>
                        <m:r>
                          <a:rPr lang="fr-FR" sz="2400" i="1">
                            <a:latin typeface="Cambria Math" panose="02040503050406030204" pitchFamily="18" charset="0"/>
                          </a:rPr>
                          <m:t>𝑓𝑜𝑟</m:t>
                        </m:r>
                        <m:r>
                          <a:rPr lang="fr-FR" sz="2400" i="1">
                            <a:latin typeface="Cambria Math" panose="02040503050406030204" pitchFamily="18" charset="0"/>
                          </a:rPr>
                          <m:t> </m:t>
                        </m:r>
                        <m:r>
                          <a:rPr lang="fr-FR" sz="2400" i="1">
                            <a:latin typeface="Cambria Math" panose="02040503050406030204" pitchFamily="18" charset="0"/>
                          </a:rPr>
                          <m:t>𝑗</m:t>
                        </m:r>
                        <m:r>
                          <a:rPr lang="fr-FR" sz="2400" i="1">
                            <a:latin typeface="Cambria Math" panose="02040503050406030204" pitchFamily="18" charset="0"/>
                          </a:rPr>
                          <m:t>=1,…,</m:t>
                        </m:r>
                        <m:r>
                          <a:rPr lang="fr-FR" sz="2400" i="1">
                            <a:latin typeface="Cambria Math" panose="02040503050406030204" pitchFamily="18" charset="0"/>
                          </a:rPr>
                          <m:t>𝑖</m:t>
                        </m:r>
                      </m:e>
                    </m:d>
                    <m:r>
                      <a:rPr lang="fr-FR"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3 Compute </a:t>
                </a:r>
                <a14:m>
                  <m:oMath xmlns:m="http://schemas.openxmlformats.org/officeDocument/2006/math">
                    <m:acc>
                      <m:accPr>
                        <m:chr m:val="̅"/>
                        <m:ctrlPr>
                          <a:rPr lang="fr-FR" sz="2400" i="1">
                            <a:latin typeface="Cambria Math" panose="02040503050406030204" pitchFamily="18" charset="0"/>
                          </a:rPr>
                        </m:ctrlPr>
                      </m:accPr>
                      <m:e>
                        <m:r>
                          <a:rPr lang="fr-FR" sz="2400" i="1">
                            <a:latin typeface="Cambria Math" panose="02040503050406030204" pitchFamily="18" charset="0"/>
                          </a:rPr>
                          <m:t>𝑡</m:t>
                        </m:r>
                      </m:e>
                    </m:acc>
                    <m:d>
                      <m:dPr>
                        <m:ctrlPr>
                          <a:rPr lang="fr-FR" sz="2400" i="1">
                            <a:latin typeface="Cambria Math" panose="02040503050406030204" pitchFamily="18" charset="0"/>
                          </a:rPr>
                        </m:ctrlPr>
                      </m:dPr>
                      <m:e>
                        <m:r>
                          <a:rPr lang="fr-FR" sz="2400" i="1">
                            <a:latin typeface="Cambria Math" panose="02040503050406030204" pitchFamily="18" charset="0"/>
                          </a:rPr>
                          <m:t>𝐷</m:t>
                        </m:r>
                      </m:e>
                    </m:d>
                    <m:r>
                      <a:rPr lang="fr-FR" sz="2400" i="1">
                        <a:latin typeface="Cambria Math" panose="02040503050406030204" pitchFamily="18" charset="0"/>
                      </a:rPr>
                      <m:t>=</m:t>
                    </m:r>
                    <m:func>
                      <m:funcPr>
                        <m:ctrlPr>
                          <a:rPr lang="fr-FR" sz="2400" i="1">
                            <a:latin typeface="Cambria Math" panose="02040503050406030204" pitchFamily="18" charset="0"/>
                          </a:rPr>
                        </m:ctrlPr>
                      </m:funcPr>
                      <m:fName>
                        <m:limLow>
                          <m:limLowPr>
                            <m:ctrlPr>
                              <a:rPr lang="fr-FR" sz="2400" i="1" smtClean="0">
                                <a:solidFill>
                                  <a:srgbClr val="836967"/>
                                </a:solidFill>
                                <a:latin typeface="Cambria Math" panose="02040503050406030204" pitchFamily="18" charset="0"/>
                              </a:rPr>
                            </m:ctrlPr>
                          </m:limLowPr>
                          <m:e>
                            <m:r>
                              <a:rPr lang="fr-FR" sz="2400" i="1">
                                <a:latin typeface="Cambria Math" panose="02040503050406030204" pitchFamily="18" charset="0"/>
                              </a:rPr>
                              <m:t>𝑚𝑎𝑥</m:t>
                            </m:r>
                          </m:e>
                          <m:lim>
                            <m:r>
                              <a:rPr lang="fr-FR" sz="2400" i="1">
                                <a:latin typeface="Cambria Math" panose="02040503050406030204" pitchFamily="18" charset="0"/>
                              </a:rPr>
                              <m:t>1≤</m:t>
                            </m:r>
                            <m:r>
                              <a:rPr lang="fr-FR" sz="2400" b="0" i="1" smtClean="0">
                                <a:latin typeface="Cambria Math" panose="02040503050406030204" pitchFamily="18" charset="0"/>
                              </a:rPr>
                              <m:t>𝑢</m:t>
                            </m:r>
                            <m:r>
                              <a:rPr lang="fr-FR" sz="2400" i="1">
                                <a:latin typeface="Cambria Math" panose="02040503050406030204" pitchFamily="18" charset="0"/>
                                <a:ea typeface="Cambria Math" panose="02040503050406030204" pitchFamily="18" charset="0"/>
                              </a:rPr>
                              <m:t>≤</m:t>
                            </m:r>
                            <m:r>
                              <a:rPr lang="fr-FR" sz="2400" b="0" i="1" smtClean="0">
                                <a:solidFill>
                                  <a:srgbClr val="836967"/>
                                </a:solidFill>
                                <a:latin typeface="Cambria Math" panose="02040503050406030204" pitchFamily="18" charset="0"/>
                              </a:rPr>
                              <m:t>|</m:t>
                            </m:r>
                            <m:r>
                              <a:rPr lang="fr-FR" sz="2400" b="0" i="1" smtClean="0">
                                <a:solidFill>
                                  <a:srgbClr val="836967"/>
                                </a:solidFill>
                                <a:latin typeface="Cambria Math" panose="02040503050406030204" pitchFamily="18" charset="0"/>
                              </a:rPr>
                              <m:t>𝐷</m:t>
                            </m:r>
                            <m:r>
                              <a:rPr lang="fr-FR" sz="2400" b="0" i="1" smtClean="0">
                                <a:solidFill>
                                  <a:srgbClr val="836967"/>
                                </a:solidFill>
                                <a:latin typeface="Cambria Math" panose="02040503050406030204" pitchFamily="18" charset="0"/>
                              </a:rPr>
                              <m:t>|</m:t>
                            </m:r>
                          </m:lim>
                        </m:limLow>
                      </m:fName>
                      <m:e>
                        <m:r>
                          <a:rPr lang="fr-FR" sz="2400" i="1">
                            <a:latin typeface="Cambria Math" panose="02040503050406030204" pitchFamily="18" charset="0"/>
                          </a:rPr>
                          <m:t>1−</m:t>
                        </m:r>
                        <m:r>
                          <a:rPr lang="fr-FR" sz="2400" i="1">
                            <a:latin typeface="Cambria Math" panose="02040503050406030204" pitchFamily="18" charset="0"/>
                          </a:rPr>
                          <m:t>𝑢</m:t>
                        </m:r>
                        <m:r>
                          <a:rPr lang="fr-FR" sz="2400" i="1">
                            <a:latin typeface="Cambria Math" panose="02040503050406030204" pitchFamily="18" charset="0"/>
                          </a:rPr>
                          <m:t>+{</m:t>
                        </m:r>
                        <m:r>
                          <a:rPr lang="fr-FR" sz="2400" i="1">
                            <a:latin typeface="Cambria Math" panose="02040503050406030204" pitchFamily="18" charset="0"/>
                          </a:rPr>
                          <m:t>𝑔</m:t>
                        </m:r>
                        <m:r>
                          <a:rPr lang="fr-FR" sz="2400" i="1">
                            <a:latin typeface="Cambria Math" panose="02040503050406030204" pitchFamily="18" charset="0"/>
                          </a:rPr>
                          <m:t> </m:t>
                        </m:r>
                        <m:r>
                          <a:rPr lang="el-GR" sz="2400" i="1">
                            <a:latin typeface="Cambria Math" panose="02040503050406030204" pitchFamily="18" charset="0"/>
                          </a:rPr>
                          <m:t>𝜖</m:t>
                        </m:r>
                        <m:r>
                          <a:rPr lang="fr-FR" sz="2400" i="1">
                            <a:latin typeface="Cambria Math" panose="02040503050406030204" pitchFamily="18" charset="0"/>
                          </a:rPr>
                          <m:t> </m:t>
                        </m:r>
                        <m:r>
                          <a:rPr lang="fr-FR" sz="2400" i="1">
                            <a:latin typeface="Cambria Math" panose="02040503050406030204" pitchFamily="18" charset="0"/>
                          </a:rPr>
                          <m:t>𝐷</m:t>
                        </m:r>
                        <m:r>
                          <a:rPr lang="fr-FR" sz="2400" i="1">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h</m:t>
                            </m:r>
                          </m:e>
                          <m:sub>
                            <m:r>
                              <a:rPr lang="el-GR" sz="2400" i="1">
                                <a:latin typeface="Cambria Math" panose="02040503050406030204" pitchFamily="18" charset="0"/>
                              </a:rPr>
                              <m:t>𝛼</m:t>
                            </m:r>
                          </m:sub>
                        </m:sSub>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𝑔</m:t>
                            </m:r>
                          </m:sub>
                        </m:sSub>
                        <m:r>
                          <a:rPr lang="fr-FR" sz="2400" i="1">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𝑢</m:t>
                        </m:r>
                        <m:r>
                          <a:rPr lang="el-GR" sz="2400" i="1">
                            <a:latin typeface="Cambria Math" panose="02040503050406030204" pitchFamily="18" charset="0"/>
                          </a:rPr>
                          <m:t>𝛼</m:t>
                        </m:r>
                        <m:r>
                          <a:rPr lang="fr-FR" sz="2400" i="1">
                            <a:latin typeface="Cambria Math" panose="02040503050406030204" pitchFamily="18" charset="0"/>
                          </a:rPr>
                          <m:t>}</m:t>
                        </m:r>
                      </m:e>
                    </m:func>
                    <m:r>
                      <a:rPr lang="fr-FR" sz="2400" b="0" i="0" smtClean="0">
                        <a:latin typeface="Cambria Math" panose="02040503050406030204" pitchFamily="18" charset="0"/>
                      </a:rPr>
                      <m:t>;</m:t>
                    </m:r>
                  </m:oMath>
                </a14:m>
                <a:endParaRPr lang="en-GB" sz="2400" dirty="0">
                  <a:latin typeface="Avenir Book"/>
                </a:endParaRPr>
              </a:p>
              <a:p>
                <a:pPr algn="just"/>
                <a:r>
                  <a:rPr lang="en-GB" sz="2400" dirty="0">
                    <a:latin typeface="Avenir Book"/>
                  </a:rPr>
                  <a:t>4 Compute </a:t>
                </a:r>
                <a14:m>
                  <m:oMath xmlns:m="http://schemas.openxmlformats.org/officeDocument/2006/math">
                    <m:acc>
                      <m:accPr>
                        <m:chr m:val="̅"/>
                        <m:ctrlPr>
                          <a:rPr lang="fr-FR" sz="2400" i="1" smtClean="0">
                            <a:latin typeface="Cambria Math" panose="02040503050406030204" pitchFamily="18" charset="0"/>
                          </a:rPr>
                        </m:ctrlPr>
                      </m:accPr>
                      <m:e>
                        <m:r>
                          <a:rPr lang="fr-FR" sz="2400" i="1">
                            <a:latin typeface="Cambria Math" panose="02040503050406030204" pitchFamily="18" charset="0"/>
                          </a:rPr>
                          <m:t>𝑚𝐹𝐷𝑃</m:t>
                        </m:r>
                      </m:e>
                    </m:acc>
                    <m:d>
                      <m:dPr>
                        <m:ctrlPr>
                          <a:rPr lang="fr-FR" sz="2400" i="1">
                            <a:latin typeface="Cambria Math" panose="02040503050406030204" pitchFamily="18" charset="0"/>
                          </a:rPr>
                        </m:ctrlPr>
                      </m:dPr>
                      <m:e>
                        <m:r>
                          <a:rPr lang="fr-FR" sz="2400" i="1">
                            <a:latin typeface="Cambria Math" panose="02040503050406030204" pitchFamily="18" charset="0"/>
                          </a:rPr>
                          <m:t>𝐷</m:t>
                        </m:r>
                      </m:e>
                    </m:d>
                    <m:r>
                      <a:rPr lang="fr-FR" sz="2400" i="1">
                        <a:latin typeface="Cambria Math" panose="02040503050406030204" pitchFamily="18" charset="0"/>
                      </a:rPr>
                      <m:t>=1−</m:t>
                    </m:r>
                    <m:box>
                      <m:boxPr>
                        <m:ctrlPr>
                          <a:rPr lang="fr-FR" sz="2400" i="1">
                            <a:latin typeface="Cambria Math" panose="02040503050406030204" pitchFamily="18" charset="0"/>
                          </a:rPr>
                        </m:ctrlPr>
                      </m:boxPr>
                      <m:e>
                        <m:argPr>
                          <m:argSz m:val="-1"/>
                        </m:argPr>
                        <m:f>
                          <m:fPr>
                            <m:ctrlPr>
                              <a:rPr lang="fr-FR" sz="2400" i="1">
                                <a:latin typeface="Cambria Math" panose="02040503050406030204" pitchFamily="18" charset="0"/>
                              </a:rPr>
                            </m:ctrlPr>
                          </m:fPr>
                          <m:num>
                            <m:acc>
                              <m:accPr>
                                <m:chr m:val="̅"/>
                                <m:ctrlPr>
                                  <a:rPr lang="fr-FR" sz="2400" i="1">
                                    <a:latin typeface="Cambria Math" panose="02040503050406030204" pitchFamily="18" charset="0"/>
                                  </a:rPr>
                                </m:ctrlPr>
                              </m:accPr>
                              <m:e>
                                <m:r>
                                  <a:rPr lang="fr-FR" sz="2400" i="1">
                                    <a:latin typeface="Cambria Math" panose="02040503050406030204" pitchFamily="18" charset="0"/>
                                  </a:rPr>
                                  <m:t>𝑡</m:t>
                                </m:r>
                              </m:e>
                            </m:acc>
                            <m:r>
                              <a:rPr lang="fr-FR" sz="2400" i="1">
                                <a:latin typeface="Cambria Math" panose="02040503050406030204" pitchFamily="18" charset="0"/>
                              </a:rPr>
                              <m:t>(</m:t>
                            </m:r>
                            <m:r>
                              <a:rPr lang="fr-FR" sz="2400" i="1">
                                <a:latin typeface="Cambria Math" panose="02040503050406030204" pitchFamily="18" charset="0"/>
                              </a:rPr>
                              <m:t>𝐷</m:t>
                            </m:r>
                            <m:r>
                              <a:rPr lang="fr-FR" sz="2400" i="1">
                                <a:latin typeface="Cambria Math" panose="02040503050406030204" pitchFamily="18" charset="0"/>
                              </a:rPr>
                              <m:t>)</m:t>
                            </m:r>
                          </m:num>
                          <m:den>
                            <m:r>
                              <a:rPr lang="fr-FR" sz="2400" i="1">
                                <a:latin typeface="Cambria Math" panose="02040503050406030204" pitchFamily="18" charset="0"/>
                              </a:rPr>
                              <m:t>|</m:t>
                            </m:r>
                            <m:r>
                              <a:rPr lang="fr-FR" sz="2400" i="1">
                                <a:latin typeface="Cambria Math" panose="02040503050406030204" pitchFamily="18" charset="0"/>
                              </a:rPr>
                              <m:t>𝐷</m:t>
                            </m:r>
                            <m:r>
                              <a:rPr lang="fr-FR" sz="2400" i="1">
                                <a:latin typeface="Cambria Math" panose="02040503050406030204" pitchFamily="18" charset="0"/>
                              </a:rPr>
                              <m:t>|</m:t>
                            </m:r>
                          </m:den>
                        </m:f>
                      </m:e>
                    </m:box>
                  </m:oMath>
                </a14:m>
                <a:r>
                  <a:rPr lang="en-GB" sz="2400" dirty="0">
                    <a:latin typeface="Avenir Book"/>
                  </a:rPr>
                  <a:t>, where </a:t>
                </a:r>
                <a14:m>
                  <m:oMath xmlns:m="http://schemas.openxmlformats.org/officeDocument/2006/math">
                    <m:r>
                      <m:rPr>
                        <m:sty m:val="p"/>
                      </m:rPr>
                      <a:rPr lang="el-GR" sz="2400" i="1">
                        <a:latin typeface="Cambria Math" panose="02040503050406030204" pitchFamily="18" charset="0"/>
                      </a:rPr>
                      <m:t>α</m:t>
                    </m:r>
                  </m:oMath>
                </a14:m>
                <a:r>
                  <a:rPr lang="en-GB" sz="2400" dirty="0">
                    <a:latin typeface="Avenir Book"/>
                  </a:rPr>
                  <a:t>=0.5;</a:t>
                </a:r>
              </a:p>
              <a:p>
                <a:pPr algn="just"/>
                <a:r>
                  <a:rPr lang="en-GB" sz="2400" dirty="0">
                    <a:latin typeface="Avenir Book"/>
                  </a:rPr>
                  <a:t>5 </a:t>
                </a:r>
                <a:r>
                  <a:rPr lang="en-GB" sz="2400" b="1" dirty="0">
                    <a:latin typeface="Avenir Book"/>
                  </a:rPr>
                  <a:t>end</a:t>
                </a:r>
              </a:p>
              <a:p>
                <a:pPr algn="just"/>
                <a:r>
                  <a:rPr lang="en-GB" sz="2400" b="1" dirty="0">
                    <a:latin typeface="Avenir Book"/>
                  </a:rPr>
                  <a:t>Result</a:t>
                </a:r>
                <a:r>
                  <a:rPr lang="en-GB" sz="2400" dirty="0">
                    <a:latin typeface="Avenir Book"/>
                  </a:rPr>
                  <a:t>: </a:t>
                </a:r>
              </a:p>
            </p:txBody>
          </p:sp>
        </mc:Choice>
        <mc:Fallback>
          <p:sp>
            <p:nvSpPr>
              <p:cNvPr id="29" name="ZoneTexte 28">
                <a:extLst>
                  <a:ext uri="{FF2B5EF4-FFF2-40B4-BE49-F238E27FC236}">
                    <a16:creationId xmlns:a16="http://schemas.microsoft.com/office/drawing/2014/main" id="{D9A09AEF-3797-4B48-836F-BE4C60F48544}"/>
                  </a:ext>
                </a:extLst>
              </p:cNvPr>
              <p:cNvSpPr txBox="1">
                <a:spLocks noRot="1" noChangeAspect="1" noMove="1" noResize="1" noEditPoints="1" noAdjustHandles="1" noChangeArrowheads="1" noChangeShapeType="1" noTextEdit="1"/>
              </p:cNvSpPr>
              <p:nvPr/>
            </p:nvSpPr>
            <p:spPr>
              <a:xfrm>
                <a:off x="8509189" y="14846502"/>
                <a:ext cx="9219567" cy="4532651"/>
              </a:xfrm>
              <a:prstGeom prst="rect">
                <a:avLst/>
              </a:prstGeom>
              <a:blipFill>
                <a:blip r:embed="rId11"/>
                <a:stretch>
                  <a:fillRect l="-1058" t="-1075" r="-992" b="-2151"/>
                </a:stretch>
              </a:blipFill>
            </p:spPr>
            <p:txBody>
              <a:bodyPr/>
              <a:lstStyle/>
              <a:p>
                <a:r>
                  <a:rPr lang="fr-FR">
                    <a:noFill/>
                  </a:rPr>
                  <a:t> </a:t>
                </a:r>
              </a:p>
            </p:txBody>
          </p:sp>
        </mc:Fallback>
      </mc:AlternateContent>
      <p:sp>
        <p:nvSpPr>
          <p:cNvPr id="31" name="ZoneTexte 30">
            <a:extLst>
              <a:ext uri="{FF2B5EF4-FFF2-40B4-BE49-F238E27FC236}">
                <a16:creationId xmlns:a16="http://schemas.microsoft.com/office/drawing/2014/main" id="{9C952305-7045-4019-B4D3-785DEC615313}"/>
              </a:ext>
            </a:extLst>
          </p:cNvPr>
          <p:cNvSpPr txBox="1"/>
          <p:nvPr/>
        </p:nvSpPr>
        <p:spPr>
          <a:xfrm>
            <a:off x="28274322" y="20873595"/>
            <a:ext cx="1792873" cy="461665"/>
          </a:xfrm>
          <a:prstGeom prst="rect">
            <a:avLst/>
          </a:prstGeom>
          <a:noFill/>
        </p:spPr>
        <p:txBody>
          <a:bodyPr wrap="square" rtlCol="0">
            <a:spAutoFit/>
          </a:bodyPr>
          <a:lstStyle/>
          <a:p>
            <a:pPr algn="just"/>
            <a:r>
              <a:rPr lang="en-GB" sz="2400" dirty="0">
                <a:solidFill>
                  <a:schemeClr val="bg1"/>
                </a:solidFill>
                <a:latin typeface="Avenir Book"/>
              </a:rPr>
              <a:t>2021/2022</a:t>
            </a:r>
            <a:endParaRPr lang="en-GB" sz="2400" dirty="0">
              <a:solidFill>
                <a:schemeClr val="bg1"/>
              </a:solidFill>
            </a:endParaRPr>
          </a:p>
        </p:txBody>
      </p:sp>
      <p:pic>
        <p:nvPicPr>
          <p:cNvPr id="32" name="New picture">
            <a:extLst>
              <a:ext uri="{FF2B5EF4-FFF2-40B4-BE49-F238E27FC236}">
                <a16:creationId xmlns:a16="http://schemas.microsoft.com/office/drawing/2014/main" id="{4BD107D1-3730-4739-9B92-476939BCA0C6}"/>
              </a:ext>
            </a:extLst>
          </p:cNvPr>
          <p:cNvPicPr/>
          <p:nvPr/>
        </p:nvPicPr>
        <p:blipFill rotWithShape="1">
          <a:blip r:embed="rId12"/>
          <a:srcRect t="8269"/>
          <a:stretch/>
        </p:blipFill>
        <p:spPr>
          <a:xfrm>
            <a:off x="25077154" y="11113088"/>
            <a:ext cx="4859411" cy="4089135"/>
          </a:xfrm>
          <a:prstGeom prst="rect">
            <a:avLst/>
          </a:prstGeom>
        </p:spPr>
      </p:pic>
      <p:sp>
        <p:nvSpPr>
          <p:cNvPr id="34" name="ZoneTexte 33">
            <a:extLst>
              <a:ext uri="{FF2B5EF4-FFF2-40B4-BE49-F238E27FC236}">
                <a16:creationId xmlns:a16="http://schemas.microsoft.com/office/drawing/2014/main" id="{2D6EB319-7F94-4E04-91F1-205F8653FEA8}"/>
              </a:ext>
            </a:extLst>
          </p:cNvPr>
          <p:cNvSpPr txBox="1"/>
          <p:nvPr/>
        </p:nvSpPr>
        <p:spPr>
          <a:xfrm>
            <a:off x="18163922" y="11187519"/>
            <a:ext cx="6776526" cy="3046988"/>
          </a:xfrm>
          <a:prstGeom prst="rect">
            <a:avLst/>
          </a:prstGeom>
          <a:noFill/>
        </p:spPr>
        <p:txBody>
          <a:bodyPr wrap="square">
            <a:spAutoFit/>
          </a:bodyPr>
          <a:lstStyle/>
          <a:p>
            <a:pPr algn="just"/>
            <a:r>
              <a:rPr lang="en-GB" sz="2400" dirty="0">
                <a:latin typeface="Avenir Book"/>
              </a:rPr>
              <a:t>When we use  the Closed testing method,  we obtain an estimate </a:t>
            </a:r>
            <a:r>
              <a:rPr lang="en-GB" sz="2400" dirty="0" err="1">
                <a:latin typeface="Avenir Book"/>
              </a:rPr>
              <a:t>mFDP</a:t>
            </a:r>
            <a:r>
              <a:rPr lang="en-GB" sz="2400" dirty="0">
                <a:latin typeface="Avenir Book"/>
              </a:rPr>
              <a:t> equals to 12%, that is better than the previous </a:t>
            </a:r>
            <a:r>
              <a:rPr lang="en-GB" sz="2400" dirty="0" err="1">
                <a:latin typeface="Avenir Book"/>
              </a:rPr>
              <a:t>Benjamini</a:t>
            </a:r>
            <a:r>
              <a:rPr lang="en-GB" sz="2400" dirty="0">
                <a:latin typeface="Avenir Book"/>
              </a:rPr>
              <a:t>-Hochberg method (17%). It is also closer to the expected value because the </a:t>
            </a:r>
            <a:r>
              <a:rPr lang="en-US" sz="2400" dirty="0" err="1">
                <a:latin typeface="Avenir Book"/>
              </a:rPr>
              <a:t>mFDP</a:t>
            </a:r>
            <a:r>
              <a:rPr lang="en-US" sz="2400" dirty="0">
                <a:latin typeface="Avenir Book"/>
              </a:rPr>
              <a:t> is conservative and it never underestimate the FDP value. </a:t>
            </a:r>
            <a:r>
              <a:rPr lang="en-US" sz="2400" dirty="0" err="1">
                <a:latin typeface="Avenir Book"/>
              </a:rPr>
              <a:t>Morover</a:t>
            </a:r>
            <a:r>
              <a:rPr lang="en-US" sz="2400" dirty="0">
                <a:latin typeface="Avenir Book"/>
              </a:rPr>
              <a:t>, the confidence interval of the </a:t>
            </a:r>
            <a:r>
              <a:rPr lang="en-US" sz="2400" dirty="0" err="1">
                <a:latin typeface="Avenir Book"/>
              </a:rPr>
              <a:t>mFDP</a:t>
            </a:r>
            <a:r>
              <a:rPr lang="en-US" sz="2400" dirty="0">
                <a:latin typeface="Avenir Book"/>
              </a:rPr>
              <a:t> includes the true value of FDP because it goes to 0% à 76%.</a:t>
            </a:r>
            <a:endParaRPr lang="en-GB" sz="1800" dirty="0">
              <a:latin typeface="Avenir Book"/>
            </a:endParaRPr>
          </a:p>
        </p:txBody>
      </p:sp>
      <p:sp>
        <p:nvSpPr>
          <p:cNvPr id="39" name="Rectangle 38">
            <a:extLst>
              <a:ext uri="{FF2B5EF4-FFF2-40B4-BE49-F238E27FC236}">
                <a16:creationId xmlns:a16="http://schemas.microsoft.com/office/drawing/2014/main" id="{90602E76-4C9A-4C67-9D90-021D1735ECE1}"/>
              </a:ext>
            </a:extLst>
          </p:cNvPr>
          <p:cNvSpPr/>
          <p:nvPr/>
        </p:nvSpPr>
        <p:spPr>
          <a:xfrm>
            <a:off x="26412328" y="7341325"/>
            <a:ext cx="597726" cy="492122"/>
          </a:xfrm>
          <a:prstGeom prst="rect">
            <a:avLst/>
          </a:prstGeom>
        </p:spPr>
        <p:txBody>
          <a:bodyPr wrap="square">
            <a:spAutoFit/>
          </a:bodyPr>
          <a:lstStyle/>
          <a:p>
            <a:r>
              <a:rPr lang="en-US" sz="2598" dirty="0">
                <a:solidFill>
                  <a:srgbClr val="F46249"/>
                </a:solidFill>
                <a:latin typeface="Avenir Book" charset="0"/>
                <a:ea typeface="Avenir Book" charset="0"/>
                <a:cs typeface="Avenir Book" charset="0"/>
              </a:rPr>
              <a:t>◀</a:t>
            </a:r>
            <a:endParaRPr lang="en-US" sz="2598" dirty="0"/>
          </a:p>
        </p:txBody>
      </p:sp>
      <p:sp>
        <p:nvSpPr>
          <p:cNvPr id="41" name="TextBox 123">
            <a:extLst>
              <a:ext uri="{FF2B5EF4-FFF2-40B4-BE49-F238E27FC236}">
                <a16:creationId xmlns:a16="http://schemas.microsoft.com/office/drawing/2014/main" id="{BDA244F1-8B9E-4C8B-8468-1FAFCD51BDCF}"/>
              </a:ext>
            </a:extLst>
          </p:cNvPr>
          <p:cNvSpPr txBox="1"/>
          <p:nvPr/>
        </p:nvSpPr>
        <p:spPr>
          <a:xfrm>
            <a:off x="19330737" y="14325475"/>
            <a:ext cx="5213683" cy="830997"/>
          </a:xfrm>
          <a:prstGeom prst="rect">
            <a:avLst/>
          </a:prstGeom>
          <a:noFill/>
        </p:spPr>
        <p:txBody>
          <a:bodyPr wrap="square" rtlCol="0">
            <a:spAutoFit/>
          </a:bodyPr>
          <a:lstStyle/>
          <a:p>
            <a:r>
              <a:rPr lang="en-US" sz="2400" dirty="0">
                <a:solidFill>
                  <a:schemeClr val="tx1">
                    <a:lumMod val="95000"/>
                    <a:lumOff val="5000"/>
                  </a:schemeClr>
                </a:solidFill>
                <a:latin typeface="Avenir Book" charset="0"/>
                <a:ea typeface="Avenir Book" charset="0"/>
                <a:cs typeface="Avenir Book" charset="0"/>
              </a:rPr>
              <a:t>FIGURE 3 : Volcano plot of the real case study with the Closed testing method</a:t>
            </a:r>
          </a:p>
        </p:txBody>
      </p:sp>
    </p:spTree>
    <p:extLst>
      <p:ext uri="{BB962C8B-B14F-4D97-AF65-F5344CB8AC3E}">
        <p14:creationId xmlns:p14="http://schemas.microsoft.com/office/powerpoint/2010/main" val="2525396968"/>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13853</TotalTime>
  <Words>1107</Words>
  <Application>Microsoft Office PowerPoint</Application>
  <PresentationFormat>Personnalisé</PresentationFormat>
  <Paragraphs>62</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Avenir Book</vt:lpstr>
      <vt:lpstr>Calibri</vt:lpstr>
      <vt:lpstr>Calibri Light</vt:lpstr>
      <vt:lpstr>Cambria Math</vt:lpstr>
      <vt:lpstr>Wingdings</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danièle martin</cp:lastModifiedBy>
  <cp:revision>123</cp:revision>
  <cp:lastPrinted>2017-11-18T18:28:15Z</cp:lastPrinted>
  <dcterms:created xsi:type="dcterms:W3CDTF">2015-03-19T03:26:58Z</dcterms:created>
  <dcterms:modified xsi:type="dcterms:W3CDTF">2022-03-16T17:10:30Z</dcterms:modified>
</cp:coreProperties>
</file>