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CACD"/>
    <a:srgbClr val="F5584E"/>
    <a:srgbClr val="1E4E79"/>
    <a:srgbClr val="F46249"/>
    <a:srgbClr val="BAC9CD"/>
    <a:srgbClr val="22B6BB"/>
    <a:srgbClr val="EB9B1F"/>
    <a:srgbClr val="ECB90D"/>
    <a:srgbClr val="F4584E"/>
    <a:srgbClr val="FF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2"/>
    <p:restoredTop sz="94640"/>
  </p:normalViewPr>
  <p:slideViewPr>
    <p:cSldViewPr snapToGrid="0" snapToObjects="1">
      <p:cViewPr varScale="1">
        <p:scale>
          <a:sx n="24" d="100"/>
          <a:sy n="24" d="100"/>
        </p:scale>
        <p:origin x="1476" y="8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040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30345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1F716-C52A-A44F-BDA6-00D610151B42}"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500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52159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172695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33646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811F716-C52A-A44F-BDA6-00D610151B42}"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86102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811F716-C52A-A44F-BDA6-00D610151B42}"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‹N°›</a:t>
            </a:fld>
            <a:endParaRPr lang="en-US"/>
          </a:p>
        </p:txBody>
      </p:sp>
    </p:spTree>
    <p:extLst>
      <p:ext uri="{BB962C8B-B14F-4D97-AF65-F5344CB8AC3E}">
        <p14:creationId xmlns:p14="http://schemas.microsoft.com/office/powerpoint/2010/main" val="27872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811F716-C52A-A44F-BDA6-00D610151B42}" type="datetimeFigureOut">
              <a:rPr lang="en-US" smtClean="0"/>
              <a:t>3/8/2022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F1C0119-6B59-EA4B-99DF-33D0AB3A21D9}" type="slidenum">
              <a:rPr lang="en-US" smtClean="0"/>
              <a:t>‹N°›</a:t>
            </a:fld>
            <a:endParaRPr lang="en-US"/>
          </a:p>
        </p:txBody>
      </p:sp>
    </p:spTree>
    <p:extLst>
      <p:ext uri="{BB962C8B-B14F-4D97-AF65-F5344CB8AC3E}">
        <p14:creationId xmlns:p14="http://schemas.microsoft.com/office/powerpoint/2010/main" val="1540383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891200" cy="2057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err="1">
                <a:latin typeface="Avenir Book" charset="0"/>
                <a:ea typeface="Avenir Book" charset="0"/>
                <a:cs typeface="Avenir Book" charset="0"/>
              </a:rPr>
              <a:t>Controle</a:t>
            </a:r>
            <a:r>
              <a:rPr lang="en-US" sz="9000" b="1" dirty="0">
                <a:latin typeface="Avenir Book" charset="0"/>
                <a:ea typeface="Avenir Book" charset="0"/>
                <a:cs typeface="Avenir Book" charset="0"/>
              </a:rPr>
              <a:t> du FDR dans les </a:t>
            </a:r>
            <a:r>
              <a:rPr lang="en-US" sz="9000" b="1" dirty="0" err="1">
                <a:latin typeface="Avenir Book" charset="0"/>
                <a:ea typeface="Avenir Book" charset="0"/>
                <a:cs typeface="Avenir Book" charset="0"/>
              </a:rPr>
              <a:t>graphiques</a:t>
            </a:r>
            <a:r>
              <a:rPr lang="en-US" sz="9000" b="1" dirty="0">
                <a:latin typeface="Avenir Book" charset="0"/>
                <a:ea typeface="Avenir Book" charset="0"/>
                <a:cs typeface="Avenir Book" charset="0"/>
              </a:rPr>
              <a:t> </a:t>
            </a:r>
            <a:r>
              <a:rPr lang="en-US" sz="9000" b="1" dirty="0" err="1">
                <a:latin typeface="Avenir Book" charset="0"/>
                <a:ea typeface="Avenir Book" charset="0"/>
                <a:cs typeface="Avenir Book" charset="0"/>
              </a:rPr>
              <a:t>en</a:t>
            </a:r>
            <a:r>
              <a:rPr lang="en-US" sz="9000" b="1" dirty="0">
                <a:latin typeface="Avenir Book" charset="0"/>
                <a:ea typeface="Avenir Book" charset="0"/>
                <a:cs typeface="Avenir Book" charset="0"/>
              </a:rPr>
              <a:t> Volcan pour </a:t>
            </a:r>
            <a:r>
              <a:rPr lang="en-US" sz="9000" b="1" dirty="0" err="1">
                <a:latin typeface="Avenir Book" charset="0"/>
                <a:ea typeface="Avenir Book" charset="0"/>
                <a:cs typeface="Avenir Book" charset="0"/>
              </a:rPr>
              <a:t>données</a:t>
            </a:r>
            <a:r>
              <a:rPr lang="en-US" sz="9000" b="1" dirty="0">
                <a:latin typeface="Avenir Book" charset="0"/>
                <a:ea typeface="Avenir Book" charset="0"/>
                <a:cs typeface="Avenir Book" charset="0"/>
              </a:rPr>
              <a:t> </a:t>
            </a:r>
            <a:r>
              <a:rPr lang="en-US" sz="9000" b="1" dirty="0" err="1">
                <a:latin typeface="Avenir Book" charset="0"/>
                <a:ea typeface="Avenir Book" charset="0"/>
                <a:cs typeface="Avenir Book" charset="0"/>
              </a:rPr>
              <a:t>Omiques</a:t>
            </a:r>
            <a:endParaRPr lang="en-US" sz="9000" dirty="0">
              <a:latin typeface="Avenir Book" charset="0"/>
              <a:ea typeface="Avenir Book" charset="0"/>
              <a:cs typeface="Avenir Book" charset="0"/>
            </a:endParaRPr>
          </a:p>
        </p:txBody>
      </p:sp>
      <p:sp>
        <p:nvSpPr>
          <p:cNvPr id="5" name="Rectangle 4"/>
          <p:cNvSpPr/>
          <p:nvPr/>
        </p:nvSpPr>
        <p:spPr>
          <a:xfrm>
            <a:off x="0" y="2057400"/>
            <a:ext cx="43891200" cy="1143000"/>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err="1">
                <a:latin typeface="Avenir Book" charset="0"/>
                <a:ea typeface="Avenir Book" charset="0"/>
                <a:cs typeface="Avenir Book" charset="0"/>
              </a:rPr>
              <a:t>Célia</a:t>
            </a:r>
            <a:r>
              <a:rPr lang="en-US" sz="6000" dirty="0">
                <a:latin typeface="Avenir Book" charset="0"/>
                <a:ea typeface="Avenir Book" charset="0"/>
                <a:cs typeface="Avenir Book" charset="0"/>
              </a:rPr>
              <a:t> Vidal &amp; Vivien Dupont 						Data Science </a:t>
            </a:r>
            <a:r>
              <a:rPr lang="en-US" sz="6000" dirty="0" err="1">
                <a:latin typeface="Avenir Book" charset="0"/>
                <a:ea typeface="Avenir Book" charset="0"/>
                <a:cs typeface="Avenir Book" charset="0"/>
              </a:rPr>
              <a:t>en</a:t>
            </a:r>
            <a:r>
              <a:rPr lang="en-US" sz="6000" dirty="0">
                <a:latin typeface="Avenir Book" charset="0"/>
                <a:ea typeface="Avenir Book" charset="0"/>
                <a:cs typeface="Avenir Book" charset="0"/>
              </a:rPr>
              <a:t> </a:t>
            </a:r>
            <a:r>
              <a:rPr lang="en-US" sz="6000" dirty="0" err="1">
                <a:latin typeface="Avenir Book" charset="0"/>
                <a:ea typeface="Avenir Book" charset="0"/>
                <a:cs typeface="Avenir Book" charset="0"/>
              </a:rPr>
              <a:t>santé</a:t>
            </a:r>
            <a:r>
              <a:rPr lang="en-US" sz="6000" dirty="0">
                <a:latin typeface="Avenir Book" charset="0"/>
                <a:ea typeface="Avenir Book" charset="0"/>
                <a:cs typeface="Avenir Book" charset="0"/>
              </a:rPr>
              <a:t> et </a:t>
            </a:r>
            <a:r>
              <a:rPr lang="en-US" sz="6000" dirty="0" err="1">
                <a:latin typeface="Avenir Book" charset="0"/>
                <a:ea typeface="Avenir Book" charset="0"/>
                <a:cs typeface="Avenir Book" charset="0"/>
              </a:rPr>
              <a:t>biostatistiques</a:t>
            </a:r>
            <a:r>
              <a:rPr lang="en-US" sz="6000" dirty="0">
                <a:latin typeface="Avenir Book" charset="0"/>
                <a:ea typeface="Avenir Book" charset="0"/>
                <a:cs typeface="Avenir Book" charset="0"/>
              </a:rPr>
              <a:t>, Ensai</a:t>
            </a:r>
          </a:p>
        </p:txBody>
      </p:sp>
      <p:sp>
        <p:nvSpPr>
          <p:cNvPr id="6" name="Rectangle 5"/>
          <p:cNvSpPr/>
          <p:nvPr/>
        </p:nvSpPr>
        <p:spPr>
          <a:xfrm>
            <a:off x="0" y="32004000"/>
            <a:ext cx="43891200" cy="914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1" name="Rectangle 10"/>
          <p:cNvSpPr/>
          <p:nvPr/>
        </p:nvSpPr>
        <p:spPr>
          <a:xfrm>
            <a:off x="0" y="31775400"/>
            <a:ext cx="43891200" cy="228600"/>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2" name="Rectangle 11"/>
          <p:cNvSpPr/>
          <p:nvPr/>
        </p:nvSpPr>
        <p:spPr>
          <a:xfrm>
            <a:off x="31108654" y="3886200"/>
            <a:ext cx="12096754" cy="14738290"/>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074496" y="3886200"/>
            <a:ext cx="15342823" cy="9601200"/>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799" y="3886200"/>
            <a:ext cx="13716005" cy="960119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799" y="14230737"/>
            <a:ext cx="13715993" cy="1681479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074496" y="14383465"/>
            <a:ext cx="15343057" cy="16855095"/>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1108654" y="19318933"/>
            <a:ext cx="12096754" cy="5370755"/>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1108654" y="25407405"/>
            <a:ext cx="12096754" cy="568219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22008" y="3480883"/>
            <a:ext cx="5643574" cy="1015663"/>
          </a:xfrm>
          <a:prstGeom prst="rect">
            <a:avLst/>
          </a:prstGeom>
          <a:solidFill>
            <a:schemeClr val="bg1"/>
          </a:solidFill>
          <a:effectLst/>
        </p:spPr>
        <p:txBody>
          <a:bodyPr wrap="square" rtlCol="0">
            <a:spAutoFit/>
          </a:bodyPr>
          <a:lstStyle/>
          <a:p>
            <a:pPr algn="ctr"/>
            <a:r>
              <a:rPr lang="fr-FR" sz="6000" b="1" spc="200" dirty="0">
                <a:solidFill>
                  <a:srgbClr val="F46249"/>
                </a:solidFill>
                <a:latin typeface="Avenir Book" charset="0"/>
                <a:ea typeface="Avenir Book" charset="0"/>
                <a:cs typeface="Avenir Book" charset="0"/>
              </a:rPr>
              <a:t>Introduction</a:t>
            </a:r>
          </a:p>
        </p:txBody>
      </p:sp>
      <p:sp>
        <p:nvSpPr>
          <p:cNvPr id="32" name="TextBox 31"/>
          <p:cNvSpPr txBox="1"/>
          <p:nvPr/>
        </p:nvSpPr>
        <p:spPr>
          <a:xfrm>
            <a:off x="5612064" y="13756449"/>
            <a:ext cx="3857624" cy="1015663"/>
          </a:xfrm>
          <a:prstGeom prst="rect">
            <a:avLst/>
          </a:prstGeom>
          <a:solidFill>
            <a:schemeClr val="bg1"/>
          </a:solidFill>
          <a:effectLst/>
        </p:spPr>
        <p:txBody>
          <a:bodyPr wrap="square" rtlCol="0">
            <a:spAutoFit/>
          </a:bodyPr>
          <a:lstStyle/>
          <a:p>
            <a:pPr algn="ctr"/>
            <a:r>
              <a:rPr lang="en-US" sz="6000" b="1" spc="200" dirty="0" err="1">
                <a:solidFill>
                  <a:srgbClr val="F46249"/>
                </a:solidFill>
                <a:latin typeface="Avenir Book" charset="0"/>
                <a:ea typeface="Avenir Book" charset="0"/>
                <a:cs typeface="Avenir Book" charset="0"/>
              </a:rPr>
              <a:t>Méthodes</a:t>
            </a:r>
            <a:endParaRPr lang="en-US" sz="6000" b="1" spc="200" dirty="0">
              <a:solidFill>
                <a:srgbClr val="F46249"/>
              </a:solidFill>
              <a:latin typeface="Avenir Book" charset="0"/>
              <a:ea typeface="Avenir Book" charset="0"/>
              <a:cs typeface="Avenir Book" charset="0"/>
            </a:endParaRPr>
          </a:p>
        </p:txBody>
      </p:sp>
      <p:sp>
        <p:nvSpPr>
          <p:cNvPr id="34" name="TextBox 33"/>
          <p:cNvSpPr txBox="1"/>
          <p:nvPr/>
        </p:nvSpPr>
        <p:spPr>
          <a:xfrm>
            <a:off x="21017018" y="3396308"/>
            <a:ext cx="3453476" cy="1015663"/>
          </a:xfrm>
          <a:prstGeom prst="rect">
            <a:avLst/>
          </a:prstGeom>
          <a:solidFill>
            <a:schemeClr val="bg1"/>
          </a:solidFill>
          <a:effectLst/>
        </p:spPr>
        <p:txBody>
          <a:bodyPr wrap="square" rtlCol="0">
            <a:spAutoFit/>
          </a:bodyPr>
          <a:lstStyle/>
          <a:p>
            <a:pPr algn="ctr"/>
            <a:r>
              <a:rPr lang="en-US" sz="6000" b="1" spc="200" dirty="0" err="1">
                <a:solidFill>
                  <a:srgbClr val="F46249"/>
                </a:solidFill>
                <a:latin typeface="Avenir Book" charset="0"/>
                <a:ea typeface="Avenir Book" charset="0"/>
                <a:cs typeface="Avenir Book" charset="0"/>
              </a:rPr>
              <a:t>Objectifs</a:t>
            </a:r>
            <a:endParaRPr lang="en-US" sz="6000" b="1" spc="200" dirty="0">
              <a:solidFill>
                <a:srgbClr val="F46249"/>
              </a:solidFill>
              <a:latin typeface="Avenir Book" charset="0"/>
              <a:ea typeface="Avenir Book" charset="0"/>
              <a:cs typeface="Avenir Book" charset="0"/>
            </a:endParaRPr>
          </a:p>
        </p:txBody>
      </p:sp>
      <p:sp>
        <p:nvSpPr>
          <p:cNvPr id="36" name="TextBox 35"/>
          <p:cNvSpPr txBox="1"/>
          <p:nvPr/>
        </p:nvSpPr>
        <p:spPr>
          <a:xfrm>
            <a:off x="33106710" y="3396308"/>
            <a:ext cx="8370792" cy="1015663"/>
          </a:xfrm>
          <a:prstGeom prst="rect">
            <a:avLst/>
          </a:prstGeom>
          <a:solidFill>
            <a:schemeClr val="bg1"/>
          </a:solidFill>
          <a:effectLst/>
        </p:spPr>
        <p:txBody>
          <a:bodyPr wrap="square" rtlCol="0">
            <a:spAutoFit/>
          </a:bodyPr>
          <a:lstStyle/>
          <a:p>
            <a:pPr algn="ctr"/>
            <a:r>
              <a:rPr lang="en-US" sz="6000" b="1" spc="200" dirty="0" err="1">
                <a:solidFill>
                  <a:srgbClr val="F46249"/>
                </a:solidFill>
                <a:latin typeface="Avenir Book" charset="0"/>
                <a:ea typeface="Avenir Book" charset="0"/>
                <a:cs typeface="Avenir Book" charset="0"/>
              </a:rPr>
              <a:t>Recommandations</a:t>
            </a:r>
            <a:endParaRPr lang="en-US" sz="6000" b="1" spc="200" dirty="0">
              <a:solidFill>
                <a:srgbClr val="F46249"/>
              </a:solidFill>
              <a:latin typeface="Avenir Book" charset="0"/>
              <a:ea typeface="Avenir Book" charset="0"/>
              <a:cs typeface="Avenir Book" charset="0"/>
            </a:endParaRPr>
          </a:p>
        </p:txBody>
      </p:sp>
      <p:sp>
        <p:nvSpPr>
          <p:cNvPr id="37" name="TextBox 36"/>
          <p:cNvSpPr txBox="1"/>
          <p:nvPr/>
        </p:nvSpPr>
        <p:spPr>
          <a:xfrm>
            <a:off x="34889149" y="18828613"/>
            <a:ext cx="4535557"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Résumé</a:t>
            </a:r>
          </a:p>
        </p:txBody>
      </p:sp>
      <p:sp>
        <p:nvSpPr>
          <p:cNvPr id="38" name="TextBox 37"/>
          <p:cNvSpPr txBox="1"/>
          <p:nvPr/>
        </p:nvSpPr>
        <p:spPr>
          <a:xfrm>
            <a:off x="34133713" y="24942964"/>
            <a:ext cx="5643574" cy="1015663"/>
          </a:xfrm>
          <a:prstGeom prst="rect">
            <a:avLst/>
          </a:prstGeom>
          <a:solidFill>
            <a:schemeClr val="bg1"/>
          </a:solidFill>
          <a:effectLst/>
        </p:spPr>
        <p:txBody>
          <a:bodyPr wrap="square" rtlCol="0">
            <a:spAutoFit/>
          </a:bodyPr>
          <a:lstStyle/>
          <a:p>
            <a:pPr algn="ctr"/>
            <a:r>
              <a:rPr lang="en-US" sz="6000" b="1" spc="200" dirty="0" err="1">
                <a:solidFill>
                  <a:srgbClr val="F46249"/>
                </a:solidFill>
                <a:latin typeface="Avenir Book" charset="0"/>
                <a:ea typeface="Avenir Book" charset="0"/>
                <a:cs typeface="Avenir Book" charset="0"/>
              </a:rPr>
              <a:t>Référence</a:t>
            </a:r>
            <a:endParaRPr lang="en-US" sz="6000" b="1" spc="200" dirty="0">
              <a:solidFill>
                <a:srgbClr val="F46249"/>
              </a:solidFill>
              <a:latin typeface="Avenir Book" charset="0"/>
              <a:ea typeface="Avenir Book" charset="0"/>
              <a:cs typeface="Avenir Book" charset="0"/>
            </a:endParaRPr>
          </a:p>
        </p:txBody>
      </p:sp>
      <p:sp>
        <p:nvSpPr>
          <p:cNvPr id="42" name="TextBox 41"/>
          <p:cNvSpPr txBox="1"/>
          <p:nvPr/>
        </p:nvSpPr>
        <p:spPr>
          <a:xfrm>
            <a:off x="1099188" y="15396904"/>
            <a:ext cx="12774128" cy="6247864"/>
          </a:xfrm>
          <a:prstGeom prst="rect">
            <a:avLst/>
          </a:prstGeom>
          <a:noFill/>
        </p:spPr>
        <p:txBody>
          <a:bodyPr wrap="square" rtlCol="0">
            <a:spAutoFit/>
          </a:bodyPr>
          <a:lstStyle/>
          <a:p>
            <a:pPr algn="just"/>
            <a:r>
              <a:rPr lang="en-US" sz="4000" dirty="0">
                <a:solidFill>
                  <a:schemeClr val="tx1">
                    <a:lumMod val="95000"/>
                    <a:lumOff val="5000"/>
                  </a:schemeClr>
                </a:solidFill>
                <a:latin typeface="Avenir Book" charset="0"/>
                <a:ea typeface="Avenir Book" charset="0"/>
                <a:cs typeface="Avenir Book" charset="0"/>
              </a:rPr>
              <a:t>Briefly describe the stimuli and methods. Use pictures instead of words where possible.</a:t>
            </a:r>
          </a:p>
          <a:p>
            <a:pPr algn="just"/>
            <a:endParaRPr lang="en-US" sz="4000" dirty="0">
              <a:solidFill>
                <a:schemeClr val="tx1">
                  <a:lumMod val="95000"/>
                  <a:lumOff val="5000"/>
                </a:schemeClr>
              </a:solidFill>
              <a:latin typeface="Avenir Book" charset="0"/>
              <a:ea typeface="Avenir Book" charset="0"/>
              <a:cs typeface="Avenir Book" charset="0"/>
            </a:endParaRPr>
          </a:p>
          <a:p>
            <a:pPr algn="just"/>
            <a:r>
              <a:rPr lang="en-US" sz="4000" dirty="0">
                <a:solidFill>
                  <a:schemeClr val="tx1">
                    <a:lumMod val="95000"/>
                    <a:lumOff val="5000"/>
                  </a:schemeClr>
                </a:solidFill>
                <a:latin typeface="Avenir Book" charset="0"/>
                <a:ea typeface="Avenir Book" charset="0"/>
                <a:cs typeface="Avenir Book" charset="0"/>
              </a:rPr>
              <a:t>When you change the section header, resize the text box so that the amount of white space on either side of the header is consistent with the other headers. Place the header in the center of the top line. </a:t>
            </a:r>
          </a:p>
          <a:p>
            <a:pPr algn="just"/>
            <a:endParaRPr lang="en-US" sz="4000" dirty="0">
              <a:solidFill>
                <a:schemeClr val="tx1">
                  <a:lumMod val="95000"/>
                  <a:lumOff val="5000"/>
                </a:schemeClr>
              </a:solidFill>
              <a:latin typeface="Avenir Book" charset="0"/>
              <a:ea typeface="Avenir Book" charset="0"/>
              <a:cs typeface="Avenir Book" charset="0"/>
            </a:endParaRPr>
          </a:p>
          <a:p>
            <a:pPr algn="just"/>
            <a:r>
              <a:rPr lang="en-US" sz="4000" dirty="0">
                <a:solidFill>
                  <a:schemeClr val="tx1">
                    <a:lumMod val="95000"/>
                    <a:lumOff val="5000"/>
                  </a:schemeClr>
                </a:solidFill>
                <a:latin typeface="Avenir Book" charset="0"/>
                <a:ea typeface="Avenir Book" charset="0"/>
                <a:cs typeface="Avenir Book" charset="0"/>
              </a:rPr>
              <a:t>You can use the navy, coral, and gray colors to represent different conditions.</a:t>
            </a:r>
          </a:p>
        </p:txBody>
      </p:sp>
      <p:sp>
        <p:nvSpPr>
          <p:cNvPr id="57" name="TextBox 56"/>
          <p:cNvSpPr txBox="1"/>
          <p:nvPr/>
        </p:nvSpPr>
        <p:spPr>
          <a:xfrm>
            <a:off x="36212550" y="32085825"/>
            <a:ext cx="7551369" cy="707886"/>
          </a:xfrm>
          <a:prstGeom prst="rect">
            <a:avLst/>
          </a:prstGeom>
          <a:noFill/>
        </p:spPr>
        <p:txBody>
          <a:bodyPr wrap="square" rtlCol="0">
            <a:spAutoFit/>
          </a:bodyPr>
          <a:lstStyle/>
          <a:p>
            <a:pPr algn="ctr"/>
            <a:r>
              <a:rPr lang="en-US" sz="4000" spc="300" dirty="0" err="1">
                <a:solidFill>
                  <a:schemeClr val="bg1"/>
                </a:solidFill>
                <a:latin typeface="Avenir Book" charset="0"/>
                <a:ea typeface="Avenir Book" charset="0"/>
                <a:cs typeface="Avenir Book" charset="0"/>
              </a:rPr>
              <a:t>name@university.edu</a:t>
            </a:r>
            <a:endParaRPr lang="en-US" sz="4000" spc="300" dirty="0">
              <a:solidFill>
                <a:schemeClr val="bg1"/>
              </a:solidFill>
              <a:latin typeface="Avenir Book" charset="0"/>
              <a:ea typeface="Avenir Book" charset="0"/>
              <a:cs typeface="Avenir Book" charset="0"/>
            </a:endParaRPr>
          </a:p>
        </p:txBody>
      </p:sp>
      <p:sp>
        <p:nvSpPr>
          <p:cNvPr id="35" name="TextBox 34"/>
          <p:cNvSpPr txBox="1"/>
          <p:nvPr/>
        </p:nvSpPr>
        <p:spPr>
          <a:xfrm>
            <a:off x="20822821" y="13840972"/>
            <a:ext cx="3857624" cy="1015663"/>
          </a:xfrm>
          <a:prstGeom prst="rect">
            <a:avLst/>
          </a:prstGeom>
          <a:solidFill>
            <a:schemeClr val="bg1"/>
          </a:solidFill>
          <a:effectLst/>
        </p:spPr>
        <p:txBody>
          <a:bodyPr wrap="square" rtlCol="0">
            <a:spAutoFit/>
          </a:bodyPr>
          <a:lstStyle/>
          <a:p>
            <a:pPr algn="ctr"/>
            <a:r>
              <a:rPr lang="en-US" sz="6000" b="1" spc="200" dirty="0" err="1">
                <a:solidFill>
                  <a:srgbClr val="F46249"/>
                </a:solidFill>
                <a:latin typeface="Avenir Book" charset="0"/>
                <a:ea typeface="Avenir Book" charset="0"/>
                <a:cs typeface="Avenir Book" charset="0"/>
              </a:rPr>
              <a:t>Résutltas</a:t>
            </a:r>
            <a:endParaRPr lang="en-US" sz="6000" b="1" spc="200" dirty="0">
              <a:solidFill>
                <a:srgbClr val="F46249"/>
              </a:solidFill>
              <a:latin typeface="Avenir Book" charset="0"/>
              <a:ea typeface="Avenir Book" charset="0"/>
              <a:cs typeface="Avenir Book" charset="0"/>
            </a:endParaRPr>
          </a:p>
        </p:txBody>
      </p:sp>
      <p:cxnSp>
        <p:nvCxnSpPr>
          <p:cNvPr id="106" name="Straight Connector 105"/>
          <p:cNvCxnSpPr/>
          <p:nvPr/>
        </p:nvCxnSpPr>
        <p:spPr>
          <a:xfrm flipV="1">
            <a:off x="22708293" y="4857751"/>
            <a:ext cx="0" cy="8092809"/>
          </a:xfrm>
          <a:prstGeom prst="line">
            <a:avLst/>
          </a:prstGeom>
          <a:ln>
            <a:solidFill>
              <a:srgbClr val="BAC9CD"/>
            </a:solidFill>
          </a:ln>
          <a:effectLst/>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5423359" y="10414314"/>
            <a:ext cx="7114340" cy="707886"/>
          </a:xfrm>
          <a:prstGeom prst="rect">
            <a:avLst/>
          </a:prstGeom>
          <a:noFill/>
        </p:spPr>
        <p:txBody>
          <a:bodyPr wrap="square" rtlCol="0">
            <a:spAutoFit/>
          </a:bodyPr>
          <a:lstStyle/>
          <a:p>
            <a:r>
              <a:rPr lang="en-US" sz="4000" dirty="0">
                <a:solidFill>
                  <a:schemeClr val="tx1">
                    <a:lumMod val="95000"/>
                    <a:lumOff val="5000"/>
                  </a:schemeClr>
                </a:solidFill>
                <a:latin typeface="Avenir Book" charset="0"/>
                <a:ea typeface="Avenir Book" charset="0"/>
                <a:cs typeface="Avenir Book" charset="0"/>
              </a:rPr>
              <a:t>FIGURE 1: Volcano plot</a:t>
            </a:r>
          </a:p>
        </p:txBody>
      </p:sp>
      <p:sp>
        <p:nvSpPr>
          <p:cNvPr id="110" name="TextBox 109"/>
          <p:cNvSpPr txBox="1"/>
          <p:nvPr/>
        </p:nvSpPr>
        <p:spPr>
          <a:xfrm>
            <a:off x="23061080" y="10453165"/>
            <a:ext cx="7132320" cy="707886"/>
          </a:xfrm>
          <a:prstGeom prst="rect">
            <a:avLst/>
          </a:prstGeom>
          <a:noFill/>
        </p:spPr>
        <p:txBody>
          <a:bodyPr wrap="square" rtlCol="0">
            <a:spAutoFit/>
          </a:bodyPr>
          <a:lstStyle/>
          <a:p>
            <a:pPr algn="just"/>
            <a:r>
              <a:rPr lang="en-US" sz="4000" dirty="0">
                <a:solidFill>
                  <a:schemeClr val="tx1">
                    <a:lumMod val="95000"/>
                    <a:lumOff val="5000"/>
                  </a:schemeClr>
                </a:solidFill>
                <a:latin typeface="Avenir Book" charset="0"/>
                <a:ea typeface="Avenir Book" charset="0"/>
                <a:cs typeface="Avenir Book" charset="0"/>
              </a:rPr>
              <a:t>FIGURE 2: Volcano plot 2</a:t>
            </a:r>
          </a:p>
        </p:txBody>
      </p:sp>
      <p:sp>
        <p:nvSpPr>
          <p:cNvPr id="124" name="TextBox 123"/>
          <p:cNvSpPr txBox="1"/>
          <p:nvPr/>
        </p:nvSpPr>
        <p:spPr>
          <a:xfrm>
            <a:off x="26831259" y="23898225"/>
            <a:ext cx="3359007" cy="1323439"/>
          </a:xfrm>
          <a:prstGeom prst="rect">
            <a:avLst/>
          </a:prstGeom>
          <a:noFill/>
        </p:spPr>
        <p:txBody>
          <a:bodyPr wrap="square" rtlCol="0">
            <a:spAutoFit/>
          </a:bodyPr>
          <a:lstStyle/>
          <a:p>
            <a:r>
              <a:rPr lang="en-US" sz="4000" dirty="0">
                <a:solidFill>
                  <a:schemeClr val="tx1">
                    <a:lumMod val="95000"/>
                    <a:lumOff val="5000"/>
                  </a:schemeClr>
                </a:solidFill>
                <a:latin typeface="Avenir Book" charset="0"/>
                <a:ea typeface="Avenir Book" charset="0"/>
                <a:cs typeface="Avenir Book" charset="0"/>
              </a:rPr>
              <a:t>FIGURE 4 : Volcano plot 3</a:t>
            </a:r>
          </a:p>
        </p:txBody>
      </p:sp>
      <p:sp>
        <p:nvSpPr>
          <p:cNvPr id="138" name="Rectangle 137"/>
          <p:cNvSpPr/>
          <p:nvPr/>
        </p:nvSpPr>
        <p:spPr>
          <a:xfrm>
            <a:off x="26110227" y="23884535"/>
            <a:ext cx="2305998" cy="707886"/>
          </a:xfrm>
          <a:prstGeom prst="rect">
            <a:avLst/>
          </a:prstGeom>
        </p:spPr>
        <p:txBody>
          <a:bodyPr wrap="square">
            <a:spAutoFit/>
          </a:bodyPr>
          <a:lstStyle/>
          <a:p>
            <a:r>
              <a:rPr lang="en-US" sz="4000" dirty="0">
                <a:solidFill>
                  <a:srgbClr val="F46249"/>
                </a:solidFill>
                <a:latin typeface="Avenir Book" charset="0"/>
                <a:ea typeface="Avenir Book" charset="0"/>
                <a:cs typeface="Avenir Book" charset="0"/>
              </a:rPr>
              <a:t>◀</a:t>
            </a:r>
            <a:endParaRPr lang="en-US" sz="4000" dirty="0"/>
          </a:p>
        </p:txBody>
      </p:sp>
      <p:sp>
        <p:nvSpPr>
          <p:cNvPr id="146" name="TextBox 145"/>
          <p:cNvSpPr txBox="1"/>
          <p:nvPr/>
        </p:nvSpPr>
        <p:spPr>
          <a:xfrm>
            <a:off x="31378805" y="25974783"/>
            <a:ext cx="11826603" cy="830997"/>
          </a:xfrm>
          <a:prstGeom prst="rect">
            <a:avLst/>
          </a:prstGeom>
          <a:noFill/>
        </p:spPr>
        <p:txBody>
          <a:bodyPr wrap="square" rtlCol="0">
            <a:spAutoFit/>
          </a:bodyPr>
          <a:lstStyle/>
          <a:p>
            <a:pPr marL="514350" indent="-514350">
              <a:buFont typeface="+mj-lt"/>
              <a:buAutoNum type="arabicPeriod"/>
            </a:pPr>
            <a:r>
              <a:rPr lang="en-US" sz="2400" dirty="0" err="1">
                <a:latin typeface="Avenir Book" charset="0"/>
                <a:ea typeface="Avenir Book" charset="0"/>
                <a:cs typeface="Avenir Book" charset="0"/>
              </a:rPr>
              <a:t>Ebrahimpoor</a:t>
            </a:r>
            <a:r>
              <a:rPr lang="en-US" sz="2400" dirty="0">
                <a:latin typeface="Avenir Book" charset="0"/>
                <a:ea typeface="Avenir Book" charset="0"/>
                <a:cs typeface="Avenir Book" charset="0"/>
              </a:rPr>
              <a:t> (2021) Inflated false discovery rate due to volcano plots: problem and solutions</a:t>
            </a:r>
          </a:p>
        </p:txBody>
      </p:sp>
      <p:sp>
        <p:nvSpPr>
          <p:cNvPr id="111" name="Rectangle 110"/>
          <p:cNvSpPr/>
          <p:nvPr/>
        </p:nvSpPr>
        <p:spPr>
          <a:xfrm rot="16200000" flipV="1">
            <a:off x="22261381" y="10539727"/>
            <a:ext cx="2207660" cy="707886"/>
          </a:xfrm>
          <a:prstGeom prst="rect">
            <a:avLst/>
          </a:prstGeom>
        </p:spPr>
        <p:txBody>
          <a:bodyPr wrap="square">
            <a:spAutoFit/>
          </a:bodyPr>
          <a:lstStyle/>
          <a:p>
            <a:r>
              <a:rPr lang="en-US" sz="4000" dirty="0">
                <a:solidFill>
                  <a:srgbClr val="F46249"/>
                </a:solidFill>
                <a:latin typeface="Avenir Book" charset="0"/>
                <a:ea typeface="Avenir Book" charset="0"/>
                <a:cs typeface="Avenir Book" charset="0"/>
              </a:rPr>
              <a:t>◀</a:t>
            </a:r>
            <a:endParaRPr lang="en-US" sz="4000" dirty="0"/>
          </a:p>
        </p:txBody>
      </p:sp>
      <p:sp>
        <p:nvSpPr>
          <p:cNvPr id="112" name="Rectangle 111"/>
          <p:cNvSpPr/>
          <p:nvPr/>
        </p:nvSpPr>
        <p:spPr>
          <a:xfrm rot="16200000" flipV="1">
            <a:off x="14641381" y="10520677"/>
            <a:ext cx="2207660" cy="707886"/>
          </a:xfrm>
          <a:prstGeom prst="rect">
            <a:avLst/>
          </a:prstGeom>
        </p:spPr>
        <p:txBody>
          <a:bodyPr wrap="square">
            <a:spAutoFit/>
          </a:bodyPr>
          <a:lstStyle/>
          <a:p>
            <a:r>
              <a:rPr lang="en-US" sz="4000" dirty="0">
                <a:solidFill>
                  <a:srgbClr val="F46249"/>
                </a:solidFill>
                <a:latin typeface="Avenir Book" charset="0"/>
                <a:ea typeface="Avenir Book" charset="0"/>
                <a:cs typeface="Avenir Book" charset="0"/>
              </a:rPr>
              <a:t>◀</a:t>
            </a:r>
            <a:endParaRPr lang="en-US" sz="4000" dirty="0"/>
          </a:p>
        </p:txBody>
      </p:sp>
      <p:sp>
        <p:nvSpPr>
          <p:cNvPr id="2" name="Rectangle 1"/>
          <p:cNvSpPr/>
          <p:nvPr/>
        </p:nvSpPr>
        <p:spPr>
          <a:xfrm>
            <a:off x="17239149" y="16466008"/>
            <a:ext cx="2316480" cy="2341573"/>
          </a:xfrm>
          <a:prstGeom prst="rect">
            <a:avLst/>
          </a:prstGeom>
          <a:solidFill>
            <a:srgbClr val="1E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navy</a:t>
            </a:r>
          </a:p>
        </p:txBody>
      </p:sp>
      <p:sp>
        <p:nvSpPr>
          <p:cNvPr id="77" name="Rectangle 76"/>
          <p:cNvSpPr/>
          <p:nvPr/>
        </p:nvSpPr>
        <p:spPr>
          <a:xfrm>
            <a:off x="19643101" y="16466008"/>
            <a:ext cx="2316480" cy="2341573"/>
          </a:xfrm>
          <a:prstGeom prst="rect">
            <a:avLst/>
          </a:prstGeom>
          <a:solidFill>
            <a:srgbClr val="F5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coral</a:t>
            </a:r>
            <a:endParaRPr lang="en-US" sz="4000" dirty="0"/>
          </a:p>
        </p:txBody>
      </p:sp>
      <p:sp>
        <p:nvSpPr>
          <p:cNvPr id="78" name="Rectangle 77"/>
          <p:cNvSpPr/>
          <p:nvPr/>
        </p:nvSpPr>
        <p:spPr>
          <a:xfrm>
            <a:off x="22053093" y="16466008"/>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gray</a:t>
            </a:r>
            <a:endParaRPr lang="en-US" sz="4000" dirty="0"/>
          </a:p>
        </p:txBody>
      </p:sp>
      <p:sp>
        <p:nvSpPr>
          <p:cNvPr id="79" name="TextBox 78"/>
          <p:cNvSpPr txBox="1"/>
          <p:nvPr/>
        </p:nvSpPr>
        <p:spPr>
          <a:xfrm>
            <a:off x="15621084" y="15643822"/>
            <a:ext cx="3928505" cy="707886"/>
          </a:xfrm>
          <a:prstGeom prst="rect">
            <a:avLst/>
          </a:prstGeom>
          <a:solidFill>
            <a:schemeClr val="bg1"/>
          </a:solidFill>
          <a:effectLst/>
        </p:spPr>
        <p:txBody>
          <a:bodyPr wrap="square" rtlCol="0">
            <a:spAutoFit/>
          </a:bodyPr>
          <a:lstStyle/>
          <a:p>
            <a:r>
              <a:rPr lang="en-US" sz="4000" b="1" spc="200" dirty="0">
                <a:latin typeface="Avenir Book" charset="0"/>
                <a:ea typeface="Avenir Book" charset="0"/>
                <a:cs typeface="Avenir Book" charset="0"/>
              </a:rPr>
              <a:t>color scheme:</a:t>
            </a:r>
          </a:p>
        </p:txBody>
      </p:sp>
      <p:sp>
        <p:nvSpPr>
          <p:cNvPr id="3" name="Rectangle 2"/>
          <p:cNvSpPr/>
          <p:nvPr/>
        </p:nvSpPr>
        <p:spPr>
          <a:xfrm>
            <a:off x="17329109" y="18797648"/>
            <a:ext cx="2220480" cy="707886"/>
          </a:xfrm>
          <a:prstGeom prst="rect">
            <a:avLst/>
          </a:prstGeom>
        </p:spPr>
        <p:txBody>
          <a:bodyPr wrap="none">
            <a:spAutoFit/>
          </a:bodyPr>
          <a:lstStyle/>
          <a:p>
            <a:r>
              <a:rPr lang="en-US" sz="4000" dirty="0">
                <a:latin typeface="Avenir Book" charset="0"/>
                <a:ea typeface="Avenir Book" charset="0"/>
                <a:cs typeface="Avenir Book" charset="0"/>
              </a:rPr>
              <a:t>#1E4E79</a:t>
            </a:r>
          </a:p>
        </p:txBody>
      </p:sp>
      <p:sp>
        <p:nvSpPr>
          <p:cNvPr id="82" name="Rectangle 81"/>
          <p:cNvSpPr/>
          <p:nvPr/>
        </p:nvSpPr>
        <p:spPr>
          <a:xfrm>
            <a:off x="19712581" y="18797648"/>
            <a:ext cx="2220480" cy="707886"/>
          </a:xfrm>
          <a:prstGeom prst="rect">
            <a:avLst/>
          </a:prstGeom>
        </p:spPr>
        <p:txBody>
          <a:bodyPr wrap="none">
            <a:spAutoFit/>
          </a:bodyPr>
          <a:lstStyle/>
          <a:p>
            <a:r>
              <a:rPr lang="en-US" sz="4000" dirty="0">
                <a:latin typeface="Avenir Book" charset="0"/>
                <a:ea typeface="Avenir Book" charset="0"/>
                <a:cs typeface="Avenir Book" charset="0"/>
              </a:rPr>
              <a:t>#</a:t>
            </a:r>
            <a:r>
              <a:rPr lang="ru-RU" sz="4000" dirty="0">
                <a:latin typeface="Avenir Book" charset="0"/>
                <a:ea typeface="Avenir Book" charset="0"/>
                <a:cs typeface="Avenir Book" charset="0"/>
              </a:rPr>
              <a:t>F5584E</a:t>
            </a:r>
            <a:endParaRPr lang="en-US" sz="4000" dirty="0">
              <a:latin typeface="Avenir Book" charset="0"/>
              <a:ea typeface="Avenir Book" charset="0"/>
              <a:cs typeface="Avenir Book" charset="0"/>
            </a:endParaRPr>
          </a:p>
        </p:txBody>
      </p:sp>
      <p:sp>
        <p:nvSpPr>
          <p:cNvPr id="83" name="Rectangle 82"/>
          <p:cNvSpPr/>
          <p:nvPr/>
        </p:nvSpPr>
        <p:spPr>
          <a:xfrm>
            <a:off x="21951949" y="18829558"/>
            <a:ext cx="2571538" cy="707886"/>
          </a:xfrm>
          <a:prstGeom prst="rect">
            <a:avLst/>
          </a:prstGeom>
        </p:spPr>
        <p:txBody>
          <a:bodyPr wrap="none">
            <a:spAutoFit/>
          </a:bodyPr>
          <a:lstStyle/>
          <a:p>
            <a:r>
              <a:rPr lang="en-US" sz="4000">
                <a:latin typeface="Avenir Book" charset="0"/>
                <a:ea typeface="Avenir Book" charset="0"/>
                <a:cs typeface="Avenir Book" charset="0"/>
              </a:rPr>
              <a:t>#BBCACD</a:t>
            </a:r>
            <a:endParaRPr lang="en-US" sz="4000" dirty="0">
              <a:latin typeface="Avenir Book" charset="0"/>
              <a:ea typeface="Avenir Book" charset="0"/>
              <a:cs typeface="Avenir Book" charset="0"/>
            </a:endParaRPr>
          </a:p>
        </p:txBody>
      </p:sp>
      <p:sp>
        <p:nvSpPr>
          <p:cNvPr id="84" name="TextBox 83"/>
          <p:cNvSpPr txBox="1"/>
          <p:nvPr/>
        </p:nvSpPr>
        <p:spPr>
          <a:xfrm>
            <a:off x="15621084" y="14896718"/>
            <a:ext cx="6311977" cy="707886"/>
          </a:xfrm>
          <a:prstGeom prst="rect">
            <a:avLst/>
          </a:prstGeom>
          <a:solidFill>
            <a:schemeClr val="bg1"/>
          </a:solidFill>
          <a:effectLst/>
        </p:spPr>
        <p:txBody>
          <a:bodyPr wrap="square" rtlCol="0">
            <a:spAutoFit/>
          </a:bodyPr>
          <a:lstStyle/>
          <a:p>
            <a:r>
              <a:rPr lang="en-US" sz="4000" b="1" spc="200" dirty="0">
                <a:latin typeface="Avenir Book" charset="0"/>
                <a:ea typeface="Avenir Book" charset="0"/>
                <a:cs typeface="Avenir Book" charset="0"/>
              </a:rPr>
              <a:t>font family: </a:t>
            </a:r>
            <a:r>
              <a:rPr lang="en-US" sz="4000" b="1" spc="200" dirty="0" err="1">
                <a:latin typeface="Avenir Book" charset="0"/>
                <a:ea typeface="Avenir Book" charset="0"/>
                <a:cs typeface="Avenir Book" charset="0"/>
              </a:rPr>
              <a:t>Avenir</a:t>
            </a:r>
            <a:endParaRPr lang="en-US" sz="4000" b="1" spc="200" dirty="0">
              <a:latin typeface="Avenir Book" charset="0"/>
              <a:ea typeface="Avenir Book" charset="0"/>
              <a:cs typeface="Avenir Book" charset="0"/>
            </a:endParaRPr>
          </a:p>
        </p:txBody>
      </p:sp>
      <p:pic>
        <p:nvPicPr>
          <p:cNvPr id="8" name="Image 7">
            <a:extLst>
              <a:ext uri="{FF2B5EF4-FFF2-40B4-BE49-F238E27FC236}">
                <a16:creationId xmlns:a16="http://schemas.microsoft.com/office/drawing/2014/main" id="{910B5A9C-35AA-4FEB-A6C3-724240D20159}"/>
              </a:ext>
            </a:extLst>
          </p:cNvPr>
          <p:cNvPicPr>
            <a:picLocks noChangeAspect="1"/>
          </p:cNvPicPr>
          <p:nvPr/>
        </p:nvPicPr>
        <p:blipFill>
          <a:blip r:embed="rId2"/>
          <a:stretch>
            <a:fillRect/>
          </a:stretch>
        </p:blipFill>
        <p:spPr>
          <a:xfrm>
            <a:off x="15500696" y="5203363"/>
            <a:ext cx="6595533" cy="4397023"/>
          </a:xfrm>
          <a:prstGeom prst="rect">
            <a:avLst/>
          </a:prstGeom>
        </p:spPr>
      </p:pic>
      <p:pic>
        <p:nvPicPr>
          <p:cNvPr id="10" name="Image 9">
            <a:extLst>
              <a:ext uri="{FF2B5EF4-FFF2-40B4-BE49-F238E27FC236}">
                <a16:creationId xmlns:a16="http://schemas.microsoft.com/office/drawing/2014/main" id="{6995786E-6C96-49D3-8B18-67049594128B}"/>
              </a:ext>
            </a:extLst>
          </p:cNvPr>
          <p:cNvPicPr>
            <a:picLocks noChangeAspect="1"/>
          </p:cNvPicPr>
          <p:nvPr/>
        </p:nvPicPr>
        <p:blipFill>
          <a:blip r:embed="rId3"/>
          <a:stretch>
            <a:fillRect/>
          </a:stretch>
        </p:blipFill>
        <p:spPr>
          <a:xfrm>
            <a:off x="23417322" y="5247095"/>
            <a:ext cx="5628894" cy="4765797"/>
          </a:xfrm>
          <a:prstGeom prst="rect">
            <a:avLst/>
          </a:prstGeom>
        </p:spPr>
      </p:pic>
      <p:pic>
        <p:nvPicPr>
          <p:cNvPr id="14" name="Image 13">
            <a:extLst>
              <a:ext uri="{FF2B5EF4-FFF2-40B4-BE49-F238E27FC236}">
                <a16:creationId xmlns:a16="http://schemas.microsoft.com/office/drawing/2014/main" id="{B0D6E506-9024-4041-9C3F-416915EE286B}"/>
              </a:ext>
            </a:extLst>
          </p:cNvPr>
          <p:cNvPicPr>
            <a:picLocks noChangeAspect="1"/>
          </p:cNvPicPr>
          <p:nvPr/>
        </p:nvPicPr>
        <p:blipFill>
          <a:blip r:embed="rId4"/>
          <a:stretch>
            <a:fillRect/>
          </a:stretch>
        </p:blipFill>
        <p:spPr>
          <a:xfrm>
            <a:off x="31795878" y="28279053"/>
            <a:ext cx="4675669" cy="2524861"/>
          </a:xfrm>
          <a:prstGeom prst="rect">
            <a:avLst/>
          </a:prstGeom>
        </p:spPr>
      </p:pic>
      <p:pic>
        <p:nvPicPr>
          <p:cNvPr id="18" name="Image 17">
            <a:extLst>
              <a:ext uri="{FF2B5EF4-FFF2-40B4-BE49-F238E27FC236}">
                <a16:creationId xmlns:a16="http://schemas.microsoft.com/office/drawing/2014/main" id="{83BFB49B-EAEF-457B-AB5F-AC2D15A0EF39}"/>
              </a:ext>
            </a:extLst>
          </p:cNvPr>
          <p:cNvPicPr>
            <a:picLocks noChangeAspect="1"/>
          </p:cNvPicPr>
          <p:nvPr/>
        </p:nvPicPr>
        <p:blipFill>
          <a:blip r:embed="rId5"/>
          <a:stretch>
            <a:fillRect/>
          </a:stretch>
        </p:blipFill>
        <p:spPr>
          <a:xfrm>
            <a:off x="15122823" y="23102882"/>
            <a:ext cx="11062043" cy="5453587"/>
          </a:xfrm>
          <a:prstGeom prst="rect">
            <a:avLst/>
          </a:prstGeom>
        </p:spPr>
      </p:pic>
    </p:spTree>
    <p:extLst>
      <p:ext uri="{BB962C8B-B14F-4D97-AF65-F5344CB8AC3E}">
        <p14:creationId xmlns:p14="http://schemas.microsoft.com/office/powerpoint/2010/main" val="1724694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12646</TotalTime>
  <Words>167</Words>
  <Application>Microsoft Office PowerPoint</Application>
  <PresentationFormat>Personnalisé</PresentationFormat>
  <Paragraphs>30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Avenir Book</vt:lpstr>
      <vt:lpstr>Calibri</vt:lpstr>
      <vt:lpstr>Calibri Light</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Dupont Vivien</cp:lastModifiedBy>
  <cp:revision>100</cp:revision>
  <cp:lastPrinted>2017-11-18T18:28:15Z</cp:lastPrinted>
  <dcterms:created xsi:type="dcterms:W3CDTF">2015-03-19T03:26:58Z</dcterms:created>
  <dcterms:modified xsi:type="dcterms:W3CDTF">2022-03-08T14:32:07Z</dcterms:modified>
</cp:coreProperties>
</file>