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ACD"/>
    <a:srgbClr val="F5584E"/>
    <a:srgbClr val="1E4E79"/>
    <a:srgbClr val="F46249"/>
    <a:srgbClr val="BAC9CD"/>
    <a:srgbClr val="22B6BB"/>
    <a:srgbClr val="EB9B1F"/>
    <a:srgbClr val="ECB90D"/>
    <a:srgbClr val="F4584E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2"/>
    <p:restoredTop sz="94640"/>
  </p:normalViewPr>
  <p:slideViewPr>
    <p:cSldViewPr snapToGrid="0" snapToObjects="1">
      <p:cViewPr>
        <p:scale>
          <a:sx n="40" d="100"/>
          <a:sy n="40" d="100"/>
        </p:scale>
        <p:origin x="30" y="36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39829-6520-4C76-8908-C56487D3281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A4D00-66E0-48F3-83DF-4191A0681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5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F716-C52A-A44F-BDA6-00D610151B4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"/>
            <a:ext cx="30275213" cy="13364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venir Book" charset="0"/>
                <a:ea typeface="Avenir Book" charset="0"/>
                <a:cs typeface="Avenir Book" charset="0"/>
              </a:rPr>
              <a:t>FALSE DISCOVERY RATE CONTROL IN VOLCANO PLOT FOR OMICS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36476"/>
            <a:ext cx="30275212" cy="638689"/>
          </a:xfrm>
          <a:prstGeom prst="rect">
            <a:avLst/>
          </a:prstGeom>
          <a:solidFill>
            <a:srgbClr val="F46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98" dirty="0">
                <a:latin typeface="Avenir Book" charset="0"/>
                <a:ea typeface="Avenir Book" charset="0"/>
                <a:cs typeface="Avenir Book" charset="0"/>
              </a:rPr>
              <a:t>    </a:t>
            </a:r>
            <a:r>
              <a:rPr lang="en-US" sz="3898" dirty="0" err="1">
                <a:latin typeface="Avenir Book" charset="0"/>
                <a:ea typeface="Avenir Book" charset="0"/>
                <a:cs typeface="Avenir Book" charset="0"/>
              </a:rPr>
              <a:t>Célia</a:t>
            </a:r>
            <a:r>
              <a:rPr lang="en-US" sz="3898" dirty="0">
                <a:latin typeface="Avenir Book" charset="0"/>
                <a:ea typeface="Avenir Book" charset="0"/>
                <a:cs typeface="Avenir Book" charset="0"/>
              </a:rPr>
              <a:t> Vidal &amp; Vivien Dupont 					                                                                                Data Science in Health &amp; Biostatistics, 3</a:t>
            </a:r>
            <a:r>
              <a:rPr lang="en-US" sz="3898" baseline="30000" dirty="0">
                <a:latin typeface="Avenir Book" charset="0"/>
                <a:ea typeface="Avenir Book" charset="0"/>
                <a:cs typeface="Avenir Book" charset="0"/>
              </a:rPr>
              <a:t>rd</a:t>
            </a:r>
            <a:r>
              <a:rPr lang="en-US" sz="3898" dirty="0">
                <a:latin typeface="Avenir Book" charset="0"/>
                <a:ea typeface="Avenir Book" charset="0"/>
                <a:cs typeface="Avenir Book" charset="0"/>
              </a:rPr>
              <a:t> year, Ensai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20789635"/>
            <a:ext cx="30275213" cy="5939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16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20655445"/>
            <a:ext cx="30275213" cy="133182"/>
          </a:xfrm>
          <a:prstGeom prst="rect">
            <a:avLst/>
          </a:prstGeom>
          <a:solidFill>
            <a:srgbClr val="F45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16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2367" y="2519808"/>
            <a:ext cx="6982661" cy="5418969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16" name="Rectangle 15"/>
          <p:cNvSpPr/>
          <p:nvPr/>
        </p:nvSpPr>
        <p:spPr>
          <a:xfrm>
            <a:off x="625642" y="2524454"/>
            <a:ext cx="6684147" cy="17746185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3" name="Rectangle 22"/>
          <p:cNvSpPr/>
          <p:nvPr/>
        </p:nvSpPr>
        <p:spPr>
          <a:xfrm>
            <a:off x="7753006" y="8599887"/>
            <a:ext cx="6962023" cy="11670752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8" name="Rectangle 27"/>
          <p:cNvSpPr/>
          <p:nvPr/>
        </p:nvSpPr>
        <p:spPr>
          <a:xfrm>
            <a:off x="15047215" y="2458362"/>
            <a:ext cx="14710889" cy="12769546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9" name="Rectangle 28"/>
          <p:cNvSpPr/>
          <p:nvPr/>
        </p:nvSpPr>
        <p:spPr>
          <a:xfrm>
            <a:off x="15047215" y="15611768"/>
            <a:ext cx="14602357" cy="3029108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30" name="Rectangle 29"/>
          <p:cNvSpPr/>
          <p:nvPr/>
        </p:nvSpPr>
        <p:spPr>
          <a:xfrm>
            <a:off x="15137606" y="19185352"/>
            <a:ext cx="14435908" cy="1058799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31" name="TextBox 30"/>
          <p:cNvSpPr txBox="1"/>
          <p:nvPr/>
        </p:nvSpPr>
        <p:spPr>
          <a:xfrm>
            <a:off x="1929269" y="2186213"/>
            <a:ext cx="3666037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04148" y="8338641"/>
            <a:ext cx="2505893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Methods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85687" y="2202925"/>
            <a:ext cx="2534425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Objectives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91880" y="15320668"/>
            <a:ext cx="2946275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Conclusion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32000" y="18835717"/>
            <a:ext cx="3666037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Bibliography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49712" y="2173719"/>
            <a:ext cx="2505893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87098" y="15857816"/>
            <a:ext cx="348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FIGURE 1: Volcano plot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514797" y="11061488"/>
            <a:ext cx="2181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FIGURE 2 : Volcano plot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6046418" y="11052595"/>
            <a:ext cx="1497965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98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◀</a:t>
            </a:r>
            <a:endParaRPr lang="en-US" sz="2598" dirty="0"/>
          </a:p>
        </p:txBody>
      </p:sp>
      <p:sp>
        <p:nvSpPr>
          <p:cNvPr id="146" name="TextBox 145"/>
          <p:cNvSpPr txBox="1"/>
          <p:nvPr/>
        </p:nvSpPr>
        <p:spPr>
          <a:xfrm>
            <a:off x="15512143" y="19450089"/>
            <a:ext cx="1371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4122" indent="-334122">
              <a:buFont typeface="+mj-lt"/>
              <a:buAutoNum type="arabicPeriod"/>
            </a:pPr>
            <a:r>
              <a:rPr lang="en-US" sz="2400" dirty="0" err="1">
                <a:latin typeface="Avenir Book" charset="0"/>
                <a:ea typeface="Avenir Book" charset="0"/>
                <a:cs typeface="Avenir Book" charset="0"/>
              </a:rPr>
              <a:t>Ebrahimpoor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 (2021) Inflated false discovery rate due to volcano plots: problem and solutions</a:t>
            </a:r>
          </a:p>
        </p:txBody>
      </p:sp>
      <p:sp>
        <p:nvSpPr>
          <p:cNvPr id="111" name="Rectangle 110"/>
          <p:cNvSpPr/>
          <p:nvPr/>
        </p:nvSpPr>
        <p:spPr>
          <a:xfrm rot="16200000" flipV="1">
            <a:off x="1467617" y="15927805"/>
            <a:ext cx="1434085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98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◀</a:t>
            </a:r>
            <a:endParaRPr lang="en-US" sz="2598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3BFB49B-EAEF-457B-AB5F-AC2D15A0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589" y="10378745"/>
            <a:ext cx="7185847" cy="35426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D6E506-9024-4041-9C3F-416915EE28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r="37775"/>
          <a:stretch/>
        </p:blipFill>
        <p:spPr>
          <a:xfrm>
            <a:off x="28389738" y="76796"/>
            <a:ext cx="1368367" cy="121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8CA13A83-17BF-47E8-A696-0AB3432480B9}"/>
              </a:ext>
            </a:extLst>
          </p:cNvPr>
          <p:cNvSpPr txBox="1"/>
          <p:nvPr/>
        </p:nvSpPr>
        <p:spPr>
          <a:xfrm>
            <a:off x="15512143" y="16062123"/>
            <a:ext cx="137171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Avenir Book"/>
              </a:rPr>
              <a:t>FDR inflation </a:t>
            </a:r>
            <a:r>
              <a:rPr lang="fr-FR" sz="2400" dirty="0" err="1">
                <a:latin typeface="Avenir Book"/>
              </a:rPr>
              <a:t>occurs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when</a:t>
            </a:r>
            <a:r>
              <a:rPr lang="fr-FR" sz="2400" dirty="0">
                <a:latin typeface="Avenir Book"/>
              </a:rPr>
              <a:t> FDR control </a:t>
            </a:r>
            <a:r>
              <a:rPr lang="fr-FR" sz="2400" dirty="0" err="1">
                <a:latin typeface="Avenir Book"/>
              </a:rPr>
              <a:t>procedures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such</a:t>
            </a:r>
            <a:r>
              <a:rPr lang="fr-FR" sz="2400" dirty="0">
                <a:latin typeface="Avenir Book"/>
              </a:rPr>
              <a:t> as BH are </a:t>
            </a:r>
            <a:r>
              <a:rPr lang="fr-FR" sz="2400" dirty="0" err="1">
                <a:latin typeface="Avenir Book"/>
              </a:rPr>
              <a:t>combined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with</a:t>
            </a:r>
            <a:r>
              <a:rPr lang="fr-FR" sz="2400" dirty="0">
                <a:latin typeface="Avenir Book"/>
              </a:rPr>
              <a:t> the </a:t>
            </a:r>
            <a:r>
              <a:rPr lang="fr-FR" sz="2400" dirty="0" err="1">
                <a:latin typeface="Avenir Book"/>
              </a:rPr>
              <a:t>Volcano</a:t>
            </a:r>
            <a:r>
              <a:rPr lang="fr-FR" sz="2400" dirty="0">
                <a:latin typeface="Avenir Book"/>
              </a:rPr>
              <a:t> Plots double </a:t>
            </a:r>
            <a:r>
              <a:rPr lang="fr-FR" sz="2400" dirty="0" err="1">
                <a:latin typeface="Avenir Book"/>
              </a:rPr>
              <a:t>filter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procedure</a:t>
            </a:r>
            <a:r>
              <a:rPr lang="fr-FR" sz="2400" dirty="0">
                <a:latin typeface="Avenir Book"/>
              </a:rPr>
              <a:t>. FDR control on a set of </a:t>
            </a:r>
            <a:r>
              <a:rPr lang="fr-FR" sz="2400" dirty="0" err="1">
                <a:latin typeface="Avenir Book"/>
              </a:rPr>
              <a:t>discoveries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does</a:t>
            </a:r>
            <a:r>
              <a:rPr lang="fr-FR" sz="2400" dirty="0">
                <a:latin typeface="Avenir Book"/>
              </a:rPr>
              <a:t> not </a:t>
            </a:r>
            <a:r>
              <a:rPr lang="fr-FR" sz="2400" dirty="0" err="1">
                <a:latin typeface="Avenir Book"/>
              </a:rPr>
              <a:t>imply</a:t>
            </a:r>
            <a:r>
              <a:rPr lang="fr-FR" sz="2400" dirty="0">
                <a:latin typeface="Avenir Book"/>
              </a:rPr>
              <a:t> FDR control on </a:t>
            </a:r>
            <a:r>
              <a:rPr lang="fr-FR" sz="2400" dirty="0" err="1">
                <a:latin typeface="Avenir Book"/>
              </a:rPr>
              <a:t>subsets</a:t>
            </a:r>
            <a:r>
              <a:rPr lang="fr-FR" sz="2400" dirty="0">
                <a:latin typeface="Avenir Book"/>
              </a:rPr>
              <a:t> of </a:t>
            </a:r>
            <a:r>
              <a:rPr lang="fr-FR" sz="2400" dirty="0" err="1">
                <a:latin typeface="Avenir Book"/>
              </a:rPr>
              <a:t>these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discoveries</a:t>
            </a:r>
            <a:r>
              <a:rPr lang="fr-FR" sz="2400" dirty="0">
                <a:latin typeface="Avenir Book"/>
              </a:rPr>
              <a:t>. FDR inflation </a:t>
            </a:r>
            <a:r>
              <a:rPr lang="fr-FR" sz="2400" dirty="0" err="1">
                <a:latin typeface="Avenir Book"/>
              </a:rPr>
              <a:t>is</a:t>
            </a:r>
            <a:r>
              <a:rPr lang="fr-FR" sz="2400" dirty="0">
                <a:latin typeface="Avenir Book"/>
              </a:rPr>
              <a:t> high </a:t>
            </a:r>
            <a:r>
              <a:rPr lang="fr-FR" sz="2400" dirty="0" err="1">
                <a:latin typeface="Avenir Book"/>
              </a:rPr>
              <a:t>when</a:t>
            </a:r>
            <a:r>
              <a:rPr lang="fr-FR" sz="2400" dirty="0">
                <a:latin typeface="Avenir Book"/>
              </a:rPr>
              <a:t> the variance of </a:t>
            </a:r>
            <a:r>
              <a:rPr lang="fr-FR" sz="2400" dirty="0" err="1">
                <a:latin typeface="Avenir Book"/>
              </a:rPr>
              <a:t>differentially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expressed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genes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is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lower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than</a:t>
            </a:r>
            <a:r>
              <a:rPr lang="fr-FR" sz="2400" dirty="0">
                <a:latin typeface="Avenir Book"/>
              </a:rPr>
              <a:t> the variance of non-</a:t>
            </a:r>
            <a:r>
              <a:rPr lang="fr-FR" sz="2400" dirty="0" err="1">
                <a:latin typeface="Avenir Book"/>
              </a:rPr>
              <a:t>differentially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expressed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genes</a:t>
            </a:r>
            <a:r>
              <a:rPr lang="fr-FR" sz="2400" dirty="0">
                <a:latin typeface="Avenir Book"/>
              </a:rPr>
              <a:t>. FDR inflation </a:t>
            </a:r>
            <a:r>
              <a:rPr lang="fr-FR" sz="2400" dirty="0" err="1">
                <a:latin typeface="Avenir Book"/>
              </a:rPr>
              <a:t>is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less</a:t>
            </a:r>
            <a:r>
              <a:rPr lang="fr-FR" sz="2400" dirty="0">
                <a:latin typeface="Avenir Book"/>
              </a:rPr>
              <a:t> important </a:t>
            </a:r>
            <a:r>
              <a:rPr lang="fr-FR" sz="2400" dirty="0" err="1">
                <a:latin typeface="Avenir Book"/>
              </a:rPr>
              <a:t>when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there</a:t>
            </a:r>
            <a:r>
              <a:rPr lang="fr-FR" sz="2400" dirty="0">
                <a:latin typeface="Avenir Book"/>
              </a:rPr>
              <a:t> are high </a:t>
            </a:r>
            <a:r>
              <a:rPr lang="fr-FR" sz="2400" dirty="0" err="1">
                <a:latin typeface="Avenir Book"/>
              </a:rPr>
              <a:t>correlations</a:t>
            </a:r>
            <a:r>
              <a:rPr lang="fr-FR" sz="2400" dirty="0">
                <a:latin typeface="Avenir Book"/>
              </a:rPr>
              <a:t> or a </a:t>
            </a:r>
            <a:r>
              <a:rPr lang="fr-FR" sz="2400" dirty="0" err="1">
                <a:latin typeface="Avenir Book"/>
              </a:rPr>
              <a:t>low</a:t>
            </a:r>
            <a:r>
              <a:rPr lang="fr-FR" sz="2400" dirty="0">
                <a:latin typeface="Avenir Book"/>
              </a:rPr>
              <a:t> proportion of </a:t>
            </a:r>
            <a:r>
              <a:rPr lang="fr-FR" sz="2400" dirty="0" err="1">
                <a:latin typeface="Avenir Book"/>
              </a:rPr>
              <a:t>null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genes</a:t>
            </a:r>
            <a:r>
              <a:rPr lang="fr-FR" sz="2400" dirty="0">
                <a:latin typeface="Avenir Book"/>
              </a:rPr>
              <a:t>. </a:t>
            </a:r>
            <a:r>
              <a:rPr lang="fr-FR" sz="2400" dirty="0" err="1">
                <a:latin typeface="Avenir Book"/>
              </a:rPr>
              <a:t>Closed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testing</a:t>
            </a:r>
            <a:r>
              <a:rPr lang="fr-FR" sz="2400" dirty="0">
                <a:latin typeface="Avenir Book"/>
              </a:rPr>
              <a:t> and </a:t>
            </a:r>
            <a:r>
              <a:rPr lang="fr-FR" sz="2400" dirty="0" err="1">
                <a:latin typeface="Avenir Book"/>
              </a:rPr>
              <a:t>focused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are </a:t>
            </a:r>
            <a:r>
              <a:rPr lang="fr-FR" sz="2400" dirty="0" err="1">
                <a:latin typeface="Avenir Book"/>
              </a:rPr>
              <a:t>two</a:t>
            </a:r>
            <a:r>
              <a:rPr lang="fr-FR" sz="2400" dirty="0">
                <a:latin typeface="Avenir Book"/>
              </a:rPr>
              <a:t> alternatives to the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procedure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that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allow</a:t>
            </a:r>
            <a:r>
              <a:rPr lang="fr-FR" sz="2400" dirty="0">
                <a:latin typeface="Avenir Book"/>
              </a:rPr>
              <a:t> double screening </a:t>
            </a:r>
            <a:r>
              <a:rPr lang="fr-FR" sz="2400" dirty="0" err="1">
                <a:latin typeface="Avenir Book"/>
              </a:rPr>
              <a:t>while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controlling</a:t>
            </a:r>
            <a:r>
              <a:rPr lang="fr-FR" sz="2400" dirty="0">
                <a:latin typeface="Avenir Book"/>
              </a:rPr>
              <a:t> the FDR.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695CE9-1A3C-42E7-A190-96ED92DDE27A}"/>
              </a:ext>
            </a:extLst>
          </p:cNvPr>
          <p:cNvSpPr txBox="1"/>
          <p:nvPr/>
        </p:nvSpPr>
        <p:spPr>
          <a:xfrm>
            <a:off x="8083621" y="3484656"/>
            <a:ext cx="63834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Avenir Book"/>
              </a:rPr>
              <a:t>The </a:t>
            </a:r>
            <a:r>
              <a:rPr lang="fr-FR" sz="2400" dirty="0" err="1">
                <a:latin typeface="Avenir Book"/>
              </a:rPr>
              <a:t>procedure</a:t>
            </a:r>
            <a:r>
              <a:rPr lang="fr-FR" sz="2400" dirty="0">
                <a:latin typeface="Avenir Book"/>
              </a:rPr>
              <a:t> of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does</a:t>
            </a:r>
            <a:r>
              <a:rPr lang="fr-FR" sz="2400" dirty="0">
                <a:latin typeface="Avenir Book"/>
              </a:rPr>
              <a:t> not </a:t>
            </a:r>
            <a:r>
              <a:rPr lang="fr-FR" sz="2400" dirty="0" err="1">
                <a:latin typeface="Avenir Book"/>
              </a:rPr>
              <a:t>guarantee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error</a:t>
            </a:r>
            <a:r>
              <a:rPr lang="fr-FR" sz="2400" dirty="0">
                <a:latin typeface="Avenir Book"/>
              </a:rPr>
              <a:t> control on the </a:t>
            </a:r>
            <a:r>
              <a:rPr lang="fr-FR" sz="2400" dirty="0" err="1">
                <a:latin typeface="Avenir Book"/>
              </a:rPr>
              <a:t>subsets</a:t>
            </a:r>
            <a:r>
              <a:rPr lang="fr-FR" sz="2400" dirty="0">
                <a:latin typeface="Avenir Book"/>
              </a:rPr>
              <a:t> and </a:t>
            </a:r>
            <a:r>
              <a:rPr lang="fr-FR" sz="2400" dirty="0" err="1">
                <a:latin typeface="Avenir Book"/>
              </a:rPr>
              <a:t>therefore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it</a:t>
            </a:r>
            <a:r>
              <a:rPr lang="fr-FR" sz="2400" dirty="0">
                <a:latin typeface="Avenir Book"/>
              </a:rPr>
              <a:t> can </a:t>
            </a:r>
            <a:r>
              <a:rPr lang="fr-FR" sz="2400" dirty="0" err="1">
                <a:latin typeface="Avenir Book"/>
              </a:rPr>
              <a:t>inflated</a:t>
            </a:r>
            <a:r>
              <a:rPr lang="fr-FR" sz="2400" dirty="0">
                <a:latin typeface="Avenir Book"/>
              </a:rPr>
              <a:t> the False Discovery Rate. </a:t>
            </a:r>
            <a:r>
              <a:rPr lang="en-US" sz="2400" dirty="0">
                <a:latin typeface="Avenir Book"/>
              </a:rPr>
              <a:t>To maintain control of the FDR, the FDP and total number of positives must be reduced at the same time, which is not necessarily the case with the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en-US" sz="2400" dirty="0">
                <a:latin typeface="Avenir Book"/>
              </a:rPr>
              <a:t> method.</a:t>
            </a:r>
            <a:r>
              <a:rPr lang="fr-FR" sz="2400" dirty="0">
                <a:latin typeface="Avenir Book"/>
              </a:rPr>
              <a:t> </a:t>
            </a:r>
          </a:p>
          <a:p>
            <a:pPr algn="just"/>
            <a:r>
              <a:rPr lang="fr-FR" sz="2400" dirty="0" err="1">
                <a:latin typeface="Avenir Book"/>
              </a:rPr>
              <a:t>Two</a:t>
            </a:r>
            <a:r>
              <a:rPr lang="fr-FR" sz="2400" dirty="0">
                <a:latin typeface="Avenir Book"/>
              </a:rPr>
              <a:t> </a:t>
            </a:r>
            <a:r>
              <a:rPr lang="en-US" sz="2400" dirty="0">
                <a:latin typeface="Avenir Book"/>
              </a:rPr>
              <a:t>approaches are proposed to overcome this weakness, the Focused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and the </a:t>
            </a:r>
            <a:r>
              <a:rPr lang="fr-FR" sz="2400" dirty="0" err="1">
                <a:latin typeface="Avenir Book"/>
              </a:rPr>
              <a:t>Closed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testing</a:t>
            </a:r>
            <a:r>
              <a:rPr lang="en-US" sz="2400" dirty="0">
                <a:latin typeface="Avenir Book"/>
              </a:rPr>
              <a:t>.</a:t>
            </a:r>
            <a:endParaRPr lang="fr-FR" sz="2400" dirty="0">
              <a:latin typeface="Avenir Book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519638-5B50-4903-831F-3DEA7A4F545F}"/>
              </a:ext>
            </a:extLst>
          </p:cNvPr>
          <p:cNvSpPr txBox="1"/>
          <p:nvPr/>
        </p:nvSpPr>
        <p:spPr>
          <a:xfrm>
            <a:off x="8159440" y="9287265"/>
            <a:ext cx="630767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Focused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Closed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testing</a:t>
            </a:r>
            <a:r>
              <a:rPr lang="fr-FR" sz="2400" dirty="0">
                <a:latin typeface="Avenir Book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9696D3A-EBF4-4DB1-A6EC-5F28821E8C8E}"/>
              </a:ext>
            </a:extLst>
          </p:cNvPr>
          <p:cNvSpPr txBox="1"/>
          <p:nvPr/>
        </p:nvSpPr>
        <p:spPr>
          <a:xfrm>
            <a:off x="773468" y="2895102"/>
            <a:ext cx="6383493" cy="1560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Avenir Book"/>
              </a:rPr>
              <a:t>FDR </a:t>
            </a:r>
            <a:r>
              <a:rPr lang="fr-FR" sz="2400" dirty="0" err="1">
                <a:latin typeface="Avenir Book"/>
              </a:rPr>
              <a:t>Def</a:t>
            </a:r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endParaRPr lang="fr-FR" sz="2400" dirty="0">
              <a:latin typeface="Avenir Book"/>
            </a:endParaRPr>
          </a:p>
          <a:p>
            <a:pPr algn="just"/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method</a:t>
            </a:r>
            <a:r>
              <a:rPr lang="fr-FR" sz="2400" dirty="0">
                <a:latin typeface="Avenir Book"/>
              </a:rPr>
              <a:t>:</a:t>
            </a:r>
          </a:p>
          <a:p>
            <a:pPr algn="just"/>
            <a:r>
              <a:rPr lang="en-US" sz="2400" dirty="0">
                <a:latin typeface="Avenir Book"/>
              </a:rPr>
              <a:t>The </a:t>
            </a:r>
            <a:r>
              <a:rPr lang="en-US" sz="2400" dirty="0" err="1">
                <a:latin typeface="Avenir Book"/>
              </a:rPr>
              <a:t>Benjamini</a:t>
            </a:r>
            <a:r>
              <a:rPr lang="en-US" sz="2400" dirty="0">
                <a:latin typeface="Avenir Book"/>
              </a:rPr>
              <a:t>-Hochberg procedure for controlling the FDR is one of the most widely used procedures for p-value adjustment. It controls the proportion of false positives at an alpha level (usually 0.05). The procedure is done in two steps: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it sorts the p-values in ascending order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/>
              </a:rPr>
              <a:t>it divides by the rank of the p-value.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venir Book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venir Book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venir Book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venir Book"/>
            </a:endParaRPr>
          </a:p>
          <a:p>
            <a:pPr algn="just"/>
            <a:r>
              <a:rPr lang="en-US" sz="2400" dirty="0">
                <a:latin typeface="Avenir Book"/>
              </a:rPr>
              <a:t>When there are too many variables selected, the double filtering procedure can be applied, which keeps only those p-values that have a large size effect. This double filtering procedure is represented by a Volcano plot.</a:t>
            </a: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endParaRPr lang="en-US" sz="2400" dirty="0">
              <a:latin typeface="Avenir Book"/>
            </a:endParaRPr>
          </a:p>
          <a:p>
            <a:pPr algn="just"/>
            <a:r>
              <a:rPr lang="fr-FR" sz="2400" dirty="0">
                <a:latin typeface="Avenir Book"/>
              </a:rPr>
              <a:t>The </a:t>
            </a:r>
            <a:r>
              <a:rPr lang="fr-FR" sz="2400" dirty="0" err="1">
                <a:latin typeface="Avenir Book"/>
              </a:rPr>
              <a:t>Volcano</a:t>
            </a:r>
            <a:r>
              <a:rPr lang="fr-FR" sz="2400" dirty="0">
                <a:latin typeface="Avenir Book"/>
              </a:rPr>
              <a:t> plot </a:t>
            </a:r>
            <a:r>
              <a:rPr lang="fr-FR" sz="2400" dirty="0" err="1">
                <a:latin typeface="Avenir Book"/>
              </a:rPr>
              <a:t>is</a:t>
            </a:r>
            <a:r>
              <a:rPr lang="fr-FR" sz="2400" dirty="0">
                <a:latin typeface="Avenir Book"/>
              </a:rPr>
              <a:t> a </a:t>
            </a:r>
            <a:r>
              <a:rPr lang="fr-FR" sz="2400" dirty="0" err="1">
                <a:latin typeface="Avenir Book"/>
              </a:rPr>
              <a:t>scatter</a:t>
            </a:r>
            <a:r>
              <a:rPr lang="fr-FR" sz="2400" dirty="0">
                <a:latin typeface="Avenir Book"/>
              </a:rPr>
              <a:t> plot of </a:t>
            </a:r>
            <a:r>
              <a:rPr lang="en-US" sz="2400" dirty="0">
                <a:latin typeface="Avenir Book"/>
              </a:rPr>
              <a:t>-log10 of p-values among significant p-values after </a:t>
            </a:r>
            <a:r>
              <a:rPr lang="fr-FR" sz="2400" dirty="0" err="1">
                <a:latin typeface="Avenir Book"/>
              </a:rPr>
              <a:t>Benjamini-Hochberg</a:t>
            </a:r>
            <a:r>
              <a:rPr lang="fr-FR" sz="2400" dirty="0">
                <a:latin typeface="Avenir Book"/>
              </a:rPr>
              <a:t> </a:t>
            </a:r>
            <a:r>
              <a:rPr lang="en-US" sz="2400" dirty="0">
                <a:latin typeface="Avenir Book"/>
              </a:rPr>
              <a:t>correction</a:t>
            </a:r>
            <a:r>
              <a:rPr lang="fr-FR" sz="2400" dirty="0">
                <a:latin typeface="Avenir Book"/>
              </a:rPr>
              <a:t> (y-axis) versus </a:t>
            </a:r>
            <a:r>
              <a:rPr lang="fr-FR" sz="2400" dirty="0" err="1">
                <a:latin typeface="Avenir Book"/>
              </a:rPr>
              <a:t>effect</a:t>
            </a:r>
            <a:r>
              <a:rPr lang="fr-FR" sz="2400" dirty="0">
                <a:latin typeface="Avenir Book"/>
              </a:rPr>
              <a:t> size (x-axis). The </a:t>
            </a:r>
            <a:r>
              <a:rPr lang="fr-FR" sz="2400" dirty="0" err="1">
                <a:latin typeface="Avenir Book"/>
              </a:rPr>
              <a:t>most</a:t>
            </a:r>
            <a:r>
              <a:rPr lang="fr-FR" sz="2400" dirty="0">
                <a:latin typeface="Avenir Book"/>
              </a:rPr>
              <a:t> </a:t>
            </a:r>
            <a:r>
              <a:rPr lang="fr-FR" sz="2400" dirty="0" err="1">
                <a:latin typeface="Avenir Book"/>
              </a:rPr>
              <a:t>significant</a:t>
            </a:r>
            <a:r>
              <a:rPr lang="fr-FR" sz="2400" dirty="0">
                <a:latin typeface="Avenir Book"/>
              </a:rPr>
              <a:t> variables are at the top in the corners.</a:t>
            </a:r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3EFD43-5B1A-46E2-ACD4-EA71DFE49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872" y="8243992"/>
            <a:ext cx="4305901" cy="10097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95786E-6C96-49D3-8B18-670495941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820" y="11658060"/>
            <a:ext cx="4584214" cy="38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9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12922</TotalTime>
  <Words>385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danièle martin</cp:lastModifiedBy>
  <cp:revision>110</cp:revision>
  <cp:lastPrinted>2017-11-18T18:28:15Z</cp:lastPrinted>
  <dcterms:created xsi:type="dcterms:W3CDTF">2015-03-19T03:26:58Z</dcterms:created>
  <dcterms:modified xsi:type="dcterms:W3CDTF">2022-03-15T09:05:27Z</dcterms:modified>
</cp:coreProperties>
</file>